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67" r:id="rId1"/>
  </p:sldMasterIdLst>
  <p:notesMasterIdLst>
    <p:notesMasterId r:id="rId31"/>
  </p:notesMasterIdLst>
  <p:handoutMasterIdLst>
    <p:handoutMasterId r:id="rId32"/>
  </p:handoutMasterIdLst>
  <p:sldIdLst>
    <p:sldId id="271" r:id="rId2"/>
    <p:sldId id="365" r:id="rId3"/>
    <p:sldId id="328" r:id="rId4"/>
    <p:sldId id="332" r:id="rId5"/>
    <p:sldId id="366" r:id="rId6"/>
    <p:sldId id="334" r:id="rId7"/>
    <p:sldId id="336" r:id="rId8"/>
    <p:sldId id="337" r:id="rId9"/>
    <p:sldId id="367" r:id="rId10"/>
    <p:sldId id="331" r:id="rId11"/>
    <p:sldId id="338" r:id="rId12"/>
    <p:sldId id="341" r:id="rId13"/>
    <p:sldId id="340" r:id="rId14"/>
    <p:sldId id="368" r:id="rId15"/>
    <p:sldId id="342" r:id="rId16"/>
    <p:sldId id="343" r:id="rId17"/>
    <p:sldId id="344" r:id="rId18"/>
    <p:sldId id="266" r:id="rId19"/>
    <p:sldId id="345" r:id="rId20"/>
    <p:sldId id="347" r:id="rId21"/>
    <p:sldId id="355" r:id="rId22"/>
    <p:sldId id="356" r:id="rId23"/>
    <p:sldId id="357" r:id="rId24"/>
    <p:sldId id="358" r:id="rId25"/>
    <p:sldId id="352" r:id="rId26"/>
    <p:sldId id="369" r:id="rId27"/>
    <p:sldId id="351" r:id="rId28"/>
    <p:sldId id="359" r:id="rId29"/>
    <p:sldId id="327" r:id="rId30"/>
  </p:sldIdLst>
  <p:sldSz cx="12192000" cy="6858000"/>
  <p:notesSz cx="6858000" cy="9144000"/>
  <p:custDataLst>
    <p:tags r:id="rId33"/>
  </p:custDataLst>
  <p:defaultTextStyle>
    <a:defPPr>
      <a:defRPr lang="de-DE"/>
    </a:defPPr>
    <a:lvl1pPr marL="0" indent="0" algn="l" defTabSz="914400" rtl="0" eaLnBrk="1" latinLnBrk="0" hangingPunct="1">
      <a:lnSpc>
        <a:spcPct val="100000"/>
      </a:lnSpc>
      <a:spcBef>
        <a:spcPts val="800"/>
      </a:spcBef>
      <a:buFontTx/>
      <a:buNone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100000"/>
      </a:lnSpc>
      <a:spcBef>
        <a:spcPts val="800"/>
      </a:spcBef>
      <a:buFontTx/>
      <a:buNone/>
      <a:defRPr sz="1400" b="1" kern="1200">
        <a:solidFill>
          <a:schemeClr val="tx1"/>
        </a:solidFill>
        <a:latin typeface="+mj-lt"/>
        <a:ea typeface="+mn-ea"/>
        <a:cs typeface="+mn-cs"/>
      </a:defRPr>
    </a:lvl2pPr>
    <a:lvl3pPr marL="216000" indent="-216000" algn="l" defTabSz="914400" rtl="0" eaLnBrk="1" latinLnBrk="0" hangingPunct="1">
      <a:lnSpc>
        <a:spcPct val="100000"/>
      </a:lnSpc>
      <a:spcBef>
        <a:spcPts val="800"/>
      </a:spcBef>
      <a:buClr>
        <a:schemeClr val="bg2"/>
      </a:buClr>
      <a:buFont typeface="Wingdings" panose="05000000000000000000" pitchFamily="2" charset="2"/>
      <a:buChar char="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44000" algn="l" defTabSz="914400" rtl="0" eaLnBrk="1" latinLnBrk="0" hangingPunct="1">
      <a:lnSpc>
        <a:spcPct val="100000"/>
      </a:lnSpc>
      <a:spcBef>
        <a:spcPts val="400"/>
      </a:spcBef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A22"/>
    <a:srgbClr val="779FB5"/>
    <a:srgbClr val="C5DE89"/>
    <a:srgbClr val="97C139"/>
    <a:srgbClr val="BBD700"/>
    <a:srgbClr val="EDF4D7"/>
    <a:srgbClr val="A5A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74968-8E7B-4BD5-88D0-8983A55FECBE}">
  <a:tblStyle styleId="{FF574968-8E7B-4BD5-88D0-8983A55FECBE}" styleName="FAPS Grün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chemeClr val="bg2"/>
              </a:solidFill>
            </a:ln>
          </a:top>
          <a:bottom>
            <a:ln w="1270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bg2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bg2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bg2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bg2"/>
          </a:solidFill>
        </a:fill>
      </a:tcStyle>
    </a:firstRow>
  </a:tblStyle>
  <a:tblStyle styleId="{37BAE8A2-7202-4C22-9C2C-F347EB2FAA6F}" styleName="FAPS Blau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4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4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4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4"/>
          </a:solidFill>
        </a:fill>
      </a:tcStyle>
    </a:firstRow>
  </a:tblStyle>
  <a:tblStyle styleId="{EBB0CE9F-D716-4860-AF4F-F15B24E0B071}" styleName="FAPS Gelb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1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1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26AB2577-4540-4206-9094-D35CD18BC8E0}" styleName="FAPS Orange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2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chemeClr val="accent2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2"/>
          </a:solidFill>
        </a:fill>
      </a:tcStyle>
    </a:firstRow>
  </a:tblStyle>
  <a:tblStyle styleId="{722F7E24-ECD2-48BB-A2A0-780832591A68}" styleName="FAPS Red">
    <a:wholeTbl>
      <a:tcTxStyle>
        <a:fontRef idx="minor"/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12700" cmpd="sng">
              <a:solidFill>
                <a:srgbClr val="990033"/>
              </a:solidFill>
            </a:ln>
          </a:top>
          <a:bottom>
            <a:ln w="12700" cmpd="sng">
              <a:solidFill>
                <a:srgbClr val="990033"/>
              </a:solidFill>
            </a:ln>
          </a:bottom>
          <a:insideH>
            <a:ln w="12700" cmpd="sng">
              <a:solidFill>
                <a:srgbClr val="990033"/>
              </a:solidFill>
            </a:ln>
          </a:insideH>
          <a:insideV>
            <a:ln w="12700" cmpd="sng">
              <a:solidFill>
                <a:srgbClr val="990033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/>
        <a:schemeClr val="bg1"/>
      </a:tcTxStyle>
      <a:tcStyle>
        <a:tcBdr>
          <a:left>
            <a:ln w="12700" cmpd="sng">
              <a:solidFill>
                <a:schemeClr val="bg1"/>
              </a:solidFill>
            </a:ln>
          </a:lef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rgbClr val="990033"/>
          </a:solidFill>
        </a:fill>
      </a:tcStyle>
    </a:lastCol>
    <a:firstCol>
      <a:tcTxStyle b="on">
        <a:fontRef idx="minor"/>
        <a:schemeClr val="bg1"/>
      </a:tcTxStyle>
      <a:tcStyle>
        <a:tcBdr>
          <a:right>
            <a:ln w="12700" cmpd="sng">
              <a:solidFill>
                <a:schemeClr val="bg1"/>
              </a:solidFill>
            </a:ln>
          </a:right>
          <a:insideH>
            <a:ln w="12700" cmpd="sng">
              <a:solidFill>
                <a:schemeClr val="bg1"/>
              </a:solidFill>
            </a:ln>
          </a:insideH>
        </a:tcBdr>
        <a:fill>
          <a:solidFill>
            <a:srgbClr val="990033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12700" cmpd="sng">
              <a:solidFill>
                <a:schemeClr val="bg1"/>
              </a:solidFill>
            </a:ln>
          </a:top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rgbClr val="990033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12700" cmpd="sng">
              <a:solidFill>
                <a:schemeClr val="bg1"/>
              </a:solidFill>
            </a:ln>
          </a:bottom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rgbClr val="99003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5706" autoAdjust="0"/>
  </p:normalViewPr>
  <p:slideViewPr>
    <p:cSldViewPr showGuides="1">
      <p:cViewPr varScale="1">
        <p:scale>
          <a:sx n="91" d="100"/>
          <a:sy n="91" d="100"/>
        </p:scale>
        <p:origin x="24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268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7376-0B33-4217-AE56-56D9643C06F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4EA86-25C6-4F86-9E26-3EA69B71F1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59FC5-228A-47D0-AD07-EE122BAE1BE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1C4DF-6CA6-480F-9C53-A2D3867D0D7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C4DF-6CA6-480F-9C53-A2D3867D0D7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57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C4DF-6CA6-480F-9C53-A2D3867D0D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35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C4DF-6CA6-480F-9C53-A2D3867D0D7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43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C4DF-6CA6-480F-9C53-A2D3867D0D7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96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C4DF-6CA6-480F-9C53-A2D3867D0D7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1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C4DF-6CA6-480F-9C53-A2D3867D0D7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8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C4DF-6CA6-480F-9C53-A2D3867D0D7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49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C4DF-6CA6-480F-9C53-A2D3867D0D7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5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575385" cy="9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Lehrstuhl für Fertigungsautomatisierung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 Produktionssystematik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Friedrich-Alexander-Universität Erlangen-Nürnberg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6D99F1-B28E-47D9-8E8E-E14C6DF5F8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213" y="4292600"/>
            <a:ext cx="6407999" cy="780983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Untertitel 1">
            <a:extLst>
              <a:ext uri="{FF2B5EF4-FFF2-40B4-BE49-F238E27FC236}">
                <a16:creationId xmlns:a16="http://schemas.microsoft.com/office/drawing/2014/main" id="{FAC6BD1B-9849-451E-8BB2-53904153AB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3475" y="5408613"/>
            <a:ext cx="6408738" cy="830997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Präsentation: Präsentationsanlass, Kunde, Kooperationspartner, Vorlesung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3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1" pos="3114">
          <p15:clr>
            <a:srgbClr val="A4A3A4"/>
          </p15:clr>
        </p15:guide>
        <p15:guide id="32" orient="horz" pos="2704">
          <p15:clr>
            <a:srgbClr val="A4A3A4"/>
          </p15:clr>
        </p15:guide>
        <p15:guide id="33" orient="horz" pos="3407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575385" cy="9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Lehrstuhl für Fertigungsautomatisierung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 Produktionssystematik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Friedrich-Alexander-Universität Erlangen-Nürnberg</a:t>
            </a:r>
          </a:p>
        </p:txBody>
      </p:sp>
      <p:sp>
        <p:nvSpPr>
          <p:cNvPr id="7" name="Danke">
            <a:extLst>
              <a:ext uri="{FF2B5EF4-FFF2-40B4-BE49-F238E27FC236}">
                <a16:creationId xmlns:a16="http://schemas.microsoft.com/office/drawing/2014/main" id="{B8AEBB16-568B-416C-A52D-B9D0B7AD8666}"/>
              </a:ext>
            </a:extLst>
          </p:cNvPr>
          <p:cNvSpPr txBox="1"/>
          <p:nvPr/>
        </p:nvSpPr>
        <p:spPr>
          <a:xfrm>
            <a:off x="8614283" y="4811018"/>
            <a:ext cx="2737929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0" b="1" cap="all" baseline="0" dirty="0"/>
              <a:t>Danke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9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  <p:sp>
        <p:nvSpPr>
          <p:cNvPr id="26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21.10.2023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Simon Fröhlig   |   PowerPoint guidelines for external users and students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52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21.10.2023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839788" y="333375"/>
            <a:ext cx="10303200" cy="5032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Simon Fröhlig   |   PowerPoint guidelines for external users and students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7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2478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pos="3840">
          <p15:clr>
            <a:srgbClr val="A4A3A4"/>
          </p15:clr>
        </p15:guide>
        <p15:guide id="6" pos="3749">
          <p15:clr>
            <a:srgbClr val="A4A3A4"/>
          </p15:clr>
        </p15:guide>
        <p15:guide id="7" orient="horz" pos="527">
          <p15:clr>
            <a:srgbClr val="A4A3A4"/>
          </p15:clr>
        </p15:guide>
        <p15:guide id="8" orient="horz" pos="799">
          <p15:clr>
            <a:srgbClr val="A4A3A4"/>
          </p15:clr>
        </p15:guide>
        <p15:guide id="9" pos="2797">
          <p15:clr>
            <a:srgbClr val="FBAE40"/>
          </p15:clr>
        </p15:guide>
        <p15:guide id="10" pos="3931">
          <p15:clr>
            <a:srgbClr val="A4A3A4"/>
          </p15:clr>
        </p15:guide>
        <p15:guide id="11" pos="2615">
          <p15:clr>
            <a:srgbClr val="FBAE40"/>
          </p15:clr>
        </p15:guide>
        <p15:guide id="12" pos="2230" userDrawn="1">
          <p15:clr>
            <a:srgbClr val="5ACBF0"/>
          </p15:clr>
        </p15:guide>
        <p15:guide id="13" pos="2048" userDrawn="1">
          <p15:clr>
            <a:srgbClr val="5ACBF0"/>
          </p15:clr>
        </p15:guide>
        <p15:guide id="14" pos="4883">
          <p15:clr>
            <a:srgbClr val="FBAE40"/>
          </p15:clr>
        </p15:guide>
        <p15:guide id="15" pos="5065">
          <p15:clr>
            <a:srgbClr val="FBAE40"/>
          </p15:clr>
        </p15:guide>
        <p15:guide id="16" pos="5450" userDrawn="1">
          <p15:clr>
            <a:srgbClr val="5ACBF0"/>
          </p15:clr>
        </p15:guide>
        <p15:guide id="17" pos="563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weis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feld 198"/>
          <p:cNvSpPr txBox="1"/>
          <p:nvPr userDrawn="1"/>
        </p:nvSpPr>
        <p:spPr>
          <a:xfrm>
            <a:off x="839788" y="333375"/>
            <a:ext cx="10303625" cy="5032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de-DE" sz="1800" b="1" dirty="0">
                <a:latin typeface="+mj-lt"/>
              </a:rPr>
              <a:t>Die Einhaltung der PowerPoint-Anweisungen ermöglicht die Erstellung qualitativ </a:t>
            </a:r>
            <a:br>
              <a:rPr lang="de-DE" sz="1800" b="1" dirty="0">
                <a:latin typeface="+mj-lt"/>
              </a:rPr>
            </a:br>
            <a:r>
              <a:rPr lang="de-DE" sz="1800" b="1" dirty="0">
                <a:latin typeface="+mj-lt"/>
              </a:rPr>
              <a:t>hochwertiger Folien, um Forschungsergebnisse angemessen repräsentieren zu können.</a:t>
            </a:r>
          </a:p>
        </p:txBody>
      </p:sp>
      <p:sp>
        <p:nvSpPr>
          <p:cNvPr id="102" name="Rechteck 101"/>
          <p:cNvSpPr/>
          <p:nvPr userDrawn="1"/>
        </p:nvSpPr>
        <p:spPr>
          <a:xfrm>
            <a:off x="11143413" y="0"/>
            <a:ext cx="1048586" cy="1045413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" tIns="18000" rIns="18000" bIns="1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 userDrawn="1"/>
        </p:nvSpPr>
        <p:spPr>
          <a:xfrm>
            <a:off x="-432048" y="3795891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-436123" y="3493909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-432048" y="6176764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7,0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-432048" y="200697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9,6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-432048" y="704654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8,2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-432048" y="1136454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7,0</a:t>
            </a:r>
          </a:p>
        </p:txBody>
      </p:sp>
      <p:sp>
        <p:nvSpPr>
          <p:cNvPr id="35" name="Textfeld 34"/>
          <p:cNvSpPr txBox="1"/>
          <p:nvPr userDrawn="1"/>
        </p:nvSpPr>
        <p:spPr>
          <a:xfrm>
            <a:off x="5783858" y="-355680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119218" y="-355680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0,4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5928320" y="-670643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0,0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636084" y="-358463"/>
            <a:ext cx="45534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14,6</a:t>
            </a:r>
          </a:p>
        </p:txBody>
      </p:sp>
      <p:sp>
        <p:nvSpPr>
          <p:cNvPr id="39" name="Textfeld 38"/>
          <p:cNvSpPr txBox="1"/>
          <p:nvPr userDrawn="1"/>
        </p:nvSpPr>
        <p:spPr>
          <a:xfrm>
            <a:off x="11098502" y="-358463"/>
            <a:ext cx="507411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14,6</a:t>
            </a:r>
          </a:p>
        </p:txBody>
      </p:sp>
      <p:sp>
        <p:nvSpPr>
          <p:cNvPr id="52" name="Textfeld 51"/>
          <p:cNvSpPr txBox="1"/>
          <p:nvPr userDrawn="1"/>
        </p:nvSpPr>
        <p:spPr>
          <a:xfrm>
            <a:off x="2866093" y="-414229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7,9</a:t>
            </a:r>
          </a:p>
        </p:txBody>
      </p:sp>
      <p:sp>
        <p:nvSpPr>
          <p:cNvPr id="53" name="Textfeld 52"/>
          <p:cNvSpPr txBox="1"/>
          <p:nvPr userDrawn="1"/>
        </p:nvSpPr>
        <p:spPr>
          <a:xfrm>
            <a:off x="8262018" y="-450233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7,1</a:t>
            </a:r>
          </a:p>
        </p:txBody>
      </p:sp>
      <p:sp>
        <p:nvSpPr>
          <p:cNvPr id="54" name="Textfeld 53"/>
          <p:cNvSpPr txBox="1"/>
          <p:nvPr userDrawn="1"/>
        </p:nvSpPr>
        <p:spPr>
          <a:xfrm>
            <a:off x="3540125" y="-406725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7,1</a:t>
            </a:r>
          </a:p>
        </p:txBody>
      </p:sp>
      <p:sp>
        <p:nvSpPr>
          <p:cNvPr id="55" name="Textfeld 54"/>
          <p:cNvSpPr txBox="1"/>
          <p:nvPr userDrawn="1"/>
        </p:nvSpPr>
        <p:spPr>
          <a:xfrm>
            <a:off x="4440238" y="-416250"/>
            <a:ext cx="389433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4,6</a:t>
            </a:r>
          </a:p>
        </p:txBody>
      </p:sp>
      <p:sp>
        <p:nvSpPr>
          <p:cNvPr id="56" name="Textfeld 55"/>
          <p:cNvSpPr txBox="1"/>
          <p:nvPr userDrawn="1"/>
        </p:nvSpPr>
        <p:spPr>
          <a:xfrm>
            <a:off x="8040688" y="-450233"/>
            <a:ext cx="400491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5,4</a:t>
            </a:r>
          </a:p>
        </p:txBody>
      </p:sp>
      <p:sp>
        <p:nvSpPr>
          <p:cNvPr id="57" name="Textfeld 56"/>
          <p:cNvSpPr txBox="1"/>
          <p:nvPr userDrawn="1"/>
        </p:nvSpPr>
        <p:spPr>
          <a:xfrm>
            <a:off x="3761455" y="-406725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5,4</a:t>
            </a:r>
          </a:p>
        </p:txBody>
      </p:sp>
      <p:sp>
        <p:nvSpPr>
          <p:cNvPr id="58" name="Textfeld 57"/>
          <p:cNvSpPr txBox="1"/>
          <p:nvPr userDrawn="1"/>
        </p:nvSpPr>
        <p:spPr>
          <a:xfrm>
            <a:off x="8940800" y="-450233"/>
            <a:ext cx="400491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de-DE" dirty="0"/>
              <a:t>7,9</a:t>
            </a:r>
          </a:p>
        </p:txBody>
      </p:sp>
      <p:sp>
        <p:nvSpPr>
          <p:cNvPr id="59" name="Textfeld 58"/>
          <p:cNvSpPr txBox="1"/>
          <p:nvPr userDrawn="1"/>
        </p:nvSpPr>
        <p:spPr>
          <a:xfrm>
            <a:off x="7371836" y="-450233"/>
            <a:ext cx="385107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dirty="0"/>
              <a:t>4,6</a:t>
            </a:r>
          </a:p>
        </p:txBody>
      </p:sp>
      <p:sp>
        <p:nvSpPr>
          <p:cNvPr id="60" name="Textfeld 59"/>
          <p:cNvSpPr txBox="1"/>
          <p:nvPr userDrawn="1"/>
        </p:nvSpPr>
        <p:spPr>
          <a:xfrm>
            <a:off x="-779643" y="3644900"/>
            <a:ext cx="335360" cy="2639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dirty="0"/>
              <a:t>0,0</a:t>
            </a:r>
          </a:p>
        </p:txBody>
      </p:sp>
      <p:sp>
        <p:nvSpPr>
          <p:cNvPr id="94" name="Rechteck 93"/>
          <p:cNvSpPr/>
          <p:nvPr userDrawn="1"/>
        </p:nvSpPr>
        <p:spPr>
          <a:xfrm>
            <a:off x="839788" y="7036841"/>
            <a:ext cx="2411412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 userDrawn="1"/>
        </p:nvSpPr>
        <p:spPr>
          <a:xfrm>
            <a:off x="3540125" y="7036841"/>
            <a:ext cx="2411412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 userDrawn="1"/>
        </p:nvSpPr>
        <p:spPr>
          <a:xfrm>
            <a:off x="6240463" y="7036841"/>
            <a:ext cx="2411411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 userDrawn="1"/>
        </p:nvSpPr>
        <p:spPr>
          <a:xfrm>
            <a:off x="8940800" y="7036841"/>
            <a:ext cx="2412999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 userDrawn="1"/>
        </p:nvSpPr>
        <p:spPr>
          <a:xfrm>
            <a:off x="839788" y="7232595"/>
            <a:ext cx="3311525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 userDrawn="1"/>
        </p:nvSpPr>
        <p:spPr>
          <a:xfrm>
            <a:off x="4440237" y="7232967"/>
            <a:ext cx="3312000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 userDrawn="1"/>
        </p:nvSpPr>
        <p:spPr>
          <a:xfrm>
            <a:off x="8040688" y="7232967"/>
            <a:ext cx="3312000" cy="156101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11143413" y="0"/>
            <a:ext cx="208800" cy="1045413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52207" y="1"/>
            <a:ext cx="841253" cy="841253"/>
            <a:chOff x="5757863" y="1597025"/>
            <a:chExt cx="1971675" cy="1971675"/>
          </a:xfrm>
        </p:grpSpPr>
        <p:sp>
          <p:nvSpPr>
            <p:cNvPr id="88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5"/>
              <a:ext cx="1971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5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6" name="Rechteck 125"/>
          <p:cNvSpPr/>
          <p:nvPr userDrawn="1"/>
        </p:nvSpPr>
        <p:spPr>
          <a:xfrm>
            <a:off x="11143412" y="836613"/>
            <a:ext cx="1048586" cy="208800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r>
              <a:rPr lang="de-DE" dirty="0">
                <a:solidFill>
                  <a:schemeClr val="tx1"/>
                </a:solidFill>
              </a:rPr>
              <a:t>Zone</a:t>
            </a:r>
          </a:p>
        </p:txBody>
      </p:sp>
      <p:sp>
        <p:nvSpPr>
          <p:cNvPr id="194" name="Freihandform 193"/>
          <p:cNvSpPr/>
          <p:nvPr userDrawn="1"/>
        </p:nvSpPr>
        <p:spPr>
          <a:xfrm>
            <a:off x="6454578" y="4290979"/>
            <a:ext cx="3142960" cy="1874865"/>
          </a:xfrm>
          <a:custGeom>
            <a:avLst/>
            <a:gdLst>
              <a:gd name="connsiteX0" fmla="*/ 0 w 3142960"/>
              <a:gd name="connsiteY0" fmla="*/ 0 h 1874865"/>
              <a:gd name="connsiteX1" fmla="*/ 3142960 w 3142960"/>
              <a:gd name="connsiteY1" fmla="*/ 0 h 1874865"/>
              <a:gd name="connsiteX2" fmla="*/ 3142960 w 3142960"/>
              <a:gd name="connsiteY2" fmla="*/ 1718404 h 1874865"/>
              <a:gd name="connsiteX3" fmla="*/ 2450159 w 3142960"/>
              <a:gd name="connsiteY3" fmla="*/ 1718404 h 1874865"/>
              <a:gd name="connsiteX4" fmla="*/ 2294991 w 3142960"/>
              <a:gd name="connsiteY4" fmla="*/ 1874865 h 1874865"/>
              <a:gd name="connsiteX5" fmla="*/ 0 w 3142960"/>
              <a:gd name="connsiteY5" fmla="*/ 1874865 h 187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2960" h="1874865">
                <a:moveTo>
                  <a:pt x="0" y="0"/>
                </a:moveTo>
                <a:lnTo>
                  <a:pt x="3142960" y="0"/>
                </a:lnTo>
                <a:lnTo>
                  <a:pt x="3142960" y="1718404"/>
                </a:lnTo>
                <a:lnTo>
                  <a:pt x="2450159" y="1718404"/>
                </a:lnTo>
                <a:lnTo>
                  <a:pt x="2294991" y="1874865"/>
                </a:lnTo>
                <a:lnTo>
                  <a:pt x="0" y="1874865"/>
                </a:lnTo>
                <a:close/>
              </a:path>
            </a:pathLst>
          </a:cu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108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Änderung </a:t>
            </a:r>
            <a:r>
              <a:rPr lang="de-DE" sz="1400" baseline="0" dirty="0">
                <a:solidFill>
                  <a:schemeClr val="tx1"/>
                </a:solidFill>
              </a:rPr>
              <a:t>Folienlayout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8" name="Freihandform 197"/>
          <p:cNvSpPr/>
          <p:nvPr userDrawn="1"/>
        </p:nvSpPr>
        <p:spPr>
          <a:xfrm>
            <a:off x="9674964" y="4290978"/>
            <a:ext cx="1529999" cy="1718405"/>
          </a:xfrm>
          <a:custGeom>
            <a:avLst/>
            <a:gdLst>
              <a:gd name="connsiteX0" fmla="*/ 73034 w 1529999"/>
              <a:gd name="connsiteY0" fmla="*/ 1 h 1718405"/>
              <a:gd name="connsiteX1" fmla="*/ 1529999 w 1529999"/>
              <a:gd name="connsiteY1" fmla="*/ 1 h 1718405"/>
              <a:gd name="connsiteX2" fmla="*/ 1529999 w 1529999"/>
              <a:gd name="connsiteY2" fmla="*/ 1614533 h 1718405"/>
              <a:gd name="connsiteX3" fmla="*/ 1425886 w 1529999"/>
              <a:gd name="connsiteY3" fmla="*/ 1718405 h 1718405"/>
              <a:gd name="connsiteX4" fmla="*/ 73033 w 1529999"/>
              <a:gd name="connsiteY4" fmla="*/ 1718405 h 1718405"/>
              <a:gd name="connsiteX5" fmla="*/ 73033 w 1529999"/>
              <a:gd name="connsiteY5" fmla="*/ 1718404 h 1718405"/>
              <a:gd name="connsiteX6" fmla="*/ 73034 w 1529999"/>
              <a:gd name="connsiteY6" fmla="*/ 1718404 h 1718405"/>
              <a:gd name="connsiteX7" fmla="*/ 0 w 1529999"/>
              <a:gd name="connsiteY7" fmla="*/ 0 h 1718405"/>
              <a:gd name="connsiteX8" fmla="*/ 73034 w 1529999"/>
              <a:gd name="connsiteY8" fmla="*/ 0 h 1718405"/>
              <a:gd name="connsiteX9" fmla="*/ 73034 w 1529999"/>
              <a:gd name="connsiteY9" fmla="*/ 1 h 1718405"/>
              <a:gd name="connsiteX10" fmla="*/ 73033 w 1529999"/>
              <a:gd name="connsiteY10" fmla="*/ 1 h 1718405"/>
              <a:gd name="connsiteX11" fmla="*/ 73033 w 1529999"/>
              <a:gd name="connsiteY11" fmla="*/ 1718404 h 1718405"/>
              <a:gd name="connsiteX12" fmla="*/ 0 w 1529999"/>
              <a:gd name="connsiteY12" fmla="*/ 1718404 h 171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9999" h="1718405">
                <a:moveTo>
                  <a:pt x="73034" y="1"/>
                </a:moveTo>
                <a:lnTo>
                  <a:pt x="1529999" y="1"/>
                </a:lnTo>
                <a:lnTo>
                  <a:pt x="1529999" y="1614533"/>
                </a:lnTo>
                <a:lnTo>
                  <a:pt x="1425886" y="1718405"/>
                </a:lnTo>
                <a:lnTo>
                  <a:pt x="73033" y="1718405"/>
                </a:lnTo>
                <a:lnTo>
                  <a:pt x="73033" y="1718404"/>
                </a:lnTo>
                <a:lnTo>
                  <a:pt x="73034" y="1718404"/>
                </a:lnTo>
                <a:close/>
                <a:moveTo>
                  <a:pt x="0" y="0"/>
                </a:moveTo>
                <a:lnTo>
                  <a:pt x="73034" y="0"/>
                </a:lnTo>
                <a:lnTo>
                  <a:pt x="73034" y="1"/>
                </a:lnTo>
                <a:lnTo>
                  <a:pt x="73033" y="1"/>
                </a:lnTo>
                <a:lnTo>
                  <a:pt x="73033" y="1718404"/>
                </a:lnTo>
                <a:lnTo>
                  <a:pt x="0" y="1718404"/>
                </a:lnTo>
                <a:close/>
              </a:path>
            </a:pathLst>
          </a:cu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Keine Nutzung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br>
              <a:rPr lang="de-DE" sz="1400" baseline="0" dirty="0">
                <a:solidFill>
                  <a:schemeClr val="tx1"/>
                </a:solidFill>
              </a:rPr>
            </a:br>
            <a:r>
              <a:rPr lang="de-DE" sz="1400" baseline="0" dirty="0">
                <a:solidFill>
                  <a:schemeClr val="tx1"/>
                </a:solidFill>
              </a:rPr>
              <a:t>von Konturen</a:t>
            </a: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86" name="Grafik 85"/>
          <p:cNvPicPr>
            <a:picLocks noChangeAspect="1"/>
          </p:cNvPicPr>
          <p:nvPr userDrawn="1"/>
        </p:nvPicPr>
        <p:blipFill rotWithShape="1">
          <a:blip r:embed="rId2"/>
          <a:srcRect l="-413" t="-391" r="64380" b="35617"/>
          <a:stretch/>
        </p:blipFill>
        <p:spPr>
          <a:xfrm>
            <a:off x="6523392" y="4362980"/>
            <a:ext cx="902660" cy="1730865"/>
          </a:xfrm>
          <a:prstGeom prst="rect">
            <a:avLst/>
          </a:prstGeom>
        </p:spPr>
      </p:pic>
      <p:sp>
        <p:nvSpPr>
          <p:cNvPr id="89" name="Rechteck 88"/>
          <p:cNvSpPr/>
          <p:nvPr userDrawn="1"/>
        </p:nvSpPr>
        <p:spPr>
          <a:xfrm>
            <a:off x="983657" y="4290980"/>
            <a:ext cx="5396096" cy="1874865"/>
          </a:xfrm>
          <a:prstGeom prst="rect">
            <a:avLst/>
          </a:pr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99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90" name="Gruppieren 89"/>
          <p:cNvGrpSpPr/>
          <p:nvPr userDrawn="1"/>
        </p:nvGrpSpPr>
        <p:grpSpPr>
          <a:xfrm>
            <a:off x="1056653" y="5056232"/>
            <a:ext cx="684077" cy="1037613"/>
            <a:chOff x="6857667" y="5091438"/>
            <a:chExt cx="684077" cy="1037613"/>
          </a:xfrm>
        </p:grpSpPr>
        <p:pic>
          <p:nvPicPr>
            <p:cNvPr id="92" name="Grafik 91"/>
            <p:cNvPicPr>
              <a:picLocks noChangeAspect="1"/>
            </p:cNvPicPr>
            <p:nvPr userDrawn="1"/>
          </p:nvPicPr>
          <p:blipFill rotWithShape="1">
            <a:blip r:embed="rId3"/>
            <a:srcRect l="2497" t="18212" r="6605"/>
            <a:stretch/>
          </p:blipFill>
          <p:spPr>
            <a:xfrm>
              <a:off x="6857667" y="5091438"/>
              <a:ext cx="684076" cy="210367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857668" y="5340624"/>
              <a:ext cx="684076" cy="788427"/>
            </a:xfrm>
            <a:prstGeom prst="rect">
              <a:avLst/>
            </a:prstGeom>
          </p:spPr>
        </p:pic>
      </p:grpSp>
      <p:grpSp>
        <p:nvGrpSpPr>
          <p:cNvPr id="45" name="Gruppieren 44"/>
          <p:cNvGrpSpPr/>
          <p:nvPr userDrawn="1"/>
        </p:nvGrpSpPr>
        <p:grpSpPr>
          <a:xfrm>
            <a:off x="983657" y="1410980"/>
            <a:ext cx="1800000" cy="2808000"/>
            <a:chOff x="839788" y="1269171"/>
            <a:chExt cx="1800000" cy="2808000"/>
          </a:xfrm>
        </p:grpSpPr>
        <p:sp>
          <p:nvSpPr>
            <p:cNvPr id="67" name="Rechteck 66"/>
            <p:cNvSpPr/>
            <p:nvPr userDrawn="1"/>
          </p:nvSpPr>
          <p:spPr>
            <a:xfrm>
              <a:off x="839788" y="1269171"/>
              <a:ext cx="1800000" cy="2808000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Keine Nutzung der Designfarben-Stufung</a:t>
              </a:r>
            </a:p>
          </p:txBody>
        </p:sp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10998" y="1804589"/>
              <a:ext cx="1657581" cy="2200582"/>
            </a:xfrm>
            <a:prstGeom prst="rect">
              <a:avLst/>
            </a:prstGeom>
          </p:spPr>
        </p:pic>
        <p:cxnSp>
          <p:nvCxnSpPr>
            <p:cNvPr id="11" name="Gerader Verbinder 10"/>
            <p:cNvCxnSpPr/>
            <p:nvPr userDrawn="1"/>
          </p:nvCxnSpPr>
          <p:spPr>
            <a:xfrm flipH="1">
              <a:off x="929788" y="2215785"/>
              <a:ext cx="1620000" cy="648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/>
            <p:nvPr userDrawn="1"/>
          </p:nvCxnSpPr>
          <p:spPr>
            <a:xfrm>
              <a:off x="929788" y="2215785"/>
              <a:ext cx="1620000" cy="648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 userDrawn="1"/>
          </p:nvCxnSpPr>
          <p:spPr>
            <a:xfrm>
              <a:off x="929788" y="3807089"/>
              <a:ext cx="1620000" cy="144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 userDrawn="1"/>
          </p:nvCxnSpPr>
          <p:spPr>
            <a:xfrm flipH="1">
              <a:off x="929788" y="3807089"/>
              <a:ext cx="1620000" cy="144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/>
          <p:cNvGrpSpPr/>
          <p:nvPr userDrawn="1"/>
        </p:nvGrpSpPr>
        <p:grpSpPr>
          <a:xfrm>
            <a:off x="2853046" y="1410980"/>
            <a:ext cx="1728659" cy="2808000"/>
            <a:chOff x="2711788" y="1269171"/>
            <a:chExt cx="1728659" cy="2808000"/>
          </a:xfrm>
        </p:grpSpPr>
        <p:sp>
          <p:nvSpPr>
            <p:cNvPr id="66" name="Rechteck 65"/>
            <p:cNvSpPr/>
            <p:nvPr userDrawn="1"/>
          </p:nvSpPr>
          <p:spPr>
            <a:xfrm>
              <a:off x="2711788" y="1269171"/>
              <a:ext cx="1728658" cy="2808000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Keine Nutzung von</a:t>
              </a:r>
              <a:r>
                <a:rPr lang="de-DE" sz="1400" baseline="0" dirty="0">
                  <a:solidFill>
                    <a:schemeClr val="tx1"/>
                  </a:solidFill>
                </a:rPr>
                <a:t> Aufzählungszeichen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787075" y="3463386"/>
              <a:ext cx="635580" cy="538545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787074" y="1804589"/>
              <a:ext cx="1581371" cy="60968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2787075" y="2974830"/>
              <a:ext cx="1581371" cy="416556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2787075" y="2486274"/>
              <a:ext cx="1581371" cy="416556"/>
            </a:xfrm>
            <a:prstGeom prst="rect">
              <a:avLst/>
            </a:prstGeom>
          </p:spPr>
        </p:pic>
        <p:cxnSp>
          <p:nvCxnSpPr>
            <p:cNvPr id="69" name="Gerader Verbinder 68"/>
            <p:cNvCxnSpPr/>
            <p:nvPr userDrawn="1"/>
          </p:nvCxnSpPr>
          <p:spPr>
            <a:xfrm flipH="1">
              <a:off x="2807637" y="1836593"/>
              <a:ext cx="216000" cy="216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 userDrawn="1"/>
          </p:nvSpPr>
          <p:spPr>
            <a:xfrm>
              <a:off x="3539910" y="1835432"/>
              <a:ext cx="433462" cy="215892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3987392" y="2280905"/>
              <a:ext cx="381053" cy="133369"/>
            </a:xfrm>
            <a:prstGeom prst="rect">
              <a:avLst/>
            </a:prstGeom>
          </p:spPr>
        </p:pic>
        <p:sp>
          <p:nvSpPr>
            <p:cNvPr id="22" name="Rechteck 21"/>
            <p:cNvSpPr/>
            <p:nvPr userDrawn="1"/>
          </p:nvSpPr>
          <p:spPr>
            <a:xfrm>
              <a:off x="3792265" y="2658552"/>
              <a:ext cx="72000" cy="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Gewinkelter Verbinder 23"/>
            <p:cNvCxnSpPr>
              <a:stCxn id="20" idx="2"/>
              <a:endCxn id="22" idx="3"/>
            </p:cNvCxnSpPr>
            <p:nvPr userDrawn="1"/>
          </p:nvCxnSpPr>
          <p:spPr>
            <a:xfrm rot="16200000" flipH="1">
              <a:off x="3488839" y="2319126"/>
              <a:ext cx="643228" cy="107624"/>
            </a:xfrm>
            <a:prstGeom prst="bentConnector4">
              <a:avLst>
                <a:gd name="adj1" fmla="val 63491"/>
                <a:gd name="adj2" fmla="val 413784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 userDrawn="1"/>
          </p:nvSpPr>
          <p:spPr>
            <a:xfrm>
              <a:off x="3792265" y="3147108"/>
              <a:ext cx="72000" cy="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7" name="Gewinkelter Verbinder 76"/>
            <p:cNvCxnSpPr>
              <a:stCxn id="20" idx="2"/>
              <a:endCxn id="75" idx="3"/>
            </p:cNvCxnSpPr>
            <p:nvPr userDrawn="1"/>
          </p:nvCxnSpPr>
          <p:spPr>
            <a:xfrm rot="16200000" flipH="1">
              <a:off x="3244561" y="2563404"/>
              <a:ext cx="1131784" cy="107624"/>
            </a:xfrm>
            <a:prstGeom prst="bentConnector4">
              <a:avLst>
                <a:gd name="adj1" fmla="val 35506"/>
                <a:gd name="adj2" fmla="val 413784"/>
              </a:avLst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hteck 102"/>
            <p:cNvSpPr/>
            <p:nvPr userDrawn="1"/>
          </p:nvSpPr>
          <p:spPr>
            <a:xfrm>
              <a:off x="3406141" y="3493908"/>
              <a:ext cx="1034306" cy="508023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b="0" dirty="0">
                  <a:solidFill>
                    <a:schemeClr val="tx1"/>
                  </a:solidFill>
                </a:rPr>
                <a:t>Listenebene</a:t>
              </a:r>
              <a:r>
                <a:rPr lang="de-DE" sz="1050" dirty="0">
                  <a:solidFill>
                    <a:schemeClr val="tx1"/>
                  </a:solidFill>
                </a:rPr>
                <a:t> anpassen!</a:t>
              </a:r>
            </a:p>
          </p:txBody>
        </p:sp>
        <p:cxnSp>
          <p:nvCxnSpPr>
            <p:cNvPr id="104" name="Gerader Verbinder 103"/>
            <p:cNvCxnSpPr/>
            <p:nvPr userDrawn="1"/>
          </p:nvCxnSpPr>
          <p:spPr>
            <a:xfrm>
              <a:off x="2807637" y="1836593"/>
              <a:ext cx="216000" cy="216000"/>
            </a:xfrm>
            <a:prstGeom prst="line">
              <a:avLst/>
            </a:prstGeom>
            <a:ln w="38100">
              <a:solidFill>
                <a:srgbClr val="DC1E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 userDrawn="1"/>
        </p:nvGrpSpPr>
        <p:grpSpPr>
          <a:xfrm>
            <a:off x="4651095" y="1410980"/>
            <a:ext cx="1728658" cy="2808000"/>
            <a:chOff x="4651095" y="1410980"/>
            <a:chExt cx="1728658" cy="2808000"/>
          </a:xfrm>
        </p:grpSpPr>
        <p:grpSp>
          <p:nvGrpSpPr>
            <p:cNvPr id="23" name="Gruppieren 22"/>
            <p:cNvGrpSpPr/>
            <p:nvPr userDrawn="1"/>
          </p:nvGrpSpPr>
          <p:grpSpPr>
            <a:xfrm>
              <a:off x="4651095" y="1410980"/>
              <a:ext cx="1728658" cy="1181257"/>
              <a:chOff x="4585632" y="1269171"/>
              <a:chExt cx="1728658" cy="1181257"/>
            </a:xfrm>
          </p:grpSpPr>
          <p:sp>
            <p:nvSpPr>
              <p:cNvPr id="74" name="Rechteck 73"/>
              <p:cNvSpPr/>
              <p:nvPr userDrawn="1"/>
            </p:nvSpPr>
            <p:spPr>
              <a:xfrm>
                <a:off x="4585632" y="1269171"/>
                <a:ext cx="1728658" cy="1181257"/>
              </a:xfrm>
              <a:prstGeom prst="rect">
                <a:avLst/>
              </a:prstGeom>
              <a:solidFill>
                <a:srgbClr val="D1D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de-DE" sz="1400" b="0" dirty="0">
                    <a:solidFill>
                      <a:schemeClr val="tx1"/>
                    </a:solidFill>
                  </a:rPr>
                  <a:t>Schriftart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400" dirty="0">
                    <a:solidFill>
                      <a:schemeClr val="tx1"/>
                    </a:solidFill>
                  </a:rPr>
                  <a:t>Arial</a:t>
                </a:r>
                <a:r>
                  <a:rPr lang="de-DE" sz="1400" baseline="0" dirty="0">
                    <a:solidFill>
                      <a:schemeClr val="tx1"/>
                    </a:solidFill>
                  </a:rPr>
                  <a:t> (Textkörper)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Grafik 11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4657177" y="1804589"/>
                <a:ext cx="1583286" cy="575201"/>
              </a:xfrm>
              <a:prstGeom prst="rect">
                <a:avLst/>
              </a:prstGeom>
            </p:spPr>
          </p:pic>
          <p:sp>
            <p:nvSpPr>
              <p:cNvPr id="105" name="Rechteck 104"/>
              <p:cNvSpPr/>
              <p:nvPr userDrawn="1"/>
            </p:nvSpPr>
            <p:spPr>
              <a:xfrm>
                <a:off x="4657961" y="2219153"/>
                <a:ext cx="1584000" cy="16200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hteck 112"/>
              <p:cNvSpPr/>
              <p:nvPr userDrawn="1"/>
            </p:nvSpPr>
            <p:spPr>
              <a:xfrm>
                <a:off x="5221257" y="1802597"/>
                <a:ext cx="298679" cy="139157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uppieren 49"/>
            <p:cNvGrpSpPr/>
            <p:nvPr userDrawn="1"/>
          </p:nvGrpSpPr>
          <p:grpSpPr>
            <a:xfrm>
              <a:off x="4651095" y="2646351"/>
              <a:ext cx="1728658" cy="1572629"/>
              <a:chOff x="4651095" y="2646351"/>
              <a:chExt cx="1728658" cy="1572629"/>
            </a:xfrm>
          </p:grpSpPr>
          <p:sp>
            <p:nvSpPr>
              <p:cNvPr id="116" name="Rechteck 115"/>
              <p:cNvSpPr/>
              <p:nvPr userDrawn="1"/>
            </p:nvSpPr>
            <p:spPr>
              <a:xfrm>
                <a:off x="4651095" y="2646351"/>
                <a:ext cx="1728658" cy="1572629"/>
              </a:xfrm>
              <a:prstGeom prst="rect">
                <a:avLst/>
              </a:prstGeom>
              <a:solidFill>
                <a:srgbClr val="D1D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de-DE" sz="1400" b="0" dirty="0">
                    <a:solidFill>
                      <a:schemeClr val="tx1"/>
                    </a:solidFill>
                  </a:rPr>
                  <a:t>Action Title</a:t>
                </a:r>
                <a:br>
                  <a:rPr lang="de-DE" sz="1400" dirty="0">
                    <a:solidFill>
                      <a:schemeClr val="tx1"/>
                    </a:solidFill>
                  </a:rPr>
                </a:br>
                <a:r>
                  <a:rPr lang="de-DE" sz="1400" b="0" dirty="0">
                    <a:solidFill>
                      <a:schemeClr val="tx1"/>
                    </a:solidFill>
                  </a:rPr>
                  <a:t>Arial</a:t>
                </a:r>
                <a:r>
                  <a:rPr lang="de-DE" sz="1400" b="0" baseline="0" dirty="0">
                    <a:solidFill>
                      <a:schemeClr val="tx1"/>
                    </a:solidFill>
                  </a:rPr>
                  <a:t> (Überschriften)</a:t>
                </a:r>
                <a:endParaRPr lang="de-DE" sz="1400" b="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Grafik 24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4722640" y="3181769"/>
                <a:ext cx="1583286" cy="569272"/>
              </a:xfrm>
              <a:prstGeom prst="rect">
                <a:avLst/>
              </a:prstGeom>
            </p:spPr>
          </p:pic>
          <p:sp>
            <p:nvSpPr>
              <p:cNvPr id="107" name="Rechteck 106"/>
              <p:cNvSpPr/>
              <p:nvPr userDrawn="1"/>
            </p:nvSpPr>
            <p:spPr>
              <a:xfrm>
                <a:off x="5809978" y="2800361"/>
                <a:ext cx="72000" cy="7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hteck 108"/>
              <p:cNvSpPr/>
              <p:nvPr userDrawn="1"/>
            </p:nvSpPr>
            <p:spPr>
              <a:xfrm>
                <a:off x="5809978" y="3288917"/>
                <a:ext cx="72000" cy="7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hteck 117"/>
              <p:cNvSpPr/>
              <p:nvPr userDrawn="1"/>
            </p:nvSpPr>
            <p:spPr>
              <a:xfrm>
                <a:off x="4723424" y="3459859"/>
                <a:ext cx="1584000" cy="16200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hteck 118"/>
              <p:cNvSpPr/>
              <p:nvPr userDrawn="1"/>
            </p:nvSpPr>
            <p:spPr>
              <a:xfrm>
                <a:off x="5286720" y="3179777"/>
                <a:ext cx="298679" cy="139157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97C139"/>
                  </a:buClr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hteck 119"/>
              <p:cNvSpPr/>
              <p:nvPr userDrawn="1"/>
            </p:nvSpPr>
            <p:spPr>
              <a:xfrm>
                <a:off x="4651095" y="3786709"/>
                <a:ext cx="1728658" cy="432271"/>
              </a:xfrm>
              <a:prstGeom prst="rect">
                <a:avLst/>
              </a:prstGeom>
              <a:solidFill>
                <a:srgbClr val="D1D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de-DE" sz="600" dirty="0">
                    <a:solidFill>
                      <a:schemeClr val="tx1"/>
                    </a:solidFill>
                  </a:rPr>
                  <a:t>Der</a:t>
                </a:r>
                <a:r>
                  <a:rPr lang="de-DE" sz="600" baseline="0" dirty="0">
                    <a:solidFill>
                      <a:schemeClr val="tx1"/>
                    </a:solidFill>
                  </a:rPr>
                  <a:t> Action Title ist ein vollständiger, zweizeiliger Satz und beschreibt die Kernaussage der Folie.</a:t>
                </a:r>
                <a:endParaRPr lang="de-DE" sz="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Rechteck 26"/>
          <p:cNvSpPr/>
          <p:nvPr userDrawn="1"/>
        </p:nvSpPr>
        <p:spPr>
          <a:xfrm>
            <a:off x="839788" y="1268413"/>
            <a:ext cx="10512000" cy="72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 userDrawn="1"/>
        </p:nvSpPr>
        <p:spPr>
          <a:xfrm>
            <a:off x="839788" y="6236413"/>
            <a:ext cx="10512000" cy="72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 userDrawn="1"/>
        </p:nvSpPr>
        <p:spPr>
          <a:xfrm>
            <a:off x="839788" y="1268413"/>
            <a:ext cx="72000" cy="5040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 userDrawn="1"/>
        </p:nvSpPr>
        <p:spPr>
          <a:xfrm>
            <a:off x="11279788" y="1268413"/>
            <a:ext cx="72000" cy="504000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 userDrawn="1"/>
        </p:nvSpPr>
        <p:spPr>
          <a:xfrm>
            <a:off x="8904737" y="6076693"/>
            <a:ext cx="2447051" cy="231720"/>
          </a:xfrm>
          <a:prstGeom prst="rect">
            <a:avLst/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Einhaltung der Führungslinien!</a:t>
            </a:r>
          </a:p>
        </p:txBody>
      </p:sp>
      <p:sp>
        <p:nvSpPr>
          <p:cNvPr id="28" name="Gleichschenkliges Dreieck 27"/>
          <p:cNvSpPr/>
          <p:nvPr userDrawn="1"/>
        </p:nvSpPr>
        <p:spPr>
          <a:xfrm>
            <a:off x="8746337" y="6076693"/>
            <a:ext cx="158400" cy="159720"/>
          </a:xfrm>
          <a:prstGeom prst="triangle">
            <a:avLst>
              <a:gd name="adj" fmla="val 100000"/>
            </a:avLst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5" name="Gleichschenkliges Dreieck 124"/>
          <p:cNvSpPr/>
          <p:nvPr userDrawn="1"/>
        </p:nvSpPr>
        <p:spPr>
          <a:xfrm>
            <a:off x="11121389" y="5918660"/>
            <a:ext cx="158400" cy="158033"/>
          </a:xfrm>
          <a:prstGeom prst="triangle">
            <a:avLst>
              <a:gd name="adj" fmla="val 100000"/>
            </a:avLst>
          </a:prstGeom>
          <a:solidFill>
            <a:srgbClr val="C5D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 userDrawn="1"/>
        </p:nvSpPr>
        <p:spPr>
          <a:xfrm>
            <a:off x="983657" y="4374253"/>
            <a:ext cx="8309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Änderung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baseline="0" dirty="0">
                <a:solidFill>
                  <a:schemeClr val="tx1"/>
                </a:solidFill>
              </a:rPr>
              <a:t>Fußzeile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3" name="Gruppieren 42"/>
          <p:cNvGrpSpPr/>
          <p:nvPr userDrawn="1"/>
        </p:nvGrpSpPr>
        <p:grpSpPr>
          <a:xfrm>
            <a:off x="4511824" y="4362980"/>
            <a:ext cx="887298" cy="1720855"/>
            <a:chOff x="5487584" y="4372990"/>
            <a:chExt cx="887298" cy="1720855"/>
          </a:xfrm>
        </p:grpSpPr>
        <p:sp>
          <p:nvSpPr>
            <p:cNvPr id="127" name="Rechteck 126"/>
            <p:cNvSpPr/>
            <p:nvPr userDrawn="1"/>
          </p:nvSpPr>
          <p:spPr>
            <a:xfrm>
              <a:off x="5487584" y="4372990"/>
              <a:ext cx="887298" cy="1720855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0" rIns="18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00" baseline="0" dirty="0">
                  <a:solidFill>
                    <a:schemeClr val="tx1"/>
                  </a:solidFill>
                </a:rPr>
                <a:t>Fußzeile</a:t>
              </a:r>
              <a:br>
                <a:rPr lang="de-DE" sz="1000" baseline="0" dirty="0">
                  <a:solidFill>
                    <a:schemeClr val="tx1"/>
                  </a:solidFill>
                </a:rPr>
              </a:br>
              <a:r>
                <a:rPr lang="de-DE" sz="1000" dirty="0">
                  <a:solidFill>
                    <a:schemeClr val="tx1"/>
                  </a:solidFill>
                </a:rPr>
                <a:t>verschoben</a:t>
              </a:r>
              <a:r>
                <a:rPr lang="de-DE" sz="1000" baseline="0" dirty="0">
                  <a:solidFill>
                    <a:schemeClr val="tx1"/>
                  </a:solidFill>
                </a:rPr>
                <a:t> </a:t>
              </a:r>
              <a:br>
                <a:rPr lang="de-DE" sz="1000" baseline="0" dirty="0">
                  <a:solidFill>
                    <a:schemeClr val="tx1"/>
                  </a:solidFill>
                </a:rPr>
              </a:br>
              <a:r>
                <a:rPr lang="de-DE" sz="1000" baseline="0" dirty="0">
                  <a:solidFill>
                    <a:schemeClr val="tx1"/>
                  </a:solidFill>
                </a:rPr>
                <a:t>gelöscht</a:t>
              </a:r>
              <a:br>
                <a:rPr lang="de-DE" sz="1000" baseline="0" dirty="0">
                  <a:solidFill>
                    <a:schemeClr val="tx1"/>
                  </a:solidFill>
                </a:rPr>
              </a:br>
              <a:r>
                <a:rPr lang="de-DE" sz="1000" baseline="0" dirty="0">
                  <a:solidFill>
                    <a:schemeClr val="tx1"/>
                  </a:solidFill>
                </a:rPr>
                <a:t>???</a:t>
              </a:r>
            </a:p>
            <a:p>
              <a:pPr algn="ctr"/>
              <a:r>
                <a:rPr lang="de-DE" sz="1000" baseline="0" dirty="0">
                  <a:solidFill>
                    <a:schemeClr val="tx1"/>
                  </a:solidFill>
                </a:rPr>
                <a:t>Folie zurück setzen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Inhalt bleibt unbeeinflusst!</a:t>
              </a:r>
            </a:p>
          </p:txBody>
        </p:sp>
        <p:cxnSp>
          <p:nvCxnSpPr>
            <p:cNvPr id="129" name="Gewinkelter Verbinder 128"/>
            <p:cNvCxnSpPr/>
            <p:nvPr userDrawn="1"/>
          </p:nvCxnSpPr>
          <p:spPr>
            <a:xfrm>
              <a:off x="5931233" y="5122283"/>
              <a:ext cx="0" cy="144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winkelter Verbinder 128"/>
            <p:cNvCxnSpPr/>
            <p:nvPr userDrawn="1"/>
          </p:nvCxnSpPr>
          <p:spPr>
            <a:xfrm>
              <a:off x="5931233" y="5526773"/>
              <a:ext cx="0" cy="144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14655" y="4362981"/>
            <a:ext cx="2697228" cy="1730865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399063" y="4362980"/>
            <a:ext cx="906863" cy="1730865"/>
          </a:xfrm>
          <a:prstGeom prst="rect">
            <a:avLst/>
          </a:prstGeom>
        </p:spPr>
      </p:pic>
      <p:sp>
        <p:nvSpPr>
          <p:cNvPr id="157" name="Rechteck 156"/>
          <p:cNvSpPr/>
          <p:nvPr userDrawn="1"/>
        </p:nvSpPr>
        <p:spPr>
          <a:xfrm>
            <a:off x="8264368" y="1410980"/>
            <a:ext cx="1530000" cy="280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400" b="0" dirty="0">
              <a:solidFill>
                <a:schemeClr val="tx1"/>
              </a:solidFill>
            </a:endParaRPr>
          </a:p>
        </p:txBody>
      </p:sp>
      <p:sp>
        <p:nvSpPr>
          <p:cNvPr id="161" name="Stern mit 5 Zacken 160"/>
          <p:cNvSpPr/>
          <p:nvPr userDrawn="1"/>
        </p:nvSpPr>
        <p:spPr>
          <a:xfrm>
            <a:off x="9788075" y="4978351"/>
            <a:ext cx="576000" cy="576064"/>
          </a:xfrm>
          <a:prstGeom prst="star5">
            <a:avLst/>
          </a:prstGeom>
          <a:solidFill>
            <a:srgbClr val="B0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 userDrawn="1"/>
        </p:nvSpPr>
        <p:spPr>
          <a:xfrm>
            <a:off x="10651602" y="5118975"/>
            <a:ext cx="432000" cy="432000"/>
          </a:xfrm>
          <a:prstGeom prst="ellipse">
            <a:avLst/>
          </a:prstGeom>
          <a:solidFill>
            <a:srgbClr val="B0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 userDrawn="1"/>
        </p:nvSpPr>
        <p:spPr>
          <a:xfrm>
            <a:off x="10197829" y="4861893"/>
            <a:ext cx="496495" cy="5105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97C139"/>
              </a:buClr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 userDrawn="1"/>
        </p:nvSpPr>
        <p:spPr>
          <a:xfrm>
            <a:off x="9772376" y="5667842"/>
            <a:ext cx="1345636" cy="273572"/>
          </a:xfrm>
          <a:prstGeom prst="rect">
            <a:avLst/>
          </a:prstGeom>
          <a:solidFill>
            <a:srgbClr val="D1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aseline="0" dirty="0">
                <a:solidFill>
                  <a:schemeClr val="tx1"/>
                </a:solidFill>
              </a:rPr>
              <a:t>Füllfarbe definiert eine Form hinreichend!</a:t>
            </a:r>
          </a:p>
        </p:txBody>
      </p:sp>
      <p:grpSp>
        <p:nvGrpSpPr>
          <p:cNvPr id="185" name="Gruppieren 184"/>
          <p:cNvGrpSpPr/>
          <p:nvPr userDrawn="1"/>
        </p:nvGrpSpPr>
        <p:grpSpPr>
          <a:xfrm>
            <a:off x="6460110" y="1407527"/>
            <a:ext cx="1530001" cy="2810625"/>
            <a:chOff x="6460110" y="1407527"/>
            <a:chExt cx="1530001" cy="2810625"/>
          </a:xfrm>
        </p:grpSpPr>
        <p:sp>
          <p:nvSpPr>
            <p:cNvPr id="156" name="Rechteck 155"/>
            <p:cNvSpPr/>
            <p:nvPr userDrawn="1"/>
          </p:nvSpPr>
          <p:spPr>
            <a:xfrm>
              <a:off x="6460111" y="1410980"/>
              <a:ext cx="1530000" cy="2807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de-DE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hteck 163"/>
            <p:cNvSpPr/>
            <p:nvPr userDrawn="1"/>
          </p:nvSpPr>
          <p:spPr>
            <a:xfrm>
              <a:off x="6460110" y="1407527"/>
              <a:ext cx="1530000" cy="401518"/>
            </a:xfrm>
            <a:prstGeom prst="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FAPS-Grün 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106-138-34</a:t>
              </a:r>
            </a:p>
          </p:txBody>
        </p:sp>
        <p:sp>
          <p:nvSpPr>
            <p:cNvPr id="167" name="Rechteck 166"/>
            <p:cNvSpPr/>
            <p:nvPr userDrawn="1"/>
          </p:nvSpPr>
          <p:spPr>
            <a:xfrm>
              <a:off x="6460110" y="1889348"/>
              <a:ext cx="1530000" cy="401518"/>
            </a:xfrm>
            <a:prstGeom prst="rect">
              <a:avLst/>
            </a:prstGeom>
            <a:solidFill>
              <a:srgbClr val="3F5F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Grün 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63-95-68</a:t>
              </a:r>
            </a:p>
          </p:txBody>
        </p:sp>
        <p:sp>
          <p:nvSpPr>
            <p:cNvPr id="170" name="Rechteck 169"/>
            <p:cNvSpPr/>
            <p:nvPr userDrawn="1"/>
          </p:nvSpPr>
          <p:spPr>
            <a:xfrm>
              <a:off x="6460110" y="2371170"/>
              <a:ext cx="1530000" cy="401518"/>
            </a:xfrm>
            <a:prstGeom prst="rect">
              <a:avLst/>
            </a:prstGeom>
            <a:solidFill>
              <a:srgbClr val="004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Türkis 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0-67-89</a:t>
              </a:r>
            </a:p>
          </p:txBody>
        </p:sp>
        <p:sp>
          <p:nvSpPr>
            <p:cNvPr id="173" name="Rechteck 172"/>
            <p:cNvSpPr/>
            <p:nvPr userDrawn="1"/>
          </p:nvSpPr>
          <p:spPr>
            <a:xfrm>
              <a:off x="6460110" y="2852991"/>
              <a:ext cx="1530000" cy="401518"/>
            </a:xfrm>
            <a:prstGeom prst="rect">
              <a:avLst/>
            </a:prstGeom>
            <a:solidFill>
              <a:srgbClr val="04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FAU-Blau</a:t>
              </a:r>
              <a:r>
                <a:rPr lang="de-DE" sz="1200" baseline="0" dirty="0">
                  <a:solidFill>
                    <a:schemeClr val="bg1"/>
                  </a:solidFill>
                </a:rPr>
                <a:t> </a:t>
              </a:r>
              <a:r>
                <a:rPr lang="de-DE" sz="1200" dirty="0">
                  <a:solidFill>
                    <a:schemeClr val="bg1"/>
                  </a:solidFill>
                </a:rPr>
                <a:t>dunkel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4-30-66</a:t>
              </a:r>
            </a:p>
          </p:txBody>
        </p:sp>
        <p:sp>
          <p:nvSpPr>
            <p:cNvPr id="176" name="Rechteck 175"/>
            <p:cNvSpPr/>
            <p:nvPr userDrawn="1"/>
          </p:nvSpPr>
          <p:spPr>
            <a:xfrm>
              <a:off x="6460110" y="3334813"/>
              <a:ext cx="1530000" cy="401518"/>
            </a:xfrm>
            <a:prstGeom prst="rect">
              <a:avLst/>
            </a:prstGeom>
            <a:solidFill>
              <a:srgbClr val="95A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Grau 1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149-162-171</a:t>
              </a:r>
            </a:p>
          </p:txBody>
        </p:sp>
        <p:sp>
          <p:nvSpPr>
            <p:cNvPr id="179" name="Rechteck 178"/>
            <p:cNvSpPr/>
            <p:nvPr userDrawn="1"/>
          </p:nvSpPr>
          <p:spPr>
            <a:xfrm>
              <a:off x="6460110" y="3816634"/>
              <a:ext cx="1530000" cy="401518"/>
            </a:xfrm>
            <a:prstGeom prst="rect">
              <a:avLst/>
            </a:prstGeom>
            <a:solidFill>
              <a:srgbClr val="FFC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 err="1">
                  <a:solidFill>
                    <a:schemeClr val="tx1"/>
                  </a:solidFill>
                </a:rPr>
                <a:t>Sonderfa</a:t>
              </a:r>
              <a:r>
                <a:rPr lang="de-DE" sz="1200" dirty="0">
                  <a:solidFill>
                    <a:schemeClr val="tx1"/>
                  </a:solidFill>
                </a:rPr>
                <a:t>. Gelb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255-203-0</a:t>
              </a:r>
            </a:p>
          </p:txBody>
        </p:sp>
      </p:grpSp>
      <p:grpSp>
        <p:nvGrpSpPr>
          <p:cNvPr id="184" name="Gruppieren 183"/>
          <p:cNvGrpSpPr/>
          <p:nvPr userDrawn="1"/>
        </p:nvGrpSpPr>
        <p:grpSpPr>
          <a:xfrm>
            <a:off x="8067537" y="1407527"/>
            <a:ext cx="1530001" cy="2810625"/>
            <a:chOff x="8085059" y="1407527"/>
            <a:chExt cx="1530001" cy="2810625"/>
          </a:xfrm>
        </p:grpSpPr>
        <p:sp>
          <p:nvSpPr>
            <p:cNvPr id="165" name="Rechteck 164"/>
            <p:cNvSpPr/>
            <p:nvPr userDrawn="1"/>
          </p:nvSpPr>
          <p:spPr>
            <a:xfrm>
              <a:off x="8085060" y="1407527"/>
              <a:ext cx="1530000" cy="401518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FAPS-Grün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151-193-57</a:t>
              </a:r>
            </a:p>
          </p:txBody>
        </p:sp>
        <p:sp>
          <p:nvSpPr>
            <p:cNvPr id="168" name="Rechteck 167"/>
            <p:cNvSpPr/>
            <p:nvPr userDrawn="1"/>
          </p:nvSpPr>
          <p:spPr>
            <a:xfrm>
              <a:off x="8085059" y="1889348"/>
              <a:ext cx="1530000" cy="401518"/>
            </a:xfrm>
            <a:prstGeom prst="rect">
              <a:avLst/>
            </a:prstGeom>
            <a:solidFill>
              <a:srgbClr val="658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Hausfarbe</a:t>
              </a:r>
              <a:r>
                <a:rPr lang="de-DE" sz="1200" baseline="0" dirty="0">
                  <a:solidFill>
                    <a:schemeClr val="bg1"/>
                  </a:solidFill>
                </a:rPr>
                <a:t> </a:t>
              </a:r>
              <a:r>
                <a:rPr lang="de-DE" sz="1200" dirty="0">
                  <a:solidFill>
                    <a:schemeClr val="bg1"/>
                  </a:solidFill>
                </a:rPr>
                <a:t>Grün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101-141-103</a:t>
              </a:r>
            </a:p>
          </p:txBody>
        </p:sp>
        <p:sp>
          <p:nvSpPr>
            <p:cNvPr id="171" name="Rechteck 170"/>
            <p:cNvSpPr/>
            <p:nvPr userDrawn="1"/>
          </p:nvSpPr>
          <p:spPr>
            <a:xfrm>
              <a:off x="8085059" y="2371170"/>
              <a:ext cx="1530000" cy="401518"/>
            </a:xfrm>
            <a:prstGeom prst="rect">
              <a:avLst/>
            </a:prstGeom>
            <a:solidFill>
              <a:srgbClr val="3467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Hausfarbe Türkis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52-103-125</a:t>
              </a:r>
            </a:p>
          </p:txBody>
        </p:sp>
        <p:sp>
          <p:nvSpPr>
            <p:cNvPr id="174" name="Rechteck 173"/>
            <p:cNvSpPr/>
            <p:nvPr userDrawn="1"/>
          </p:nvSpPr>
          <p:spPr>
            <a:xfrm>
              <a:off x="8085059" y="2852991"/>
              <a:ext cx="1530000" cy="401518"/>
            </a:xfrm>
            <a:prstGeom prst="rect">
              <a:avLst/>
            </a:prstGeom>
            <a:solidFill>
              <a:srgbClr val="002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FAU-Blau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b="0" dirty="0">
                  <a:solidFill>
                    <a:schemeClr val="bg1"/>
                  </a:solidFill>
                </a:rPr>
                <a:t>0-47-108</a:t>
              </a:r>
            </a:p>
          </p:txBody>
        </p:sp>
        <p:sp>
          <p:nvSpPr>
            <p:cNvPr id="177" name="Rechteck 176"/>
            <p:cNvSpPr/>
            <p:nvPr userDrawn="1"/>
          </p:nvSpPr>
          <p:spPr>
            <a:xfrm>
              <a:off x="8085059" y="3334813"/>
              <a:ext cx="1530000" cy="401518"/>
            </a:xfrm>
            <a:prstGeom prst="rect">
              <a:avLst/>
            </a:prstGeom>
            <a:solidFill>
              <a:srgbClr val="B0B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Grau 2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176-188-196</a:t>
              </a:r>
            </a:p>
          </p:txBody>
        </p:sp>
        <p:sp>
          <p:nvSpPr>
            <p:cNvPr id="180" name="Rechteck 179"/>
            <p:cNvSpPr/>
            <p:nvPr userDrawn="1"/>
          </p:nvSpPr>
          <p:spPr>
            <a:xfrm>
              <a:off x="8085060" y="3816634"/>
              <a:ext cx="1530000" cy="401518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 err="1">
                  <a:solidFill>
                    <a:schemeClr val="bg1"/>
                  </a:solidFill>
                </a:rPr>
                <a:t>Sonderfa</a:t>
              </a:r>
              <a:r>
                <a:rPr lang="de-DE" sz="1200" dirty="0">
                  <a:solidFill>
                    <a:schemeClr val="bg1"/>
                  </a:solidFill>
                </a:rPr>
                <a:t>. Orange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245-130-31</a:t>
              </a:r>
            </a:p>
          </p:txBody>
        </p:sp>
      </p:grpSp>
      <p:grpSp>
        <p:nvGrpSpPr>
          <p:cNvPr id="183" name="Gruppieren 182"/>
          <p:cNvGrpSpPr/>
          <p:nvPr userDrawn="1"/>
        </p:nvGrpSpPr>
        <p:grpSpPr>
          <a:xfrm>
            <a:off x="9674964" y="1407527"/>
            <a:ext cx="1530000" cy="2810625"/>
            <a:chOff x="9674964" y="1407527"/>
            <a:chExt cx="1530000" cy="2810625"/>
          </a:xfrm>
        </p:grpSpPr>
        <p:sp>
          <p:nvSpPr>
            <p:cNvPr id="159" name="Rechteck 158"/>
            <p:cNvSpPr/>
            <p:nvPr userDrawn="1"/>
          </p:nvSpPr>
          <p:spPr>
            <a:xfrm>
              <a:off x="9674964" y="1410980"/>
              <a:ext cx="1530000" cy="2807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de-DE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/>
            <p:nvPr userDrawn="1"/>
          </p:nvSpPr>
          <p:spPr>
            <a:xfrm>
              <a:off x="9674964" y="1407527"/>
              <a:ext cx="1530000" cy="401518"/>
            </a:xfrm>
            <a:prstGeom prst="rect">
              <a:avLst/>
            </a:prstGeom>
            <a:solidFill>
              <a:srgbClr val="C5D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FAPS-Grün hell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197-222-137</a:t>
              </a:r>
            </a:p>
          </p:txBody>
        </p:sp>
        <p:sp>
          <p:nvSpPr>
            <p:cNvPr id="169" name="Rechteck 168"/>
            <p:cNvSpPr/>
            <p:nvPr userDrawn="1"/>
          </p:nvSpPr>
          <p:spPr>
            <a:xfrm>
              <a:off x="9674964" y="1889348"/>
              <a:ext cx="1530000" cy="401518"/>
            </a:xfrm>
            <a:prstGeom prst="rect">
              <a:avLst/>
            </a:prstGeom>
            <a:solidFill>
              <a:srgbClr val="69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Grün hell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97-192-134</a:t>
              </a:r>
            </a:p>
          </p:txBody>
        </p:sp>
        <p:sp>
          <p:nvSpPr>
            <p:cNvPr id="172" name="Rechteck 171"/>
            <p:cNvSpPr/>
            <p:nvPr userDrawn="1"/>
          </p:nvSpPr>
          <p:spPr>
            <a:xfrm>
              <a:off x="9674964" y="2371170"/>
              <a:ext cx="1530000" cy="401518"/>
            </a:xfrm>
            <a:prstGeom prst="rect">
              <a:avLst/>
            </a:prstGeom>
            <a:solidFill>
              <a:srgbClr val="779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TF Metallic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119-159-181</a:t>
              </a:r>
            </a:p>
          </p:txBody>
        </p:sp>
        <p:sp>
          <p:nvSpPr>
            <p:cNvPr id="175" name="Rechteck 174"/>
            <p:cNvSpPr/>
            <p:nvPr userDrawn="1"/>
          </p:nvSpPr>
          <p:spPr>
            <a:xfrm>
              <a:off x="9674964" y="2852991"/>
              <a:ext cx="1530000" cy="401518"/>
            </a:xfrm>
            <a:prstGeom prst="rect">
              <a:avLst/>
            </a:prstGeom>
            <a:solidFill>
              <a:srgbClr val="6C8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FAU-Blau hell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108-140-199</a:t>
              </a:r>
            </a:p>
          </p:txBody>
        </p:sp>
        <p:sp>
          <p:nvSpPr>
            <p:cNvPr id="178" name="Rechteck 177"/>
            <p:cNvSpPr/>
            <p:nvPr userDrawn="1"/>
          </p:nvSpPr>
          <p:spPr>
            <a:xfrm>
              <a:off x="9674964" y="3334813"/>
              <a:ext cx="1530000" cy="401518"/>
            </a:xfrm>
            <a:prstGeom prst="rect">
              <a:avLst/>
            </a:prstGeom>
            <a:solidFill>
              <a:srgbClr val="D1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Grau 3</a:t>
              </a: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tx1"/>
                  </a:solidFill>
                </a:rPr>
                <a:t>209-217-222</a:t>
              </a:r>
            </a:p>
          </p:txBody>
        </p:sp>
        <p:sp>
          <p:nvSpPr>
            <p:cNvPr id="181" name="Rechteck 180"/>
            <p:cNvSpPr/>
            <p:nvPr userDrawn="1"/>
          </p:nvSpPr>
          <p:spPr>
            <a:xfrm>
              <a:off x="9674964" y="3816634"/>
              <a:ext cx="1530000" cy="401518"/>
            </a:xfrm>
            <a:prstGeom prst="rect">
              <a:avLst/>
            </a:prstGeom>
            <a:solidFill>
              <a:srgbClr val="DC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spcBef>
                  <a:spcPts val="0"/>
                </a:spcBef>
              </a:pPr>
              <a:r>
                <a:rPr lang="de-DE" sz="1200" dirty="0" err="1">
                  <a:solidFill>
                    <a:schemeClr val="bg1"/>
                  </a:solidFill>
                </a:rPr>
                <a:t>Sonderfa</a:t>
              </a:r>
              <a:r>
                <a:rPr lang="de-DE" sz="1200" dirty="0">
                  <a:solidFill>
                    <a:schemeClr val="bg1"/>
                  </a:solidFill>
                </a:rPr>
                <a:t>. </a:t>
              </a:r>
              <a:r>
                <a:rPr lang="de-DE" sz="1200" dirty="0" err="1">
                  <a:solidFill>
                    <a:schemeClr val="bg1"/>
                  </a:solidFill>
                </a:rPr>
                <a:t>Echtrot</a:t>
              </a:r>
              <a:endParaRPr lang="de-DE" sz="1200" dirty="0">
                <a:solidFill>
                  <a:schemeClr val="bg1"/>
                </a:solidFill>
              </a:endParaRPr>
            </a:p>
            <a:p>
              <a:pPr algn="ctr">
                <a:spcBef>
                  <a:spcPts val="0"/>
                </a:spcBef>
              </a:pPr>
              <a:r>
                <a:rPr lang="de-DE" sz="1200" dirty="0">
                  <a:solidFill>
                    <a:schemeClr val="bg1"/>
                  </a:solidFill>
                </a:rPr>
                <a:t>220-30-38</a:t>
              </a:r>
            </a:p>
          </p:txBody>
        </p:sp>
      </p:grpSp>
      <p:grpSp>
        <p:nvGrpSpPr>
          <p:cNvPr id="7" name="Gruppieren 6"/>
          <p:cNvGrpSpPr/>
          <p:nvPr userDrawn="1"/>
        </p:nvGrpSpPr>
        <p:grpSpPr>
          <a:xfrm>
            <a:off x="7500004" y="4646558"/>
            <a:ext cx="2000544" cy="1294855"/>
            <a:chOff x="7500004" y="4646559"/>
            <a:chExt cx="1875600" cy="1206000"/>
          </a:xfrm>
        </p:grpSpPr>
        <p:pic>
          <p:nvPicPr>
            <p:cNvPr id="5" name="Grafik 4"/>
            <p:cNvPicPr>
              <a:picLocks noChangeAspect="1"/>
            </p:cNvPicPr>
            <p:nvPr userDrawn="1"/>
          </p:nvPicPr>
          <p:blipFill rotWithShape="1">
            <a:blip r:embed="rId15"/>
            <a:srcRect t="2" r="3019" b="33055"/>
            <a:stretch/>
          </p:blipFill>
          <p:spPr>
            <a:xfrm>
              <a:off x="7500004" y="4646559"/>
              <a:ext cx="1278000" cy="1206000"/>
            </a:xfrm>
            <a:prstGeom prst="rect">
              <a:avLst/>
            </a:prstGeom>
          </p:spPr>
        </p:pic>
        <p:sp>
          <p:nvSpPr>
            <p:cNvPr id="6" name="Rechteck 5"/>
            <p:cNvSpPr/>
            <p:nvPr userDrawn="1"/>
          </p:nvSpPr>
          <p:spPr>
            <a:xfrm>
              <a:off x="8778004" y="4655974"/>
              <a:ext cx="595908" cy="119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97C139"/>
                </a:buClr>
              </a:pPr>
              <a:endParaRPr lang="de-DE" dirty="0" err="1">
                <a:solidFill>
                  <a:schemeClr val="tx1"/>
                </a:solidFill>
              </a:endParaRPr>
            </a:p>
          </p:txBody>
        </p:sp>
        <p:pic>
          <p:nvPicPr>
            <p:cNvPr id="128" name="Grafik 127"/>
            <p:cNvPicPr>
              <a:picLocks noChangeAspect="1"/>
            </p:cNvPicPr>
            <p:nvPr userDrawn="1"/>
          </p:nvPicPr>
          <p:blipFill rotWithShape="1">
            <a:blip r:embed="rId15"/>
            <a:srcRect l="1374" t="66984" r="53279" b="7041"/>
            <a:stretch/>
          </p:blipFill>
          <p:spPr>
            <a:xfrm>
              <a:off x="8778004" y="4787275"/>
              <a:ext cx="597600" cy="468000"/>
            </a:xfrm>
            <a:prstGeom prst="rect">
              <a:avLst/>
            </a:prstGeom>
          </p:spPr>
        </p:pic>
        <p:pic>
          <p:nvPicPr>
            <p:cNvPr id="133" name="Grafik 132"/>
            <p:cNvPicPr>
              <a:picLocks noChangeAspect="1"/>
            </p:cNvPicPr>
            <p:nvPr userDrawn="1"/>
          </p:nvPicPr>
          <p:blipFill rotWithShape="1">
            <a:blip r:embed="rId15"/>
            <a:srcRect l="45902" t="66984" r="7659" b="7041"/>
            <a:stretch/>
          </p:blipFill>
          <p:spPr>
            <a:xfrm>
              <a:off x="8761912" y="5320597"/>
              <a:ext cx="612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39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2478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pos="3840">
          <p15:clr>
            <a:srgbClr val="A4A3A4"/>
          </p15:clr>
        </p15:guide>
        <p15:guide id="6" pos="3749">
          <p15:clr>
            <a:srgbClr val="A4A3A4"/>
          </p15:clr>
        </p15:guide>
        <p15:guide id="8" orient="horz" pos="799">
          <p15:clr>
            <a:srgbClr val="A4A3A4"/>
          </p15:clr>
        </p15:guide>
        <p15:guide id="9" pos="2797">
          <p15:clr>
            <a:srgbClr val="FBAE40"/>
          </p15:clr>
        </p15:guide>
        <p15:guide id="10" pos="3931">
          <p15:clr>
            <a:srgbClr val="A4A3A4"/>
          </p15:clr>
        </p15:guide>
        <p15:guide id="11" pos="2615">
          <p15:clr>
            <a:srgbClr val="FBAE40"/>
          </p15:clr>
        </p15:guide>
        <p15:guide id="12" pos="2230">
          <p15:clr>
            <a:srgbClr val="5ACBF0"/>
          </p15:clr>
        </p15:guide>
        <p15:guide id="13" pos="2048">
          <p15:clr>
            <a:srgbClr val="5ACBF0"/>
          </p15:clr>
        </p15:guide>
        <p15:guide id="14" pos="4883">
          <p15:clr>
            <a:srgbClr val="FBAE40"/>
          </p15:clr>
        </p15:guide>
        <p15:guide id="15" pos="5065">
          <p15:clr>
            <a:srgbClr val="FBAE40"/>
          </p15:clr>
        </p15:guide>
        <p15:guide id="16" pos="5450" userDrawn="1">
          <p15:clr>
            <a:srgbClr val="5ACBF0"/>
          </p15:clr>
        </p15:guide>
        <p15:guide id="17" pos="563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45996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Prof. Dr.-Ing. Jörg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Institute for Factory Automation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and Production Systems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Friedrich-Alexander University Erlangen-Nuremberg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6D99F1-B28E-47D9-8E8E-E14C6DF5F8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213" y="4292600"/>
            <a:ext cx="6407999" cy="780983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Untertitel 1">
            <a:extLst>
              <a:ext uri="{FF2B5EF4-FFF2-40B4-BE49-F238E27FC236}">
                <a16:creationId xmlns:a16="http://schemas.microsoft.com/office/drawing/2014/main" id="{FAC6BD1B-9849-451E-8BB2-53904153AB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3475" y="5408613"/>
            <a:ext cx="6408738" cy="830997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 of Presentation: Reason, Client, Co-operation partner, Lecture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3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77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pos="3114">
          <p15:clr>
            <a:srgbClr val="A4A3A4"/>
          </p15:clr>
        </p15:guide>
        <p15:guide id="26" orient="horz" pos="2704">
          <p15:clr>
            <a:srgbClr val="A4A3A4"/>
          </p15:clr>
        </p15:guide>
        <p15:guide id="27" orient="horz" pos="3407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hrstuhl">
            <a:extLst>
              <a:ext uri="{FF2B5EF4-FFF2-40B4-BE49-F238E27FC236}">
                <a16:creationId xmlns:a16="http://schemas.microsoft.com/office/drawing/2014/main" id="{865F1AB1-09E4-48E8-BD15-25AFDFED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92600"/>
            <a:ext cx="245996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Dr.-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Jörg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Franke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Institute for Factory Automation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Production Systems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Friedrich-Alexander University Erlangen-Nuremberg</a:t>
            </a:r>
          </a:p>
        </p:txBody>
      </p:sp>
      <p:sp>
        <p:nvSpPr>
          <p:cNvPr id="7" name="Thank you">
            <a:extLst>
              <a:ext uri="{FF2B5EF4-FFF2-40B4-BE49-F238E27FC236}">
                <a16:creationId xmlns:a16="http://schemas.microsoft.com/office/drawing/2014/main" id="{B8AEBB16-568B-416C-A52D-B9D0B7AD8666}"/>
              </a:ext>
            </a:extLst>
          </p:cNvPr>
          <p:cNvSpPr txBox="1"/>
          <p:nvPr/>
        </p:nvSpPr>
        <p:spPr>
          <a:xfrm>
            <a:off x="6791155" y="4811018"/>
            <a:ext cx="456105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6000" b="1" cap="all" baseline="0" noProof="0"/>
              <a:t>Thank you</a:t>
            </a:r>
          </a:p>
        </p:txBody>
      </p:sp>
      <p:sp>
        <p:nvSpPr>
          <p:cNvPr id="9" name="Title Picture">
            <a:extLst>
              <a:ext uri="{FF2B5EF4-FFF2-40B4-BE49-F238E27FC236}">
                <a16:creationId xmlns:a16="http://schemas.microsoft.com/office/drawing/2014/main" id="{9D576FE6-05EC-4610-8B37-59904779AE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76367C-AB7D-479E-A208-D2465761542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788" y="1841252"/>
            <a:ext cx="2235447" cy="2235448"/>
            <a:chOff x="5757863" y="1597024"/>
            <a:chExt cx="1971675" cy="1971675"/>
          </a:xfrm>
        </p:grpSpPr>
        <p:sp>
          <p:nvSpPr>
            <p:cNvPr id="19" name="AutoShape 61">
              <a:extLst>
                <a:ext uri="{FF2B5EF4-FFF2-40B4-BE49-F238E27FC236}">
                  <a16:creationId xmlns:a16="http://schemas.microsoft.com/office/drawing/2014/main" id="{021B169B-3729-4188-95EC-DF427B093B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57863" y="1597024"/>
              <a:ext cx="1971675" cy="197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D3B038C-AB66-4A83-B4D7-6C3B1E091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863" y="1597024"/>
              <a:ext cx="1971675" cy="1971675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A3EC7AD9-EFD9-4A37-9183-4C02724C53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5813" y="1795463"/>
              <a:ext cx="1785938" cy="576263"/>
            </a:xfrm>
            <a:custGeom>
              <a:avLst/>
              <a:gdLst>
                <a:gd name="T0" fmla="*/ 880 w 4944"/>
                <a:gd name="T1" fmla="*/ 41 h 1592"/>
                <a:gd name="T2" fmla="*/ 0 w 4944"/>
                <a:gd name="T3" fmla="*/ 1553 h 1592"/>
                <a:gd name="T4" fmla="*/ 396 w 4944"/>
                <a:gd name="T5" fmla="*/ 960 h 1592"/>
                <a:gd name="T6" fmla="*/ 832 w 4944"/>
                <a:gd name="T7" fmla="*/ 628 h 1592"/>
                <a:gd name="T8" fmla="*/ 396 w 4944"/>
                <a:gd name="T9" fmla="*/ 376 h 1592"/>
                <a:gd name="T10" fmla="*/ 1923 w 4944"/>
                <a:gd name="T11" fmla="*/ 1290 h 1592"/>
                <a:gd name="T12" fmla="*/ 2448 w 4944"/>
                <a:gd name="T13" fmla="*/ 1553 h 1592"/>
                <a:gd name="T14" fmla="*/ 1437 w 4944"/>
                <a:gd name="T15" fmla="*/ 41 h 1592"/>
                <a:gd name="T16" fmla="*/ 1272 w 4944"/>
                <a:gd name="T17" fmla="*/ 1553 h 1592"/>
                <a:gd name="T18" fmla="*/ 1923 w 4944"/>
                <a:gd name="T19" fmla="*/ 1290 h 1592"/>
                <a:gd name="T20" fmla="*/ 1488 w 4944"/>
                <a:gd name="T21" fmla="*/ 990 h 1592"/>
                <a:gd name="T22" fmla="*/ 1655 w 4944"/>
                <a:gd name="T23" fmla="*/ 509 h 1592"/>
                <a:gd name="T24" fmla="*/ 2572 w 4944"/>
                <a:gd name="T25" fmla="*/ 1553 h 1592"/>
                <a:gd name="T26" fmla="*/ 2968 w 4944"/>
                <a:gd name="T27" fmla="*/ 1052 h 1592"/>
                <a:gd name="T28" fmla="*/ 3489 w 4944"/>
                <a:gd name="T29" fmla="*/ 999 h 1592"/>
                <a:gd name="T30" fmla="*/ 3734 w 4944"/>
                <a:gd name="T31" fmla="*/ 538 h 1592"/>
                <a:gd name="T32" fmla="*/ 3580 w 4944"/>
                <a:gd name="T33" fmla="*/ 163 h 1592"/>
                <a:gd name="T34" fmla="*/ 3179 w 4944"/>
                <a:gd name="T35" fmla="*/ 41 h 1592"/>
                <a:gd name="T36" fmla="*/ 2572 w 4944"/>
                <a:gd name="T37" fmla="*/ 1553 h 1592"/>
                <a:gd name="T38" fmla="*/ 3035 w 4944"/>
                <a:gd name="T39" fmla="*/ 357 h 1592"/>
                <a:gd name="T40" fmla="*/ 3237 w 4944"/>
                <a:gd name="T41" fmla="*/ 382 h 1592"/>
                <a:gd name="T42" fmla="*/ 3324 w 4944"/>
                <a:gd name="T43" fmla="*/ 552 h 1592"/>
                <a:gd name="T44" fmla="*/ 3232 w 4944"/>
                <a:gd name="T45" fmla="*/ 713 h 1592"/>
                <a:gd name="T46" fmla="*/ 3035 w 4944"/>
                <a:gd name="T47" fmla="*/ 736 h 1592"/>
                <a:gd name="T48" fmla="*/ 2968 w 4944"/>
                <a:gd name="T49" fmla="*/ 357 h 1592"/>
                <a:gd name="T50" fmla="*/ 4733 w 4944"/>
                <a:gd name="T51" fmla="*/ 60 h 1592"/>
                <a:gd name="T52" fmla="*/ 4403 w 4944"/>
                <a:gd name="T53" fmla="*/ 0 h 1592"/>
                <a:gd name="T54" fmla="*/ 4025 w 4944"/>
                <a:gd name="T55" fmla="*/ 140 h 1592"/>
                <a:gd name="T56" fmla="*/ 3878 w 4944"/>
                <a:gd name="T57" fmla="*/ 509 h 1592"/>
                <a:gd name="T58" fmla="*/ 3952 w 4944"/>
                <a:gd name="T59" fmla="*/ 766 h 1592"/>
                <a:gd name="T60" fmla="*/ 4151 w 4944"/>
                <a:gd name="T61" fmla="*/ 894 h 1592"/>
                <a:gd name="T62" fmla="*/ 4346 w 4944"/>
                <a:gd name="T63" fmla="*/ 953 h 1592"/>
                <a:gd name="T64" fmla="*/ 4472 w 4944"/>
                <a:gd name="T65" fmla="*/ 1008 h 1592"/>
                <a:gd name="T66" fmla="*/ 4531 w 4944"/>
                <a:gd name="T67" fmla="*/ 1109 h 1592"/>
                <a:gd name="T68" fmla="*/ 4472 w 4944"/>
                <a:gd name="T69" fmla="*/ 1224 h 1592"/>
                <a:gd name="T70" fmla="*/ 4339 w 4944"/>
                <a:gd name="T71" fmla="*/ 1260 h 1592"/>
                <a:gd name="T72" fmla="*/ 4092 w 4944"/>
                <a:gd name="T73" fmla="*/ 1185 h 1592"/>
                <a:gd name="T74" fmla="*/ 3814 w 4944"/>
                <a:gd name="T75" fmla="*/ 1420 h 1592"/>
                <a:gd name="T76" fmla="*/ 4163 w 4944"/>
                <a:gd name="T77" fmla="*/ 1572 h 1592"/>
                <a:gd name="T78" fmla="*/ 4506 w 4944"/>
                <a:gd name="T79" fmla="*/ 1579 h 1592"/>
                <a:gd name="T80" fmla="*/ 4786 w 4944"/>
                <a:gd name="T81" fmla="*/ 1450 h 1592"/>
                <a:gd name="T82" fmla="*/ 4931 w 4944"/>
                <a:gd name="T83" fmla="*/ 1194 h 1592"/>
                <a:gd name="T84" fmla="*/ 4917 w 4944"/>
                <a:gd name="T85" fmla="*/ 885 h 1592"/>
                <a:gd name="T86" fmla="*/ 4717 w 4944"/>
                <a:gd name="T87" fmla="*/ 688 h 1592"/>
                <a:gd name="T88" fmla="*/ 4467 w 4944"/>
                <a:gd name="T89" fmla="*/ 600 h 1592"/>
                <a:gd name="T90" fmla="*/ 4353 w 4944"/>
                <a:gd name="T91" fmla="*/ 555 h 1592"/>
                <a:gd name="T92" fmla="*/ 4291 w 4944"/>
                <a:gd name="T93" fmla="*/ 456 h 1592"/>
                <a:gd name="T94" fmla="*/ 4346 w 4944"/>
                <a:gd name="T95" fmla="*/ 362 h 1592"/>
                <a:gd name="T96" fmla="*/ 4460 w 4944"/>
                <a:gd name="T97" fmla="*/ 330 h 1592"/>
                <a:gd name="T98" fmla="*/ 4724 w 4944"/>
                <a:gd name="T99" fmla="*/ 43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44" h="1592">
                  <a:moveTo>
                    <a:pt x="880" y="376"/>
                  </a:moveTo>
                  <a:lnTo>
                    <a:pt x="880" y="41"/>
                  </a:lnTo>
                  <a:lnTo>
                    <a:pt x="0" y="41"/>
                  </a:lnTo>
                  <a:lnTo>
                    <a:pt x="0" y="1553"/>
                  </a:lnTo>
                  <a:lnTo>
                    <a:pt x="396" y="1553"/>
                  </a:lnTo>
                  <a:lnTo>
                    <a:pt x="396" y="960"/>
                  </a:lnTo>
                  <a:lnTo>
                    <a:pt x="832" y="960"/>
                  </a:lnTo>
                  <a:lnTo>
                    <a:pt x="832" y="628"/>
                  </a:lnTo>
                  <a:lnTo>
                    <a:pt x="396" y="628"/>
                  </a:lnTo>
                  <a:lnTo>
                    <a:pt x="396" y="376"/>
                  </a:lnTo>
                  <a:lnTo>
                    <a:pt x="880" y="376"/>
                  </a:lnTo>
                  <a:close/>
                  <a:moveTo>
                    <a:pt x="1923" y="1290"/>
                  </a:moveTo>
                  <a:lnTo>
                    <a:pt x="2026" y="1553"/>
                  </a:lnTo>
                  <a:lnTo>
                    <a:pt x="2448" y="1553"/>
                  </a:lnTo>
                  <a:lnTo>
                    <a:pt x="1873" y="41"/>
                  </a:lnTo>
                  <a:lnTo>
                    <a:pt x="1437" y="41"/>
                  </a:lnTo>
                  <a:lnTo>
                    <a:pt x="851" y="1553"/>
                  </a:lnTo>
                  <a:lnTo>
                    <a:pt x="1272" y="1553"/>
                  </a:lnTo>
                  <a:lnTo>
                    <a:pt x="1378" y="1290"/>
                  </a:lnTo>
                  <a:lnTo>
                    <a:pt x="1923" y="1290"/>
                  </a:lnTo>
                  <a:close/>
                  <a:moveTo>
                    <a:pt x="1818" y="990"/>
                  </a:moveTo>
                  <a:lnTo>
                    <a:pt x="1488" y="990"/>
                  </a:lnTo>
                  <a:lnTo>
                    <a:pt x="1653" y="509"/>
                  </a:lnTo>
                  <a:lnTo>
                    <a:pt x="1655" y="509"/>
                  </a:lnTo>
                  <a:lnTo>
                    <a:pt x="1818" y="990"/>
                  </a:lnTo>
                  <a:close/>
                  <a:moveTo>
                    <a:pt x="2572" y="1553"/>
                  </a:moveTo>
                  <a:lnTo>
                    <a:pt x="2968" y="1553"/>
                  </a:lnTo>
                  <a:lnTo>
                    <a:pt x="2968" y="1052"/>
                  </a:lnTo>
                  <a:lnTo>
                    <a:pt x="3193" y="1052"/>
                  </a:lnTo>
                  <a:cubicBezTo>
                    <a:pt x="3310" y="1054"/>
                    <a:pt x="3409" y="1034"/>
                    <a:pt x="3489" y="999"/>
                  </a:cubicBezTo>
                  <a:cubicBezTo>
                    <a:pt x="3569" y="963"/>
                    <a:pt x="3631" y="908"/>
                    <a:pt x="3672" y="832"/>
                  </a:cubicBezTo>
                  <a:cubicBezTo>
                    <a:pt x="3713" y="754"/>
                    <a:pt x="3734" y="658"/>
                    <a:pt x="3734" y="538"/>
                  </a:cubicBezTo>
                  <a:cubicBezTo>
                    <a:pt x="3734" y="451"/>
                    <a:pt x="3722" y="376"/>
                    <a:pt x="3695" y="314"/>
                  </a:cubicBezTo>
                  <a:cubicBezTo>
                    <a:pt x="3670" y="254"/>
                    <a:pt x="3628" y="199"/>
                    <a:pt x="3580" y="163"/>
                  </a:cubicBezTo>
                  <a:cubicBezTo>
                    <a:pt x="3532" y="119"/>
                    <a:pt x="3473" y="92"/>
                    <a:pt x="3404" y="71"/>
                  </a:cubicBezTo>
                  <a:cubicBezTo>
                    <a:pt x="3338" y="50"/>
                    <a:pt x="3262" y="41"/>
                    <a:pt x="3179" y="41"/>
                  </a:cubicBezTo>
                  <a:lnTo>
                    <a:pt x="2572" y="41"/>
                  </a:lnTo>
                  <a:lnTo>
                    <a:pt x="2572" y="1553"/>
                  </a:lnTo>
                  <a:close/>
                  <a:moveTo>
                    <a:pt x="2968" y="357"/>
                  </a:moveTo>
                  <a:lnTo>
                    <a:pt x="3035" y="357"/>
                  </a:lnTo>
                  <a:cubicBezTo>
                    <a:pt x="3074" y="357"/>
                    <a:pt x="3111" y="360"/>
                    <a:pt x="3145" y="362"/>
                  </a:cubicBezTo>
                  <a:cubicBezTo>
                    <a:pt x="3179" y="364"/>
                    <a:pt x="3212" y="373"/>
                    <a:pt x="3237" y="382"/>
                  </a:cubicBezTo>
                  <a:cubicBezTo>
                    <a:pt x="3262" y="394"/>
                    <a:pt x="3283" y="412"/>
                    <a:pt x="3299" y="442"/>
                  </a:cubicBezTo>
                  <a:cubicBezTo>
                    <a:pt x="3315" y="467"/>
                    <a:pt x="3319" y="504"/>
                    <a:pt x="3324" y="552"/>
                  </a:cubicBezTo>
                  <a:cubicBezTo>
                    <a:pt x="3319" y="598"/>
                    <a:pt x="3315" y="632"/>
                    <a:pt x="3296" y="658"/>
                  </a:cubicBezTo>
                  <a:cubicBezTo>
                    <a:pt x="3280" y="683"/>
                    <a:pt x="3260" y="701"/>
                    <a:pt x="3232" y="713"/>
                  </a:cubicBezTo>
                  <a:cubicBezTo>
                    <a:pt x="3205" y="724"/>
                    <a:pt x="3175" y="729"/>
                    <a:pt x="3140" y="733"/>
                  </a:cubicBezTo>
                  <a:cubicBezTo>
                    <a:pt x="3106" y="736"/>
                    <a:pt x="3072" y="736"/>
                    <a:pt x="3035" y="736"/>
                  </a:cubicBezTo>
                  <a:lnTo>
                    <a:pt x="2968" y="736"/>
                  </a:lnTo>
                  <a:lnTo>
                    <a:pt x="2968" y="357"/>
                  </a:lnTo>
                  <a:close/>
                  <a:moveTo>
                    <a:pt x="4880" y="126"/>
                  </a:moveTo>
                  <a:cubicBezTo>
                    <a:pt x="4837" y="101"/>
                    <a:pt x="4786" y="78"/>
                    <a:pt x="4733" y="60"/>
                  </a:cubicBezTo>
                  <a:cubicBezTo>
                    <a:pt x="4678" y="41"/>
                    <a:pt x="4623" y="25"/>
                    <a:pt x="4566" y="16"/>
                  </a:cubicBezTo>
                  <a:cubicBezTo>
                    <a:pt x="4508" y="7"/>
                    <a:pt x="4456" y="0"/>
                    <a:pt x="4403" y="0"/>
                  </a:cubicBezTo>
                  <a:cubicBezTo>
                    <a:pt x="4325" y="0"/>
                    <a:pt x="4257" y="14"/>
                    <a:pt x="4193" y="39"/>
                  </a:cubicBezTo>
                  <a:cubicBezTo>
                    <a:pt x="4128" y="62"/>
                    <a:pt x="4071" y="94"/>
                    <a:pt x="4025" y="140"/>
                  </a:cubicBezTo>
                  <a:cubicBezTo>
                    <a:pt x="3979" y="185"/>
                    <a:pt x="3943" y="238"/>
                    <a:pt x="3917" y="300"/>
                  </a:cubicBezTo>
                  <a:cubicBezTo>
                    <a:pt x="3890" y="362"/>
                    <a:pt x="3878" y="433"/>
                    <a:pt x="3878" y="509"/>
                  </a:cubicBezTo>
                  <a:cubicBezTo>
                    <a:pt x="3878" y="566"/>
                    <a:pt x="3883" y="619"/>
                    <a:pt x="3897" y="658"/>
                  </a:cubicBezTo>
                  <a:cubicBezTo>
                    <a:pt x="3908" y="701"/>
                    <a:pt x="3927" y="736"/>
                    <a:pt x="3952" y="766"/>
                  </a:cubicBezTo>
                  <a:cubicBezTo>
                    <a:pt x="3975" y="795"/>
                    <a:pt x="4002" y="821"/>
                    <a:pt x="4037" y="841"/>
                  </a:cubicBezTo>
                  <a:cubicBezTo>
                    <a:pt x="4069" y="860"/>
                    <a:pt x="4108" y="878"/>
                    <a:pt x="4151" y="894"/>
                  </a:cubicBezTo>
                  <a:cubicBezTo>
                    <a:pt x="4195" y="908"/>
                    <a:pt x="4241" y="921"/>
                    <a:pt x="4291" y="937"/>
                  </a:cubicBezTo>
                  <a:cubicBezTo>
                    <a:pt x="4307" y="940"/>
                    <a:pt x="4325" y="947"/>
                    <a:pt x="4346" y="953"/>
                  </a:cubicBezTo>
                  <a:cubicBezTo>
                    <a:pt x="4369" y="960"/>
                    <a:pt x="4392" y="965"/>
                    <a:pt x="4412" y="974"/>
                  </a:cubicBezTo>
                  <a:cubicBezTo>
                    <a:pt x="4435" y="983"/>
                    <a:pt x="4454" y="995"/>
                    <a:pt x="4472" y="1008"/>
                  </a:cubicBezTo>
                  <a:cubicBezTo>
                    <a:pt x="4488" y="1020"/>
                    <a:pt x="4502" y="1034"/>
                    <a:pt x="4513" y="1052"/>
                  </a:cubicBezTo>
                  <a:cubicBezTo>
                    <a:pt x="4525" y="1066"/>
                    <a:pt x="4531" y="1086"/>
                    <a:pt x="4531" y="1109"/>
                  </a:cubicBezTo>
                  <a:cubicBezTo>
                    <a:pt x="4531" y="1134"/>
                    <a:pt x="4525" y="1157"/>
                    <a:pt x="4513" y="1178"/>
                  </a:cubicBezTo>
                  <a:cubicBezTo>
                    <a:pt x="4502" y="1196"/>
                    <a:pt x="4488" y="1212"/>
                    <a:pt x="4472" y="1224"/>
                  </a:cubicBezTo>
                  <a:cubicBezTo>
                    <a:pt x="4451" y="1237"/>
                    <a:pt x="4431" y="1244"/>
                    <a:pt x="4408" y="1251"/>
                  </a:cubicBezTo>
                  <a:cubicBezTo>
                    <a:pt x="4385" y="1258"/>
                    <a:pt x="4362" y="1260"/>
                    <a:pt x="4339" y="1260"/>
                  </a:cubicBezTo>
                  <a:cubicBezTo>
                    <a:pt x="4293" y="1260"/>
                    <a:pt x="4250" y="1253"/>
                    <a:pt x="4211" y="1240"/>
                  </a:cubicBezTo>
                  <a:cubicBezTo>
                    <a:pt x="4167" y="1224"/>
                    <a:pt x="4128" y="1208"/>
                    <a:pt x="4092" y="1185"/>
                  </a:cubicBezTo>
                  <a:cubicBezTo>
                    <a:pt x="4055" y="1159"/>
                    <a:pt x="4021" y="1132"/>
                    <a:pt x="3984" y="1105"/>
                  </a:cubicBezTo>
                  <a:lnTo>
                    <a:pt x="3814" y="1420"/>
                  </a:lnTo>
                  <a:cubicBezTo>
                    <a:pt x="3869" y="1457"/>
                    <a:pt x="3922" y="1489"/>
                    <a:pt x="3982" y="1514"/>
                  </a:cubicBezTo>
                  <a:cubicBezTo>
                    <a:pt x="4039" y="1540"/>
                    <a:pt x="4099" y="1560"/>
                    <a:pt x="4163" y="1572"/>
                  </a:cubicBezTo>
                  <a:cubicBezTo>
                    <a:pt x="4225" y="1588"/>
                    <a:pt x="4291" y="1592"/>
                    <a:pt x="4353" y="1592"/>
                  </a:cubicBezTo>
                  <a:cubicBezTo>
                    <a:pt x="4403" y="1592"/>
                    <a:pt x="4456" y="1590"/>
                    <a:pt x="4506" y="1579"/>
                  </a:cubicBezTo>
                  <a:cubicBezTo>
                    <a:pt x="4559" y="1570"/>
                    <a:pt x="4609" y="1553"/>
                    <a:pt x="4655" y="1531"/>
                  </a:cubicBezTo>
                  <a:cubicBezTo>
                    <a:pt x="4704" y="1512"/>
                    <a:pt x="4747" y="1485"/>
                    <a:pt x="4786" y="1450"/>
                  </a:cubicBezTo>
                  <a:cubicBezTo>
                    <a:pt x="4827" y="1416"/>
                    <a:pt x="4860" y="1379"/>
                    <a:pt x="4880" y="1333"/>
                  </a:cubicBezTo>
                  <a:cubicBezTo>
                    <a:pt x="4905" y="1290"/>
                    <a:pt x="4922" y="1244"/>
                    <a:pt x="4931" y="1194"/>
                  </a:cubicBezTo>
                  <a:cubicBezTo>
                    <a:pt x="4942" y="1146"/>
                    <a:pt x="4944" y="1095"/>
                    <a:pt x="4944" y="1045"/>
                  </a:cubicBezTo>
                  <a:cubicBezTo>
                    <a:pt x="4944" y="983"/>
                    <a:pt x="4935" y="931"/>
                    <a:pt x="4917" y="885"/>
                  </a:cubicBezTo>
                  <a:cubicBezTo>
                    <a:pt x="4896" y="841"/>
                    <a:pt x="4871" y="802"/>
                    <a:pt x="4837" y="770"/>
                  </a:cubicBezTo>
                  <a:cubicBezTo>
                    <a:pt x="4802" y="738"/>
                    <a:pt x="4763" y="710"/>
                    <a:pt x="4717" y="688"/>
                  </a:cubicBezTo>
                  <a:cubicBezTo>
                    <a:pt x="4671" y="665"/>
                    <a:pt x="4623" y="646"/>
                    <a:pt x="4568" y="632"/>
                  </a:cubicBezTo>
                  <a:lnTo>
                    <a:pt x="4467" y="600"/>
                  </a:lnTo>
                  <a:cubicBezTo>
                    <a:pt x="4449" y="598"/>
                    <a:pt x="4428" y="589"/>
                    <a:pt x="4410" y="582"/>
                  </a:cubicBezTo>
                  <a:cubicBezTo>
                    <a:pt x="4389" y="573"/>
                    <a:pt x="4369" y="564"/>
                    <a:pt x="4353" y="555"/>
                  </a:cubicBezTo>
                  <a:cubicBezTo>
                    <a:pt x="4334" y="543"/>
                    <a:pt x="4321" y="529"/>
                    <a:pt x="4309" y="513"/>
                  </a:cubicBezTo>
                  <a:cubicBezTo>
                    <a:pt x="4296" y="497"/>
                    <a:pt x="4291" y="479"/>
                    <a:pt x="4291" y="456"/>
                  </a:cubicBezTo>
                  <a:cubicBezTo>
                    <a:pt x="4291" y="438"/>
                    <a:pt x="4296" y="417"/>
                    <a:pt x="4307" y="399"/>
                  </a:cubicBezTo>
                  <a:cubicBezTo>
                    <a:pt x="4318" y="385"/>
                    <a:pt x="4330" y="373"/>
                    <a:pt x="4346" y="362"/>
                  </a:cubicBezTo>
                  <a:cubicBezTo>
                    <a:pt x="4367" y="353"/>
                    <a:pt x="4383" y="343"/>
                    <a:pt x="4403" y="339"/>
                  </a:cubicBezTo>
                  <a:cubicBezTo>
                    <a:pt x="4424" y="332"/>
                    <a:pt x="4442" y="330"/>
                    <a:pt x="4460" y="330"/>
                  </a:cubicBezTo>
                  <a:cubicBezTo>
                    <a:pt x="4508" y="330"/>
                    <a:pt x="4557" y="341"/>
                    <a:pt x="4600" y="357"/>
                  </a:cubicBezTo>
                  <a:cubicBezTo>
                    <a:pt x="4646" y="376"/>
                    <a:pt x="4685" y="399"/>
                    <a:pt x="4724" y="431"/>
                  </a:cubicBezTo>
                  <a:lnTo>
                    <a:pt x="488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Datumsplatzhalter 2"/>
          <p:cNvSpPr>
            <a:spLocks noGrp="1"/>
          </p:cNvSpPr>
          <p:nvPr>
            <p:ph type="dt" sz="half" idx="10"/>
          </p:nvPr>
        </p:nvSpPr>
        <p:spPr>
          <a:xfrm>
            <a:off x="9742809" y="6561350"/>
            <a:ext cx="1609404" cy="1282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21.10.2023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52208" y="6564725"/>
            <a:ext cx="839791" cy="12490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800"/>
            </a:lvl1pPr>
          </a:lstStyle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9788" y="6564724"/>
            <a:ext cx="8903021" cy="1249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Simon Fröhlig   |   PowerPoint guidelines for external users and students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10199"/>
            <a:ext cx="2179589" cy="8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55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08977AA-1B13-454F-A7A7-5E54284DA029}"/>
              </a:ext>
            </a:extLst>
          </p:cNvPr>
          <p:cNvGrpSpPr>
            <a:grpSpLocks noChangeAspect="1"/>
          </p:cNvGrpSpPr>
          <p:nvPr/>
        </p:nvGrpSpPr>
        <p:grpSpPr>
          <a:xfrm>
            <a:off x="11352212" y="0"/>
            <a:ext cx="839788" cy="838800"/>
            <a:chOff x="11352212" y="0"/>
            <a:chExt cx="839788" cy="8388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A29F8B8-7248-401D-BA2D-BC06A0D2199C}"/>
                </a:ext>
              </a:extLst>
            </p:cNvPr>
            <p:cNvSpPr/>
            <p:nvPr/>
          </p:nvSpPr>
          <p:spPr>
            <a:xfrm>
              <a:off x="11352212" y="0"/>
              <a:ext cx="839788" cy="838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FAPS Logo">
              <a:extLst>
                <a:ext uri="{FF2B5EF4-FFF2-40B4-BE49-F238E27FC236}">
                  <a16:creationId xmlns:a16="http://schemas.microsoft.com/office/drawing/2014/main" id="{BC303D02-1D43-4413-AFFC-C24D13E8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" t="3920" r="3774" b="3985"/>
            <a:stretch/>
          </p:blipFill>
          <p:spPr>
            <a:xfrm>
              <a:off x="11361890" y="1094"/>
              <a:ext cx="830110" cy="836613"/>
            </a:xfrm>
            <a:prstGeom prst="rect">
              <a:avLst/>
            </a:prstGeom>
          </p:spPr>
        </p:pic>
      </p:grpSp>
      <p:sp>
        <p:nvSpPr>
          <p:cNvPr id="13" name="Title bar">
            <a:extLst>
              <a:ext uri="{FF2B5EF4-FFF2-40B4-BE49-F238E27FC236}">
                <a16:creationId xmlns:a16="http://schemas.microsoft.com/office/drawing/2014/main" id="{992D165D-EB18-4621-B40E-4B97D4C772F6}"/>
              </a:ext>
            </a:extLst>
          </p:cNvPr>
          <p:cNvSpPr>
            <a:spLocks/>
          </p:cNvSpPr>
          <p:nvPr/>
        </p:nvSpPr>
        <p:spPr bwMode="auto">
          <a:xfrm>
            <a:off x="-1" y="388836"/>
            <a:ext cx="630000" cy="1656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564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A8F9A1-B8D7-485B-8A4C-BBEFE227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33375"/>
            <a:ext cx="10512425" cy="504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8BBCBA7C-65E1-4216-ADAA-617BD3A6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68413"/>
            <a:ext cx="10512426" cy="5040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6848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63" r:id="rId3"/>
    <p:sldLayoutId id="2147484065" r:id="rId4"/>
    <p:sldLayoutId id="2147484071" r:id="rId5"/>
    <p:sldLayoutId id="2147484072" r:id="rId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440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0" pos="529">
          <p15:clr>
            <a:srgbClr val="A4A3A4"/>
          </p15:clr>
        </p15:guide>
        <p15:guide id="61" orient="horz" pos="3974">
          <p15:clr>
            <a:srgbClr val="A4A3A4"/>
          </p15:clr>
        </p15:guide>
        <p15:guide id="62" orient="horz" pos="210">
          <p15:clr>
            <a:srgbClr val="A4A3A4"/>
          </p15:clr>
        </p15:guide>
        <p15:guide id="63" pos="715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slide" Target="slide8.xml"/><Relationship Id="rId3" Type="http://schemas.openxmlformats.org/officeDocument/2006/relationships/tags" Target="../tags/tag52.xml"/><Relationship Id="rId21" Type="http://schemas.openxmlformats.org/officeDocument/2006/relationships/slide" Target="slide18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slide" Target="slide7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slide" Target="slide13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21" Type="http://schemas.openxmlformats.org/officeDocument/2006/relationships/slide" Target="slide7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" Target="slide1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" Target="slide8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slide" Target="slide8.xml"/><Relationship Id="rId3" Type="http://schemas.openxmlformats.org/officeDocument/2006/relationships/tags" Target="../tags/tag84.xml"/><Relationship Id="rId21" Type="http://schemas.openxmlformats.org/officeDocument/2006/relationships/slide" Target="slide18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slide" Target="slide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" Target="slide13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20.xml"/><Relationship Id="rId21" Type="http://schemas.openxmlformats.org/officeDocument/2006/relationships/slide" Target="slide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" Target="slide1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slide" Target="slide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slide" Target="slide8.xml"/><Relationship Id="rId3" Type="http://schemas.openxmlformats.org/officeDocument/2006/relationships/tags" Target="../tags/tag36.xml"/><Relationship Id="rId21" Type="http://schemas.openxmlformats.org/officeDocument/2006/relationships/slide" Target="slide18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slide" Target="slide7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slide" Target="slide1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05CA15A-D1B5-464C-AA3D-C62FF7989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213" y="4292600"/>
            <a:ext cx="5256243" cy="780983"/>
          </a:xfrm>
        </p:spPr>
        <p:txBody>
          <a:bodyPr/>
          <a:lstStyle/>
          <a:p>
            <a:r>
              <a:rPr lang="en-GB" dirty="0"/>
              <a:t>Implementation of a Cloud-Native Architecture for Secure, Scalable and Distributed Computation</a:t>
            </a:r>
            <a:br>
              <a:rPr lang="en-DE" dirty="0"/>
            </a:b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6AAA16D5-B268-4CA4-8757-2D2B8A4E3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213" y="5589240"/>
            <a:ext cx="6408738" cy="830997"/>
          </a:xfrm>
        </p:spPr>
        <p:txBody>
          <a:bodyPr/>
          <a:lstStyle/>
          <a:p>
            <a:r>
              <a:rPr lang="en-US" dirty="0"/>
              <a:t>Final presentation on the master thesis </a:t>
            </a:r>
            <a:endParaRPr lang="en-DE" dirty="0"/>
          </a:p>
          <a:p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Muhammad Fahad Ali, Virtual, 10.12.2024</a:t>
            </a:r>
            <a:endParaRPr lang="en-US" dirty="0"/>
          </a:p>
          <a:p>
            <a:endParaRPr lang="de-DE" dirty="0"/>
          </a:p>
        </p:txBody>
      </p:sp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19F86B0-64D4-BAE7-DADE-8372800F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" b="19"/>
          <a:stretch>
            <a:fillRect/>
          </a:stretch>
        </p:blipFill>
        <p:spPr>
          <a:xfrm>
            <a:off x="0" y="-3829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410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77173-EDBE-4813-01C7-F8C65817D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DA174-76C1-D8DA-8ED3-6D92AB3D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3BB8DBD-B388-0A65-DC88-9E8F2ACB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C0AAAB-D07C-995D-0741-9EEEE384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375"/>
            <a:ext cx="9576692" cy="503238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DE" dirty="0"/>
              <a:t>ole-based access control </a:t>
            </a:r>
            <a:r>
              <a:rPr lang="en-GB" dirty="0"/>
              <a:t>is a comprehensive mechanism for managing authorization in cloud-native environments.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E6444-40D0-8476-0585-97AEAA7B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440CE1-44D5-75FF-71AF-C0104B9B2CCD}"/>
              </a:ext>
            </a:extLst>
          </p:cNvPr>
          <p:cNvSpPr/>
          <p:nvPr/>
        </p:nvSpPr>
        <p:spPr>
          <a:xfrm>
            <a:off x="839787" y="1268413"/>
            <a:ext cx="9576693" cy="2123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2" indent="0">
              <a:buNone/>
            </a:pPr>
            <a:r>
              <a:rPr lang="en-GB" b="1" dirty="0">
                <a:solidFill>
                  <a:srgbClr val="000000"/>
                </a:solidFill>
                <a:latin typeface="+mj-lt"/>
              </a:rPr>
              <a:t>Components of </a:t>
            </a:r>
            <a:r>
              <a:rPr lang="en-DE" b="1" dirty="0">
                <a:solidFill>
                  <a:srgbClr val="000000"/>
                </a:solidFill>
                <a:latin typeface="+mj-lt"/>
              </a:rPr>
              <a:t>r</a:t>
            </a:r>
            <a:r>
              <a:rPr lang="en-GB" b="1" dirty="0">
                <a:solidFill>
                  <a:srgbClr val="000000"/>
                </a:solidFill>
                <a:latin typeface="+mj-lt"/>
              </a:rPr>
              <a:t>ole-based access control</a:t>
            </a:r>
            <a:endParaRPr lang="en-DE" b="1" dirty="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User Accounts</a:t>
            </a: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Service Accounts</a:t>
            </a: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Role</a:t>
            </a: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Cluster Role</a:t>
            </a: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Role Binding</a:t>
            </a: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Cluster Role Binding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9BB6B4-8366-2BC0-2174-3D5E1EAD6133}"/>
              </a:ext>
            </a:extLst>
          </p:cNvPr>
          <p:cNvSpPr/>
          <p:nvPr/>
        </p:nvSpPr>
        <p:spPr>
          <a:xfrm>
            <a:off x="6002809" y="2101055"/>
            <a:ext cx="2638127" cy="592430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A97A0-DC1D-65FD-A75D-418CEB52E0B9}"/>
              </a:ext>
            </a:extLst>
          </p:cNvPr>
          <p:cNvSpPr/>
          <p:nvPr/>
        </p:nvSpPr>
        <p:spPr>
          <a:xfrm>
            <a:off x="4725805" y="4089010"/>
            <a:ext cx="1227666" cy="592430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DE" sz="2800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16B090-CEB3-0F81-F62D-F50DC61AA35C}"/>
              </a:ext>
            </a:extLst>
          </p:cNvPr>
          <p:cNvSpPr/>
          <p:nvPr/>
        </p:nvSpPr>
        <p:spPr>
          <a:xfrm>
            <a:off x="7900804" y="4089010"/>
            <a:ext cx="2429933" cy="592429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444FF-1579-ACB6-6C18-F79436EAC01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53471" y="4385225"/>
            <a:ext cx="1947333" cy="549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10B3D1-9722-9192-02F0-C6864E64AC75}"/>
              </a:ext>
            </a:extLst>
          </p:cNvPr>
          <p:cNvSpPr txBox="1"/>
          <p:nvPr/>
        </p:nvSpPr>
        <p:spPr>
          <a:xfrm>
            <a:off x="6473805" y="4100849"/>
            <a:ext cx="8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7BEBF-E7D6-E2A1-37DB-3011EAC85C1A}"/>
              </a:ext>
            </a:extLst>
          </p:cNvPr>
          <p:cNvSpPr txBox="1"/>
          <p:nvPr/>
        </p:nvSpPr>
        <p:spPr>
          <a:xfrm rot="2306383">
            <a:off x="7962396" y="3114699"/>
            <a:ext cx="63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DE" sz="14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erify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161D8-4B7E-A9FF-A303-DC629455449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7321873" y="2693485"/>
            <a:ext cx="1793898" cy="1395525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D344F1-25E8-DFED-3356-7B9CC422F54C}"/>
              </a:ext>
            </a:extLst>
          </p:cNvPr>
          <p:cNvSpPr txBox="1"/>
          <p:nvPr/>
        </p:nvSpPr>
        <p:spPr>
          <a:xfrm>
            <a:off x="7810580" y="4667247"/>
            <a:ext cx="261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 file in </a:t>
            </a:r>
            <a:r>
              <a:rPr lang="en-US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ubeconfig format</a:t>
            </a:r>
          </a:p>
        </p:txBody>
      </p:sp>
    </p:spTree>
    <p:extLst>
      <p:ext uri="{BB962C8B-B14F-4D97-AF65-F5344CB8AC3E}">
        <p14:creationId xmlns:p14="http://schemas.microsoft.com/office/powerpoint/2010/main" val="221143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62E5D-5E37-51ED-A984-5C61AAEB8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B073AF-5506-1F1B-DB0F-9034ACD6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46F4EF-CED2-1B5E-9BC1-7D969D16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396A53-0025-5CDD-5F60-82CFEBA6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375"/>
            <a:ext cx="7992516" cy="503238"/>
          </a:xfrm>
        </p:spPr>
        <p:txBody>
          <a:bodyPr/>
          <a:lstStyle/>
          <a:p>
            <a:r>
              <a:rPr lang="en-GB" dirty="0"/>
              <a:t>Define and manage namespace</a:t>
            </a:r>
            <a:r>
              <a:rPr lang="en-DE" dirty="0"/>
              <a:t> </a:t>
            </a:r>
            <a:r>
              <a:rPr lang="en-GB" dirty="0"/>
              <a:t>specific access control using Kubernetes RoleBindings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B0DF04-FF88-BCED-EE80-6E3095C07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CD05E8-BD44-73B0-5667-9D33922C314D}"/>
              </a:ext>
            </a:extLst>
          </p:cNvPr>
          <p:cNvSpPr/>
          <p:nvPr/>
        </p:nvSpPr>
        <p:spPr>
          <a:xfrm>
            <a:off x="839787" y="1268413"/>
            <a:ext cx="9576693" cy="53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2" indent="0">
              <a:buNone/>
            </a:pPr>
            <a:r>
              <a:rPr lang="en-DE" b="1" dirty="0">
                <a:solidFill>
                  <a:srgbClr val="000000"/>
                </a:solidFill>
                <a:latin typeface="+mj-lt"/>
              </a:rPr>
              <a:t>RoleBindings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Assign a pod-reader role to a user for viewing pods in namespace1 only.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906D5-1117-A850-0C72-24A9CA8392AE}"/>
              </a:ext>
            </a:extLst>
          </p:cNvPr>
          <p:cNvGrpSpPr/>
          <p:nvPr/>
        </p:nvGrpSpPr>
        <p:grpSpPr>
          <a:xfrm>
            <a:off x="1847528" y="1268413"/>
            <a:ext cx="9504680" cy="5162947"/>
            <a:chOff x="385897" y="1034653"/>
            <a:chExt cx="10603836" cy="559474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03DB4FF-471C-BFE0-0787-D03D825C5E4B}"/>
                </a:ext>
              </a:extLst>
            </p:cNvPr>
            <p:cNvSpPr/>
            <p:nvPr/>
          </p:nvSpPr>
          <p:spPr>
            <a:xfrm>
              <a:off x="7040209" y="2123956"/>
              <a:ext cx="3641330" cy="1954453"/>
            </a:xfrm>
            <a:prstGeom prst="roundRect">
              <a:avLst/>
            </a:prstGeom>
            <a:noFill/>
            <a:ln w="57150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DE5F52-7847-3E14-E5DA-1ABAA32E9535}"/>
                </a:ext>
              </a:extLst>
            </p:cNvPr>
            <p:cNvSpPr/>
            <p:nvPr/>
          </p:nvSpPr>
          <p:spPr>
            <a:xfrm>
              <a:off x="6739465" y="1292886"/>
              <a:ext cx="4250268" cy="5336514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4B14FA-77A3-155F-EFBF-B5A8E196D6AE}"/>
                </a:ext>
              </a:extLst>
            </p:cNvPr>
            <p:cNvSpPr/>
            <p:nvPr/>
          </p:nvSpPr>
          <p:spPr>
            <a:xfrm>
              <a:off x="7688241" y="1865723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namespaces1</a:t>
              </a:r>
            </a:p>
          </p:txBody>
        </p:sp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D0ED2F03-6194-3FAC-F0BB-2096FEEDD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5897" y="2700521"/>
              <a:ext cx="883246" cy="883246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1EF4BE-FC35-B486-A470-26E72CD06D43}"/>
                </a:ext>
              </a:extLst>
            </p:cNvPr>
            <p:cNvSpPr/>
            <p:nvPr/>
          </p:nvSpPr>
          <p:spPr>
            <a:xfrm>
              <a:off x="4070598" y="2647938"/>
              <a:ext cx="1776687" cy="935829"/>
            </a:xfrm>
            <a:prstGeom prst="roundRect">
              <a:avLst/>
            </a:prstGeom>
            <a:solidFill>
              <a:srgbClr val="97C139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</a:t>
              </a:r>
            </a:p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get, watch, create, list</a:t>
              </a:r>
            </a:p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19EA081-42BB-C791-706E-ABFFA4CD451D}"/>
                </a:ext>
              </a:extLst>
            </p:cNvPr>
            <p:cNvSpPr/>
            <p:nvPr/>
          </p:nvSpPr>
          <p:spPr>
            <a:xfrm>
              <a:off x="7448002" y="3189177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1351770-E330-866B-1CF1-D26C14B78C48}"/>
                </a:ext>
              </a:extLst>
            </p:cNvPr>
            <p:cNvSpPr/>
            <p:nvPr/>
          </p:nvSpPr>
          <p:spPr>
            <a:xfrm>
              <a:off x="8933482" y="3189177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7D76DE2-56E9-EBA7-0F1B-6356D7B262E7}"/>
                </a:ext>
              </a:extLst>
            </p:cNvPr>
            <p:cNvSpPr/>
            <p:nvPr/>
          </p:nvSpPr>
          <p:spPr>
            <a:xfrm>
              <a:off x="7448002" y="2640180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9A98C3C-FCE5-1D89-B43A-756C9316E8A4}"/>
                </a:ext>
              </a:extLst>
            </p:cNvPr>
            <p:cNvSpPr/>
            <p:nvPr/>
          </p:nvSpPr>
          <p:spPr>
            <a:xfrm>
              <a:off x="8933482" y="2640180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configmap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D719F9-18D1-1509-D3FE-B5C333644F02}"/>
                </a:ext>
              </a:extLst>
            </p:cNvPr>
            <p:cNvSpPr/>
            <p:nvPr/>
          </p:nvSpPr>
          <p:spPr>
            <a:xfrm>
              <a:off x="1845646" y="2651911"/>
              <a:ext cx="1776687" cy="935829"/>
            </a:xfrm>
            <a:prstGeom prst="roundRect">
              <a:avLst/>
            </a:prstGeom>
            <a:solidFill>
              <a:srgbClr val="97C139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role binding</a:t>
              </a:r>
            </a:p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rolebinding-role</a:t>
              </a:r>
            </a:p>
            <a:p>
              <a:pPr algn="ctr"/>
              <a:endParaRPr lang="en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B6355E-68CF-2357-B6AC-55FFC30BCE4C}"/>
                </a:ext>
              </a:extLst>
            </p:cNvPr>
            <p:cNvCxnSpPr>
              <a:stCxn id="17" idx="1"/>
            </p:cNvCxnSpPr>
            <p:nvPr/>
          </p:nvCxnSpPr>
          <p:spPr>
            <a:xfrm flipH="1" flipV="1">
              <a:off x="1115387" y="3119824"/>
              <a:ext cx="730259" cy="2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D69FFF-CF65-F556-5E6D-BCCA2A0ABEBB}"/>
                </a:ext>
              </a:extLst>
            </p:cNvPr>
            <p:cNvCxnSpPr>
              <a:cxnSpLocks/>
            </p:cNvCxnSpPr>
            <p:nvPr/>
          </p:nvCxnSpPr>
          <p:spPr>
            <a:xfrm>
              <a:off x="3622333" y="3135162"/>
              <a:ext cx="476570" cy="0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BAC53F-E2E3-C098-7971-E63B358678EA}"/>
                </a:ext>
              </a:extLst>
            </p:cNvPr>
            <p:cNvCxnSpPr>
              <a:cxnSpLocks/>
            </p:cNvCxnSpPr>
            <p:nvPr/>
          </p:nvCxnSpPr>
          <p:spPr>
            <a:xfrm>
              <a:off x="5847285" y="3135162"/>
              <a:ext cx="1194323" cy="0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D76673B-FC26-2F19-CD78-50F28CE22EDB}"/>
                </a:ext>
              </a:extLst>
            </p:cNvPr>
            <p:cNvSpPr/>
            <p:nvPr/>
          </p:nvSpPr>
          <p:spPr>
            <a:xfrm>
              <a:off x="7688241" y="1034653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8811B1-F010-6DF1-E284-AD412BF6882C}"/>
                </a:ext>
              </a:extLst>
            </p:cNvPr>
            <p:cNvSpPr txBox="1"/>
            <p:nvPr/>
          </p:nvSpPr>
          <p:spPr>
            <a:xfrm>
              <a:off x="509369" y="3425027"/>
              <a:ext cx="594100" cy="33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061125F-341D-34CD-178D-602895EFC549}"/>
                </a:ext>
              </a:extLst>
            </p:cNvPr>
            <p:cNvSpPr/>
            <p:nvPr/>
          </p:nvSpPr>
          <p:spPr>
            <a:xfrm>
              <a:off x="7040209" y="4479081"/>
              <a:ext cx="3641330" cy="1954453"/>
            </a:xfrm>
            <a:prstGeom prst="roundRect">
              <a:avLst/>
            </a:prstGeom>
            <a:noFill/>
            <a:ln w="57150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23DAAB9-F6E6-9829-257E-DD2FCFC5D275}"/>
                </a:ext>
              </a:extLst>
            </p:cNvPr>
            <p:cNvSpPr/>
            <p:nvPr/>
          </p:nvSpPr>
          <p:spPr>
            <a:xfrm>
              <a:off x="7439497" y="5456308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5EB4B00-4EAF-0E3C-3CE9-6E579652BC0E}"/>
                </a:ext>
              </a:extLst>
            </p:cNvPr>
            <p:cNvSpPr/>
            <p:nvPr/>
          </p:nvSpPr>
          <p:spPr>
            <a:xfrm>
              <a:off x="8924977" y="5456308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011333B-9A7E-C1C4-1479-C5DA5F2B66B4}"/>
                </a:ext>
              </a:extLst>
            </p:cNvPr>
            <p:cNvSpPr/>
            <p:nvPr/>
          </p:nvSpPr>
          <p:spPr>
            <a:xfrm>
              <a:off x="7439497" y="4907311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48C8978-1B1F-272E-A399-9231BACFED0B}"/>
                </a:ext>
              </a:extLst>
            </p:cNvPr>
            <p:cNvSpPr/>
            <p:nvPr/>
          </p:nvSpPr>
          <p:spPr>
            <a:xfrm>
              <a:off x="8924977" y="4907311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configmap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FA46F4-0C3A-F369-BCB8-750113FDD64B}"/>
                </a:ext>
              </a:extLst>
            </p:cNvPr>
            <p:cNvSpPr/>
            <p:nvPr/>
          </p:nvSpPr>
          <p:spPr>
            <a:xfrm>
              <a:off x="7688241" y="4209145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namespaces2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0BB2A11-E075-64D4-64E4-72040A916B33}"/>
                </a:ext>
              </a:extLst>
            </p:cNvPr>
            <p:cNvCxnSpPr>
              <a:stCxn id="12" idx="2"/>
              <a:endCxn id="23" idx="1"/>
            </p:cNvCxnSpPr>
            <p:nvPr/>
          </p:nvCxnSpPr>
          <p:spPr>
            <a:xfrm rot="16200000" flipH="1">
              <a:off x="5063305" y="3479403"/>
              <a:ext cx="1872541" cy="2081267"/>
            </a:xfrm>
            <a:prstGeom prst="bentConnector2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aphic 29" descr="Tick with solid fill">
              <a:extLst>
                <a:ext uri="{FF2B5EF4-FFF2-40B4-BE49-F238E27FC236}">
                  <a16:creationId xmlns:a16="http://schemas.microsoft.com/office/drawing/2014/main" id="{929807D2-A541-284D-8824-28C020A1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27920" y="2649416"/>
              <a:ext cx="461173" cy="461173"/>
            </a:xfrm>
            <a:prstGeom prst="rect">
              <a:avLst/>
            </a:prstGeom>
          </p:spPr>
        </p:pic>
        <p:pic>
          <p:nvPicPr>
            <p:cNvPr id="31" name="Graphic 30" descr="Close with solid fill">
              <a:extLst>
                <a:ext uri="{FF2B5EF4-FFF2-40B4-BE49-F238E27FC236}">
                  <a16:creationId xmlns:a16="http://schemas.microsoft.com/office/drawing/2014/main" id="{EBEE0FDE-5BB5-83AA-FB6E-D3B6E273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58942" y="4314317"/>
              <a:ext cx="408970" cy="408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03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93C60-FB0D-C945-BE5F-344831A80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CFD947-72E7-2E21-2E1E-5CBE7BE3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E07002-A199-E02C-F342-F63F0EBE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B1FF3E-A2C2-3C9A-5EEA-CFC8A05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375"/>
            <a:ext cx="9432676" cy="503238"/>
          </a:xfrm>
        </p:spPr>
        <p:txBody>
          <a:bodyPr/>
          <a:lstStyle/>
          <a:p>
            <a:r>
              <a:rPr lang="en-GB" dirty="0"/>
              <a:t>Define and manage </a:t>
            </a:r>
            <a:r>
              <a:rPr lang="en-DE" dirty="0"/>
              <a:t>cluster </a:t>
            </a:r>
            <a:r>
              <a:rPr lang="en-GB" dirty="0"/>
              <a:t>specific access control using Kubernetes </a:t>
            </a:r>
            <a:r>
              <a:rPr lang="en-DE" dirty="0"/>
              <a:t>Cluster</a:t>
            </a:r>
            <a:r>
              <a:rPr lang="en-GB" dirty="0"/>
              <a:t>RoleBindings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D88AC-A56C-C788-8EFC-9C53915D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94D3D0-3FC9-C688-34AC-8C18F91898E0}"/>
              </a:ext>
            </a:extLst>
          </p:cNvPr>
          <p:cNvSpPr/>
          <p:nvPr/>
        </p:nvSpPr>
        <p:spPr>
          <a:xfrm>
            <a:off x="839787" y="1268413"/>
            <a:ext cx="9576693" cy="53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2" indent="0">
              <a:buNone/>
            </a:pPr>
            <a:r>
              <a:rPr lang="en-DE" b="1" dirty="0">
                <a:solidFill>
                  <a:srgbClr val="000000"/>
                </a:solidFill>
                <a:latin typeface="+mj-lt"/>
              </a:rPr>
              <a:t>ClusterRoleBindings</a:t>
            </a: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Assign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cluster-wide 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role to user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, groups, or service accounts.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DF4EB3-D2FB-950E-B5A9-C065C2EE3754}"/>
              </a:ext>
            </a:extLst>
          </p:cNvPr>
          <p:cNvGrpSpPr/>
          <p:nvPr/>
        </p:nvGrpSpPr>
        <p:grpSpPr>
          <a:xfrm>
            <a:off x="1847528" y="1268413"/>
            <a:ext cx="9500456" cy="5162947"/>
            <a:chOff x="385897" y="1034653"/>
            <a:chExt cx="10603836" cy="559474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B5532AE-4351-A517-258A-77644C72A239}"/>
                </a:ext>
              </a:extLst>
            </p:cNvPr>
            <p:cNvSpPr/>
            <p:nvPr/>
          </p:nvSpPr>
          <p:spPr>
            <a:xfrm>
              <a:off x="7040209" y="2123956"/>
              <a:ext cx="3641330" cy="1954453"/>
            </a:xfrm>
            <a:prstGeom prst="roundRect">
              <a:avLst/>
            </a:prstGeom>
            <a:noFill/>
            <a:ln w="57150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74D6B36-1249-7AF8-00AF-C9780857B5D1}"/>
                </a:ext>
              </a:extLst>
            </p:cNvPr>
            <p:cNvSpPr/>
            <p:nvPr/>
          </p:nvSpPr>
          <p:spPr>
            <a:xfrm>
              <a:off x="6739465" y="1292886"/>
              <a:ext cx="4250268" cy="5336514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6176B3A-78EA-4369-1CF4-FCAF7F5B804F}"/>
                </a:ext>
              </a:extLst>
            </p:cNvPr>
            <p:cNvSpPr/>
            <p:nvPr/>
          </p:nvSpPr>
          <p:spPr>
            <a:xfrm>
              <a:off x="7688241" y="1865723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namespaces1</a:t>
              </a:r>
            </a:p>
          </p:txBody>
        </p:sp>
        <p:pic>
          <p:nvPicPr>
            <p:cNvPr id="36" name="Graphic 35" descr="User with solid fill">
              <a:extLst>
                <a:ext uri="{FF2B5EF4-FFF2-40B4-BE49-F238E27FC236}">
                  <a16:creationId xmlns:a16="http://schemas.microsoft.com/office/drawing/2014/main" id="{A5B4817D-42BF-D89B-7438-3902E9168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5897" y="2700521"/>
              <a:ext cx="883246" cy="883246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AC54E4D-F4AE-9C40-6FD6-8721C8C40419}"/>
                </a:ext>
              </a:extLst>
            </p:cNvPr>
            <p:cNvSpPr/>
            <p:nvPr/>
          </p:nvSpPr>
          <p:spPr>
            <a:xfrm>
              <a:off x="4070598" y="2647938"/>
              <a:ext cx="1776687" cy="935829"/>
            </a:xfrm>
            <a:prstGeom prst="roundRect">
              <a:avLst/>
            </a:prstGeom>
            <a:solidFill>
              <a:srgbClr val="97C139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role</a:t>
              </a:r>
            </a:p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get, watch, create, list</a:t>
              </a:r>
            </a:p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43C000C-4C19-984A-A80B-10C8C98545B4}"/>
                </a:ext>
              </a:extLst>
            </p:cNvPr>
            <p:cNvSpPr/>
            <p:nvPr/>
          </p:nvSpPr>
          <p:spPr>
            <a:xfrm>
              <a:off x="7448002" y="3189177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CB6B683-C79A-D2D1-5DA8-1BFD7724E2DC}"/>
                </a:ext>
              </a:extLst>
            </p:cNvPr>
            <p:cNvSpPr/>
            <p:nvPr/>
          </p:nvSpPr>
          <p:spPr>
            <a:xfrm>
              <a:off x="8933482" y="3189177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B7658A0-83FC-F007-B814-90B36386055C}"/>
                </a:ext>
              </a:extLst>
            </p:cNvPr>
            <p:cNvSpPr/>
            <p:nvPr/>
          </p:nvSpPr>
          <p:spPr>
            <a:xfrm>
              <a:off x="7448002" y="2640180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0247DE3-9CBE-B229-47CA-8A9848251D6C}"/>
                </a:ext>
              </a:extLst>
            </p:cNvPr>
            <p:cNvSpPr/>
            <p:nvPr/>
          </p:nvSpPr>
          <p:spPr>
            <a:xfrm>
              <a:off x="8933482" y="2640180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configmap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73F54F6-CF8F-7D78-8C85-D4732024B182}"/>
                </a:ext>
              </a:extLst>
            </p:cNvPr>
            <p:cNvSpPr/>
            <p:nvPr/>
          </p:nvSpPr>
          <p:spPr>
            <a:xfrm>
              <a:off x="1845646" y="2651911"/>
              <a:ext cx="1776687" cy="935829"/>
            </a:xfrm>
            <a:prstGeom prst="roundRect">
              <a:avLst/>
            </a:prstGeom>
            <a:solidFill>
              <a:srgbClr val="97C139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role binding</a:t>
              </a:r>
            </a:p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rolebinding-role</a:t>
              </a:r>
            </a:p>
            <a:p>
              <a:pPr algn="ctr"/>
              <a:endPara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C3A6F69-3781-2AC0-AC46-656464408574}"/>
                </a:ext>
              </a:extLst>
            </p:cNvPr>
            <p:cNvCxnSpPr>
              <a:stCxn id="42" idx="1"/>
            </p:cNvCxnSpPr>
            <p:nvPr/>
          </p:nvCxnSpPr>
          <p:spPr>
            <a:xfrm flipH="1" flipV="1">
              <a:off x="1115387" y="3119824"/>
              <a:ext cx="730259" cy="2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ED3B96A-7086-155F-E868-0A613897E0D8}"/>
                </a:ext>
              </a:extLst>
            </p:cNvPr>
            <p:cNvCxnSpPr>
              <a:cxnSpLocks/>
            </p:cNvCxnSpPr>
            <p:nvPr/>
          </p:nvCxnSpPr>
          <p:spPr>
            <a:xfrm>
              <a:off x="3622333" y="3135162"/>
              <a:ext cx="476570" cy="0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B09B79-3A6E-D6C0-B074-AFB9681A8A5B}"/>
                </a:ext>
              </a:extLst>
            </p:cNvPr>
            <p:cNvCxnSpPr>
              <a:cxnSpLocks/>
            </p:cNvCxnSpPr>
            <p:nvPr/>
          </p:nvCxnSpPr>
          <p:spPr>
            <a:xfrm>
              <a:off x="5847285" y="3135162"/>
              <a:ext cx="1194323" cy="0"/>
            </a:xfrm>
            <a:prstGeom prst="straightConnector1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1C83D23-D0C1-D170-75C1-E57BB020CA06}"/>
                </a:ext>
              </a:extLst>
            </p:cNvPr>
            <p:cNvSpPr/>
            <p:nvPr/>
          </p:nvSpPr>
          <p:spPr>
            <a:xfrm>
              <a:off x="7688241" y="1034653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2EC826-BFC9-9613-9167-3284B16E11F5}"/>
                </a:ext>
              </a:extLst>
            </p:cNvPr>
            <p:cNvSpPr txBox="1"/>
            <p:nvPr/>
          </p:nvSpPr>
          <p:spPr>
            <a:xfrm>
              <a:off x="509369" y="3425027"/>
              <a:ext cx="594364" cy="33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4DC4A44-8051-4CF7-C8FD-59E307B735CE}"/>
                </a:ext>
              </a:extLst>
            </p:cNvPr>
            <p:cNvSpPr/>
            <p:nvPr/>
          </p:nvSpPr>
          <p:spPr>
            <a:xfrm>
              <a:off x="7040209" y="4479081"/>
              <a:ext cx="3641330" cy="1954453"/>
            </a:xfrm>
            <a:prstGeom prst="roundRect">
              <a:avLst/>
            </a:prstGeom>
            <a:noFill/>
            <a:ln w="57150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9B82372-BC67-9199-7171-88E8D868726D}"/>
                </a:ext>
              </a:extLst>
            </p:cNvPr>
            <p:cNvSpPr/>
            <p:nvPr/>
          </p:nvSpPr>
          <p:spPr>
            <a:xfrm>
              <a:off x="7439497" y="5456308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BC1573-AF33-66BC-5B5E-81B669C3A9CD}"/>
                </a:ext>
              </a:extLst>
            </p:cNvPr>
            <p:cNvSpPr/>
            <p:nvPr/>
          </p:nvSpPr>
          <p:spPr>
            <a:xfrm>
              <a:off x="8924977" y="5456308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3575293-3B4B-9953-288D-78B68B067935}"/>
                </a:ext>
              </a:extLst>
            </p:cNvPr>
            <p:cNvSpPr/>
            <p:nvPr/>
          </p:nvSpPr>
          <p:spPr>
            <a:xfrm>
              <a:off x="7439497" y="4907311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97511C5-D41F-0168-BC8D-689601942FAD}"/>
                </a:ext>
              </a:extLst>
            </p:cNvPr>
            <p:cNvSpPr/>
            <p:nvPr/>
          </p:nvSpPr>
          <p:spPr>
            <a:xfrm>
              <a:off x="8924977" y="4907311"/>
              <a:ext cx="1412872" cy="479646"/>
            </a:xfrm>
            <a:prstGeom prst="round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configmap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42C97B0-4872-5FA3-0D41-E164F2ABA404}"/>
                </a:ext>
              </a:extLst>
            </p:cNvPr>
            <p:cNvSpPr/>
            <p:nvPr/>
          </p:nvSpPr>
          <p:spPr>
            <a:xfrm>
              <a:off x="7688241" y="4209145"/>
              <a:ext cx="2345266" cy="516466"/>
            </a:xfrm>
            <a:prstGeom prst="round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namespaces2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306F6FB6-D161-DCE3-E001-7A125DA9A7E7}"/>
                </a:ext>
              </a:extLst>
            </p:cNvPr>
            <p:cNvCxnSpPr>
              <a:stCxn id="37" idx="2"/>
              <a:endCxn id="48" idx="1"/>
            </p:cNvCxnSpPr>
            <p:nvPr/>
          </p:nvCxnSpPr>
          <p:spPr>
            <a:xfrm rot="16200000" flipH="1">
              <a:off x="5063305" y="3479403"/>
              <a:ext cx="1872541" cy="2081267"/>
            </a:xfrm>
            <a:prstGeom prst="bentConnector2">
              <a:avLst/>
            </a:prstGeom>
            <a:ln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phic 54" descr="Tick with solid fill">
              <a:extLst>
                <a:ext uri="{FF2B5EF4-FFF2-40B4-BE49-F238E27FC236}">
                  <a16:creationId xmlns:a16="http://schemas.microsoft.com/office/drawing/2014/main" id="{865FDC81-E4C0-DC78-3ABE-29450F462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27920" y="2649416"/>
              <a:ext cx="461173" cy="461173"/>
            </a:xfrm>
            <a:prstGeom prst="rect">
              <a:avLst/>
            </a:prstGeom>
          </p:spPr>
        </p:pic>
        <p:pic>
          <p:nvPicPr>
            <p:cNvPr id="56" name="Graphic 55" descr="Tick with solid fill">
              <a:extLst>
                <a:ext uri="{FF2B5EF4-FFF2-40B4-BE49-F238E27FC236}">
                  <a16:creationId xmlns:a16="http://schemas.microsoft.com/office/drawing/2014/main" id="{B6A7AEFB-3E29-F335-10F8-1001D2F1B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91363" y="4314317"/>
              <a:ext cx="461173" cy="46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14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53636-D233-A7BD-DA49-4887342CB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21C8E7-D3C2-EA8E-58A5-CA623A6C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00AB08-AB6C-8C5F-24B9-E1144D1C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519900-6CFC-D558-E8D5-6749348D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375"/>
            <a:ext cx="7992516" cy="503238"/>
          </a:xfrm>
        </p:spPr>
        <p:txBody>
          <a:bodyPr/>
          <a:lstStyle/>
          <a:p>
            <a:r>
              <a:rPr lang="en-GB" dirty="0"/>
              <a:t>Streamline role-based access control authorization in Kubernetes through automation</a:t>
            </a:r>
            <a:r>
              <a:rPr lang="en-DE" dirty="0"/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28D72-E46F-E169-D698-B8DE48FC7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58DFB-7FB7-5F50-61FC-BB241A177EF4}"/>
              </a:ext>
            </a:extLst>
          </p:cNvPr>
          <p:cNvSpPr/>
          <p:nvPr/>
        </p:nvSpPr>
        <p:spPr>
          <a:xfrm>
            <a:off x="839787" y="1268413"/>
            <a:ext cx="95766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2" indent="0">
              <a:buNone/>
            </a:pPr>
            <a:r>
              <a:rPr lang="en-DE" b="1" dirty="0">
                <a:solidFill>
                  <a:srgbClr val="000000"/>
                </a:solidFill>
                <a:latin typeface="+mj-lt"/>
              </a:rPr>
              <a:t>U</a:t>
            </a:r>
            <a:r>
              <a:rPr lang="de-DE" b="1" dirty="0">
                <a:solidFill>
                  <a:srgbClr val="000000"/>
                </a:solidFill>
                <a:latin typeface="+mj-lt"/>
              </a:rPr>
              <a:t>s</a:t>
            </a:r>
            <a:r>
              <a:rPr lang="en-DE" b="1" dirty="0">
                <a:solidFill>
                  <a:srgbClr val="000000"/>
                </a:solidFill>
                <a:latin typeface="+mj-lt"/>
              </a:rPr>
              <a:t>er Creation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Automate generation of a private key and CSR specific to the user.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Register the user as a system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authenticated entity via the Kubernetes CSR object.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/>
              <a:t>Simulate admin approval and retrieve the signed certificate.</a:t>
            </a:r>
            <a:endParaRPr lang="en-DE" dirty="0"/>
          </a:p>
          <a:p>
            <a:pPr lvl="2"/>
            <a:r>
              <a:rPr lang="en-DE" dirty="0"/>
              <a:t>C</a:t>
            </a:r>
            <a:r>
              <a:rPr lang="en-GB" dirty="0"/>
              <a:t>onfigure kubeconfig with user credentials and associate context with cluster and namespace.</a:t>
            </a:r>
            <a:endParaRPr lang="en-DE" dirty="0"/>
          </a:p>
          <a:p>
            <a:pPr lvl="2"/>
            <a:endParaRPr lang="en-DE" dirty="0"/>
          </a:p>
          <a:p>
            <a:pPr marL="0" lvl="2" indent="0">
              <a:buNone/>
            </a:pPr>
            <a:r>
              <a:rPr lang="en-GB" b="1" dirty="0">
                <a:latin typeface="+mj-lt"/>
              </a:rPr>
              <a:t>Creating Roles and Assigning it to Users</a:t>
            </a:r>
            <a:endParaRPr lang="en-DE" b="1" dirty="0">
              <a:latin typeface="+mj-lt"/>
            </a:endParaRPr>
          </a:p>
          <a:p>
            <a:pPr lvl="2"/>
            <a:r>
              <a:rPr lang="en-GB" dirty="0"/>
              <a:t>Validate the existence of specified Role and RoleBinding to avoid duplication.</a:t>
            </a:r>
            <a:endParaRPr lang="en-DE" dirty="0"/>
          </a:p>
          <a:p>
            <a:pPr lvl="2"/>
            <a:r>
              <a:rPr lang="en-GB" dirty="0"/>
              <a:t>Define role with specific permissions (e.g., get, list, watch pods in namespace).</a:t>
            </a:r>
            <a:endParaRPr lang="en-DE" dirty="0"/>
          </a:p>
          <a:p>
            <a:pPr lvl="2"/>
            <a:r>
              <a:rPr lang="en-GB" dirty="0"/>
              <a:t>Bind the created role to the user for secure and authorized access.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911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B2BDA-2A89-40B7-F8B6-BB3BE3AB9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3">
            <a:extLst>
              <a:ext uri="{FF2B5EF4-FFF2-40B4-BE49-F238E27FC236}">
                <a16:creationId xmlns:a16="http://schemas.microsoft.com/office/drawing/2014/main" id="{EE78A50D-0D4D-4844-B928-32361FAF6C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03397" y="2653939"/>
            <a:ext cx="10048816" cy="40011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B545D-9205-E690-462F-0D6D3C05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1</a:t>
            </a:r>
            <a:r>
              <a:rPr lang="en-DE" dirty="0">
                <a:solidFill>
                  <a:srgbClr val="000000"/>
                </a:solidFill>
              </a:rPr>
              <a:t>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4E913-C1E3-1539-08DA-73E6B6B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78CD13-F7DA-C604-1AF4-3F258B99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33375"/>
            <a:ext cx="10322411" cy="503238"/>
          </a:xfrm>
        </p:spPr>
        <p:txBody>
          <a:bodyPr/>
          <a:lstStyle/>
          <a:p>
            <a:r>
              <a:rPr lang="en-GB" dirty="0"/>
              <a:t>Implementation of a Cloud-Native Architecture for Secure, Scalable and Distributed Computation</a:t>
            </a:r>
            <a:br>
              <a:rPr lang="en-DE" dirty="0"/>
            </a:b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35A6-B611-F3A8-A8D0-D2DB70C42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19">
            <a:hlinkClick r:id="rId18" action="ppaction://hlinksldjump"/>
            <a:extLst>
              <a:ext uri="{FF2B5EF4-FFF2-40B4-BE49-F238E27FC236}">
                <a16:creationId xmlns:a16="http://schemas.microsoft.com/office/drawing/2014/main" id="{C10B2323-2CC0-0147-A076-06366395B77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62199" y="311920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27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Rechteck 18">
            <a:hlinkClick r:id="rId18" action="ppaction://hlinksldjump"/>
            <a:extLst>
              <a:ext uri="{FF2B5EF4-FFF2-40B4-BE49-F238E27FC236}">
                <a16:creationId xmlns:a16="http://schemas.microsoft.com/office/drawing/2014/main" id="{4FD21397-4572-CF19-5901-9097F939C17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03397" y="311920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tx1"/>
                </a:solidFill>
              </a:rPr>
              <a:t>Bibliograph</a:t>
            </a:r>
          </a:p>
        </p:txBody>
      </p:sp>
      <p:sp>
        <p:nvSpPr>
          <p:cNvPr id="8" name="Rechteck 17">
            <a:hlinkClick r:id="rId18" action="ppaction://hlinksldjump"/>
            <a:extLst>
              <a:ext uri="{FF2B5EF4-FFF2-40B4-BE49-F238E27FC236}">
                <a16:creationId xmlns:a16="http://schemas.microsoft.com/office/drawing/2014/main" id="{75B58B56-F3AF-70F1-76FE-1FE149345E8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39787" y="311920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dk1"/>
                </a:solidFill>
              </a:rPr>
              <a:t>5</a:t>
            </a:r>
            <a:endParaRPr lang="de-DE" sz="1600" b="1" dirty="0">
              <a:solidFill>
                <a:schemeClr val="dk1"/>
              </a:solidFill>
            </a:endParaRPr>
          </a:p>
        </p:txBody>
      </p:sp>
      <p:sp>
        <p:nvSpPr>
          <p:cNvPr id="10" name="Rechteck 15">
            <a:hlinkClick r:id="rId19" action="ppaction://hlinksldjump"/>
            <a:extLst>
              <a:ext uri="{FF2B5EF4-FFF2-40B4-BE49-F238E27FC236}">
                <a16:creationId xmlns:a16="http://schemas.microsoft.com/office/drawing/2014/main" id="{813D6075-3576-9692-AC7D-A1749D55077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303397" y="219563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Authorization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1" name="Rechteck 14">
            <a:hlinkClick r:id="rId19" action="ppaction://hlinksldjump"/>
            <a:extLst>
              <a:ext uri="{FF2B5EF4-FFF2-40B4-BE49-F238E27FC236}">
                <a16:creationId xmlns:a16="http://schemas.microsoft.com/office/drawing/2014/main" id="{FC5B80E8-4B50-686E-23A1-65C873750E8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9787" y="219563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3" name="Rechteck 12">
            <a:hlinkClick r:id="rId20" action="ppaction://hlinksldjump"/>
            <a:extLst>
              <a:ext uri="{FF2B5EF4-FFF2-40B4-BE49-F238E27FC236}">
                <a16:creationId xmlns:a16="http://schemas.microsoft.com/office/drawing/2014/main" id="{ECA9027E-56C3-7EC8-BB13-7B5DD248BFC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162199" y="173202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hteck 11">
            <a:hlinkClick r:id="rId20" action="ppaction://hlinksldjump"/>
            <a:extLst>
              <a:ext uri="{FF2B5EF4-FFF2-40B4-BE49-F238E27FC236}">
                <a16:creationId xmlns:a16="http://schemas.microsoft.com/office/drawing/2014/main" id="{1E7333F2-C900-4800-915A-21F429D5135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03397" y="173202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Authentication	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5" name="Rechteck 10">
            <a:hlinkClick r:id="rId20" action="ppaction://hlinksldjump"/>
            <a:extLst>
              <a:ext uri="{FF2B5EF4-FFF2-40B4-BE49-F238E27FC236}">
                <a16:creationId xmlns:a16="http://schemas.microsoft.com/office/drawing/2014/main" id="{FAB39F9F-1587-3AEC-8756-58BEB486F7B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9787" y="173202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6" name="Rechteck 9">
            <a:hlinkClick r:id="rId21" action="ppaction://hlinksldjump"/>
            <a:extLst>
              <a:ext uri="{FF2B5EF4-FFF2-40B4-BE49-F238E27FC236}">
                <a16:creationId xmlns:a16="http://schemas.microsoft.com/office/drawing/2014/main" id="{9640B51F-A04F-F418-6F32-113A5E5F110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162199" y="126841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Rechteck 8">
            <a:hlinkClick r:id="rId21" action="ppaction://hlinksldjump"/>
            <a:extLst>
              <a:ext uri="{FF2B5EF4-FFF2-40B4-BE49-F238E27FC236}">
                <a16:creationId xmlns:a16="http://schemas.microsoft.com/office/drawing/2014/main" id="{8999B698-FBC9-3800-F6DC-FAA2EB56DF0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303397" y="126841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Introduction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8" name="Rechteck 7">
            <a:hlinkClick r:id="rId21" action="ppaction://hlinksldjump"/>
            <a:extLst>
              <a:ext uri="{FF2B5EF4-FFF2-40B4-BE49-F238E27FC236}">
                <a16:creationId xmlns:a16="http://schemas.microsoft.com/office/drawing/2014/main" id="{D3C982C0-3979-1D57-EDDC-9D386153594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9787" y="126841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5" name="Rechteck 19">
            <a:hlinkClick r:id="rId18" action="ppaction://hlinksldjump"/>
            <a:extLst>
              <a:ext uri="{FF2B5EF4-FFF2-40B4-BE49-F238E27FC236}">
                <a16:creationId xmlns:a16="http://schemas.microsoft.com/office/drawing/2014/main" id="{7B3D001B-1192-C1B9-4AE4-8D97ED88283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162199" y="265559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6" name="Rechteck 18">
            <a:hlinkClick r:id="rId18" action="ppaction://hlinksldjump"/>
            <a:extLst>
              <a:ext uri="{FF2B5EF4-FFF2-40B4-BE49-F238E27FC236}">
                <a16:creationId xmlns:a16="http://schemas.microsoft.com/office/drawing/2014/main" id="{7B34D9C1-F7B0-30E9-0EC8-495013AAD0F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303397" y="265559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Distributed Computation</a:t>
            </a:r>
            <a:endParaRPr lang="de-DE" sz="16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37" name="Rechteck 17">
            <a:hlinkClick r:id="rId18" action="ppaction://hlinksldjump"/>
            <a:extLst>
              <a:ext uri="{FF2B5EF4-FFF2-40B4-BE49-F238E27FC236}">
                <a16:creationId xmlns:a16="http://schemas.microsoft.com/office/drawing/2014/main" id="{DDB81A4F-9A90-FA18-7C50-5D9B280306D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9787" y="265559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9" name="Rechteck 16">
            <a:hlinkClick r:id="rId19" action="ppaction://hlinksldjump"/>
            <a:extLst>
              <a:ext uri="{FF2B5EF4-FFF2-40B4-BE49-F238E27FC236}">
                <a16:creationId xmlns:a16="http://schemas.microsoft.com/office/drawing/2014/main" id="{EBBF581E-9397-3172-46B9-7CB723B0540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162199" y="219563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10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5248D-6026-1B45-C716-C9A0CB96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0CD71F-5585-A98E-74E2-6E5C3EC1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D3F5EAC-AB34-DB7C-17F2-9179E7E0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7DEDC4-251C-20F9-E0F6-10D96350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375"/>
            <a:ext cx="9360668" cy="503238"/>
          </a:xfrm>
        </p:spPr>
        <p:txBody>
          <a:bodyPr/>
          <a:lstStyle/>
          <a:p>
            <a:r>
              <a:rPr lang="de-DE" b="1" dirty="0">
                <a:latin typeface="+mj-lt"/>
              </a:rPr>
              <a:t>Distributed </a:t>
            </a:r>
            <a:r>
              <a:rPr lang="en-DE" b="1" dirty="0">
                <a:latin typeface="+mj-lt"/>
              </a:rPr>
              <a:t>c</a:t>
            </a:r>
            <a:r>
              <a:rPr lang="de-DE" b="1" dirty="0">
                <a:latin typeface="+mj-lt"/>
              </a:rPr>
              <a:t>omputing</a:t>
            </a:r>
            <a:r>
              <a:rPr lang="en-DE" dirty="0">
                <a:solidFill>
                  <a:srgbClr val="000000"/>
                </a:solidFill>
              </a:rPr>
              <a:t> e</a:t>
            </a:r>
            <a:r>
              <a:rPr lang="en-GB" dirty="0"/>
              <a:t>nable scalable architectures to meet the growing demands of modern AI workloads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1BA09E-DBAF-89F5-3002-16EC80AC5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FEA7EC-BC03-DAEC-8353-D48CF283D724}"/>
              </a:ext>
            </a:extLst>
          </p:cNvPr>
          <p:cNvSpPr/>
          <p:nvPr/>
        </p:nvSpPr>
        <p:spPr>
          <a:xfrm>
            <a:off x="825874" y="1322388"/>
            <a:ext cx="4948935" cy="1282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2" indent="0">
              <a:buNone/>
            </a:pPr>
            <a:r>
              <a:rPr lang="de-DE" b="1" dirty="0">
                <a:latin typeface="+mj-lt"/>
              </a:rPr>
              <a:t>Distributed Computing</a:t>
            </a:r>
            <a:endParaRPr lang="en-DE" b="1" dirty="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DE" dirty="0"/>
              <a:t>I</a:t>
            </a:r>
            <a:r>
              <a:rPr lang="en-GB" dirty="0"/>
              <a:t>nvolves multiple independent nodes collaborating to solve tasks by sharing resources and information.</a:t>
            </a:r>
            <a:endParaRPr lang="en-DE" dirty="0"/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Selected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Ray for its ability to handle distributed workloads, ideal for AI models with high computational demands.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DE" dirty="0"/>
              <a:t>[11]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49D492-8863-F300-74FB-63E724287852}"/>
              </a:ext>
            </a:extLst>
          </p:cNvPr>
          <p:cNvGrpSpPr/>
          <p:nvPr/>
        </p:nvGrpSpPr>
        <p:grpSpPr>
          <a:xfrm>
            <a:off x="6096000" y="1412776"/>
            <a:ext cx="4679866" cy="4032795"/>
            <a:chOff x="4960888" y="1397371"/>
            <a:chExt cx="5147733" cy="42799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8EF028-A792-6010-4CF3-E6CEF4324BE2}"/>
                </a:ext>
              </a:extLst>
            </p:cNvPr>
            <p:cNvSpPr/>
            <p:nvPr/>
          </p:nvSpPr>
          <p:spPr>
            <a:xfrm>
              <a:off x="4960888" y="1397371"/>
              <a:ext cx="1947333" cy="1735667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99B3DC7-9323-BC35-CE8E-85DDFE11035D}"/>
                </a:ext>
              </a:extLst>
            </p:cNvPr>
            <p:cNvSpPr/>
            <p:nvPr/>
          </p:nvSpPr>
          <p:spPr>
            <a:xfrm>
              <a:off x="5087888" y="1532838"/>
              <a:ext cx="1684866" cy="558800"/>
            </a:xfrm>
            <a:prstGeom prst="roundRect">
              <a:avLst/>
            </a:prstGeom>
            <a:solidFill>
              <a:srgbClr val="C0DE25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B0897FF-2D4A-7200-01BC-907DB2760B31}"/>
                </a:ext>
              </a:extLst>
            </p:cNvPr>
            <p:cNvSpPr/>
            <p:nvPr/>
          </p:nvSpPr>
          <p:spPr>
            <a:xfrm>
              <a:off x="5087888" y="2421838"/>
              <a:ext cx="1684866" cy="558800"/>
            </a:xfrm>
            <a:prstGeom prst="roundRect">
              <a:avLst/>
            </a:prstGeom>
            <a:solidFill>
              <a:srgbClr val="97C139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3EB746-6D58-AF60-5D93-89CA77AFEA0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930321" y="2091638"/>
              <a:ext cx="0" cy="330200"/>
            </a:xfrm>
            <a:prstGeom prst="straightConnector1">
              <a:avLst/>
            </a:prstGeom>
            <a:ln w="38100">
              <a:solidFill>
                <a:srgbClr val="6A8A2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15259D-CE83-063E-C3ED-EF655055CC07}"/>
                </a:ext>
              </a:extLst>
            </p:cNvPr>
            <p:cNvSpPr/>
            <p:nvPr/>
          </p:nvSpPr>
          <p:spPr>
            <a:xfrm>
              <a:off x="4960888" y="3941605"/>
              <a:ext cx="1947333" cy="1735667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73746D5-BC21-BDD0-67B3-59C95D052832}"/>
                </a:ext>
              </a:extLst>
            </p:cNvPr>
            <p:cNvSpPr/>
            <p:nvPr/>
          </p:nvSpPr>
          <p:spPr>
            <a:xfrm>
              <a:off x="5087888" y="4077072"/>
              <a:ext cx="1684866" cy="558800"/>
            </a:xfrm>
            <a:prstGeom prst="roundRect">
              <a:avLst/>
            </a:prstGeom>
            <a:solidFill>
              <a:srgbClr val="C0DE25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3491761-695E-0513-39FC-FCCF029668EF}"/>
                </a:ext>
              </a:extLst>
            </p:cNvPr>
            <p:cNvSpPr/>
            <p:nvPr/>
          </p:nvSpPr>
          <p:spPr>
            <a:xfrm>
              <a:off x="5087888" y="4966072"/>
              <a:ext cx="1684866" cy="558800"/>
            </a:xfrm>
            <a:prstGeom prst="roundRect">
              <a:avLst/>
            </a:prstGeom>
            <a:solidFill>
              <a:srgbClr val="97C139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8CF88B-FCDD-C6A6-19B9-B5E5D4B6CBB2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930321" y="4635872"/>
              <a:ext cx="0" cy="330200"/>
            </a:xfrm>
            <a:prstGeom prst="straightConnector1">
              <a:avLst/>
            </a:prstGeom>
            <a:ln w="38100">
              <a:solidFill>
                <a:srgbClr val="6A8A2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859D0A-D3D7-D990-FB75-456B674DB078}"/>
                </a:ext>
              </a:extLst>
            </p:cNvPr>
            <p:cNvSpPr/>
            <p:nvPr/>
          </p:nvSpPr>
          <p:spPr>
            <a:xfrm>
              <a:off x="8161288" y="1397371"/>
              <a:ext cx="1947333" cy="1735667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9D20A10-2D0D-1F95-E04B-52B67F992EAB}"/>
                </a:ext>
              </a:extLst>
            </p:cNvPr>
            <p:cNvSpPr/>
            <p:nvPr/>
          </p:nvSpPr>
          <p:spPr>
            <a:xfrm>
              <a:off x="8288288" y="1532838"/>
              <a:ext cx="1684866" cy="558800"/>
            </a:xfrm>
            <a:prstGeom prst="roundRect">
              <a:avLst/>
            </a:prstGeom>
            <a:solidFill>
              <a:srgbClr val="C0DE25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AD680C-313C-5457-F006-14C79AB2AC1C}"/>
                </a:ext>
              </a:extLst>
            </p:cNvPr>
            <p:cNvSpPr/>
            <p:nvPr/>
          </p:nvSpPr>
          <p:spPr>
            <a:xfrm>
              <a:off x="8288288" y="2421838"/>
              <a:ext cx="1684866" cy="558800"/>
            </a:xfrm>
            <a:prstGeom prst="roundRect">
              <a:avLst/>
            </a:prstGeom>
            <a:solidFill>
              <a:srgbClr val="97C139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39FAB9-12EF-1CAC-5501-96668397AB1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9130721" y="2091638"/>
              <a:ext cx="0" cy="330200"/>
            </a:xfrm>
            <a:prstGeom prst="straightConnector1">
              <a:avLst/>
            </a:prstGeom>
            <a:ln w="38100">
              <a:solidFill>
                <a:srgbClr val="6A8A2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37BF8C-F9CC-C2B0-5FA8-0C28A3F55BF6}"/>
                </a:ext>
              </a:extLst>
            </p:cNvPr>
            <p:cNvSpPr/>
            <p:nvPr/>
          </p:nvSpPr>
          <p:spPr>
            <a:xfrm>
              <a:off x="8161288" y="3941605"/>
              <a:ext cx="1947333" cy="1735667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E648BD7-0A97-30FC-CFD5-8DD8E010730D}"/>
                </a:ext>
              </a:extLst>
            </p:cNvPr>
            <p:cNvSpPr/>
            <p:nvPr/>
          </p:nvSpPr>
          <p:spPr>
            <a:xfrm>
              <a:off x="8288288" y="4077072"/>
              <a:ext cx="1684866" cy="558800"/>
            </a:xfrm>
            <a:prstGeom prst="roundRect">
              <a:avLst/>
            </a:prstGeom>
            <a:solidFill>
              <a:srgbClr val="C0DE25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CA18998-ABD8-B96A-C238-F0A1B9BF146B}"/>
                </a:ext>
              </a:extLst>
            </p:cNvPr>
            <p:cNvSpPr/>
            <p:nvPr/>
          </p:nvSpPr>
          <p:spPr>
            <a:xfrm>
              <a:off x="8288288" y="4966072"/>
              <a:ext cx="1684866" cy="558800"/>
            </a:xfrm>
            <a:prstGeom prst="roundRect">
              <a:avLst/>
            </a:prstGeom>
            <a:solidFill>
              <a:srgbClr val="97C139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5B3F48-5301-5CC7-0941-A244E09E6739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130721" y="4635872"/>
              <a:ext cx="0" cy="330200"/>
            </a:xfrm>
            <a:prstGeom prst="straightConnector1">
              <a:avLst/>
            </a:prstGeom>
            <a:ln w="38100">
              <a:solidFill>
                <a:srgbClr val="6A8A2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C12362-661E-08F8-EF90-C89C6406CD0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930321" y="3116105"/>
              <a:ext cx="4234" cy="825500"/>
            </a:xfrm>
            <a:prstGeom prst="straightConnector1">
              <a:avLst/>
            </a:prstGeom>
            <a:ln w="38100">
              <a:solidFill>
                <a:srgbClr val="6A8A2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A64DEF-9DD8-E186-48A4-945097709F47}"/>
                </a:ext>
              </a:extLst>
            </p:cNvPr>
            <p:cNvCxnSpPr>
              <a:cxnSpLocks/>
            </p:cNvCxnSpPr>
            <p:nvPr/>
          </p:nvCxnSpPr>
          <p:spPr>
            <a:xfrm>
              <a:off x="9130721" y="3133038"/>
              <a:ext cx="4234" cy="825500"/>
            </a:xfrm>
            <a:prstGeom prst="straightConnector1">
              <a:avLst/>
            </a:prstGeom>
            <a:ln w="38100">
              <a:solidFill>
                <a:srgbClr val="6A8A2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5DAAF44-7EA6-842C-4E5F-6EEBCAB6B1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2406" y="2701238"/>
              <a:ext cx="1644649" cy="1263651"/>
            </a:xfrm>
            <a:prstGeom prst="straightConnector1">
              <a:avLst/>
            </a:prstGeom>
            <a:ln w="38100">
              <a:solidFill>
                <a:srgbClr val="6A8A2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971B202-C881-19B2-3CC2-2F74A75CE52B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6908221" y="2265205"/>
              <a:ext cx="1253067" cy="0"/>
            </a:xfrm>
            <a:prstGeom prst="straightConnector1">
              <a:avLst/>
            </a:prstGeom>
            <a:ln w="38100">
              <a:solidFill>
                <a:srgbClr val="6A8A2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A380F4-8887-E8B4-563F-29F6AE4BA5BD}"/>
                </a:ext>
              </a:extLst>
            </p:cNvPr>
            <p:cNvCxnSpPr>
              <a:cxnSpLocks/>
            </p:cNvCxnSpPr>
            <p:nvPr/>
          </p:nvCxnSpPr>
          <p:spPr>
            <a:xfrm>
              <a:off x="6903988" y="4813672"/>
              <a:ext cx="1253067" cy="0"/>
            </a:xfrm>
            <a:prstGeom prst="straightConnector1">
              <a:avLst/>
            </a:prstGeom>
            <a:ln w="38100">
              <a:solidFill>
                <a:srgbClr val="6A8A2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30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DD0E7-3C92-172C-EEFE-6038E7B64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1467EA-020F-6236-D250-CBC28D41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98FBE3-A7E7-AA68-54CE-FEFDE4DB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9FCF700-BA30-4E37-812A-F1A8019A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375"/>
            <a:ext cx="10004208" cy="503238"/>
          </a:xfrm>
        </p:spPr>
        <p:txBody>
          <a:bodyPr/>
          <a:lstStyle/>
          <a:p>
            <a:r>
              <a:rPr lang="en-GB" dirty="0"/>
              <a:t>Leverage Ray's distributed architecture to efficiently manage resources and scale AI workloads across nodes</a:t>
            </a:r>
            <a:r>
              <a:rPr lang="en-DE" dirty="0"/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1A44-85E7-7618-D4C7-72B38CA5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AB6F98-1542-09CD-3378-E75F1E002AE0}"/>
              </a:ext>
            </a:extLst>
          </p:cNvPr>
          <p:cNvSpPr/>
          <p:nvPr/>
        </p:nvSpPr>
        <p:spPr>
          <a:xfrm>
            <a:off x="839787" y="1268413"/>
            <a:ext cx="4154909" cy="3631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2" indent="0">
              <a:buNone/>
            </a:pPr>
            <a:r>
              <a:rPr lang="en-DE" b="1" dirty="0">
                <a:solidFill>
                  <a:srgbClr val="000000"/>
                </a:solidFill>
                <a:latin typeface="+mj-lt"/>
              </a:rPr>
              <a:t>Ray Architecture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Head nodes manage Ray components, metadata, and locate large objects using a global control store.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Worker nodes execute tasks and manage resources with their own Raylet.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Global control store helps workers find and share objects across the cluster.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/>
              <a:t>Raylet</a:t>
            </a:r>
            <a:r>
              <a:rPr lang="en-DE" dirty="0"/>
              <a:t> </a:t>
            </a:r>
            <a:r>
              <a:rPr lang="en-GB" dirty="0"/>
              <a:t>is responsible for</a:t>
            </a:r>
            <a:r>
              <a:rPr lang="en-DE" dirty="0"/>
              <a:t> </a:t>
            </a:r>
            <a:r>
              <a:rPr lang="en-GB" dirty="0"/>
              <a:t>resource management and the administration of the object store</a:t>
            </a:r>
            <a:r>
              <a:rPr lang="en-DE" dirty="0"/>
              <a:t>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Dynamic scaling allows adding/removing worker nodes during execution.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Distributed object store enables efficient sharing of large objects.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 [12]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4EEB0-C1F8-197B-B13F-B6CB486F620A}"/>
              </a:ext>
            </a:extLst>
          </p:cNvPr>
          <p:cNvGrpSpPr/>
          <p:nvPr/>
        </p:nvGrpSpPr>
        <p:grpSpPr>
          <a:xfrm>
            <a:off x="5159896" y="1268413"/>
            <a:ext cx="6120680" cy="3744763"/>
            <a:chOff x="1770434" y="1235413"/>
            <a:chExt cx="6955276" cy="42315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9CEFA0-5413-F89F-8531-10D849411526}"/>
                </a:ext>
              </a:extLst>
            </p:cNvPr>
            <p:cNvSpPr/>
            <p:nvPr/>
          </p:nvSpPr>
          <p:spPr>
            <a:xfrm>
              <a:off x="1770434" y="1235413"/>
              <a:ext cx="3469216" cy="4231532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FD0CA0-3F48-B7ED-28BB-F7FD4211E43D}"/>
                </a:ext>
              </a:extLst>
            </p:cNvPr>
            <p:cNvSpPr txBox="1"/>
            <p:nvPr/>
          </p:nvSpPr>
          <p:spPr>
            <a:xfrm>
              <a:off x="2843857" y="1306911"/>
              <a:ext cx="1855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head node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6981D-47F0-8263-7CD2-517D12E22BC3}"/>
                </a:ext>
              </a:extLst>
            </p:cNvPr>
            <p:cNvGrpSpPr/>
            <p:nvPr/>
          </p:nvGrpSpPr>
          <p:grpSpPr>
            <a:xfrm>
              <a:off x="5488033" y="1241898"/>
              <a:ext cx="3237677" cy="3845668"/>
              <a:chOff x="5488034" y="1241898"/>
              <a:chExt cx="2889114" cy="358302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B252F1-FECC-94D7-0BCC-DE9873E18119}"/>
                  </a:ext>
                </a:extLst>
              </p:cNvPr>
              <p:cNvSpPr/>
              <p:nvPr/>
            </p:nvSpPr>
            <p:spPr>
              <a:xfrm>
                <a:off x="6126824" y="1832044"/>
                <a:ext cx="2250324" cy="2992876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702FF8B-36E5-F563-7132-DE781DA319EA}"/>
                  </a:ext>
                </a:extLst>
              </p:cNvPr>
              <p:cNvSpPr/>
              <p:nvPr/>
            </p:nvSpPr>
            <p:spPr>
              <a:xfrm>
                <a:off x="5771752" y="1536971"/>
                <a:ext cx="2372291" cy="29928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E3A238-5884-8446-C58A-4C95848C5C8C}"/>
                  </a:ext>
                </a:extLst>
              </p:cNvPr>
              <p:cNvSpPr/>
              <p:nvPr/>
            </p:nvSpPr>
            <p:spPr>
              <a:xfrm>
                <a:off x="5488034" y="1241898"/>
                <a:ext cx="2446414" cy="29928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850597-170C-0230-F6F0-DD39B785B380}"/>
                  </a:ext>
                </a:extLst>
              </p:cNvPr>
              <p:cNvSpPr txBox="1"/>
              <p:nvPr/>
            </p:nvSpPr>
            <p:spPr>
              <a:xfrm>
                <a:off x="5736417" y="1306911"/>
                <a:ext cx="1721089" cy="344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ay worker node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7093E0-7D2E-59A3-BD87-66A798087380}"/>
                </a:ext>
              </a:extLst>
            </p:cNvPr>
            <p:cNvSpPr/>
            <p:nvPr/>
          </p:nvSpPr>
          <p:spPr>
            <a:xfrm>
              <a:off x="1938206" y="4618184"/>
              <a:ext cx="3140690" cy="671362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 control store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C75FCD6-2071-4893-6547-C46DE2E5A90C}"/>
                </a:ext>
              </a:extLst>
            </p:cNvPr>
            <p:cNvSpPr/>
            <p:nvPr/>
          </p:nvSpPr>
          <p:spPr>
            <a:xfrm>
              <a:off x="2348404" y="1832045"/>
              <a:ext cx="1128407" cy="943107"/>
            </a:xfrm>
            <a:prstGeom prst="cube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driver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8A0CF749-1A8B-A6D2-26F8-ED69B06C2901}"/>
                </a:ext>
              </a:extLst>
            </p:cNvPr>
            <p:cNvSpPr/>
            <p:nvPr/>
          </p:nvSpPr>
          <p:spPr>
            <a:xfrm>
              <a:off x="3570862" y="1832044"/>
              <a:ext cx="1128407" cy="943107"/>
            </a:xfrm>
            <a:prstGeom prst="cube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C1A101-5418-A9C4-8187-2A930873789D}"/>
                </a:ext>
              </a:extLst>
            </p:cNvPr>
            <p:cNvGrpSpPr/>
            <p:nvPr/>
          </p:nvGrpSpPr>
          <p:grpSpPr>
            <a:xfrm>
              <a:off x="1938206" y="2954515"/>
              <a:ext cx="3140690" cy="1486270"/>
              <a:chOff x="1938206" y="2954515"/>
              <a:chExt cx="3140690" cy="148627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4C1915-F0E6-DA90-FD16-E3FC152E118E}"/>
                  </a:ext>
                </a:extLst>
              </p:cNvPr>
              <p:cNvSpPr/>
              <p:nvPr/>
            </p:nvSpPr>
            <p:spPr>
              <a:xfrm>
                <a:off x="1938206" y="2954515"/>
                <a:ext cx="3140690" cy="148627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D40A7D-D916-8A40-A7CB-55BD8C6F21D5}"/>
                  </a:ext>
                </a:extLst>
              </p:cNvPr>
              <p:cNvSpPr/>
              <p:nvPr/>
            </p:nvSpPr>
            <p:spPr>
              <a:xfrm>
                <a:off x="3548821" y="3621776"/>
                <a:ext cx="1388939" cy="707198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 store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BBC2B9-1A78-5DE8-0CDA-F17D0B4C59C2}"/>
                  </a:ext>
                </a:extLst>
              </p:cNvPr>
              <p:cNvSpPr/>
              <p:nvPr/>
            </p:nvSpPr>
            <p:spPr>
              <a:xfrm>
                <a:off x="2212083" y="3621776"/>
                <a:ext cx="1245577" cy="707198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scheduler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6D6B9F-7A39-8AAB-C967-C68B4EC3E29E}"/>
                  </a:ext>
                </a:extLst>
              </p:cNvPr>
              <p:cNvSpPr txBox="1"/>
              <p:nvPr/>
            </p:nvSpPr>
            <p:spPr>
              <a:xfrm>
                <a:off x="3134996" y="3073080"/>
                <a:ext cx="888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aylet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0403DB-3FF2-620C-DF4D-46B31DB1691A}"/>
                </a:ext>
              </a:extLst>
            </p:cNvPr>
            <p:cNvGrpSpPr/>
            <p:nvPr/>
          </p:nvGrpSpPr>
          <p:grpSpPr>
            <a:xfrm>
              <a:off x="5593066" y="3051334"/>
              <a:ext cx="2518000" cy="1277640"/>
              <a:chOff x="1938206" y="2954515"/>
              <a:chExt cx="3140690" cy="14862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92AB42-47BA-E1C5-1A68-56E0B9B879FB}"/>
                  </a:ext>
                </a:extLst>
              </p:cNvPr>
              <p:cNvSpPr/>
              <p:nvPr/>
            </p:nvSpPr>
            <p:spPr>
              <a:xfrm>
                <a:off x="1938206" y="2954515"/>
                <a:ext cx="3140690" cy="1486270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2883B9-D65E-4952-492E-0B513FE35CE7}"/>
                  </a:ext>
                </a:extLst>
              </p:cNvPr>
              <p:cNvSpPr/>
              <p:nvPr/>
            </p:nvSpPr>
            <p:spPr>
              <a:xfrm>
                <a:off x="3572750" y="3621777"/>
                <a:ext cx="1411955" cy="707199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400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 store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1386C13-F4AA-8D34-47C3-10F515C06EDE}"/>
                  </a:ext>
                </a:extLst>
              </p:cNvPr>
              <p:cNvSpPr/>
              <p:nvPr/>
            </p:nvSpPr>
            <p:spPr>
              <a:xfrm>
                <a:off x="2052128" y="3621777"/>
                <a:ext cx="1406701" cy="707199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400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scheduler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AB5C07-C6A7-1C8A-15D6-8F3E86480399}"/>
                  </a:ext>
                </a:extLst>
              </p:cNvPr>
              <p:cNvSpPr txBox="1"/>
              <p:nvPr/>
            </p:nvSpPr>
            <p:spPr>
              <a:xfrm>
                <a:off x="3002137" y="3073079"/>
                <a:ext cx="1245577" cy="393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DE" sz="1600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aylet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E1D619-5508-3F6B-E180-1310AF2A7E8E}"/>
                </a:ext>
              </a:extLst>
            </p:cNvPr>
            <p:cNvGrpSpPr/>
            <p:nvPr/>
          </p:nvGrpSpPr>
          <p:grpSpPr>
            <a:xfrm>
              <a:off x="5623779" y="1875303"/>
              <a:ext cx="2250323" cy="961250"/>
              <a:chOff x="5623780" y="1875303"/>
              <a:chExt cx="1512816" cy="77098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70BFB1D-8C49-F184-0729-8CFA36B3EA41}"/>
                  </a:ext>
                </a:extLst>
              </p:cNvPr>
              <p:cNvSpPr/>
              <p:nvPr/>
            </p:nvSpPr>
            <p:spPr>
              <a:xfrm>
                <a:off x="5623780" y="1875303"/>
                <a:ext cx="1208016" cy="466184"/>
              </a:xfrm>
              <a:prstGeom prst="rect">
                <a:avLst/>
              </a:prstGeom>
              <a:noFill/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8022F11-704C-C6F3-6FD2-3D9E114B12E6}"/>
                  </a:ext>
                </a:extLst>
              </p:cNvPr>
              <p:cNvSpPr/>
              <p:nvPr/>
            </p:nvSpPr>
            <p:spPr>
              <a:xfrm>
                <a:off x="5776180" y="2027703"/>
                <a:ext cx="1208016" cy="4661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179FE8-9BE9-93DC-A36F-788DD31D6861}"/>
                  </a:ext>
                </a:extLst>
              </p:cNvPr>
              <p:cNvSpPr/>
              <p:nvPr/>
            </p:nvSpPr>
            <p:spPr>
              <a:xfrm>
                <a:off x="5928580" y="2180103"/>
                <a:ext cx="1208016" cy="4661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A8A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>
                    <a:solidFill>
                      <a:srgbClr val="6A8A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439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F970-FAEB-2B9B-C13B-17DCEBC8F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1353ED-9338-CB3C-C49A-19B40D46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E0C2B1-916A-BED3-FED4-AACC9961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528CFCD-BD5C-54A7-ADDE-13B618E4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375"/>
            <a:ext cx="7992516" cy="503238"/>
          </a:xfrm>
        </p:spPr>
        <p:txBody>
          <a:bodyPr/>
          <a:lstStyle/>
          <a:p>
            <a:r>
              <a:rPr lang="en-GB" dirty="0"/>
              <a:t>Integrate Ray with Kubernetes </a:t>
            </a:r>
            <a:r>
              <a:rPr lang="en-DE" dirty="0"/>
              <a:t>using</a:t>
            </a:r>
            <a:r>
              <a:rPr lang="en-GB" dirty="0"/>
              <a:t> KubeRay for scalable</a:t>
            </a:r>
            <a:r>
              <a:rPr lang="en-DE" dirty="0"/>
              <a:t> and</a:t>
            </a:r>
            <a:r>
              <a:rPr lang="en-GB" dirty="0"/>
              <a:t> efficient AI workload management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A053D-B969-3EF0-41BE-150ED7B5C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885082-D9B0-6B55-EB87-5CC2764E422A}"/>
              </a:ext>
            </a:extLst>
          </p:cNvPr>
          <p:cNvSpPr/>
          <p:nvPr/>
        </p:nvSpPr>
        <p:spPr>
          <a:xfrm>
            <a:off x="839787" y="1124744"/>
            <a:ext cx="8084637" cy="1487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Ray uses Kubernetes to scale and manage distributed AI tasks.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Kubernetes provides resource management, fault tolerance, and autoscaling for Ray clusters.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KubeRay automates the deployment, scaling, and management of Ray clusters.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Ray clusters scale with autoscaling and GPU management in Kubernetes.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Kubernetes provides orchestration, while KubeRay streamlines the management of Ray tasks.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 [12]</a:t>
            </a:r>
            <a:endParaRPr lang="en-DE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DAD149F-38D0-5166-0DD3-070B54E32639}"/>
              </a:ext>
            </a:extLst>
          </p:cNvPr>
          <p:cNvGrpSpPr/>
          <p:nvPr/>
        </p:nvGrpSpPr>
        <p:grpSpPr>
          <a:xfrm>
            <a:off x="2331842" y="2936557"/>
            <a:ext cx="6592582" cy="3040195"/>
            <a:chOff x="491067" y="1193801"/>
            <a:chExt cx="9965267" cy="412326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9953FC-7205-0038-F3AB-E7ACFA0E3E78}"/>
                </a:ext>
              </a:extLst>
            </p:cNvPr>
            <p:cNvSpPr/>
            <p:nvPr/>
          </p:nvSpPr>
          <p:spPr>
            <a:xfrm>
              <a:off x="491067" y="2819401"/>
              <a:ext cx="8094133" cy="1684866"/>
            </a:xfrm>
            <a:prstGeom prst="rect">
              <a:avLst/>
            </a:prstGeom>
            <a:solidFill>
              <a:srgbClr val="C0DE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DE" sz="2400" dirty="0">
                  <a:latin typeface="Arial" panose="020B0604020202020204" pitchFamily="34" charset="0"/>
                  <a:cs typeface="Arial" panose="020B0604020202020204" pitchFamily="34" charset="0"/>
                </a:rPr>
                <a:t>uberay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480435-3BA9-F705-C9DD-90C5C3D21874}"/>
                </a:ext>
              </a:extLst>
            </p:cNvPr>
            <p:cNvSpPr/>
            <p:nvPr/>
          </p:nvSpPr>
          <p:spPr>
            <a:xfrm>
              <a:off x="2586569" y="3251200"/>
              <a:ext cx="1667933" cy="660400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autoscaler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5F85F2-21A6-23A5-7EFB-0E160D17FF5C}"/>
                </a:ext>
              </a:extLst>
            </p:cNvPr>
            <p:cNvSpPr/>
            <p:nvPr/>
          </p:nvSpPr>
          <p:spPr>
            <a:xfrm>
              <a:off x="643468" y="3251200"/>
              <a:ext cx="1667933" cy="660400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uberay operator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9FA2B3-1127-38C2-3859-3D54436FB8BA}"/>
                </a:ext>
              </a:extLst>
            </p:cNvPr>
            <p:cNvSpPr/>
            <p:nvPr/>
          </p:nvSpPr>
          <p:spPr>
            <a:xfrm>
              <a:off x="4474633" y="3251200"/>
              <a:ext cx="1667933" cy="660400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head node pod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8E6BCB-4098-2237-CFD6-06CD15A6C608}"/>
                </a:ext>
              </a:extLst>
            </p:cNvPr>
            <p:cNvSpPr/>
            <p:nvPr/>
          </p:nvSpPr>
          <p:spPr>
            <a:xfrm>
              <a:off x="6502402" y="3395133"/>
              <a:ext cx="1667933" cy="660400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33636C-B7DF-A670-E3B2-26F8DE1A9093}"/>
                </a:ext>
              </a:extLst>
            </p:cNvPr>
            <p:cNvSpPr/>
            <p:nvPr/>
          </p:nvSpPr>
          <p:spPr>
            <a:xfrm>
              <a:off x="6282271" y="3251200"/>
              <a:ext cx="1667933" cy="660400"/>
            </a:xfrm>
            <a:prstGeom prst="rect">
              <a:avLst/>
            </a:prstGeom>
            <a:solidFill>
              <a:srgbClr val="97C139"/>
            </a:solidFill>
            <a:ln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worker node pod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837EDF-1ADB-5262-72EE-FD3C9EADE742}"/>
                </a:ext>
              </a:extLst>
            </p:cNvPr>
            <p:cNvSpPr/>
            <p:nvPr/>
          </p:nvSpPr>
          <p:spPr>
            <a:xfrm>
              <a:off x="491067" y="4605867"/>
              <a:ext cx="9965267" cy="71120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DE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ubernetes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768932-98B2-F447-3BFC-42951243CE91}"/>
                </a:ext>
              </a:extLst>
            </p:cNvPr>
            <p:cNvSpPr/>
            <p:nvPr/>
          </p:nvSpPr>
          <p:spPr>
            <a:xfrm>
              <a:off x="8661400" y="1193802"/>
              <a:ext cx="1794934" cy="3310466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party application</a:t>
              </a:r>
            </a:p>
            <a:p>
              <a:pPr algn="ctr"/>
              <a:endPara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DE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DE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1D6C9F-49D0-7420-9759-349E6CAAF6B7}"/>
                </a:ext>
              </a:extLst>
            </p:cNvPr>
            <p:cNvSpPr/>
            <p:nvPr/>
          </p:nvSpPr>
          <p:spPr>
            <a:xfrm>
              <a:off x="491067" y="2006601"/>
              <a:ext cx="8094133" cy="71120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core APIs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768C16-ECB4-32AC-1DF3-4D3BA90C9B0C}"/>
                </a:ext>
              </a:extLst>
            </p:cNvPr>
            <p:cNvSpPr/>
            <p:nvPr/>
          </p:nvSpPr>
          <p:spPr>
            <a:xfrm>
              <a:off x="491067" y="1193801"/>
              <a:ext cx="8094133" cy="71120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DE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calable </a:t>
              </a:r>
              <a:r>
                <a:rPr lang="en-US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DE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ay </a:t>
              </a:r>
              <a:r>
                <a:rPr lang="en-US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DE" sz="1800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pplications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9D6AFE2-4BB5-4C45-A5E4-771A212FB31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Scale Ray clusters with horizontal pod autoscaling for optimal utilization and dynamic workload management.</a:t>
            </a: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DF5FE566-AF3C-4300-AA23-DFF9C4CE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11F42722-3DA8-4BB6-A018-77182622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D9D480E9-9135-46FF-8218-11CE16CF2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9F449A-DC88-AF9C-D1DB-F73D8388FFCF}"/>
              </a:ext>
            </a:extLst>
          </p:cNvPr>
          <p:cNvGrpSpPr/>
          <p:nvPr/>
        </p:nvGrpSpPr>
        <p:grpSpPr>
          <a:xfrm>
            <a:off x="6456040" y="1268760"/>
            <a:ext cx="4297778" cy="4206599"/>
            <a:chOff x="3302002" y="973668"/>
            <a:chExt cx="5435594" cy="52937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9E815E-6F77-A6A5-1CC6-988384B48A63}"/>
                </a:ext>
              </a:extLst>
            </p:cNvPr>
            <p:cNvSpPr/>
            <p:nvPr/>
          </p:nvSpPr>
          <p:spPr>
            <a:xfrm>
              <a:off x="4817533" y="2878668"/>
              <a:ext cx="2988734" cy="1447800"/>
            </a:xfrm>
            <a:prstGeom prst="rect">
              <a:avLst/>
            </a:prstGeom>
            <a:solidFill>
              <a:srgbClr val="C0DE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9016E7-B5B9-4CAB-ADB1-DD4341250829}"/>
                </a:ext>
              </a:extLst>
            </p:cNvPr>
            <p:cNvSpPr/>
            <p:nvPr/>
          </p:nvSpPr>
          <p:spPr>
            <a:xfrm>
              <a:off x="3302002" y="973668"/>
              <a:ext cx="1320800" cy="1117600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Pod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B0339-472B-7209-B729-E8A8F9AAE727}"/>
                </a:ext>
              </a:extLst>
            </p:cNvPr>
            <p:cNvSpPr/>
            <p:nvPr/>
          </p:nvSpPr>
          <p:spPr>
            <a:xfrm>
              <a:off x="4961466" y="973668"/>
              <a:ext cx="1320800" cy="1117600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Pod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9EC2A1-70C5-6822-69C2-E2123BF7836A}"/>
                </a:ext>
              </a:extLst>
            </p:cNvPr>
            <p:cNvSpPr/>
            <p:nvPr/>
          </p:nvSpPr>
          <p:spPr>
            <a:xfrm>
              <a:off x="7416796" y="973668"/>
              <a:ext cx="1320800" cy="1117600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Pod 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3E3E31-F292-EE92-A098-3F9A07848BA3}"/>
                </a:ext>
              </a:extLst>
            </p:cNvPr>
            <p:cNvSpPr/>
            <p:nvPr/>
          </p:nvSpPr>
          <p:spPr>
            <a:xfrm>
              <a:off x="7054846" y="1485901"/>
              <a:ext cx="110068" cy="93133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838FBC-BD4E-454F-0EB3-0D842AAFDD8F}"/>
                </a:ext>
              </a:extLst>
            </p:cNvPr>
            <p:cNvSpPr/>
            <p:nvPr/>
          </p:nvSpPr>
          <p:spPr>
            <a:xfrm>
              <a:off x="6794497" y="1485901"/>
              <a:ext cx="110068" cy="93133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D3F486-265B-4D2D-8926-EDD436838FDF}"/>
                </a:ext>
              </a:extLst>
            </p:cNvPr>
            <p:cNvSpPr/>
            <p:nvPr/>
          </p:nvSpPr>
          <p:spPr>
            <a:xfrm>
              <a:off x="6534148" y="1485902"/>
              <a:ext cx="110068" cy="93133"/>
            </a:xfrm>
            <a:prstGeom prst="rect">
              <a:avLst/>
            </a:prstGeom>
            <a:solidFill>
              <a:srgbClr val="97C1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A4FCCF-4557-71C4-23A6-D1ABF60BBCC4}"/>
                </a:ext>
              </a:extLst>
            </p:cNvPr>
            <p:cNvSpPr/>
            <p:nvPr/>
          </p:nvSpPr>
          <p:spPr>
            <a:xfrm>
              <a:off x="5679015" y="3602568"/>
              <a:ext cx="1320800" cy="516466"/>
            </a:xfrm>
            <a:prstGeom prst="rect">
              <a:avLst/>
            </a:prstGeom>
            <a:solidFill>
              <a:srgbClr val="6A8A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BABD6-324F-3BD2-F84C-AFBD177342BD}"/>
                </a:ext>
              </a:extLst>
            </p:cNvPr>
            <p:cNvSpPr txBox="1"/>
            <p:nvPr/>
          </p:nvSpPr>
          <p:spPr>
            <a:xfrm>
              <a:off x="5352470" y="3070766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RC / Deployment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B78755-1B5E-C04B-4961-5AF594E9FE51}"/>
                </a:ext>
              </a:extLst>
            </p:cNvPr>
            <p:cNvSpPr/>
            <p:nvPr/>
          </p:nvSpPr>
          <p:spPr>
            <a:xfrm>
              <a:off x="5487458" y="5094817"/>
              <a:ext cx="1665815" cy="1172630"/>
            </a:xfrm>
            <a:prstGeom prst="rect">
              <a:avLst/>
            </a:prstGeom>
            <a:solidFill>
              <a:srgbClr val="C0DE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Arial" panose="020B0604020202020204" pitchFamily="34" charset="0"/>
                  <a:cs typeface="Arial" panose="020B0604020202020204" pitchFamily="34" charset="0"/>
                </a:rPr>
                <a:t>Horizontal Pod Autoscaler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A68FF7-4EFD-43F7-DB63-1140008F6903}"/>
                </a:ext>
              </a:extLst>
            </p:cNvPr>
            <p:cNvCxnSpPr>
              <a:stCxn id="2" idx="0"/>
              <a:endCxn id="3" idx="2"/>
            </p:cNvCxnSpPr>
            <p:nvPr/>
          </p:nvCxnSpPr>
          <p:spPr>
            <a:xfrm flipH="1" flipV="1">
              <a:off x="3962400" y="2091268"/>
              <a:ext cx="2349500" cy="787400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4966B0-8757-0C79-B066-27BCA5215CF2}"/>
                </a:ext>
              </a:extLst>
            </p:cNvPr>
            <p:cNvCxnSpPr>
              <a:cxnSpLocks/>
              <a:stCxn id="2" idx="0"/>
              <a:endCxn id="18" idx="2"/>
            </p:cNvCxnSpPr>
            <p:nvPr/>
          </p:nvCxnSpPr>
          <p:spPr>
            <a:xfrm flipH="1" flipV="1">
              <a:off x="5621866" y="2091268"/>
              <a:ext cx="690034" cy="787400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B13D68-E89C-C8A6-FDCA-386F4FCB9909}"/>
                </a:ext>
              </a:extLst>
            </p:cNvPr>
            <p:cNvCxnSpPr>
              <a:cxnSpLocks/>
              <a:stCxn id="2" idx="0"/>
              <a:endCxn id="19" idx="2"/>
            </p:cNvCxnSpPr>
            <p:nvPr/>
          </p:nvCxnSpPr>
          <p:spPr>
            <a:xfrm flipV="1">
              <a:off x="6311900" y="2091268"/>
              <a:ext cx="1765296" cy="787400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EF28519-B44B-7004-EA6D-C5F5FB7A6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0366" y="4093633"/>
              <a:ext cx="0" cy="1001184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5">
                <a:extLst>
                  <a:ext uri="{FF2B5EF4-FFF2-40B4-BE49-F238E27FC236}">
                    <a16:creationId xmlns:a16="http://schemas.microsoft.com/office/drawing/2014/main" id="{E2EF1585-25EF-B9B2-EF1E-8E45C2F30FAF}"/>
                  </a:ext>
                </a:extLst>
              </p:cNvPr>
              <p:cNvSpPr/>
              <p:nvPr/>
            </p:nvSpPr>
            <p:spPr>
              <a:xfrm>
                <a:off x="839787" y="1268413"/>
                <a:ext cx="5256213" cy="378751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lvl="2" indent="0">
                  <a:buNone/>
                </a:pPr>
                <a:r>
                  <a:rPr lang="de-DE" b="1" dirty="0">
                    <a:latin typeface="+mj-lt"/>
                  </a:rPr>
                  <a:t>Horizontal Pod Autoscaling </a:t>
                </a:r>
                <a:endParaRPr lang="en-DE" b="1" dirty="0">
                  <a:solidFill>
                    <a:srgbClr val="000000"/>
                  </a:solidFill>
                  <a:latin typeface="+mj-lt"/>
                </a:endParaRPr>
              </a:p>
              <a:p>
                <a:pPr lvl="2"/>
                <a:r>
                  <a:rPr lang="en-GB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Automatically adjusts resources based on workload </a:t>
                </a:r>
                <a:r>
                  <a:rPr lang="en-DE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demand</a:t>
                </a:r>
                <a:r>
                  <a:rPr lang="en-GB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for performance optimization.</a:t>
                </a:r>
                <a:endParaRPr lang="en-DE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lvl="2"/>
                <a:r>
                  <a:rPr lang="en-GB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HPA scales Ray worker pods using metrics like CPU utilization or custom-defined parameters.</a:t>
                </a:r>
                <a:endParaRPr lang="en-DE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lvl="2"/>
                <a:r>
                  <a:rPr lang="en-GB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Tolerance thresholds prevent unnecessary scaling due to minor metric changes.</a:t>
                </a:r>
                <a:endParaRPr lang="en-DE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lvl="2"/>
                <a:r>
                  <a:rPr lang="en-GB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Scaling formula dynamically determines the required number</a:t>
                </a:r>
                <a:r>
                  <a:rPr lang="en-DE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GB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of</a:t>
                </a:r>
                <a:r>
                  <a:rPr lang="en-DE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GB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replicas.</a:t>
                </a:r>
                <a:r>
                  <a:rPr lang="en-DE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[13]</a:t>
                </a:r>
              </a:p>
              <a:p>
                <a:pPr marL="0" lvl="2" indent="0" algn="just">
                  <a:buNone/>
                </a:pPr>
                <a:br>
                  <a:rPr lang="en-DE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dirty="0"/>
                        <m:t>desiredReplicas</m:t>
                      </m:r>
                      <m:r>
                        <a:rPr lang="el-G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dirty="0" smtClean="0"/>
                        <m:t>currentReplica</m:t>
                      </m:r>
                      <m:r>
                        <m:rPr>
                          <m:nor/>
                        </m:rPr>
                        <a:rPr lang="de-DE" dirty="0"/>
                        <m:t>s</m:t>
                      </m:r>
                      <m:func>
                        <m:funcPr>
                          <m:ctrlPr>
                            <a:rPr lang="de-D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D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fName>
                        <m:e>
                          <m:d>
                            <m:dPr>
                              <m:ctrlPr>
                                <a:rPr lang="de-DE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e-DE" dirty="0"/>
                                    <m:t>currentMetricValue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e-DE" dirty="0"/>
                                    <m:t>desiredMetricValue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DE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0" lvl="2" indent="0">
                  <a:buNone/>
                </a:pPr>
                <a:endParaRPr lang="en-DE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0" lvl="2" indent="0">
                  <a:buNone/>
                </a:pPr>
                <a:endParaRPr lang="en-DE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Rechteck 5">
                <a:extLst>
                  <a:ext uri="{FF2B5EF4-FFF2-40B4-BE49-F238E27FC236}">
                    <a16:creationId xmlns:a16="http://schemas.microsoft.com/office/drawing/2014/main" id="{E2EF1585-25EF-B9B2-EF1E-8E45C2F30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7" y="1268413"/>
                <a:ext cx="5256213" cy="3787512"/>
              </a:xfrm>
              <a:prstGeom prst="rect">
                <a:avLst/>
              </a:prstGeom>
              <a:blipFill>
                <a:blip r:embed="rId4"/>
                <a:stretch>
                  <a:fillRect l="-2088" t="-1449" r="-174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9848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68259-8057-B3F1-4079-FE5028D04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31CB6CE-2CD7-C9BC-C734-B78A145211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33375"/>
            <a:ext cx="9936732" cy="503238"/>
          </a:xfrm>
        </p:spPr>
        <p:txBody>
          <a:bodyPr/>
          <a:lstStyle/>
          <a:p>
            <a:r>
              <a:rPr lang="en-GB" dirty="0"/>
              <a:t>Streamline Ray clusters on Kubernetes with automation for efficient resource management and dynamic scaling.</a:t>
            </a: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12B19EE8-53EC-5B03-41F4-B5701B13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5F92BEF-3358-1BB5-BB7A-A6B2706C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21ABA35E-5F8C-3551-DC27-C41FB654B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35168F-5637-DFBF-18AB-D05A3BBEA272}"/>
              </a:ext>
            </a:extLst>
          </p:cNvPr>
          <p:cNvGrpSpPr/>
          <p:nvPr/>
        </p:nvGrpSpPr>
        <p:grpSpPr>
          <a:xfrm>
            <a:off x="1767933" y="1484783"/>
            <a:ext cx="8576539" cy="4165529"/>
            <a:chOff x="1777151" y="1207687"/>
            <a:chExt cx="8656133" cy="44426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9EEE7B-97FA-6849-6DA8-D09742DC56E6}"/>
                </a:ext>
              </a:extLst>
            </p:cNvPr>
            <p:cNvSpPr/>
            <p:nvPr/>
          </p:nvSpPr>
          <p:spPr>
            <a:xfrm>
              <a:off x="1777155" y="1228354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1702FE-C14C-A1B5-B900-E1BF1CFDF873}"/>
                </a:ext>
              </a:extLst>
            </p:cNvPr>
            <p:cNvSpPr/>
            <p:nvPr/>
          </p:nvSpPr>
          <p:spPr>
            <a:xfrm>
              <a:off x="1777151" y="2504987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Create Dockerfile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9B42ED-BF8C-AC53-11B9-1BEF32B7F26C}"/>
                </a:ext>
              </a:extLst>
            </p:cNvPr>
            <p:cNvSpPr/>
            <p:nvPr/>
          </p:nvSpPr>
          <p:spPr>
            <a:xfrm>
              <a:off x="1777155" y="3781602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Build Custom Docker Image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B83F6B-87FF-48AA-0211-C85C0E568BC3}"/>
                </a:ext>
              </a:extLst>
            </p:cNvPr>
            <p:cNvSpPr/>
            <p:nvPr/>
          </p:nvSpPr>
          <p:spPr>
            <a:xfrm>
              <a:off x="1777155" y="5058217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Push Docker Image to Repository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DD8886-D5A3-B3ED-B044-2A87B45A3AFD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857271" y="1820450"/>
              <a:ext cx="4" cy="684537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2C2B24-0B5B-0160-FDEE-F0D8FD2D60B5}"/>
                </a:ext>
              </a:extLst>
            </p:cNvPr>
            <p:cNvCxnSpPr/>
            <p:nvPr/>
          </p:nvCxnSpPr>
          <p:spPr>
            <a:xfrm>
              <a:off x="2857275" y="3097083"/>
              <a:ext cx="0" cy="684537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EF0D5C8-C848-ADFC-B326-75ADABF6E43F}"/>
                </a:ext>
              </a:extLst>
            </p:cNvPr>
            <p:cNvCxnSpPr/>
            <p:nvPr/>
          </p:nvCxnSpPr>
          <p:spPr>
            <a:xfrm>
              <a:off x="2857275" y="4373698"/>
              <a:ext cx="0" cy="684537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82BA-EBCA-925A-5A2B-E28DB6329C6B}"/>
                </a:ext>
              </a:extLst>
            </p:cNvPr>
            <p:cNvSpPr/>
            <p:nvPr/>
          </p:nvSpPr>
          <p:spPr>
            <a:xfrm>
              <a:off x="5015881" y="1228354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Create Kubernetes Cluster with Kind 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C69467-8829-2FF0-F664-96A32FD07A45}"/>
                </a:ext>
              </a:extLst>
            </p:cNvPr>
            <p:cNvSpPr/>
            <p:nvPr/>
          </p:nvSpPr>
          <p:spPr>
            <a:xfrm>
              <a:off x="5015881" y="2504987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Deploy KubeRay </a:t>
              </a:r>
              <a:r>
                <a:rPr lang="de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Operator</a:t>
              </a:r>
              <a:endParaRPr lang="en-DE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7DC89C-4A6B-A8DA-3BC4-CF7C2F961324}"/>
                </a:ext>
              </a:extLst>
            </p:cNvPr>
            <p:cNvSpPr/>
            <p:nvPr/>
          </p:nvSpPr>
          <p:spPr>
            <a:xfrm>
              <a:off x="5015881" y="3781602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Fetch Ray Autoscaler Config YAML 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11F8B-A395-F6AF-835A-D6635CE89C2F}"/>
                </a:ext>
              </a:extLst>
            </p:cNvPr>
            <p:cNvSpPr/>
            <p:nvPr/>
          </p:nvSpPr>
          <p:spPr>
            <a:xfrm>
              <a:off x="5015881" y="5058217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Modify Ray Autoscaler YAML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70D1A5-711A-7287-F151-993C31946267}"/>
                </a:ext>
              </a:extLst>
            </p:cNvPr>
            <p:cNvSpPr/>
            <p:nvPr/>
          </p:nvSpPr>
          <p:spPr>
            <a:xfrm>
              <a:off x="8273044" y="1207687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dirty="0">
                  <a:solidFill>
                    <a:schemeClr val="tx1"/>
                  </a:solidFill>
                </a:rPr>
                <a:t>Apply Ray Autoscaler Config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12843B-BA7E-2A23-7CC9-6B0396221103}"/>
                </a:ext>
              </a:extLst>
            </p:cNvPr>
            <p:cNvSpPr/>
            <p:nvPr/>
          </p:nvSpPr>
          <p:spPr>
            <a:xfrm>
              <a:off x="8273040" y="2484320"/>
              <a:ext cx="2160240" cy="592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Verify Setup </a:t>
              </a:r>
              <a:r>
                <a:rPr lang="en-DE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</a:t>
              </a:r>
              <a:r>
                <a:rPr lang="en-DE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 Watch Kubernetes Pods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DECB8C-BEB6-7C77-4FC9-05A3BCE4EC7E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9353160" y="1799783"/>
              <a:ext cx="4" cy="684537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47A5207-8D59-CC6B-233B-5B637F72DB0F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rot="5400000" flipH="1" flipV="1">
              <a:off x="2265658" y="1819971"/>
              <a:ext cx="4421959" cy="3238726"/>
            </a:xfrm>
            <a:prstGeom prst="bentConnector5">
              <a:avLst>
                <a:gd name="adj1" fmla="val -5170"/>
                <a:gd name="adj2" fmla="val 50000"/>
                <a:gd name="adj3" fmla="val 105170"/>
              </a:avLst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0508C69-DC6E-2C95-E309-7AA5BCB926A3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 rot="5400000" flipH="1" flipV="1">
              <a:off x="5503269" y="1800418"/>
              <a:ext cx="4442626" cy="3257163"/>
            </a:xfrm>
            <a:prstGeom prst="bentConnector5">
              <a:avLst>
                <a:gd name="adj1" fmla="val -5146"/>
                <a:gd name="adj2" fmla="val 50000"/>
                <a:gd name="adj3" fmla="val 105146"/>
              </a:avLst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CE4AFB-54E2-558A-1029-249DB4B02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2504" y="1820553"/>
              <a:ext cx="4" cy="684537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A7B670C-72E5-3D37-5FB2-45327249EB5D}"/>
                </a:ext>
              </a:extLst>
            </p:cNvPr>
            <p:cNvCxnSpPr/>
            <p:nvPr/>
          </p:nvCxnSpPr>
          <p:spPr>
            <a:xfrm>
              <a:off x="6092508" y="3097186"/>
              <a:ext cx="0" cy="684537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E074440-2295-FAAC-CB86-A3BA974F1CDA}"/>
                </a:ext>
              </a:extLst>
            </p:cNvPr>
            <p:cNvCxnSpPr/>
            <p:nvPr/>
          </p:nvCxnSpPr>
          <p:spPr>
            <a:xfrm>
              <a:off x="6092508" y="4373801"/>
              <a:ext cx="0" cy="684537"/>
            </a:xfrm>
            <a:prstGeom prst="straightConnector1">
              <a:avLst/>
            </a:prstGeom>
            <a:ln w="28575">
              <a:solidFill>
                <a:srgbClr val="6A8A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457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07C8C-4947-1371-8AFF-FA0D5FEA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56D31-9D23-15C6-FAB2-54E6B8F0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1</a:t>
            </a:r>
            <a:r>
              <a:rPr lang="en-DE" dirty="0">
                <a:solidFill>
                  <a:srgbClr val="000000"/>
                </a:solidFill>
              </a:rPr>
              <a:t>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2E376-22A1-A51B-7249-393C888C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1730C-96FE-300B-7325-666E525B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33375"/>
            <a:ext cx="10322411" cy="503238"/>
          </a:xfrm>
        </p:spPr>
        <p:txBody>
          <a:bodyPr/>
          <a:lstStyle/>
          <a:p>
            <a:r>
              <a:rPr lang="en-GB" dirty="0"/>
              <a:t>Implementation of a Cloud-Native Architecture for Secure, Scalable and Distributed Computation</a:t>
            </a:r>
            <a:br>
              <a:rPr lang="en-DE" dirty="0"/>
            </a:b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8AC0-7AA3-D760-B9D4-0BEB6E789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19">
            <a:hlinkClick r:id="rId19" action="ppaction://hlinksldjump"/>
            <a:extLst>
              <a:ext uri="{FF2B5EF4-FFF2-40B4-BE49-F238E27FC236}">
                <a16:creationId xmlns:a16="http://schemas.microsoft.com/office/drawing/2014/main" id="{34F2DE42-0E26-C59A-693B-D38F6A4902D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62199" y="311920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27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Rechteck 18">
            <a:hlinkClick r:id="rId19" action="ppaction://hlinksldjump"/>
            <a:extLst>
              <a:ext uri="{FF2B5EF4-FFF2-40B4-BE49-F238E27FC236}">
                <a16:creationId xmlns:a16="http://schemas.microsoft.com/office/drawing/2014/main" id="{3DC8347E-4740-3764-6BE3-1F9EB9DF6F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03397" y="311920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tx1"/>
                </a:solidFill>
              </a:rPr>
              <a:t>Bibliograph</a:t>
            </a:r>
          </a:p>
        </p:txBody>
      </p:sp>
      <p:sp>
        <p:nvSpPr>
          <p:cNvPr id="8" name="Rechteck 17">
            <a:hlinkClick r:id="rId19" action="ppaction://hlinksldjump"/>
            <a:extLst>
              <a:ext uri="{FF2B5EF4-FFF2-40B4-BE49-F238E27FC236}">
                <a16:creationId xmlns:a16="http://schemas.microsoft.com/office/drawing/2014/main" id="{CD4FDAD7-10BF-EB46-6FAD-2E14096D34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9787" y="311920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dk1"/>
                </a:solidFill>
              </a:rPr>
              <a:t>5</a:t>
            </a:r>
            <a:endParaRPr lang="de-DE" sz="1600" b="1" dirty="0">
              <a:solidFill>
                <a:schemeClr val="dk1"/>
              </a:solidFill>
            </a:endParaRPr>
          </a:p>
        </p:txBody>
      </p:sp>
      <p:sp>
        <p:nvSpPr>
          <p:cNvPr id="9" name="Rechteck 16">
            <a:hlinkClick r:id="rId20" action="ppaction://hlinksldjump"/>
            <a:extLst>
              <a:ext uri="{FF2B5EF4-FFF2-40B4-BE49-F238E27FC236}">
                <a16:creationId xmlns:a16="http://schemas.microsoft.com/office/drawing/2014/main" id="{15F6AE20-3D73-66D5-35C2-ADA5C33C586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62199" y="219563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0" name="Rechteck 15">
            <a:hlinkClick r:id="rId20" action="ppaction://hlinksldjump"/>
            <a:extLst>
              <a:ext uri="{FF2B5EF4-FFF2-40B4-BE49-F238E27FC236}">
                <a16:creationId xmlns:a16="http://schemas.microsoft.com/office/drawing/2014/main" id="{CEB4E436-763D-8CAA-2DC4-B97E606ECDA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303397" y="219563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Authorization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1" name="Rechteck 14">
            <a:hlinkClick r:id="rId20" action="ppaction://hlinksldjump"/>
            <a:extLst>
              <a:ext uri="{FF2B5EF4-FFF2-40B4-BE49-F238E27FC236}">
                <a16:creationId xmlns:a16="http://schemas.microsoft.com/office/drawing/2014/main" id="{91A8E8F0-4380-F0D6-4B69-73B232352EA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9787" y="219563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2" name="Rechteck 13">
            <a:extLst>
              <a:ext uri="{FF2B5EF4-FFF2-40B4-BE49-F238E27FC236}">
                <a16:creationId xmlns:a16="http://schemas.microsoft.com/office/drawing/2014/main" id="{91EB8A6C-63EA-542C-EC7A-2D053976C39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338815" y="1268413"/>
            <a:ext cx="10048816" cy="40011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3" name="Rechteck 12">
            <a:hlinkClick r:id="rId21" action="ppaction://hlinksldjump"/>
            <a:extLst>
              <a:ext uri="{FF2B5EF4-FFF2-40B4-BE49-F238E27FC236}">
                <a16:creationId xmlns:a16="http://schemas.microsoft.com/office/drawing/2014/main" id="{A7B73DE3-C049-4CA3-0034-9C0CAE0DC9C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162199" y="173202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hteck 11">
            <a:hlinkClick r:id="rId21" action="ppaction://hlinksldjump"/>
            <a:extLst>
              <a:ext uri="{FF2B5EF4-FFF2-40B4-BE49-F238E27FC236}">
                <a16:creationId xmlns:a16="http://schemas.microsoft.com/office/drawing/2014/main" id="{94E3BD34-2DB6-FE68-DAB5-5AA6ED6AD3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03397" y="173202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Authentication	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5" name="Rechteck 10">
            <a:hlinkClick r:id="rId21" action="ppaction://hlinksldjump"/>
            <a:extLst>
              <a:ext uri="{FF2B5EF4-FFF2-40B4-BE49-F238E27FC236}">
                <a16:creationId xmlns:a16="http://schemas.microsoft.com/office/drawing/2014/main" id="{A07695CA-4A64-18D7-AE5E-0A80B8377A1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9787" y="173202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6" name="Rechteck 9">
            <a:hlinkClick r:id="rId22" action="ppaction://hlinksldjump"/>
            <a:extLst>
              <a:ext uri="{FF2B5EF4-FFF2-40B4-BE49-F238E27FC236}">
                <a16:creationId xmlns:a16="http://schemas.microsoft.com/office/drawing/2014/main" id="{A287E069-849B-873B-47D5-3EAF5540A58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1162199" y="126841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Rechteck 8">
            <a:hlinkClick r:id="rId22" action="ppaction://hlinksldjump"/>
            <a:extLst>
              <a:ext uri="{FF2B5EF4-FFF2-40B4-BE49-F238E27FC236}">
                <a16:creationId xmlns:a16="http://schemas.microsoft.com/office/drawing/2014/main" id="{CFFEA2F5-4C24-D1FD-D4C7-0B8C28B3527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03397" y="126841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Introduction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8" name="Rechteck 7">
            <a:hlinkClick r:id="rId22" action="ppaction://hlinksldjump"/>
            <a:extLst>
              <a:ext uri="{FF2B5EF4-FFF2-40B4-BE49-F238E27FC236}">
                <a16:creationId xmlns:a16="http://schemas.microsoft.com/office/drawing/2014/main" id="{75866ADD-016B-A2E4-D179-F4C6B9084AA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9787" y="126841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5" name="Rechteck 19">
            <a:hlinkClick r:id="rId19" action="ppaction://hlinksldjump"/>
            <a:extLst>
              <a:ext uri="{FF2B5EF4-FFF2-40B4-BE49-F238E27FC236}">
                <a16:creationId xmlns:a16="http://schemas.microsoft.com/office/drawing/2014/main" id="{ECFFAE07-D789-DA93-C506-E4952023452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1162199" y="265559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6" name="Rechteck 18">
            <a:hlinkClick r:id="rId19" action="ppaction://hlinksldjump"/>
            <a:extLst>
              <a:ext uri="{FF2B5EF4-FFF2-40B4-BE49-F238E27FC236}">
                <a16:creationId xmlns:a16="http://schemas.microsoft.com/office/drawing/2014/main" id="{EEBF7F79-ED20-6994-CE7C-FA3A1CF2335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3397" y="265559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Distributed Computation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37" name="Rechteck 17">
            <a:hlinkClick r:id="rId19" action="ppaction://hlinksldjump"/>
            <a:extLst>
              <a:ext uri="{FF2B5EF4-FFF2-40B4-BE49-F238E27FC236}">
                <a16:creationId xmlns:a16="http://schemas.microsoft.com/office/drawing/2014/main" id="{BF440E36-C419-90FB-A3F6-5FB83371C19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39787" y="265559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4624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89373-AF30-34B8-1FDB-86961F08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CCEF5C3-B3F9-9817-6749-D7C622F8190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33375"/>
            <a:ext cx="9936732" cy="503238"/>
          </a:xfrm>
        </p:spPr>
        <p:txBody>
          <a:bodyPr/>
          <a:lstStyle/>
          <a:p>
            <a:r>
              <a:rPr lang="en-GB" dirty="0"/>
              <a:t>Manage container dependencies using Docker images and lifecycle hooks for efficient scaling and resource management.</a:t>
            </a: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110EA05D-D769-3D93-E6AC-0B850777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D0EBBF71-2F32-9298-34F9-B6192A4C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406906BE-74FA-8202-2528-D3B5AF913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2" name="Rechteck 5">
            <a:extLst>
              <a:ext uri="{FF2B5EF4-FFF2-40B4-BE49-F238E27FC236}">
                <a16:creationId xmlns:a16="http://schemas.microsoft.com/office/drawing/2014/main" id="{48D256E1-2CCB-698B-F160-EB0C1E647FD8}"/>
              </a:ext>
            </a:extLst>
          </p:cNvPr>
          <p:cNvSpPr/>
          <p:nvPr/>
        </p:nvSpPr>
        <p:spPr>
          <a:xfrm>
            <a:off x="839788" y="1196752"/>
            <a:ext cx="9648701" cy="3129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2" algn="just"/>
            <a:r>
              <a:rPr lang="en-GB" dirty="0">
                <a:solidFill>
                  <a:srgbClr val="000000"/>
                </a:solidFill>
              </a:rPr>
              <a:t>Installed dependencies in containers to ensure the necessary libraries and tools for the application to function properly. </a:t>
            </a:r>
            <a:endParaRPr lang="en-DE" b="1" dirty="0">
              <a:solidFill>
                <a:srgbClr val="000000"/>
              </a:solidFill>
            </a:endParaRPr>
          </a:p>
          <a:p>
            <a:pPr lvl="2"/>
            <a:r>
              <a:rPr lang="en-GB" b="1" dirty="0">
                <a:solidFill>
                  <a:srgbClr val="000000"/>
                </a:solidFill>
              </a:rPr>
              <a:t>Container Image Method: </a:t>
            </a:r>
            <a:br>
              <a:rPr lang="en-DE" b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Pre-configured Docker image with dependencies to ensure consistency and faster pod startup when scaling.</a:t>
            </a:r>
            <a:br>
              <a:rPr lang="en-DE" dirty="0">
                <a:solidFill>
                  <a:srgbClr val="000000"/>
                </a:solidFill>
              </a:rPr>
            </a:br>
            <a:endParaRPr lang="en-DE" dirty="0">
              <a:solidFill>
                <a:srgbClr val="000000"/>
              </a:solidFill>
            </a:endParaRPr>
          </a:p>
          <a:p>
            <a:pPr lvl="2"/>
            <a:r>
              <a:rPr lang="en-GB" b="1" dirty="0">
                <a:solidFill>
                  <a:srgbClr val="000000"/>
                </a:solidFill>
              </a:rPr>
              <a:t>Container lifecycle hooks: </a:t>
            </a:r>
            <a:br>
              <a:rPr lang="en-DE" b="1" dirty="0">
                <a:solidFill>
                  <a:srgbClr val="000000"/>
                </a:solidFill>
              </a:rPr>
            </a:br>
            <a:endParaRPr lang="en-DE" b="1" dirty="0">
              <a:solidFill>
                <a:srgbClr val="000000"/>
              </a:solidFill>
            </a:endParaRPr>
          </a:p>
          <a:p>
            <a:pPr lvl="3"/>
            <a:r>
              <a:rPr lang="en-GB" b="1" dirty="0">
                <a:solidFill>
                  <a:srgbClr val="000000"/>
                </a:solidFill>
              </a:rPr>
              <a:t>PostStart Hook: </a:t>
            </a:r>
            <a:endParaRPr lang="en-DE" b="1" dirty="0">
              <a:solidFill>
                <a:srgbClr val="000000"/>
              </a:solidFill>
            </a:endParaRPr>
          </a:p>
          <a:p>
            <a:pPr marL="216000" lvl="3" indent="0">
              <a:buNone/>
            </a:pPr>
            <a:r>
              <a:rPr lang="en-DE" b="1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000000"/>
                </a:solidFill>
              </a:rPr>
              <a:t>Executes custom setup tasks after container creation.</a:t>
            </a:r>
            <a:br>
              <a:rPr lang="en-DE" dirty="0">
                <a:solidFill>
                  <a:srgbClr val="000000"/>
                </a:solidFill>
              </a:rPr>
            </a:br>
            <a:endParaRPr lang="en-DE" dirty="0">
              <a:solidFill>
                <a:srgbClr val="000000"/>
              </a:solidFill>
            </a:endParaRPr>
          </a:p>
          <a:p>
            <a:pPr lvl="6"/>
            <a:r>
              <a:rPr lang="en-GB" b="1" dirty="0">
                <a:solidFill>
                  <a:srgbClr val="000000"/>
                </a:solidFill>
              </a:rPr>
              <a:t>PreStop Hook: </a:t>
            </a:r>
            <a:br>
              <a:rPr lang="en-DE" b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Executes cleanup tasks before container termination.</a:t>
            </a:r>
            <a:endParaRPr lang="en-DE" dirty="0">
              <a:solidFill>
                <a:srgbClr val="000000"/>
              </a:solidFill>
            </a:endParaRPr>
          </a:p>
          <a:p>
            <a:pPr lvl="6"/>
            <a:endParaRPr lang="en-GB" dirty="0">
              <a:solidFill>
                <a:srgbClr val="000000"/>
              </a:solidFill>
            </a:endParaRPr>
          </a:p>
          <a:p>
            <a:pPr lvl="2" algn="just"/>
            <a:r>
              <a:rPr lang="en-GB" dirty="0">
                <a:solidFill>
                  <a:srgbClr val="000000"/>
                </a:solidFill>
              </a:rPr>
              <a:t>Enables Kubernetes HPA to deploy new worker pods with preinstalled dependencies.</a:t>
            </a:r>
            <a:endParaRPr lang="en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585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00540-BF5E-0764-0220-A80208A72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967D81B-7870-FB02-FFA7-0EDDC893224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33375"/>
            <a:ext cx="9792716" cy="503238"/>
          </a:xfrm>
        </p:spPr>
        <p:txBody>
          <a:bodyPr/>
          <a:lstStyle/>
          <a:p>
            <a:r>
              <a:rPr lang="en-GB" dirty="0"/>
              <a:t>Ray Core simplifies distributed computing, optimizes resources, and scales seamlessly for dynamic workloads.</a:t>
            </a: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5C31C1DD-E93B-1EC2-2EA8-2F7D575F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F3EA36C4-7243-A658-D096-5E5FECA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BFA43136-BFF7-BAF3-9E45-6F3D7F6DB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E219E-C97E-8BF5-84BE-C9DAA99C6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8481"/>
              </p:ext>
            </p:extLst>
          </p:nvPr>
        </p:nvGraphicFramePr>
        <p:xfrm>
          <a:off x="2387562" y="3048481"/>
          <a:ext cx="7416875" cy="2356769"/>
        </p:xfrm>
        <a:graphic>
          <a:graphicData uri="http://schemas.openxmlformats.org/drawingml/2006/table">
            <a:tbl>
              <a:tblPr firstRow="1" firstCol="1" bandRow="1"/>
              <a:tblGrid>
                <a:gridCol w="1483375">
                  <a:extLst>
                    <a:ext uri="{9D8B030D-6E8A-4147-A177-3AD203B41FA5}">
                      <a16:colId xmlns:a16="http://schemas.microsoft.com/office/drawing/2014/main" val="2153824662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1047126351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3399949116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3176385766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2541027824"/>
                    </a:ext>
                  </a:extLst>
                </a:gridCol>
              </a:tblGrid>
              <a:tr h="3835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No.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Ray Core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Apache Spark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Dask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322853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Scalability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05798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Performance 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41504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Flexibility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93029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Cost 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38638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Compatibility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45326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Ease of Use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076679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170B84B-6B91-4D08-C557-06BE88AB8756}"/>
              </a:ext>
            </a:extLst>
          </p:cNvPr>
          <p:cNvSpPr>
            <a:spLocks noChangeAspect="1"/>
          </p:cNvSpPr>
          <p:nvPr/>
        </p:nvSpPr>
        <p:spPr>
          <a:xfrm>
            <a:off x="5965034" y="3484242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FEA3A0-651D-3D89-2E16-AD191B88C4D1}"/>
              </a:ext>
            </a:extLst>
          </p:cNvPr>
          <p:cNvSpPr>
            <a:spLocks noChangeAspect="1"/>
          </p:cNvSpPr>
          <p:nvPr/>
        </p:nvSpPr>
        <p:spPr>
          <a:xfrm>
            <a:off x="5965034" y="3812169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2EDE1B-118F-BBA7-0F6E-A599E6B3513C}"/>
              </a:ext>
            </a:extLst>
          </p:cNvPr>
          <p:cNvSpPr>
            <a:spLocks noChangeAspect="1"/>
          </p:cNvSpPr>
          <p:nvPr/>
        </p:nvSpPr>
        <p:spPr>
          <a:xfrm>
            <a:off x="5965034" y="4140096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E20B37-2C68-9F9E-1A5E-CCAC1CC46895}"/>
              </a:ext>
            </a:extLst>
          </p:cNvPr>
          <p:cNvSpPr>
            <a:spLocks noChangeAspect="1"/>
          </p:cNvSpPr>
          <p:nvPr/>
        </p:nvSpPr>
        <p:spPr>
          <a:xfrm>
            <a:off x="5965034" y="446802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B15CA-806B-B7B9-AD00-478695995B0D}"/>
              </a:ext>
            </a:extLst>
          </p:cNvPr>
          <p:cNvSpPr>
            <a:spLocks noChangeAspect="1"/>
          </p:cNvSpPr>
          <p:nvPr/>
        </p:nvSpPr>
        <p:spPr>
          <a:xfrm>
            <a:off x="5965034" y="4792375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91FD80-3A7D-31FD-09F8-2139B404D39D}"/>
              </a:ext>
            </a:extLst>
          </p:cNvPr>
          <p:cNvSpPr>
            <a:spLocks noChangeAspect="1"/>
          </p:cNvSpPr>
          <p:nvPr/>
        </p:nvSpPr>
        <p:spPr>
          <a:xfrm>
            <a:off x="7479780" y="479436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9F40B0-6962-F618-CC51-2D0F819D01CA}"/>
              </a:ext>
            </a:extLst>
          </p:cNvPr>
          <p:cNvSpPr>
            <a:spLocks noChangeAspect="1"/>
          </p:cNvSpPr>
          <p:nvPr/>
        </p:nvSpPr>
        <p:spPr>
          <a:xfrm>
            <a:off x="7479780" y="3812169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DA5631EC-DDF3-20C3-74FE-A7204B8AF254}"/>
              </a:ext>
            </a:extLst>
          </p:cNvPr>
          <p:cNvSpPr>
            <a:spLocks noChangeAspect="1"/>
          </p:cNvSpPr>
          <p:nvPr/>
        </p:nvSpPr>
        <p:spPr>
          <a:xfrm flipH="1">
            <a:off x="7479780" y="3815007"/>
            <a:ext cx="237728" cy="237728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57200" y="457200"/>
                </a:ln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903504-992A-17DD-249A-C6C8B5286B89}"/>
              </a:ext>
            </a:extLst>
          </p:cNvPr>
          <p:cNvGrpSpPr/>
          <p:nvPr/>
        </p:nvGrpSpPr>
        <p:grpSpPr>
          <a:xfrm>
            <a:off x="7479780" y="4470735"/>
            <a:ext cx="237728" cy="241102"/>
            <a:chOff x="7479780" y="4470735"/>
            <a:chExt cx="237728" cy="2411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949F49-2232-1922-1957-0D1FEB6D9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9780" y="4470735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6A459FC4-4FD0-7F83-C996-B8F9CDE047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479780" y="4474109"/>
              <a:ext cx="237728" cy="237728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9E1AFCA-23EB-4F58-120B-C17C49740324}"/>
              </a:ext>
            </a:extLst>
          </p:cNvPr>
          <p:cNvSpPr>
            <a:spLocks noChangeAspect="1"/>
          </p:cNvSpPr>
          <p:nvPr/>
        </p:nvSpPr>
        <p:spPr>
          <a:xfrm>
            <a:off x="7479780" y="3482187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AF191D-3CE6-EA6E-3E64-30E64DAA2FC2}"/>
              </a:ext>
            </a:extLst>
          </p:cNvPr>
          <p:cNvSpPr>
            <a:spLocks noChangeAspect="1"/>
          </p:cNvSpPr>
          <p:nvPr/>
        </p:nvSpPr>
        <p:spPr>
          <a:xfrm>
            <a:off x="7479780" y="414003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3CD84C9-36A5-517D-4F66-20365FFEA7BF}"/>
              </a:ext>
            </a:extLst>
          </p:cNvPr>
          <p:cNvSpPr>
            <a:spLocks noChangeAspect="1"/>
          </p:cNvSpPr>
          <p:nvPr/>
        </p:nvSpPr>
        <p:spPr>
          <a:xfrm>
            <a:off x="8977143" y="3482187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17E3C4-5E35-E7C3-0835-F8D127B55E9F}"/>
              </a:ext>
            </a:extLst>
          </p:cNvPr>
          <p:cNvGrpSpPr/>
          <p:nvPr/>
        </p:nvGrpSpPr>
        <p:grpSpPr>
          <a:xfrm>
            <a:off x="8977143" y="3808795"/>
            <a:ext cx="237728" cy="241102"/>
            <a:chOff x="8977143" y="3808795"/>
            <a:chExt cx="237728" cy="2411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2A4B29-AC30-E035-F67B-97C2CE953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7143" y="3808795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E80A6986-F3F6-4784-1FC4-C3FFBAC7241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977143" y="3812169"/>
              <a:ext cx="237728" cy="237728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3E660A-8543-F9AC-E7EC-0E326EA6BF0E}"/>
              </a:ext>
            </a:extLst>
          </p:cNvPr>
          <p:cNvGrpSpPr/>
          <p:nvPr/>
        </p:nvGrpSpPr>
        <p:grpSpPr>
          <a:xfrm>
            <a:off x="8994526" y="4135403"/>
            <a:ext cx="237728" cy="241102"/>
            <a:chOff x="8994526" y="4135403"/>
            <a:chExt cx="237728" cy="2411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D63077D-3669-18FC-F056-631C52F1F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526" y="4135403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389353F5-F9EA-B697-4C5E-39FF139925E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994526" y="4138777"/>
              <a:ext cx="237728" cy="237728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1DE9024-0B85-3C22-2F51-AE4F282BF4C7}"/>
              </a:ext>
            </a:extLst>
          </p:cNvPr>
          <p:cNvSpPr>
            <a:spLocks noChangeAspect="1"/>
          </p:cNvSpPr>
          <p:nvPr/>
        </p:nvSpPr>
        <p:spPr>
          <a:xfrm>
            <a:off x="8994526" y="4465385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8B48954-8CE0-2D6C-2F10-DC3F181DCD72}"/>
              </a:ext>
            </a:extLst>
          </p:cNvPr>
          <p:cNvSpPr>
            <a:spLocks noChangeAspect="1"/>
          </p:cNvSpPr>
          <p:nvPr/>
        </p:nvSpPr>
        <p:spPr>
          <a:xfrm>
            <a:off x="8994526" y="479436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hteck 5">
            <a:extLst>
              <a:ext uri="{FF2B5EF4-FFF2-40B4-BE49-F238E27FC236}">
                <a16:creationId xmlns:a16="http://schemas.microsoft.com/office/drawing/2014/main" id="{5EE066BB-C11F-7F91-AE59-DBF224EBDF58}"/>
              </a:ext>
            </a:extLst>
          </p:cNvPr>
          <p:cNvSpPr/>
          <p:nvPr/>
        </p:nvSpPr>
        <p:spPr>
          <a:xfrm>
            <a:off x="839787" y="1124744"/>
            <a:ext cx="8784605" cy="1487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2" algn="just"/>
            <a:r>
              <a:rPr lang="en-GB" dirty="0"/>
              <a:t>Ray Core enables scalable, efficient distributed computing for AI/ML workloads. </a:t>
            </a:r>
            <a:endParaRPr lang="en-DE" dirty="0"/>
          </a:p>
          <a:p>
            <a:pPr lvl="2" algn="just"/>
            <a:r>
              <a:rPr lang="en-GB" dirty="0"/>
              <a:t>Integrates with Kubernetes for dynamic resource management. </a:t>
            </a:r>
            <a:endParaRPr lang="en-DE" dirty="0"/>
          </a:p>
          <a:p>
            <a:pPr lvl="2" algn="just"/>
            <a:r>
              <a:rPr lang="en-GB" dirty="0"/>
              <a:t>Supports stateless tasks and stateful actors for diverse needs. </a:t>
            </a:r>
            <a:endParaRPr lang="en-DE" dirty="0"/>
          </a:p>
          <a:p>
            <a:pPr lvl="2" algn="just"/>
            <a:r>
              <a:rPr lang="en-GB" dirty="0"/>
              <a:t>Simplifies distributed operations with seamless orchestration and intuitive APIs. </a:t>
            </a:r>
            <a:endParaRPr lang="en-DE" dirty="0"/>
          </a:p>
          <a:p>
            <a:pPr lvl="2" algn="just"/>
            <a:r>
              <a:rPr lang="en-GB" dirty="0"/>
              <a:t>Optimizes performance and resource use, accelerating AI/ML innovation.</a:t>
            </a:r>
            <a:r>
              <a:rPr lang="en-DE" dirty="0"/>
              <a:t> [12]</a:t>
            </a:r>
            <a:r>
              <a:rPr lang="de-DE" dirty="0"/>
              <a:t> </a:t>
            </a:r>
            <a:endParaRPr lang="en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2437E5-6076-A676-1D39-A624F60D0661}"/>
              </a:ext>
            </a:extLst>
          </p:cNvPr>
          <p:cNvSpPr>
            <a:spLocks noChangeAspect="1"/>
          </p:cNvSpPr>
          <p:nvPr/>
        </p:nvSpPr>
        <p:spPr>
          <a:xfrm>
            <a:off x="5632996" y="5549022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9FBC4A0-354C-8507-6A79-1C41A2F54883}"/>
              </a:ext>
            </a:extLst>
          </p:cNvPr>
          <p:cNvSpPr>
            <a:spLocks noChangeAspect="1"/>
          </p:cNvSpPr>
          <p:nvPr/>
        </p:nvSpPr>
        <p:spPr>
          <a:xfrm flipH="1">
            <a:off x="5625706" y="5542092"/>
            <a:ext cx="237728" cy="237728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57200" y="457200"/>
                </a:ln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30641B-B7C8-C64F-EC63-AF42DF51BB5B}"/>
              </a:ext>
            </a:extLst>
          </p:cNvPr>
          <p:cNvSpPr txBox="1"/>
          <p:nvPr/>
        </p:nvSpPr>
        <p:spPr>
          <a:xfrm>
            <a:off x="4902750" y="5542091"/>
            <a:ext cx="1022484" cy="2377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Limited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DDD7A-0BC5-C2FD-EE5C-040E01218C37}"/>
              </a:ext>
            </a:extLst>
          </p:cNvPr>
          <p:cNvSpPr txBox="1"/>
          <p:nvPr/>
        </p:nvSpPr>
        <p:spPr>
          <a:xfrm>
            <a:off x="5965034" y="5537235"/>
            <a:ext cx="1022484" cy="2377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Intermediate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7D20E7-AABA-9CAE-854C-35A262182324}"/>
              </a:ext>
            </a:extLst>
          </p:cNvPr>
          <p:cNvSpPr>
            <a:spLocks noChangeAspect="1"/>
          </p:cNvSpPr>
          <p:nvPr/>
        </p:nvSpPr>
        <p:spPr>
          <a:xfrm>
            <a:off x="7097762" y="5546700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0437EA-6F69-6A16-AFFF-D14FAD834F9C}"/>
              </a:ext>
            </a:extLst>
          </p:cNvPr>
          <p:cNvSpPr txBox="1"/>
          <p:nvPr/>
        </p:nvSpPr>
        <p:spPr>
          <a:xfrm>
            <a:off x="7445734" y="5556124"/>
            <a:ext cx="1062284" cy="2360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Significant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A13552-152F-EF68-9A62-451D9F2E4484}"/>
              </a:ext>
            </a:extLst>
          </p:cNvPr>
          <p:cNvSpPr>
            <a:spLocks noChangeAspect="1"/>
          </p:cNvSpPr>
          <p:nvPr/>
        </p:nvSpPr>
        <p:spPr>
          <a:xfrm>
            <a:off x="4556250" y="5554490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0">
            <a:extLst>
              <a:ext uri="{FF2B5EF4-FFF2-40B4-BE49-F238E27FC236}">
                <a16:creationId xmlns:a16="http://schemas.microsoft.com/office/drawing/2014/main" id="{1A4F92A9-56FD-F08F-20D0-1030BE6AEB5B}"/>
              </a:ext>
            </a:extLst>
          </p:cNvPr>
          <p:cNvSpPr>
            <a:spLocks noChangeAspect="1"/>
          </p:cNvSpPr>
          <p:nvPr/>
        </p:nvSpPr>
        <p:spPr>
          <a:xfrm flipH="1">
            <a:off x="4676943" y="5554490"/>
            <a:ext cx="118864" cy="237728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67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D066-8057-56A4-551F-53297E9A9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D4DE11-AB03-E692-4552-92403FE010D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33375"/>
            <a:ext cx="9648700" cy="503238"/>
          </a:xfrm>
        </p:spPr>
        <p:txBody>
          <a:bodyPr/>
          <a:lstStyle/>
          <a:p>
            <a:r>
              <a:rPr lang="en-GB" dirty="0"/>
              <a:t>Ray Data optimizes scalable, parallel processing for large-scale data workflows in AI/ML applications.</a:t>
            </a: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5C174192-A24C-AC77-C5A4-1D1B57D5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E729F25B-14F7-4C19-2A51-095A77C6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634A63C0-C172-2A76-1D6D-02D506E8F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474CB7-A7E1-F5FB-F7E5-0CCD6BA9B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51435"/>
              </p:ext>
            </p:extLst>
          </p:nvPr>
        </p:nvGraphicFramePr>
        <p:xfrm>
          <a:off x="2423592" y="2737214"/>
          <a:ext cx="7416875" cy="2360627"/>
        </p:xfrm>
        <a:graphic>
          <a:graphicData uri="http://schemas.openxmlformats.org/drawingml/2006/table">
            <a:tbl>
              <a:tblPr firstRow="1" firstCol="1" bandRow="1"/>
              <a:tblGrid>
                <a:gridCol w="1483375">
                  <a:extLst>
                    <a:ext uri="{9D8B030D-6E8A-4147-A177-3AD203B41FA5}">
                      <a16:colId xmlns:a16="http://schemas.microsoft.com/office/drawing/2014/main" val="2153824662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1047126351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3399949116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3176385766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2541027824"/>
                    </a:ext>
                  </a:extLst>
                </a:gridCol>
              </a:tblGrid>
              <a:tr h="3874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No.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Ray Data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Apache Spark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GB" sz="1200" dirty="0"/>
                        <a:t>Modin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322853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Scalability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05798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Performance 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41504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Flexibility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93029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Cost 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38638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Compatibility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45326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Ease of Use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076679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F8CAC59-5B61-0F97-9F7D-3819A8C20729}"/>
              </a:ext>
            </a:extLst>
          </p:cNvPr>
          <p:cNvSpPr>
            <a:spLocks noChangeAspect="1"/>
          </p:cNvSpPr>
          <p:nvPr/>
        </p:nvSpPr>
        <p:spPr>
          <a:xfrm>
            <a:off x="6001064" y="317683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A7804-E800-67DF-FF3D-E991AB6974A1}"/>
              </a:ext>
            </a:extLst>
          </p:cNvPr>
          <p:cNvSpPr>
            <a:spLocks noChangeAspect="1"/>
          </p:cNvSpPr>
          <p:nvPr/>
        </p:nvSpPr>
        <p:spPr>
          <a:xfrm>
            <a:off x="6001064" y="3504760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C8984-6630-9BBF-68CE-0E01B5920045}"/>
              </a:ext>
            </a:extLst>
          </p:cNvPr>
          <p:cNvSpPr>
            <a:spLocks noChangeAspect="1"/>
          </p:cNvSpPr>
          <p:nvPr/>
        </p:nvSpPr>
        <p:spPr>
          <a:xfrm>
            <a:off x="6001064" y="3832687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507C6-E0FB-08E8-41AD-12069C727650}"/>
              </a:ext>
            </a:extLst>
          </p:cNvPr>
          <p:cNvSpPr>
            <a:spLocks noChangeAspect="1"/>
          </p:cNvSpPr>
          <p:nvPr/>
        </p:nvSpPr>
        <p:spPr>
          <a:xfrm>
            <a:off x="6001064" y="4160614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4D16C-60CF-77F6-78EB-80CA1A8F8CD3}"/>
              </a:ext>
            </a:extLst>
          </p:cNvPr>
          <p:cNvSpPr>
            <a:spLocks noChangeAspect="1"/>
          </p:cNvSpPr>
          <p:nvPr/>
        </p:nvSpPr>
        <p:spPr>
          <a:xfrm>
            <a:off x="6001064" y="4484966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542104-4BF3-9C4C-A64A-E549122822F2}"/>
              </a:ext>
            </a:extLst>
          </p:cNvPr>
          <p:cNvSpPr>
            <a:spLocks noChangeAspect="1"/>
          </p:cNvSpPr>
          <p:nvPr/>
        </p:nvSpPr>
        <p:spPr>
          <a:xfrm>
            <a:off x="6001064" y="481289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B6EBEA-5E55-7345-08D7-C7150D71FD8B}"/>
              </a:ext>
            </a:extLst>
          </p:cNvPr>
          <p:cNvSpPr>
            <a:spLocks noChangeAspect="1"/>
          </p:cNvSpPr>
          <p:nvPr/>
        </p:nvSpPr>
        <p:spPr>
          <a:xfrm>
            <a:off x="7515810" y="4486954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32A87D-BC6C-C327-6979-8E1954198EC6}"/>
              </a:ext>
            </a:extLst>
          </p:cNvPr>
          <p:cNvSpPr>
            <a:spLocks noChangeAspect="1"/>
          </p:cNvSpPr>
          <p:nvPr/>
        </p:nvSpPr>
        <p:spPr>
          <a:xfrm>
            <a:off x="7515810" y="4814881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956B4B-CCC6-DD27-6E4D-4DCDC1E8CBF6}"/>
              </a:ext>
            </a:extLst>
          </p:cNvPr>
          <p:cNvSpPr>
            <a:spLocks noChangeAspect="1"/>
          </p:cNvSpPr>
          <p:nvPr/>
        </p:nvSpPr>
        <p:spPr>
          <a:xfrm>
            <a:off x="7515810" y="3174778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66446-93DE-8146-4FB9-BAD76C4FD936}"/>
              </a:ext>
            </a:extLst>
          </p:cNvPr>
          <p:cNvSpPr>
            <a:spLocks noChangeAspect="1"/>
          </p:cNvSpPr>
          <p:nvPr/>
        </p:nvSpPr>
        <p:spPr>
          <a:xfrm>
            <a:off x="7515810" y="3832624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9D6755-6B2C-9208-9C50-7C1C98FEE202}"/>
              </a:ext>
            </a:extLst>
          </p:cNvPr>
          <p:cNvSpPr>
            <a:spLocks noChangeAspect="1"/>
          </p:cNvSpPr>
          <p:nvPr/>
        </p:nvSpPr>
        <p:spPr>
          <a:xfrm>
            <a:off x="9013173" y="3174778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1528700-9557-F072-E761-8A25A0408558}"/>
              </a:ext>
            </a:extLst>
          </p:cNvPr>
          <p:cNvSpPr>
            <a:spLocks noChangeAspect="1"/>
          </p:cNvSpPr>
          <p:nvPr/>
        </p:nvSpPr>
        <p:spPr>
          <a:xfrm>
            <a:off x="9030556" y="4486954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E7E215-A251-9307-77AF-A2BBCADD427C}"/>
              </a:ext>
            </a:extLst>
          </p:cNvPr>
          <p:cNvSpPr>
            <a:spLocks noChangeAspect="1"/>
          </p:cNvSpPr>
          <p:nvPr/>
        </p:nvSpPr>
        <p:spPr>
          <a:xfrm>
            <a:off x="9030556" y="481289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8D9F9-75B3-3FE8-51BD-F5BD71DA4217}"/>
              </a:ext>
            </a:extLst>
          </p:cNvPr>
          <p:cNvGrpSpPr/>
          <p:nvPr/>
        </p:nvGrpSpPr>
        <p:grpSpPr>
          <a:xfrm>
            <a:off x="9030556" y="4151228"/>
            <a:ext cx="237728" cy="241102"/>
            <a:chOff x="6675078" y="4711096"/>
            <a:chExt cx="237728" cy="241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CDDB42-113D-AB38-5F5B-1D5498111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5078" y="4711096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14A1BCA7-565C-B2AA-960C-A49A98F29AD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75078" y="4714470"/>
              <a:ext cx="237728" cy="237728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FA3B426F-FF0D-EB99-82AA-5EA359E5E1D5}"/>
              </a:ext>
            </a:extLst>
          </p:cNvPr>
          <p:cNvSpPr>
            <a:spLocks noChangeAspect="1"/>
          </p:cNvSpPr>
          <p:nvPr/>
        </p:nvSpPr>
        <p:spPr>
          <a:xfrm>
            <a:off x="9010599" y="3507598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987B5E-CAB9-61D5-3B6D-F20C87A5C025}"/>
              </a:ext>
            </a:extLst>
          </p:cNvPr>
          <p:cNvSpPr>
            <a:spLocks noChangeAspect="1"/>
          </p:cNvSpPr>
          <p:nvPr/>
        </p:nvSpPr>
        <p:spPr>
          <a:xfrm>
            <a:off x="9010599" y="3827425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BEF6F9-0511-61E2-7E97-70269FEFDDDB}"/>
              </a:ext>
            </a:extLst>
          </p:cNvPr>
          <p:cNvSpPr>
            <a:spLocks noChangeAspect="1"/>
          </p:cNvSpPr>
          <p:nvPr/>
        </p:nvSpPr>
        <p:spPr>
          <a:xfrm>
            <a:off x="7515810" y="3504760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8CB276-B8AE-9FD4-DEB6-ED70BA2231A0}"/>
              </a:ext>
            </a:extLst>
          </p:cNvPr>
          <p:cNvGrpSpPr/>
          <p:nvPr/>
        </p:nvGrpSpPr>
        <p:grpSpPr>
          <a:xfrm>
            <a:off x="7515810" y="4156755"/>
            <a:ext cx="237728" cy="239698"/>
            <a:chOff x="8764274" y="4720043"/>
            <a:chExt cx="237728" cy="23969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804AF-E0B9-A63F-21A6-B8FE3BF03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4274" y="4722013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00D36F89-81E5-3351-8760-30E7D44B2DE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83138" y="4720043"/>
              <a:ext cx="118864" cy="237728"/>
            </a:xfrm>
            <a:custGeom>
              <a:avLst/>
              <a:gdLst/>
              <a:ahLst/>
              <a:cxnLst/>
              <a:rect l="l" t="t" r="r" b="b"/>
              <a:pathLst>
                <a:path w="457200" h="914400">
                  <a:moveTo>
                    <a:pt x="457200" y="0"/>
                  </a:move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7636BE8D-FF95-DDA6-9120-2A5B88F2EB7D}"/>
              </a:ext>
            </a:extLst>
          </p:cNvPr>
          <p:cNvSpPr>
            <a:spLocks noChangeAspect="1"/>
          </p:cNvSpPr>
          <p:nvPr/>
        </p:nvSpPr>
        <p:spPr>
          <a:xfrm>
            <a:off x="5475930" y="5252025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4">
            <a:extLst>
              <a:ext uri="{FF2B5EF4-FFF2-40B4-BE49-F238E27FC236}">
                <a16:creationId xmlns:a16="http://schemas.microsoft.com/office/drawing/2014/main" id="{EC44D360-2477-EDAB-D514-8E077B821438}"/>
              </a:ext>
            </a:extLst>
          </p:cNvPr>
          <p:cNvSpPr>
            <a:spLocks noChangeAspect="1"/>
          </p:cNvSpPr>
          <p:nvPr/>
        </p:nvSpPr>
        <p:spPr>
          <a:xfrm flipH="1">
            <a:off x="5468640" y="5245095"/>
            <a:ext cx="237728" cy="237728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57200" y="457200"/>
                </a:ln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1E09ED-AFC5-4B0C-2BC0-F9390C5ED69E}"/>
              </a:ext>
            </a:extLst>
          </p:cNvPr>
          <p:cNvSpPr txBox="1"/>
          <p:nvPr/>
        </p:nvSpPr>
        <p:spPr>
          <a:xfrm>
            <a:off x="4745684" y="5245094"/>
            <a:ext cx="1022484" cy="2377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Limited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FB674-5C76-54CA-8555-C26DEF6A47AB}"/>
              </a:ext>
            </a:extLst>
          </p:cNvPr>
          <p:cNvSpPr txBox="1"/>
          <p:nvPr/>
        </p:nvSpPr>
        <p:spPr>
          <a:xfrm>
            <a:off x="5807968" y="5240238"/>
            <a:ext cx="1022484" cy="2377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Intermediate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B07AC2-9216-5E97-4164-8052E679288D}"/>
              </a:ext>
            </a:extLst>
          </p:cNvPr>
          <p:cNvSpPr>
            <a:spLocks noChangeAspect="1"/>
          </p:cNvSpPr>
          <p:nvPr/>
        </p:nvSpPr>
        <p:spPr>
          <a:xfrm>
            <a:off x="6940696" y="524970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7914D5-CE0A-310F-D0DD-C0D65147B2F3}"/>
              </a:ext>
            </a:extLst>
          </p:cNvPr>
          <p:cNvSpPr txBox="1"/>
          <p:nvPr/>
        </p:nvSpPr>
        <p:spPr>
          <a:xfrm>
            <a:off x="7288668" y="5259127"/>
            <a:ext cx="1062284" cy="2360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Significant</a:t>
            </a:r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CFB829-EB3B-7A1B-2458-105801C711BF}"/>
              </a:ext>
            </a:extLst>
          </p:cNvPr>
          <p:cNvSpPr>
            <a:spLocks noChangeAspect="1"/>
          </p:cNvSpPr>
          <p:nvPr/>
        </p:nvSpPr>
        <p:spPr>
          <a:xfrm>
            <a:off x="4399184" y="5257493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0937DEBC-BAD9-2CDF-EB62-C2FCECADE27E}"/>
              </a:ext>
            </a:extLst>
          </p:cNvPr>
          <p:cNvSpPr>
            <a:spLocks noChangeAspect="1"/>
          </p:cNvSpPr>
          <p:nvPr/>
        </p:nvSpPr>
        <p:spPr>
          <a:xfrm flipH="1">
            <a:off x="4519877" y="5257493"/>
            <a:ext cx="118864" cy="237728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hteck 5">
            <a:extLst>
              <a:ext uri="{FF2B5EF4-FFF2-40B4-BE49-F238E27FC236}">
                <a16:creationId xmlns:a16="http://schemas.microsoft.com/office/drawing/2014/main" id="{6255CDDF-C4CE-7588-D6A3-6E3ED05E2967}"/>
              </a:ext>
            </a:extLst>
          </p:cNvPr>
          <p:cNvSpPr/>
          <p:nvPr/>
        </p:nvSpPr>
        <p:spPr>
          <a:xfrm>
            <a:off x="839788" y="1124744"/>
            <a:ext cx="8712597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2" algn="just"/>
            <a:r>
              <a:rPr lang="en-GB" dirty="0"/>
              <a:t>Designed for large-scale distributed data processing. </a:t>
            </a:r>
            <a:endParaRPr lang="en-DE" dirty="0"/>
          </a:p>
          <a:p>
            <a:pPr lvl="2" algn="just"/>
            <a:r>
              <a:rPr lang="en-DE" dirty="0"/>
              <a:t>D</a:t>
            </a:r>
            <a:r>
              <a:rPr lang="en-GB" dirty="0"/>
              <a:t>istributes datasets for parallel processing and transformation.</a:t>
            </a:r>
            <a:r>
              <a:rPr lang="en-DE" dirty="0"/>
              <a:t> </a:t>
            </a:r>
          </a:p>
          <a:p>
            <a:pPr lvl="2" algn="just"/>
            <a:r>
              <a:rPr lang="en-GB" dirty="0"/>
              <a:t>Distributes tasks across nodes for optimal resource use. </a:t>
            </a:r>
            <a:endParaRPr lang="en-DE" dirty="0"/>
          </a:p>
          <a:p>
            <a:pPr lvl="2" algn="just"/>
            <a:r>
              <a:rPr lang="en-GB" dirty="0"/>
              <a:t>Ideal for scalable, high-performance AI/ML workflows. [12]</a:t>
            </a:r>
            <a:endParaRPr lang="en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690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9179F-FDF7-5898-2358-2E11E7FF9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A7248A9-8958-9115-0617-72DB8DA7EFE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33375"/>
            <a:ext cx="8496572" cy="503238"/>
          </a:xfrm>
        </p:spPr>
        <p:txBody>
          <a:bodyPr/>
          <a:lstStyle/>
          <a:p>
            <a:r>
              <a:rPr lang="en-GB" dirty="0"/>
              <a:t>Ray Train, a distributed solution designed </a:t>
            </a:r>
            <a:r>
              <a:rPr lang="en-DE" dirty="0"/>
              <a:t>for</a:t>
            </a:r>
            <a:r>
              <a:rPr lang="en-GB" dirty="0"/>
              <a:t> training large-scale ML workloads.</a:t>
            </a: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4C5A5C48-7A9D-6B8E-FA8B-76ED0B0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5B5E1535-82CF-5461-CD31-6FDFBF96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BBE80AC4-70C7-26D0-3371-A01ED19E4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2" name="Rechteck 5">
            <a:extLst>
              <a:ext uri="{FF2B5EF4-FFF2-40B4-BE49-F238E27FC236}">
                <a16:creationId xmlns:a16="http://schemas.microsoft.com/office/drawing/2014/main" id="{D2969396-8AF5-C704-0015-9E66C5984018}"/>
              </a:ext>
            </a:extLst>
          </p:cNvPr>
          <p:cNvSpPr/>
          <p:nvPr/>
        </p:nvSpPr>
        <p:spPr>
          <a:xfrm>
            <a:off x="839788" y="1124744"/>
            <a:ext cx="8640589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2"/>
            <a:r>
              <a:rPr lang="en-GB" dirty="0"/>
              <a:t>Accelerates distributed model training across multiple nodes. </a:t>
            </a:r>
            <a:endParaRPr lang="en-DE" dirty="0"/>
          </a:p>
          <a:p>
            <a:pPr lvl="2"/>
            <a:r>
              <a:rPr lang="en-GB" dirty="0"/>
              <a:t>Optimizes large ML/DL workloads with parallel processing.</a:t>
            </a:r>
            <a:endParaRPr lang="en-DE" dirty="0"/>
          </a:p>
          <a:p>
            <a:pPr lvl="2"/>
            <a:r>
              <a:rPr lang="en-GB" dirty="0"/>
              <a:t>Scales efficiently in Kubernetes, reducing training time and resource use. </a:t>
            </a:r>
            <a:endParaRPr lang="en-DE" dirty="0"/>
          </a:p>
          <a:p>
            <a:pPr lvl="2"/>
            <a:r>
              <a:rPr lang="en-GB" dirty="0"/>
              <a:t>Organized around training functions, workers, and scaling configurations. [12]</a:t>
            </a:r>
            <a:endParaRPr lang="en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37D060-6AEC-B66F-D07E-4B21C01A2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53408"/>
              </p:ext>
            </p:extLst>
          </p:nvPr>
        </p:nvGraphicFramePr>
        <p:xfrm>
          <a:off x="2387562" y="2892034"/>
          <a:ext cx="7416875" cy="2360627"/>
        </p:xfrm>
        <a:graphic>
          <a:graphicData uri="http://schemas.openxmlformats.org/drawingml/2006/table">
            <a:tbl>
              <a:tblPr firstRow="1" firstCol="1" bandRow="1"/>
              <a:tblGrid>
                <a:gridCol w="1483375">
                  <a:extLst>
                    <a:ext uri="{9D8B030D-6E8A-4147-A177-3AD203B41FA5}">
                      <a16:colId xmlns:a16="http://schemas.microsoft.com/office/drawing/2014/main" val="2153824662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1047126351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3399949116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3176385766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2541027824"/>
                    </a:ext>
                  </a:extLst>
                </a:gridCol>
              </a:tblGrid>
              <a:tr h="3874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No.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Ray Train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Apache Spark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Dask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322853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Scalability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05798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Performance 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41504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Flexibility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93029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Cost 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38638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Compatibility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45326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Ease of Use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076679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111760E-31C5-BBF3-0A78-40063ECD95F0}"/>
              </a:ext>
            </a:extLst>
          </p:cNvPr>
          <p:cNvSpPr>
            <a:spLocks noChangeAspect="1"/>
          </p:cNvSpPr>
          <p:nvPr/>
        </p:nvSpPr>
        <p:spPr>
          <a:xfrm>
            <a:off x="5965034" y="333165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83B1B9-B77B-4A40-8AA1-8FBC23B6AC8B}"/>
              </a:ext>
            </a:extLst>
          </p:cNvPr>
          <p:cNvSpPr>
            <a:spLocks noChangeAspect="1"/>
          </p:cNvSpPr>
          <p:nvPr/>
        </p:nvSpPr>
        <p:spPr>
          <a:xfrm>
            <a:off x="5965034" y="3659580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874AA7-AF2C-596A-B285-FA3714157464}"/>
              </a:ext>
            </a:extLst>
          </p:cNvPr>
          <p:cNvSpPr>
            <a:spLocks noChangeAspect="1"/>
          </p:cNvSpPr>
          <p:nvPr/>
        </p:nvSpPr>
        <p:spPr>
          <a:xfrm>
            <a:off x="5965034" y="3987507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7DE693-7A58-EAC1-61CD-81827E48C1B1}"/>
              </a:ext>
            </a:extLst>
          </p:cNvPr>
          <p:cNvSpPr>
            <a:spLocks noChangeAspect="1"/>
          </p:cNvSpPr>
          <p:nvPr/>
        </p:nvSpPr>
        <p:spPr>
          <a:xfrm>
            <a:off x="5965034" y="4315434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D4CAE5-4CF9-2192-516D-8927C430FE51}"/>
              </a:ext>
            </a:extLst>
          </p:cNvPr>
          <p:cNvSpPr>
            <a:spLocks noChangeAspect="1"/>
          </p:cNvSpPr>
          <p:nvPr/>
        </p:nvSpPr>
        <p:spPr>
          <a:xfrm>
            <a:off x="5965034" y="4639786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7C8056-2BC6-C894-36F8-3663AF1CFDBD}"/>
              </a:ext>
            </a:extLst>
          </p:cNvPr>
          <p:cNvSpPr>
            <a:spLocks noChangeAspect="1"/>
          </p:cNvSpPr>
          <p:nvPr/>
        </p:nvSpPr>
        <p:spPr>
          <a:xfrm>
            <a:off x="5965034" y="496771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FC62AF-BE14-A15D-FB3C-3AFBFB3B4FDC}"/>
              </a:ext>
            </a:extLst>
          </p:cNvPr>
          <p:cNvSpPr>
            <a:spLocks noChangeAspect="1"/>
          </p:cNvSpPr>
          <p:nvPr/>
        </p:nvSpPr>
        <p:spPr>
          <a:xfrm>
            <a:off x="7479780" y="4969701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972F64-CCE2-E2D4-FDB1-5084C952BC98}"/>
              </a:ext>
            </a:extLst>
          </p:cNvPr>
          <p:cNvSpPr>
            <a:spLocks noChangeAspect="1"/>
          </p:cNvSpPr>
          <p:nvPr/>
        </p:nvSpPr>
        <p:spPr>
          <a:xfrm>
            <a:off x="7479780" y="3329598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E6466F-151B-BE5A-5FF6-D7BA2E418102}"/>
              </a:ext>
            </a:extLst>
          </p:cNvPr>
          <p:cNvSpPr>
            <a:spLocks noChangeAspect="1"/>
          </p:cNvSpPr>
          <p:nvPr/>
        </p:nvSpPr>
        <p:spPr>
          <a:xfrm>
            <a:off x="7478439" y="4316908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AD9165-76D2-B363-E1AD-6ECBB994AEE7}"/>
              </a:ext>
            </a:extLst>
          </p:cNvPr>
          <p:cNvSpPr>
            <a:spLocks noChangeAspect="1"/>
          </p:cNvSpPr>
          <p:nvPr/>
        </p:nvSpPr>
        <p:spPr>
          <a:xfrm>
            <a:off x="8977143" y="3329598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9A52E9-D7D7-D3D5-F250-15CED7FAC3D7}"/>
              </a:ext>
            </a:extLst>
          </p:cNvPr>
          <p:cNvSpPr>
            <a:spLocks noChangeAspect="1"/>
          </p:cNvSpPr>
          <p:nvPr/>
        </p:nvSpPr>
        <p:spPr>
          <a:xfrm>
            <a:off x="8994526" y="496771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E04193-58C1-E97B-EF59-66399B5462C5}"/>
              </a:ext>
            </a:extLst>
          </p:cNvPr>
          <p:cNvGrpSpPr/>
          <p:nvPr/>
        </p:nvGrpSpPr>
        <p:grpSpPr>
          <a:xfrm>
            <a:off x="7479780" y="4649292"/>
            <a:ext cx="237728" cy="241102"/>
            <a:chOff x="6675078" y="4711096"/>
            <a:chExt cx="237728" cy="2411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6F368-F54E-5CFB-44A3-C08154AE9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5078" y="4711096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9226000E-7800-F352-1173-F5A51E7F73B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75078" y="4714470"/>
              <a:ext cx="237728" cy="237728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667747-B796-DCB4-DAF0-2DFCFEAB9F31}"/>
              </a:ext>
            </a:extLst>
          </p:cNvPr>
          <p:cNvGrpSpPr/>
          <p:nvPr/>
        </p:nvGrpSpPr>
        <p:grpSpPr>
          <a:xfrm>
            <a:off x="8991844" y="4638099"/>
            <a:ext cx="237728" cy="241102"/>
            <a:chOff x="6675078" y="4711096"/>
            <a:chExt cx="237728" cy="2411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D15EFB-23C7-4D79-FD6B-B50F0DD00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5078" y="4711096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71CEEB48-EC1A-E111-3601-CDE1DBBD491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75078" y="4714470"/>
              <a:ext cx="237728" cy="237728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0CA6D5-0875-02F6-8C9D-A8B0A5E9B16D}"/>
              </a:ext>
            </a:extLst>
          </p:cNvPr>
          <p:cNvGrpSpPr/>
          <p:nvPr/>
        </p:nvGrpSpPr>
        <p:grpSpPr>
          <a:xfrm>
            <a:off x="8991844" y="4306048"/>
            <a:ext cx="237728" cy="239698"/>
            <a:chOff x="8764274" y="4720043"/>
            <a:chExt cx="237728" cy="23969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D79985-17AF-AEB4-2E2E-4D4F54B7C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4274" y="4722013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242947DB-DFE7-CB4C-4992-ACB682FE521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83138" y="4720043"/>
              <a:ext cx="118864" cy="237728"/>
            </a:xfrm>
            <a:custGeom>
              <a:avLst/>
              <a:gdLst/>
              <a:ahLst/>
              <a:cxnLst/>
              <a:rect l="l" t="t" r="r" b="b"/>
              <a:pathLst>
                <a:path w="457200" h="914400">
                  <a:moveTo>
                    <a:pt x="457200" y="0"/>
                  </a:move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5157BD-B550-EFBF-939A-4C85F42352B7}"/>
              </a:ext>
            </a:extLst>
          </p:cNvPr>
          <p:cNvGrpSpPr/>
          <p:nvPr/>
        </p:nvGrpSpPr>
        <p:grpSpPr>
          <a:xfrm>
            <a:off x="7482545" y="3976182"/>
            <a:ext cx="237728" cy="241102"/>
            <a:chOff x="6675078" y="4711096"/>
            <a:chExt cx="237728" cy="2411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B0F413C-EBB7-A45E-B647-15ED641BD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5078" y="4711096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FB69AE67-83FB-8C74-3247-D6FD4A50C1A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75078" y="4714470"/>
              <a:ext cx="237728" cy="237728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61A53A02-2E06-FE6D-F514-C304E2891C7C}"/>
              </a:ext>
            </a:extLst>
          </p:cNvPr>
          <p:cNvSpPr>
            <a:spLocks noChangeAspect="1"/>
          </p:cNvSpPr>
          <p:nvPr/>
        </p:nvSpPr>
        <p:spPr>
          <a:xfrm>
            <a:off x="7479001" y="3643111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4B7C06-AD58-4605-C43E-41C2B40F7C88}"/>
              </a:ext>
            </a:extLst>
          </p:cNvPr>
          <p:cNvSpPr>
            <a:spLocks noChangeAspect="1"/>
          </p:cNvSpPr>
          <p:nvPr/>
        </p:nvSpPr>
        <p:spPr>
          <a:xfrm>
            <a:off x="8991844" y="3651885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110806-DABD-2DA7-1966-2AA616D5CFDF}"/>
              </a:ext>
            </a:extLst>
          </p:cNvPr>
          <p:cNvSpPr>
            <a:spLocks noChangeAspect="1"/>
          </p:cNvSpPr>
          <p:nvPr/>
        </p:nvSpPr>
        <p:spPr>
          <a:xfrm>
            <a:off x="9000056" y="3981499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0CE29B-E867-D2DA-BC0A-1DE95261FBA5}"/>
              </a:ext>
            </a:extLst>
          </p:cNvPr>
          <p:cNvSpPr>
            <a:spLocks noChangeAspect="1"/>
          </p:cNvSpPr>
          <p:nvPr/>
        </p:nvSpPr>
        <p:spPr>
          <a:xfrm>
            <a:off x="5475930" y="5385003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0612BA73-8BAD-575F-7E03-ED170AC4DF7B}"/>
              </a:ext>
            </a:extLst>
          </p:cNvPr>
          <p:cNvSpPr>
            <a:spLocks noChangeAspect="1"/>
          </p:cNvSpPr>
          <p:nvPr/>
        </p:nvSpPr>
        <p:spPr>
          <a:xfrm flipH="1">
            <a:off x="5468640" y="5378073"/>
            <a:ext cx="237728" cy="237728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57200" y="457200"/>
                </a:ln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A53AB-8708-290E-E6C9-B623600E90F3}"/>
              </a:ext>
            </a:extLst>
          </p:cNvPr>
          <p:cNvSpPr txBox="1"/>
          <p:nvPr/>
        </p:nvSpPr>
        <p:spPr>
          <a:xfrm>
            <a:off x="4745684" y="5378072"/>
            <a:ext cx="1022484" cy="2377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Limited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DF2A0-117B-AD82-CD9D-DA3D55253CFC}"/>
              </a:ext>
            </a:extLst>
          </p:cNvPr>
          <p:cNvSpPr txBox="1"/>
          <p:nvPr/>
        </p:nvSpPr>
        <p:spPr>
          <a:xfrm>
            <a:off x="5807968" y="5373216"/>
            <a:ext cx="1022484" cy="2377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Intermediate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0A2E9B-07FC-A575-0D14-61EF29FF74F5}"/>
              </a:ext>
            </a:extLst>
          </p:cNvPr>
          <p:cNvSpPr>
            <a:spLocks noChangeAspect="1"/>
          </p:cNvSpPr>
          <p:nvPr/>
        </p:nvSpPr>
        <p:spPr>
          <a:xfrm>
            <a:off x="6940696" y="5382681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6690B-56A2-96EC-BF90-151E5A57E506}"/>
              </a:ext>
            </a:extLst>
          </p:cNvPr>
          <p:cNvSpPr txBox="1"/>
          <p:nvPr/>
        </p:nvSpPr>
        <p:spPr>
          <a:xfrm>
            <a:off x="7288668" y="5392105"/>
            <a:ext cx="1062284" cy="2360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Significant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85FF3-1ABF-7A0B-484A-530BBCEE72D0}"/>
              </a:ext>
            </a:extLst>
          </p:cNvPr>
          <p:cNvSpPr>
            <a:spLocks noChangeAspect="1"/>
          </p:cNvSpPr>
          <p:nvPr/>
        </p:nvSpPr>
        <p:spPr>
          <a:xfrm>
            <a:off x="4399184" y="5390471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E60F377E-CDEE-F7C8-4614-0D07EDF29325}"/>
              </a:ext>
            </a:extLst>
          </p:cNvPr>
          <p:cNvSpPr>
            <a:spLocks noChangeAspect="1"/>
          </p:cNvSpPr>
          <p:nvPr/>
        </p:nvSpPr>
        <p:spPr>
          <a:xfrm flipH="1">
            <a:off x="4519877" y="5390471"/>
            <a:ext cx="118864" cy="237728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91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15830-2FCB-39C7-821C-C028DE592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14B5B10-096B-4C3F-D609-55776F97CAC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33375"/>
            <a:ext cx="9720708" cy="503238"/>
          </a:xfrm>
        </p:spPr>
        <p:txBody>
          <a:bodyPr/>
          <a:lstStyle/>
          <a:p>
            <a:r>
              <a:rPr lang="en-GB" dirty="0"/>
              <a:t>Ray Tune, a powerful distributed solution for large-scale ML tasks, optimises and scales hyperparameter tuning.</a:t>
            </a: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3DA22D7C-8132-0193-05A8-2DB7FF1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6F56AC84-AD2F-6B61-1146-3E7E0E4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896ADC6E-D39F-FC4F-71BA-B60A6A15D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2" name="Rechteck 5">
            <a:extLst>
              <a:ext uri="{FF2B5EF4-FFF2-40B4-BE49-F238E27FC236}">
                <a16:creationId xmlns:a16="http://schemas.microsoft.com/office/drawing/2014/main" id="{B4E71718-AFAF-5F08-8809-6FD6D39E167B}"/>
              </a:ext>
            </a:extLst>
          </p:cNvPr>
          <p:cNvSpPr/>
          <p:nvPr/>
        </p:nvSpPr>
        <p:spPr>
          <a:xfrm>
            <a:off x="839787" y="1124744"/>
            <a:ext cx="8208541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2" algn="just"/>
            <a:r>
              <a:rPr lang="en-GB" dirty="0"/>
              <a:t>Explores hyperparameter spaces for optimal model configurations. </a:t>
            </a:r>
            <a:endParaRPr lang="en-DE" dirty="0"/>
          </a:p>
          <a:p>
            <a:pPr lvl="2" algn="just"/>
            <a:r>
              <a:rPr lang="en-GB" dirty="0"/>
              <a:t>Speeds up tuning with algorithms like Population-Based Training and HyperBand. </a:t>
            </a:r>
            <a:endParaRPr lang="en-DE" dirty="0"/>
          </a:p>
          <a:p>
            <a:pPr lvl="2" algn="just"/>
            <a:r>
              <a:rPr lang="en-GB" dirty="0"/>
              <a:t>Supports distributed hyperparameter optimization on Ray clusters. </a:t>
            </a:r>
            <a:endParaRPr lang="en-DE" dirty="0"/>
          </a:p>
          <a:p>
            <a:pPr lvl="2" algn="just"/>
            <a:r>
              <a:rPr lang="en-GB" dirty="0"/>
              <a:t>Logs and tracks trial results with built-in tools. [12]</a:t>
            </a:r>
            <a:endParaRPr lang="en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9BC7B2-245F-A2E0-A118-293B72186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98442"/>
              </p:ext>
            </p:extLst>
          </p:nvPr>
        </p:nvGraphicFramePr>
        <p:xfrm>
          <a:off x="2387562" y="2852936"/>
          <a:ext cx="7416875" cy="2342925"/>
        </p:xfrm>
        <a:graphic>
          <a:graphicData uri="http://schemas.openxmlformats.org/drawingml/2006/table">
            <a:tbl>
              <a:tblPr firstRow="1" firstCol="1" bandRow="1"/>
              <a:tblGrid>
                <a:gridCol w="1483375">
                  <a:extLst>
                    <a:ext uri="{9D8B030D-6E8A-4147-A177-3AD203B41FA5}">
                      <a16:colId xmlns:a16="http://schemas.microsoft.com/office/drawing/2014/main" val="2153824662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1047126351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3399949116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3176385766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2541027824"/>
                    </a:ext>
                  </a:extLst>
                </a:gridCol>
              </a:tblGrid>
              <a:tr h="3697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No.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DE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Ray Tune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Optuna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Hyperopt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1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322853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Scalability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05798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Performance 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41504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Flexibility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93029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Cost 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38638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Compatibility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45326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kern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de-DE" sz="1200" dirty="0"/>
                        <a:t>Ease of Use</a:t>
                      </a: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2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076679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F8B71C33-58C5-503E-1DB8-FAC07345974A}"/>
              </a:ext>
            </a:extLst>
          </p:cNvPr>
          <p:cNvSpPr>
            <a:spLocks noChangeAspect="1"/>
          </p:cNvSpPr>
          <p:nvPr/>
        </p:nvSpPr>
        <p:spPr>
          <a:xfrm>
            <a:off x="5965034" y="327485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7D0898-5F4E-1AA8-BEDB-85BCDBA7F519}"/>
              </a:ext>
            </a:extLst>
          </p:cNvPr>
          <p:cNvSpPr>
            <a:spLocks noChangeAspect="1"/>
          </p:cNvSpPr>
          <p:nvPr/>
        </p:nvSpPr>
        <p:spPr>
          <a:xfrm>
            <a:off x="5965034" y="3602780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2A7CF9-E947-06E5-9A09-864F7560F3FA}"/>
              </a:ext>
            </a:extLst>
          </p:cNvPr>
          <p:cNvSpPr>
            <a:spLocks noChangeAspect="1"/>
          </p:cNvSpPr>
          <p:nvPr/>
        </p:nvSpPr>
        <p:spPr>
          <a:xfrm>
            <a:off x="5965034" y="3930707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1202EF-5F8B-63C8-C85C-795BAAE7A698}"/>
              </a:ext>
            </a:extLst>
          </p:cNvPr>
          <p:cNvSpPr>
            <a:spLocks noChangeAspect="1"/>
          </p:cNvSpPr>
          <p:nvPr/>
        </p:nvSpPr>
        <p:spPr>
          <a:xfrm>
            <a:off x="5965034" y="4258634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EA4908-E681-9003-1F8B-4B301A6EDAF0}"/>
              </a:ext>
            </a:extLst>
          </p:cNvPr>
          <p:cNvSpPr>
            <a:spLocks noChangeAspect="1"/>
          </p:cNvSpPr>
          <p:nvPr/>
        </p:nvSpPr>
        <p:spPr>
          <a:xfrm>
            <a:off x="5965034" y="4582986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B8E8F8-FE29-D188-2EF1-890DF7CEE4D5}"/>
              </a:ext>
            </a:extLst>
          </p:cNvPr>
          <p:cNvSpPr>
            <a:spLocks noChangeAspect="1"/>
          </p:cNvSpPr>
          <p:nvPr/>
        </p:nvSpPr>
        <p:spPr>
          <a:xfrm>
            <a:off x="5965034" y="4910913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97C7A3-C5C0-CCDC-2181-1E98CC6A21BE}"/>
              </a:ext>
            </a:extLst>
          </p:cNvPr>
          <p:cNvSpPr>
            <a:spLocks noChangeAspect="1"/>
          </p:cNvSpPr>
          <p:nvPr/>
        </p:nvSpPr>
        <p:spPr>
          <a:xfrm>
            <a:off x="7479780" y="4584974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2770B-EA34-34C7-7AF8-E391AD316423}"/>
              </a:ext>
            </a:extLst>
          </p:cNvPr>
          <p:cNvSpPr>
            <a:spLocks noChangeAspect="1"/>
          </p:cNvSpPr>
          <p:nvPr/>
        </p:nvSpPr>
        <p:spPr>
          <a:xfrm>
            <a:off x="7479780" y="4912901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AC4969-DEBB-24B4-A665-9EE76BBFCF33}"/>
              </a:ext>
            </a:extLst>
          </p:cNvPr>
          <p:cNvSpPr>
            <a:spLocks noChangeAspect="1"/>
          </p:cNvSpPr>
          <p:nvPr/>
        </p:nvSpPr>
        <p:spPr>
          <a:xfrm>
            <a:off x="7479780" y="3602780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FF2D66C-8414-E7AA-7032-C74EEF245472}"/>
              </a:ext>
            </a:extLst>
          </p:cNvPr>
          <p:cNvSpPr>
            <a:spLocks noChangeAspect="1"/>
          </p:cNvSpPr>
          <p:nvPr/>
        </p:nvSpPr>
        <p:spPr>
          <a:xfrm flipH="1">
            <a:off x="7479780" y="3605618"/>
            <a:ext cx="237728" cy="237728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57200" y="457200"/>
                </a:ln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6B5FDD-D4A1-9C8F-8BFA-DB2F314BE55C}"/>
              </a:ext>
            </a:extLst>
          </p:cNvPr>
          <p:cNvGrpSpPr/>
          <p:nvPr/>
        </p:nvGrpSpPr>
        <p:grpSpPr>
          <a:xfrm>
            <a:off x="7479780" y="4261346"/>
            <a:ext cx="237728" cy="241102"/>
            <a:chOff x="6675078" y="4711096"/>
            <a:chExt cx="237728" cy="2411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C76788-7216-BD18-7CDB-FC3274397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5078" y="4711096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92061E5D-AC7F-4F3E-E4DB-CBB1E92D90A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75078" y="4714470"/>
              <a:ext cx="237728" cy="237728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42F968D-8A06-2A61-5DA9-F6A55312C05F}"/>
              </a:ext>
            </a:extLst>
          </p:cNvPr>
          <p:cNvSpPr>
            <a:spLocks noChangeAspect="1"/>
          </p:cNvSpPr>
          <p:nvPr/>
        </p:nvSpPr>
        <p:spPr>
          <a:xfrm>
            <a:off x="7479780" y="3272798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17DB64-91D7-6988-6220-F266607BCA4D}"/>
              </a:ext>
            </a:extLst>
          </p:cNvPr>
          <p:cNvSpPr>
            <a:spLocks noChangeAspect="1"/>
          </p:cNvSpPr>
          <p:nvPr/>
        </p:nvSpPr>
        <p:spPr>
          <a:xfrm>
            <a:off x="7479780" y="3930644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017643-95EF-2CE4-5165-0C87368EACAB}"/>
              </a:ext>
            </a:extLst>
          </p:cNvPr>
          <p:cNvSpPr>
            <a:spLocks noChangeAspect="1"/>
          </p:cNvSpPr>
          <p:nvPr/>
        </p:nvSpPr>
        <p:spPr>
          <a:xfrm>
            <a:off x="8977143" y="3272798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5414DD-8EAF-45EA-FACB-951D778B95ED}"/>
              </a:ext>
            </a:extLst>
          </p:cNvPr>
          <p:cNvGrpSpPr/>
          <p:nvPr/>
        </p:nvGrpSpPr>
        <p:grpSpPr>
          <a:xfrm>
            <a:off x="8977143" y="3599406"/>
            <a:ext cx="237728" cy="241102"/>
            <a:chOff x="6675078" y="4711096"/>
            <a:chExt cx="237728" cy="2411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DEB71D-5EBB-7EB9-2FB9-B939D2ED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5078" y="4711096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F96AA78A-9E05-E48C-D33D-2165B9FB45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75078" y="4714470"/>
              <a:ext cx="237728" cy="237728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47D039FA-40D6-EBB8-382F-5D935BAF57EF}"/>
              </a:ext>
            </a:extLst>
          </p:cNvPr>
          <p:cNvSpPr>
            <a:spLocks noChangeAspect="1"/>
          </p:cNvSpPr>
          <p:nvPr/>
        </p:nvSpPr>
        <p:spPr>
          <a:xfrm>
            <a:off x="8994526" y="4255996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7F50A5-718F-CDED-534F-3A2AA534FFC7}"/>
              </a:ext>
            </a:extLst>
          </p:cNvPr>
          <p:cNvSpPr>
            <a:spLocks noChangeAspect="1"/>
          </p:cNvSpPr>
          <p:nvPr/>
        </p:nvSpPr>
        <p:spPr>
          <a:xfrm>
            <a:off x="8994526" y="4584974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5A8748-DCF7-96DE-2AEB-F12A732ED1B2}"/>
              </a:ext>
            </a:extLst>
          </p:cNvPr>
          <p:cNvGrpSpPr/>
          <p:nvPr/>
        </p:nvGrpSpPr>
        <p:grpSpPr>
          <a:xfrm>
            <a:off x="8994526" y="4910913"/>
            <a:ext cx="237728" cy="239698"/>
            <a:chOff x="8764274" y="4720043"/>
            <a:chExt cx="237728" cy="23969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AF4A5B-4B45-70F3-4F88-037227C98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4274" y="4722013"/>
              <a:ext cx="237728" cy="2377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D2D2D2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2F654AA5-E169-1F5A-D857-296EBE5ADC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83138" y="4720043"/>
              <a:ext cx="118864" cy="237728"/>
            </a:xfrm>
            <a:custGeom>
              <a:avLst/>
              <a:gdLst/>
              <a:ahLst/>
              <a:cxnLst/>
              <a:rect l="l" t="t" r="r" b="b"/>
              <a:pathLst>
                <a:path w="457200" h="914400">
                  <a:moveTo>
                    <a:pt x="457200" y="0"/>
                  </a:move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F709540-85F6-9B2B-1D0C-DC53B52DA497}"/>
              </a:ext>
            </a:extLst>
          </p:cNvPr>
          <p:cNvSpPr>
            <a:spLocks noChangeAspect="1"/>
          </p:cNvSpPr>
          <p:nvPr/>
        </p:nvSpPr>
        <p:spPr>
          <a:xfrm>
            <a:off x="8977143" y="3923486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359FBF6-3453-CD55-BA14-9D18119C883A}"/>
              </a:ext>
            </a:extLst>
          </p:cNvPr>
          <p:cNvSpPr>
            <a:spLocks noChangeAspect="1"/>
          </p:cNvSpPr>
          <p:nvPr/>
        </p:nvSpPr>
        <p:spPr>
          <a:xfrm>
            <a:off x="5475930" y="5346044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4">
            <a:extLst>
              <a:ext uri="{FF2B5EF4-FFF2-40B4-BE49-F238E27FC236}">
                <a16:creationId xmlns:a16="http://schemas.microsoft.com/office/drawing/2014/main" id="{A9418469-2486-D55A-2298-4AEE00B1BDB8}"/>
              </a:ext>
            </a:extLst>
          </p:cNvPr>
          <p:cNvSpPr>
            <a:spLocks noChangeAspect="1"/>
          </p:cNvSpPr>
          <p:nvPr/>
        </p:nvSpPr>
        <p:spPr>
          <a:xfrm flipH="1">
            <a:off x="5468640" y="5339114"/>
            <a:ext cx="237728" cy="237728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57200" y="457200"/>
                </a:lnTo>
                <a:lnTo>
                  <a:pt x="914400" y="457200"/>
                </a:ln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ED4365-63A4-FED2-44C7-F49973DB7F5B}"/>
              </a:ext>
            </a:extLst>
          </p:cNvPr>
          <p:cNvSpPr txBox="1"/>
          <p:nvPr/>
        </p:nvSpPr>
        <p:spPr>
          <a:xfrm>
            <a:off x="4745684" y="5339113"/>
            <a:ext cx="1022484" cy="2377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Limited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46A0A6-EA12-5EE6-B707-3C053BB3DA65}"/>
              </a:ext>
            </a:extLst>
          </p:cNvPr>
          <p:cNvSpPr txBox="1"/>
          <p:nvPr/>
        </p:nvSpPr>
        <p:spPr>
          <a:xfrm>
            <a:off x="5807968" y="5334257"/>
            <a:ext cx="1022484" cy="2377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Intermediate</a:t>
            </a:r>
            <a:endParaRPr lang="en-IN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BC2A367-FBF5-CE8F-1C0A-32654D76BBF2}"/>
              </a:ext>
            </a:extLst>
          </p:cNvPr>
          <p:cNvSpPr>
            <a:spLocks noChangeAspect="1"/>
          </p:cNvSpPr>
          <p:nvPr/>
        </p:nvSpPr>
        <p:spPr>
          <a:xfrm>
            <a:off x="6940696" y="5343722"/>
            <a:ext cx="237728" cy="2377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1A52D6-954E-DE12-493D-869A8E94CC6F}"/>
              </a:ext>
            </a:extLst>
          </p:cNvPr>
          <p:cNvSpPr txBox="1"/>
          <p:nvPr/>
        </p:nvSpPr>
        <p:spPr>
          <a:xfrm>
            <a:off x="7288668" y="5353146"/>
            <a:ext cx="1062284" cy="2360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rgbClr val="97C139"/>
              </a:buClr>
            </a:pPr>
            <a:r>
              <a:rPr lang="en-DE" dirty="0"/>
              <a:t>Significant</a:t>
            </a:r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EF196B7-F7F1-EA7C-E4C7-B257D4015E30}"/>
              </a:ext>
            </a:extLst>
          </p:cNvPr>
          <p:cNvSpPr>
            <a:spLocks noChangeAspect="1"/>
          </p:cNvSpPr>
          <p:nvPr/>
        </p:nvSpPr>
        <p:spPr>
          <a:xfrm>
            <a:off x="4399184" y="5351512"/>
            <a:ext cx="237728" cy="2377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2D2D2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CFBD0BA3-15D6-6A9F-E461-EEEA9C06943C}"/>
              </a:ext>
            </a:extLst>
          </p:cNvPr>
          <p:cNvSpPr>
            <a:spLocks noChangeAspect="1"/>
          </p:cNvSpPr>
          <p:nvPr/>
        </p:nvSpPr>
        <p:spPr>
          <a:xfrm flipH="1">
            <a:off x="4519877" y="5351512"/>
            <a:ext cx="118864" cy="237728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457200" y="914400"/>
                </a:ln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8061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A2E0B-F588-997E-EA03-E5DD3C9FD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6AE3794-35E7-6087-EB59-54B4F3DB8ED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33375"/>
            <a:ext cx="9936732" cy="503238"/>
          </a:xfrm>
        </p:spPr>
        <p:txBody>
          <a:bodyPr/>
          <a:lstStyle/>
          <a:p>
            <a:r>
              <a:rPr lang="en-GB" dirty="0"/>
              <a:t>Enhance AI workloads with secure authentication, fine-grained authorization, and scalable distributed computing</a:t>
            </a:r>
            <a:r>
              <a:rPr lang="en-DE" dirty="0"/>
              <a:t>.</a:t>
            </a:r>
            <a:br>
              <a:rPr lang="en-DE" dirty="0"/>
            </a:b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671FF29F-43C6-3028-3CF9-CB2E6859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70139F6-5871-189A-C394-35407AD4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6F0510E0-5C1B-28CE-8B69-288BBFDE3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2" name="Rechteck 5">
            <a:extLst>
              <a:ext uri="{FF2B5EF4-FFF2-40B4-BE49-F238E27FC236}">
                <a16:creationId xmlns:a16="http://schemas.microsoft.com/office/drawing/2014/main" id="{9F18B91B-044D-AEBF-5755-80B50E337532}"/>
              </a:ext>
            </a:extLst>
          </p:cNvPr>
          <p:cNvSpPr/>
          <p:nvPr/>
        </p:nvSpPr>
        <p:spPr>
          <a:xfrm>
            <a:off x="839787" y="1124744"/>
            <a:ext cx="8424565" cy="1805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2" algn="just"/>
            <a:r>
              <a:rPr lang="de-DE" dirty="0"/>
              <a:t> Integrated Keycloak with ArgoCD for secure deployment using SSO</a:t>
            </a:r>
            <a:r>
              <a:rPr lang="en-DE" dirty="0"/>
              <a:t> and </a:t>
            </a:r>
            <a:r>
              <a:rPr lang="de-DE" dirty="0"/>
              <a:t>OIDC.  </a:t>
            </a:r>
          </a:p>
          <a:p>
            <a:pPr lvl="2" algn="just"/>
            <a:r>
              <a:rPr lang="en-DE" dirty="0"/>
              <a:t>Used </a:t>
            </a:r>
            <a:r>
              <a:rPr lang="de-DE" dirty="0"/>
              <a:t>Kubernetes RBAC for fine-grained access control and automated role assignment.  </a:t>
            </a:r>
          </a:p>
          <a:p>
            <a:pPr lvl="2" algn="just"/>
            <a:r>
              <a:rPr lang="en-DE" dirty="0"/>
              <a:t>Manage</a:t>
            </a:r>
            <a:r>
              <a:rPr lang="de-DE" dirty="0"/>
              <a:t> scalable AI workloads using Ray via KubeRay and Kubernetes HPA.  </a:t>
            </a:r>
          </a:p>
          <a:p>
            <a:pPr lvl="2" algn="just"/>
            <a:r>
              <a:rPr lang="en-GB" dirty="0"/>
              <a:t>Enabled GPU usage for efficient AI model training and deployment.</a:t>
            </a:r>
            <a:endParaRPr lang="en-DE" dirty="0"/>
          </a:p>
          <a:p>
            <a:pPr lvl="2" algn="just"/>
            <a:r>
              <a:rPr lang="en-GB" dirty="0"/>
              <a:t>Exploring frameworks like Apache Spark, Dask</a:t>
            </a:r>
            <a:r>
              <a:rPr lang="en-DE" dirty="0"/>
              <a:t> and</a:t>
            </a:r>
            <a:r>
              <a:rPr lang="en-GB" dirty="0"/>
              <a:t> Modin.</a:t>
            </a:r>
            <a:r>
              <a:rPr lang="de-DE" dirty="0"/>
              <a:t>  </a:t>
            </a:r>
            <a:endParaRPr lang="en-DE" dirty="0"/>
          </a:p>
          <a:p>
            <a:pPr lvl="2" algn="just"/>
            <a:r>
              <a:rPr lang="en-GB" dirty="0"/>
              <a:t>Analyzed scalability, resource efficiency, and responsiveness of distributed AI workloads.</a:t>
            </a:r>
            <a:r>
              <a:rPr lang="de-DE" dirty="0"/>
              <a:t> </a:t>
            </a:r>
            <a:endParaRPr lang="en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7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C8524-F9C6-8419-42D3-07C36D33A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3">
            <a:extLst>
              <a:ext uri="{FF2B5EF4-FFF2-40B4-BE49-F238E27FC236}">
                <a16:creationId xmlns:a16="http://schemas.microsoft.com/office/drawing/2014/main" id="{C0C88C86-2089-60E5-51C0-0593F36D14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9053" y="3119542"/>
            <a:ext cx="10086959" cy="40011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96A77-2F77-7DD1-D52E-B73143C0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1</a:t>
            </a:r>
            <a:r>
              <a:rPr lang="en-DE" dirty="0">
                <a:solidFill>
                  <a:srgbClr val="000000"/>
                </a:solidFill>
              </a:rPr>
              <a:t>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72DF1-1A7A-EC8E-9832-D0036898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284F4A-14C8-5F58-753D-5FE2A473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33375"/>
            <a:ext cx="10322411" cy="503238"/>
          </a:xfrm>
        </p:spPr>
        <p:txBody>
          <a:bodyPr/>
          <a:lstStyle/>
          <a:p>
            <a:r>
              <a:rPr lang="en-GB" dirty="0"/>
              <a:t>Implementation of a Cloud-Native Architecture for Secure, Scalable and Distributed Computation</a:t>
            </a:r>
            <a:br>
              <a:rPr lang="en-DE" dirty="0"/>
            </a:b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0390-FA22-0200-A9A9-7D0D7953B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19">
            <a:hlinkClick r:id="rId18" action="ppaction://hlinksldjump"/>
            <a:extLst>
              <a:ext uri="{FF2B5EF4-FFF2-40B4-BE49-F238E27FC236}">
                <a16:creationId xmlns:a16="http://schemas.microsoft.com/office/drawing/2014/main" id="{85B84E6C-625D-4EDD-2A4D-3264D183209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62199" y="311920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27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Rechteck 18">
            <a:hlinkClick r:id="rId18" action="ppaction://hlinksldjump"/>
            <a:extLst>
              <a:ext uri="{FF2B5EF4-FFF2-40B4-BE49-F238E27FC236}">
                <a16:creationId xmlns:a16="http://schemas.microsoft.com/office/drawing/2014/main" id="{98AF0345-99AC-CB67-0F30-DF41C9A145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03397" y="311920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tx1"/>
                </a:solidFill>
              </a:rPr>
              <a:t>Bibliograph</a:t>
            </a:r>
          </a:p>
        </p:txBody>
      </p:sp>
      <p:sp>
        <p:nvSpPr>
          <p:cNvPr id="8" name="Rechteck 17">
            <a:hlinkClick r:id="rId18" action="ppaction://hlinksldjump"/>
            <a:extLst>
              <a:ext uri="{FF2B5EF4-FFF2-40B4-BE49-F238E27FC236}">
                <a16:creationId xmlns:a16="http://schemas.microsoft.com/office/drawing/2014/main" id="{BA835C61-EFA2-3A78-A65C-E2123A0D174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39787" y="311920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dk1"/>
                </a:solidFill>
              </a:rPr>
              <a:t>5</a:t>
            </a:r>
            <a:endParaRPr lang="de-DE" sz="1600" b="1" dirty="0">
              <a:solidFill>
                <a:schemeClr val="dk1"/>
              </a:solidFill>
            </a:endParaRPr>
          </a:p>
        </p:txBody>
      </p:sp>
      <p:sp>
        <p:nvSpPr>
          <p:cNvPr id="10" name="Rechteck 15">
            <a:hlinkClick r:id="rId19" action="ppaction://hlinksldjump"/>
            <a:extLst>
              <a:ext uri="{FF2B5EF4-FFF2-40B4-BE49-F238E27FC236}">
                <a16:creationId xmlns:a16="http://schemas.microsoft.com/office/drawing/2014/main" id="{2A4E6FA2-9127-7CB4-7D55-5FEACECFEEB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303397" y="219563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Authorization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1" name="Rechteck 14">
            <a:hlinkClick r:id="rId19" action="ppaction://hlinksldjump"/>
            <a:extLst>
              <a:ext uri="{FF2B5EF4-FFF2-40B4-BE49-F238E27FC236}">
                <a16:creationId xmlns:a16="http://schemas.microsoft.com/office/drawing/2014/main" id="{B310BB32-BE12-8F83-AF15-2F0D139CBD9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9787" y="219563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3" name="Rechteck 12">
            <a:hlinkClick r:id="rId20" action="ppaction://hlinksldjump"/>
            <a:extLst>
              <a:ext uri="{FF2B5EF4-FFF2-40B4-BE49-F238E27FC236}">
                <a16:creationId xmlns:a16="http://schemas.microsoft.com/office/drawing/2014/main" id="{A3803C56-0BA3-63C8-22B1-93F5037CE99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162199" y="173202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hteck 11">
            <a:hlinkClick r:id="rId20" action="ppaction://hlinksldjump"/>
            <a:extLst>
              <a:ext uri="{FF2B5EF4-FFF2-40B4-BE49-F238E27FC236}">
                <a16:creationId xmlns:a16="http://schemas.microsoft.com/office/drawing/2014/main" id="{D56258EA-36E8-1385-91A8-32DDF4409F9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03397" y="173202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Authentication	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5" name="Rechteck 10">
            <a:hlinkClick r:id="rId20" action="ppaction://hlinksldjump"/>
            <a:extLst>
              <a:ext uri="{FF2B5EF4-FFF2-40B4-BE49-F238E27FC236}">
                <a16:creationId xmlns:a16="http://schemas.microsoft.com/office/drawing/2014/main" id="{47DE6433-1210-6B03-79DC-E4575C42205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9787" y="173202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6" name="Rechteck 9">
            <a:hlinkClick r:id="rId21" action="ppaction://hlinksldjump"/>
            <a:extLst>
              <a:ext uri="{FF2B5EF4-FFF2-40B4-BE49-F238E27FC236}">
                <a16:creationId xmlns:a16="http://schemas.microsoft.com/office/drawing/2014/main" id="{1ECF8DA3-67F8-430B-5470-D3997F9C672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162199" y="126841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Rechteck 8">
            <a:hlinkClick r:id="rId21" action="ppaction://hlinksldjump"/>
            <a:extLst>
              <a:ext uri="{FF2B5EF4-FFF2-40B4-BE49-F238E27FC236}">
                <a16:creationId xmlns:a16="http://schemas.microsoft.com/office/drawing/2014/main" id="{6778FC54-B057-063E-57AC-0325EC21D4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303397" y="126841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Introduction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8" name="Rechteck 7">
            <a:hlinkClick r:id="rId21" action="ppaction://hlinksldjump"/>
            <a:extLst>
              <a:ext uri="{FF2B5EF4-FFF2-40B4-BE49-F238E27FC236}">
                <a16:creationId xmlns:a16="http://schemas.microsoft.com/office/drawing/2014/main" id="{EA84B2FE-254A-ABA2-4312-2AF3A575BF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9787" y="126841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5" name="Rechteck 19">
            <a:hlinkClick r:id="rId18" action="ppaction://hlinksldjump"/>
            <a:extLst>
              <a:ext uri="{FF2B5EF4-FFF2-40B4-BE49-F238E27FC236}">
                <a16:creationId xmlns:a16="http://schemas.microsoft.com/office/drawing/2014/main" id="{57AFE169-E63C-B707-3B43-84B46A042D9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162199" y="265559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6" name="Rechteck 18">
            <a:hlinkClick r:id="rId18" action="ppaction://hlinksldjump"/>
            <a:extLst>
              <a:ext uri="{FF2B5EF4-FFF2-40B4-BE49-F238E27FC236}">
                <a16:creationId xmlns:a16="http://schemas.microsoft.com/office/drawing/2014/main" id="{2C0005A3-B319-244C-67A8-50256515AF1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303397" y="265559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Distributed Computation</a:t>
            </a:r>
            <a:endParaRPr lang="de-DE" sz="16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37" name="Rechteck 17">
            <a:hlinkClick r:id="rId18" action="ppaction://hlinksldjump"/>
            <a:extLst>
              <a:ext uri="{FF2B5EF4-FFF2-40B4-BE49-F238E27FC236}">
                <a16:creationId xmlns:a16="http://schemas.microsoft.com/office/drawing/2014/main" id="{62008E1B-BB32-CC15-55A4-EC33485C796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9787" y="265559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9" name="Rechteck 16">
            <a:hlinkClick r:id="rId19" action="ppaction://hlinksldjump"/>
            <a:extLst>
              <a:ext uri="{FF2B5EF4-FFF2-40B4-BE49-F238E27FC236}">
                <a16:creationId xmlns:a16="http://schemas.microsoft.com/office/drawing/2014/main" id="{0C27F843-20FE-C7FA-E7E0-A9A717E8AEC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162199" y="219563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10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8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41150-5CBA-72D0-C45D-25B06FC3A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71F9B07-F94C-5B9D-1D8C-CB4F0A1532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33375"/>
            <a:ext cx="9720708" cy="503238"/>
          </a:xfrm>
        </p:spPr>
        <p:txBody>
          <a:bodyPr/>
          <a:lstStyle/>
          <a:p>
            <a:r>
              <a:rPr lang="en-US" dirty="0"/>
              <a:t>By looking at references that supports </a:t>
            </a:r>
            <a:r>
              <a:rPr lang="en-DE" dirty="0"/>
              <a:t>research</a:t>
            </a:r>
            <a:r>
              <a:rPr lang="en-US" dirty="0"/>
              <a:t>, it allows to deepen insights and validate  conclusions.</a:t>
            </a: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6F757308-67A3-5D6C-FFBE-9577A933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5776409F-3411-602B-D4ED-184040C1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14451BFB-249B-C1F3-55E0-99E7EF71D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0C53B031-6ED6-0BB5-4BD9-C3013E23A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33326"/>
              </p:ext>
            </p:extLst>
          </p:nvPr>
        </p:nvGraphicFramePr>
        <p:xfrm>
          <a:off x="839788" y="1145809"/>
          <a:ext cx="10282083" cy="4074160"/>
        </p:xfrm>
        <a:graphic>
          <a:graphicData uri="http://schemas.openxmlformats.org/drawingml/2006/table">
            <a:tbl>
              <a:tblPr firstRow="1" bandRow="1">
                <a:tableStyleId>{FF574968-8E7B-4BD5-88D0-8983A55FECBE}</a:tableStyleId>
              </a:tblPr>
              <a:tblGrid>
                <a:gridCol w="503684">
                  <a:extLst>
                    <a:ext uri="{9D8B030D-6E8A-4147-A177-3AD203B41FA5}">
                      <a16:colId xmlns:a16="http://schemas.microsoft.com/office/drawing/2014/main" val="2870217301"/>
                    </a:ext>
                  </a:extLst>
                </a:gridCol>
                <a:gridCol w="9778399">
                  <a:extLst>
                    <a:ext uri="{9D8B030D-6E8A-4147-A177-3AD203B41FA5}">
                      <a16:colId xmlns:a16="http://schemas.microsoft.com/office/drawing/2014/main" val="1437375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D. Gannon, R. Barga, and N. Sundaresan, “Cloud-native applications,” IEEE Cloud Computing, vol. 4, no. 5, pp. 16–21, 2017.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Kong Inc., “Kong: Cloud native,” 2019. Accessed: 2024-09-05.</a:t>
                      </a:r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3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N. K. Sehgal, P. C. P. Bhatt, and J. M. </a:t>
                      </a:r>
                      <a:r>
                        <a:rPr lang="en-GB" dirty="0" err="1"/>
                        <a:t>Acken</a:t>
                      </a:r>
                      <a:r>
                        <a:rPr lang="en-GB" dirty="0"/>
                        <a:t>, Cloud computing with security and scalability. Springer, 2020.</a:t>
                      </a:r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27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M. </a:t>
                      </a:r>
                      <a:r>
                        <a:rPr lang="en-GB" dirty="0" err="1"/>
                        <a:t>Babaeizadeh</a:t>
                      </a:r>
                      <a:r>
                        <a:rPr lang="en-GB" dirty="0"/>
                        <a:t>, M. Bakhtiari, and A. M. Mohammed, “Authentication methods in cloud computing: A survey,” Research Journal of Applied Sciences, Engineering and Technology, vol. 9, no. 8, pp. 655–664, 2015. </a:t>
                      </a:r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2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N. </a:t>
                      </a:r>
                      <a:r>
                        <a:rPr lang="de-DE" dirty="0" err="1"/>
                        <a:t>Sakimura</a:t>
                      </a:r>
                      <a:r>
                        <a:rPr lang="de-DE" dirty="0"/>
                        <a:t>, J. Bradley, M. Jones, B. de </a:t>
                      </a:r>
                      <a:r>
                        <a:rPr lang="de-DE" dirty="0" err="1"/>
                        <a:t>Medeiros</a:t>
                      </a:r>
                      <a:r>
                        <a:rPr lang="de-DE" dirty="0"/>
                        <a:t>, and C. </a:t>
                      </a:r>
                      <a:r>
                        <a:rPr lang="de-DE" dirty="0" err="1"/>
                        <a:t>Mortimore</a:t>
                      </a:r>
                      <a:r>
                        <a:rPr lang="de-DE" dirty="0"/>
                        <a:t>, “Openid connect </a:t>
                      </a:r>
                      <a:r>
                        <a:rPr lang="de-DE" dirty="0" err="1"/>
                        <a:t>core</a:t>
                      </a:r>
                      <a:r>
                        <a:rPr lang="de-DE" dirty="0"/>
                        <a:t> 1.0.” http://openid.net/specs/openid-connect-core-1_0.html, 2014. Online; </a:t>
                      </a:r>
                      <a:r>
                        <a:rPr lang="de-DE" dirty="0" err="1"/>
                        <a:t>accessed</a:t>
                      </a:r>
                      <a:r>
                        <a:rPr lang="de-DE" dirty="0"/>
                        <a:t> 8-August-2024.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16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R. Hat, “Keycloak identity and access management.” https://www.keycloak.org/ docs. Accessed: 2024-08-11.</a:t>
                      </a:r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01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M. Talal, “</a:t>
                      </a:r>
                      <a:r>
                        <a:rPr lang="en-GB" dirty="0" err="1"/>
                        <a:t>Openid</a:t>
                      </a:r>
                      <a:r>
                        <a:rPr lang="en-GB" dirty="0"/>
                        <a:t> connect with </a:t>
                      </a:r>
                      <a:r>
                        <a:rPr lang="en-GB" dirty="0" err="1"/>
                        <a:t>.net</a:t>
                      </a:r>
                      <a:r>
                        <a:rPr lang="en-GB" dirty="0"/>
                        <a:t> core 2.2 with keycloak, google, and twitter.” https://mohsentalal.medium.com/openid-connect-with-net-core-2-2-with-keycloakgoogle-and-twitter-35db86db8ea8. Accessed: 2024-08-20.</a:t>
                      </a:r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28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Cloud Native Computing Foundation, “Kubernetes </a:t>
                      </a:r>
                      <a:r>
                        <a:rPr lang="en-GB" dirty="0" err="1"/>
                        <a:t>rbac</a:t>
                      </a:r>
                      <a:r>
                        <a:rPr lang="en-GB" dirty="0"/>
                        <a:t> 101: Authorization.” https:// www.cncf.io/blog/2020/08/28/kubernetes-rbac-101-authorization/, August 2020. Accessed: 2024-07-31. </a:t>
                      </a:r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69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920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3481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C21B0-8AE2-D4D4-DCBC-F06181F3E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23FC022-22EC-D938-AC53-EBECB50DC06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By looking at references that supports </a:t>
            </a:r>
            <a:r>
              <a:rPr lang="en-DE" dirty="0"/>
              <a:t>research</a:t>
            </a:r>
            <a:r>
              <a:rPr lang="en-US" dirty="0"/>
              <a:t>, it allows to deepen insights and validate  conclusions.</a:t>
            </a:r>
            <a:endParaRPr lang="de-DE" dirty="0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F0953B1E-02A4-C8FE-AE58-5D26DE02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F56B95BA-7E3D-72BA-8447-DE85F19F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28E8362E-E761-EC80-DFB2-1932A0578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DD42349-7EE3-6825-D8F6-5FCBDB185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86310"/>
              </p:ext>
            </p:extLst>
          </p:nvPr>
        </p:nvGraphicFramePr>
        <p:xfrm>
          <a:off x="839788" y="1145809"/>
          <a:ext cx="10282083" cy="5725160"/>
        </p:xfrm>
        <a:graphic>
          <a:graphicData uri="http://schemas.openxmlformats.org/drawingml/2006/table">
            <a:tbl>
              <a:tblPr firstRow="1" bandRow="1">
                <a:tableStyleId>{FF574968-8E7B-4BD5-88D0-8983A55FECBE}</a:tableStyleId>
              </a:tblPr>
              <a:tblGrid>
                <a:gridCol w="503684">
                  <a:extLst>
                    <a:ext uri="{9D8B030D-6E8A-4147-A177-3AD203B41FA5}">
                      <a16:colId xmlns:a16="http://schemas.microsoft.com/office/drawing/2014/main" val="2870217301"/>
                    </a:ext>
                  </a:extLst>
                </a:gridCol>
                <a:gridCol w="9778399">
                  <a:extLst>
                    <a:ext uri="{9D8B030D-6E8A-4147-A177-3AD203B41FA5}">
                      <a16:colId xmlns:a16="http://schemas.microsoft.com/office/drawing/2014/main" val="1437375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chemeClr val="tx1"/>
                          </a:solidFill>
                        </a:rPr>
                        <a:t>Rahasak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, “Kubernetes role-based access control with service account.” https://medium.com/rahasak/kubernetes-role-base-access-control-with-serviceaccount-e4c65e3f25cc. Accessed: 2024-08-11.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369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P. Storage, “Parallel vs. distributed computing: An overview.” https://blog.purestorage.com/purely-educational/ parallel-vs-distributed-computing-an-overview/. Accessed: 2024-08-11.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R.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Wattenhofer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“Online and distributed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algorithms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.” https://www.uni-ulm. de/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fileadmin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website_uni_ulm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/mawi.inst.080/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Online_and_Distributed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_ Algorithms_WS14_15/podc_roger_compilation.pdf, 2014-2015.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Lecture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 Notes.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“Ray: A Distributed Framework for Emerging AI Applications.” https://docs.ray.io/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/latest/. Accessed: 2024-08-11.</a:t>
                      </a:r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3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Kubernetes, Kubernetes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Documentation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, 2024. </a:t>
                      </a:r>
                      <a:r>
                        <a:rPr lang="de-DE" sz="1400" b="0" dirty="0" err="1">
                          <a:solidFill>
                            <a:schemeClr val="tx1"/>
                          </a:solidFill>
                        </a:rPr>
                        <a:t>Accessed</a:t>
                      </a: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: 2024-08-04.</a:t>
                      </a:r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27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</a:p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Argo CD </a:t>
                      </a:r>
                      <a:r>
                        <a:rPr lang="it-IT" dirty="0" err="1"/>
                        <a:t>Documentation</a:t>
                      </a:r>
                      <a:r>
                        <a:rPr lang="it-IT" dirty="0"/>
                        <a:t>, “Argo cd </a:t>
                      </a:r>
                      <a:r>
                        <a:rPr lang="it-IT" dirty="0" err="1"/>
                        <a:t>documentation</a:t>
                      </a:r>
                      <a:r>
                        <a:rPr lang="it-IT" dirty="0"/>
                        <a:t>,” 2024. </a:t>
                      </a:r>
                      <a:r>
                        <a:rPr lang="it-IT" dirty="0" err="1"/>
                        <a:t>Accessed</a:t>
                      </a:r>
                      <a:r>
                        <a:rPr lang="it-IT" dirty="0"/>
                        <a:t>: 2024-09-05.</a:t>
                      </a:r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2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16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01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28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69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93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920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87200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E619A-E466-4E6B-8447-5DDA25DB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 dirty="0"/>
              <a:t>10</a:t>
            </a:r>
            <a:r>
              <a:rPr lang="de-DE" dirty="0"/>
              <a:t>.1</a:t>
            </a:r>
            <a:r>
              <a:rPr lang="en-DE" dirty="0"/>
              <a:t>2</a:t>
            </a:r>
            <a:r>
              <a:rPr lang="de-DE" dirty="0"/>
              <a:t>.202</a:t>
            </a:r>
            <a:r>
              <a:rPr lang="en-DE" dirty="0"/>
              <a:t>4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683868-0CB2-45AE-946F-DDF4D58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F066-C7D3-4B2D-BC7E-EC0D86AF6B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76A84-3142-45F5-B78E-9D92782A5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805FC535-8A26-9CFE-A29F-EC1F5CBE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 b="19"/>
          <a:stretch>
            <a:fillRect/>
          </a:stretch>
        </p:blipFill>
        <p:spPr>
          <a:xfrm>
            <a:off x="0" y="372"/>
            <a:ext cx="12192000" cy="4076700"/>
          </a:xfrm>
          <a:custGeom>
            <a:avLst/>
            <a:gdLst>
              <a:gd name="connsiteX0" fmla="*/ 0 w 12192000"/>
              <a:gd name="connsiteY0" fmla="*/ 0 h 4076700"/>
              <a:gd name="connsiteX1" fmla="*/ 12192000 w 12192000"/>
              <a:gd name="connsiteY1" fmla="*/ 0 h 4076700"/>
              <a:gd name="connsiteX2" fmla="*/ 12192000 w 12192000"/>
              <a:gd name="connsiteY2" fmla="*/ 4076700 h 4076700"/>
              <a:gd name="connsiteX3" fmla="*/ 3071416 w 12192000"/>
              <a:gd name="connsiteY3" fmla="*/ 4076700 h 4076700"/>
              <a:gd name="connsiteX4" fmla="*/ 3071416 w 12192000"/>
              <a:gd name="connsiteY4" fmla="*/ 1844700 h 4076700"/>
              <a:gd name="connsiteX5" fmla="*/ 839416 w 12192000"/>
              <a:gd name="connsiteY5" fmla="*/ 1844700 h 4076700"/>
              <a:gd name="connsiteX6" fmla="*/ 839416 w 12192000"/>
              <a:gd name="connsiteY6" fmla="*/ 4076700 h 4076700"/>
              <a:gd name="connsiteX7" fmla="*/ 0 w 12192000"/>
              <a:gd name="connsiteY7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076700">
                <a:moveTo>
                  <a:pt x="0" y="0"/>
                </a:moveTo>
                <a:lnTo>
                  <a:pt x="12192000" y="0"/>
                </a:lnTo>
                <a:lnTo>
                  <a:pt x="12192000" y="4076700"/>
                </a:lnTo>
                <a:lnTo>
                  <a:pt x="3071416" y="4076700"/>
                </a:lnTo>
                <a:lnTo>
                  <a:pt x="3071416" y="1844700"/>
                </a:lnTo>
                <a:lnTo>
                  <a:pt x="839416" y="1844700"/>
                </a:lnTo>
                <a:lnTo>
                  <a:pt x="839416" y="4076700"/>
                </a:lnTo>
                <a:lnTo>
                  <a:pt x="0" y="4076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2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D9C057-ACFC-42CD-AD7E-0AF50936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AE449C-781A-4479-8D25-958FB996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D2FE74D-C36F-44DA-88F9-78D2D4F3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today’s modern computing and rapidly evolving technological landscape, cloud-native technologies have become pivotal.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00246A-DE58-4021-BB75-CFF402DB6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47BE3E-5E4C-42E1-B3C5-B76B34A7DD99}"/>
              </a:ext>
            </a:extLst>
          </p:cNvPr>
          <p:cNvSpPr/>
          <p:nvPr/>
        </p:nvSpPr>
        <p:spPr>
          <a:xfrm>
            <a:off x="839787" y="1268413"/>
            <a:ext cx="7345777" cy="1703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2" algn="just"/>
            <a:r>
              <a:rPr lang="en-DE" dirty="0">
                <a:solidFill>
                  <a:srgbClr val="000000"/>
                </a:solidFill>
              </a:rPr>
              <a:t>Allow us to </a:t>
            </a:r>
            <a:r>
              <a:rPr lang="en-GB" dirty="0">
                <a:solidFill>
                  <a:srgbClr val="000000"/>
                </a:solidFill>
              </a:rPr>
              <a:t>design and deploy applications that are highly secure, scalable, and distributed across multiple environments.</a:t>
            </a:r>
            <a:endParaRPr lang="en-US" dirty="0">
              <a:solidFill>
                <a:srgbClr val="000000"/>
              </a:solidFill>
            </a:endParaRPr>
          </a:p>
          <a:p>
            <a:pPr lvl="2" algn="just"/>
            <a:r>
              <a:rPr lang="en-GB" dirty="0">
                <a:solidFill>
                  <a:srgbClr val="000000"/>
                </a:solidFill>
              </a:rPr>
              <a:t>Provides flexibility, fault tolerance, and portability across different cloud environments.</a:t>
            </a:r>
            <a:endParaRPr lang="en-DE" dirty="0">
              <a:solidFill>
                <a:srgbClr val="000000"/>
              </a:solidFill>
            </a:endParaRPr>
          </a:p>
          <a:p>
            <a:pPr lvl="2" algn="just"/>
            <a:r>
              <a:rPr lang="en-GB" dirty="0">
                <a:solidFill>
                  <a:srgbClr val="000000"/>
                </a:solidFill>
              </a:rPr>
              <a:t>Automates deployment, scaling, and operations of application containers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2" algn="just"/>
            <a:r>
              <a:rPr lang="en-DE" dirty="0"/>
              <a:t>E</a:t>
            </a:r>
            <a:r>
              <a:rPr lang="en-GB" dirty="0"/>
              <a:t>nsure security, scalability, an</a:t>
            </a:r>
            <a:r>
              <a:rPr lang="en-DE" dirty="0"/>
              <a:t>d distribution</a:t>
            </a:r>
            <a:r>
              <a:rPr lang="en-GB" dirty="0"/>
              <a:t> which are crucial for modern computing.</a:t>
            </a:r>
            <a:endParaRPr lang="en-US" dirty="0">
              <a:solidFill>
                <a:srgbClr val="000000"/>
              </a:solidFill>
            </a:endParaRPr>
          </a:p>
          <a:p>
            <a:pPr lvl="2" algn="just"/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E21704-AF70-670C-0CBC-C32C543DCBDC}"/>
              </a:ext>
            </a:extLst>
          </p:cNvPr>
          <p:cNvGrpSpPr/>
          <p:nvPr/>
        </p:nvGrpSpPr>
        <p:grpSpPr>
          <a:xfrm>
            <a:off x="3325574" y="3144941"/>
            <a:ext cx="5290706" cy="2732331"/>
            <a:chOff x="2116667" y="1041400"/>
            <a:chExt cx="7713133" cy="405553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6543CC9-BA38-B750-0596-42D35DB0DA00}"/>
                </a:ext>
              </a:extLst>
            </p:cNvPr>
            <p:cNvSpPr/>
            <p:nvPr/>
          </p:nvSpPr>
          <p:spPr>
            <a:xfrm>
              <a:off x="2116667" y="1041400"/>
              <a:ext cx="7713133" cy="4055533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07D6555-72DE-67C2-8560-2A5CDDC84E2B}"/>
                </a:ext>
              </a:extLst>
            </p:cNvPr>
            <p:cNvSpPr/>
            <p:nvPr/>
          </p:nvSpPr>
          <p:spPr>
            <a:xfrm>
              <a:off x="4309534" y="1227667"/>
              <a:ext cx="5334000" cy="3674534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55B85EF-9DE3-F5D2-EE15-0415AB0FE60C}"/>
                </a:ext>
              </a:extLst>
            </p:cNvPr>
            <p:cNvSpPr/>
            <p:nvPr/>
          </p:nvSpPr>
          <p:spPr>
            <a:xfrm>
              <a:off x="6096000" y="1405467"/>
              <a:ext cx="3352799" cy="3310466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5BDA122-55C2-BF71-8BC6-39CB2E89AF87}"/>
                </a:ext>
              </a:extLst>
            </p:cNvPr>
            <p:cNvSpPr/>
            <p:nvPr/>
          </p:nvSpPr>
          <p:spPr>
            <a:xfrm>
              <a:off x="7869801" y="1570567"/>
              <a:ext cx="1302243" cy="2980266"/>
            </a:xfrm>
            <a:prstGeom prst="roundRect">
              <a:avLst/>
            </a:prstGeom>
            <a:noFill/>
            <a:ln w="57150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4" descr="File:Kubernetes logo without workmark ...">
              <a:extLst>
                <a:ext uri="{FF2B5EF4-FFF2-40B4-BE49-F238E27FC236}">
                  <a16:creationId xmlns:a16="http://schemas.microsoft.com/office/drawing/2014/main" id="{03244CFF-8FEF-B4E1-800C-003206369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747" y="2080153"/>
              <a:ext cx="1391569" cy="134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Docker logo thumbnail transparent PNG ...">
              <a:extLst>
                <a:ext uri="{FF2B5EF4-FFF2-40B4-BE49-F238E27FC236}">
                  <a16:creationId xmlns:a16="http://schemas.microsoft.com/office/drawing/2014/main" id="{173144DF-8AE5-13F5-ECB8-66A5D66A7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965" y="2080153"/>
              <a:ext cx="1391569" cy="1391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Graphic 19" descr="Document with solid fill">
              <a:extLst>
                <a:ext uri="{FF2B5EF4-FFF2-40B4-BE49-F238E27FC236}">
                  <a16:creationId xmlns:a16="http://schemas.microsoft.com/office/drawing/2014/main" id="{F86FDF8C-C74E-703B-D2D8-06378322E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7067" y="2101516"/>
              <a:ext cx="1348845" cy="1348845"/>
            </a:xfrm>
            <a:prstGeom prst="rect">
              <a:avLst/>
            </a:prstGeom>
          </p:spPr>
        </p:pic>
        <p:pic>
          <p:nvPicPr>
            <p:cNvPr id="21" name="Graphic 20" descr="Server with solid fill">
              <a:extLst>
                <a:ext uri="{FF2B5EF4-FFF2-40B4-BE49-F238E27FC236}">
                  <a16:creationId xmlns:a16="http://schemas.microsoft.com/office/drawing/2014/main" id="{61C19D6E-DC83-D27C-7516-BE2B5BFB9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48466" y="2101516"/>
              <a:ext cx="1348845" cy="13488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8E9969-D2C5-2C46-9671-2634566FC340}"/>
                </a:ext>
              </a:extLst>
            </p:cNvPr>
            <p:cNvSpPr txBox="1"/>
            <p:nvPr/>
          </p:nvSpPr>
          <p:spPr>
            <a:xfrm>
              <a:off x="2813160" y="3519902"/>
              <a:ext cx="898879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B94456-FADC-2422-7776-A977A105CFE0}"/>
                </a:ext>
              </a:extLst>
            </p:cNvPr>
            <p:cNvSpPr txBox="1"/>
            <p:nvPr/>
          </p:nvSpPr>
          <p:spPr>
            <a:xfrm>
              <a:off x="4722708" y="3519902"/>
              <a:ext cx="1050067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73E2AB-344D-93C7-CA4C-97C8FFFA18E7}"/>
                </a:ext>
              </a:extLst>
            </p:cNvPr>
            <p:cNvSpPr txBox="1"/>
            <p:nvPr/>
          </p:nvSpPr>
          <p:spPr>
            <a:xfrm>
              <a:off x="6360981" y="3519902"/>
              <a:ext cx="1352443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E62C93-93F9-C3B4-E018-A06D4E728E0E}"/>
                </a:ext>
              </a:extLst>
            </p:cNvPr>
            <p:cNvSpPr txBox="1"/>
            <p:nvPr/>
          </p:nvSpPr>
          <p:spPr>
            <a:xfrm>
              <a:off x="8148865" y="3519902"/>
              <a:ext cx="816414" cy="382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solidFill>
                    <a:srgbClr val="6A8A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41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F17E9-BACD-6E7A-33E1-B59B4A0F8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F85E98-1656-6A9B-0EE3-67CCD84C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F71783-AAD8-B443-3237-07AB497E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1E84E6-C414-5D60-E2D1-1046AD00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</a:t>
            </a:r>
            <a:r>
              <a:rPr lang="en-GB" dirty="0"/>
              <a:t>ddressing the challenges of security, scalability and distributed computation are crucial for building robust and efficient cloud infrastructure.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2CEE2-29C2-19DB-9117-720312A17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FEFD764-4A86-E6DA-F564-9F00F411BD3C}"/>
              </a:ext>
            </a:extLst>
          </p:cNvPr>
          <p:cNvSpPr/>
          <p:nvPr/>
        </p:nvSpPr>
        <p:spPr>
          <a:xfrm>
            <a:off x="839787" y="1268413"/>
            <a:ext cx="9864725" cy="3293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2" indent="0" algn="just">
              <a:buNone/>
            </a:pPr>
            <a:r>
              <a:rPr lang="en-DE" b="1" dirty="0">
                <a:latin typeface="+mj-lt"/>
              </a:rPr>
              <a:t>Challenges</a:t>
            </a:r>
            <a:r>
              <a:rPr lang="en-US" dirty="0"/>
              <a:t> </a:t>
            </a:r>
            <a:endParaRPr lang="en-DE" dirty="0"/>
          </a:p>
          <a:p>
            <a:pPr lvl="2"/>
            <a:r>
              <a:rPr lang="en-GB" dirty="0"/>
              <a:t>Vulnerabilities such as cyber</a:t>
            </a:r>
            <a:r>
              <a:rPr lang="en-DE" dirty="0"/>
              <a:t> </a:t>
            </a:r>
            <a:r>
              <a:rPr lang="en-GB" dirty="0"/>
              <a:t>attacks and unauthorized access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w to h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le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varying workloads and 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achieve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flexible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 use of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resource.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ata synchronization, latency, and fault tolerance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 must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be addressed.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 [3]</a:t>
            </a:r>
          </a:p>
          <a:p>
            <a:pPr lvl="2"/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2" indent="0">
              <a:buNone/>
            </a:pPr>
            <a:r>
              <a:rPr lang="en-US" b="1" dirty="0">
                <a:latin typeface="+mj-lt"/>
              </a:rPr>
              <a:t>Objectives</a:t>
            </a:r>
            <a:r>
              <a:rPr lang="en-US" dirty="0"/>
              <a:t> </a:t>
            </a:r>
          </a:p>
          <a:p>
            <a:pPr lvl="2"/>
            <a:r>
              <a:rPr lang="en-GB" dirty="0"/>
              <a:t>Integrating Keycloak with ArgoCD for secure SSO</a:t>
            </a:r>
            <a:r>
              <a:rPr lang="en-DE" dirty="0"/>
              <a:t>,</a:t>
            </a:r>
            <a:r>
              <a:rPr lang="en-GB" dirty="0"/>
              <a:t> to protect against cyber-attacks and unauthorized access.</a:t>
            </a:r>
            <a:endParaRPr lang="en-DE" dirty="0"/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Implement RBAC in Kubernetes clusters to improve security by automating role provisioning.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Implement Ray for distributed computing in ML workflows and optimize workload through dynamic resource allocation and GPU utilization.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algn="just"/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9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683E-0681-8C3C-E2DD-1F18E2276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F9B07-2CF2-9B7C-54C7-412B8B01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1</a:t>
            </a:r>
            <a:r>
              <a:rPr lang="en-DE" dirty="0">
                <a:solidFill>
                  <a:srgbClr val="000000"/>
                </a:solidFill>
              </a:rPr>
              <a:t>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23077-CA74-AFF0-05C3-15CE2D96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D4B92B-773A-AF73-AF82-AD9D5485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33375"/>
            <a:ext cx="10322411" cy="503238"/>
          </a:xfrm>
        </p:spPr>
        <p:txBody>
          <a:bodyPr/>
          <a:lstStyle/>
          <a:p>
            <a:r>
              <a:rPr lang="en-GB" dirty="0"/>
              <a:t>Implementation of a Cloud-Native Architecture for Secure, Scalable and Distributed Computation</a:t>
            </a:r>
            <a:br>
              <a:rPr lang="en-DE" dirty="0"/>
            </a:b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F5BB-2862-7549-FD7F-486B5DBCD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19">
            <a:hlinkClick r:id="rId19" action="ppaction://hlinksldjump"/>
            <a:extLst>
              <a:ext uri="{FF2B5EF4-FFF2-40B4-BE49-F238E27FC236}">
                <a16:creationId xmlns:a16="http://schemas.microsoft.com/office/drawing/2014/main" id="{7149FD4B-A80C-46DC-5327-015611B9E1A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62199" y="311920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27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Rechteck 18">
            <a:hlinkClick r:id="rId19" action="ppaction://hlinksldjump"/>
            <a:extLst>
              <a:ext uri="{FF2B5EF4-FFF2-40B4-BE49-F238E27FC236}">
                <a16:creationId xmlns:a16="http://schemas.microsoft.com/office/drawing/2014/main" id="{7F5C899B-FE62-EEC3-EED6-4108B5B843F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03397" y="311920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tx1"/>
                </a:solidFill>
              </a:rPr>
              <a:t>Bibliograph</a:t>
            </a:r>
          </a:p>
        </p:txBody>
      </p:sp>
      <p:sp>
        <p:nvSpPr>
          <p:cNvPr id="8" name="Rechteck 17">
            <a:hlinkClick r:id="rId19" action="ppaction://hlinksldjump"/>
            <a:extLst>
              <a:ext uri="{FF2B5EF4-FFF2-40B4-BE49-F238E27FC236}">
                <a16:creationId xmlns:a16="http://schemas.microsoft.com/office/drawing/2014/main" id="{8E023CB7-C7BC-71E1-AC94-89728EA6885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9787" y="311920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dk1"/>
                </a:solidFill>
              </a:rPr>
              <a:t>5</a:t>
            </a:r>
            <a:endParaRPr lang="de-DE" sz="1600" b="1" dirty="0">
              <a:solidFill>
                <a:schemeClr val="dk1"/>
              </a:solidFill>
            </a:endParaRPr>
          </a:p>
        </p:txBody>
      </p:sp>
      <p:sp>
        <p:nvSpPr>
          <p:cNvPr id="9" name="Rechteck 16">
            <a:hlinkClick r:id="rId20" action="ppaction://hlinksldjump"/>
            <a:extLst>
              <a:ext uri="{FF2B5EF4-FFF2-40B4-BE49-F238E27FC236}">
                <a16:creationId xmlns:a16="http://schemas.microsoft.com/office/drawing/2014/main" id="{090B0D96-A199-77B4-BEF8-69F333BA6B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62199" y="219563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0" name="Rechteck 15">
            <a:hlinkClick r:id="rId20" action="ppaction://hlinksldjump"/>
            <a:extLst>
              <a:ext uri="{FF2B5EF4-FFF2-40B4-BE49-F238E27FC236}">
                <a16:creationId xmlns:a16="http://schemas.microsoft.com/office/drawing/2014/main" id="{CC155685-D8BC-577A-D024-0866E633A44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303397" y="219563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Authorization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1" name="Rechteck 14">
            <a:hlinkClick r:id="rId20" action="ppaction://hlinksldjump"/>
            <a:extLst>
              <a:ext uri="{FF2B5EF4-FFF2-40B4-BE49-F238E27FC236}">
                <a16:creationId xmlns:a16="http://schemas.microsoft.com/office/drawing/2014/main" id="{55E70ED1-C6CC-C152-904A-214A45CDB57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9787" y="219563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2" name="Rechteck 13">
            <a:extLst>
              <a:ext uri="{FF2B5EF4-FFF2-40B4-BE49-F238E27FC236}">
                <a16:creationId xmlns:a16="http://schemas.microsoft.com/office/drawing/2014/main" id="{5D891213-6AA1-543A-A43D-3A1C4B6F11F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303392" y="1728370"/>
            <a:ext cx="10048816" cy="40011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3" name="Rechteck 12">
            <a:hlinkClick r:id="rId21" action="ppaction://hlinksldjump"/>
            <a:extLst>
              <a:ext uri="{FF2B5EF4-FFF2-40B4-BE49-F238E27FC236}">
                <a16:creationId xmlns:a16="http://schemas.microsoft.com/office/drawing/2014/main" id="{A44F1DA9-8977-65B5-6697-E9A0E8C6C00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162199" y="173202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hteck 11">
            <a:hlinkClick r:id="rId21" action="ppaction://hlinksldjump"/>
            <a:extLst>
              <a:ext uri="{FF2B5EF4-FFF2-40B4-BE49-F238E27FC236}">
                <a16:creationId xmlns:a16="http://schemas.microsoft.com/office/drawing/2014/main" id="{4DA0FB0E-A145-E950-6221-58213BD6631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03397" y="173202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Authentication	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5" name="Rechteck 10">
            <a:hlinkClick r:id="rId21" action="ppaction://hlinksldjump"/>
            <a:extLst>
              <a:ext uri="{FF2B5EF4-FFF2-40B4-BE49-F238E27FC236}">
                <a16:creationId xmlns:a16="http://schemas.microsoft.com/office/drawing/2014/main" id="{351693CB-2004-200B-39F8-C2D191A9A5B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9787" y="173202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6" name="Rechteck 9">
            <a:hlinkClick r:id="rId22" action="ppaction://hlinksldjump"/>
            <a:extLst>
              <a:ext uri="{FF2B5EF4-FFF2-40B4-BE49-F238E27FC236}">
                <a16:creationId xmlns:a16="http://schemas.microsoft.com/office/drawing/2014/main" id="{98782BFF-EC22-2B2E-3F3D-471E670B655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1162199" y="126841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Rechteck 8">
            <a:hlinkClick r:id="rId22" action="ppaction://hlinksldjump"/>
            <a:extLst>
              <a:ext uri="{FF2B5EF4-FFF2-40B4-BE49-F238E27FC236}">
                <a16:creationId xmlns:a16="http://schemas.microsoft.com/office/drawing/2014/main" id="{4F669460-C0FC-F68C-C204-652D2657E7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03397" y="126841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Introduction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8" name="Rechteck 7">
            <a:hlinkClick r:id="rId22" action="ppaction://hlinksldjump"/>
            <a:extLst>
              <a:ext uri="{FF2B5EF4-FFF2-40B4-BE49-F238E27FC236}">
                <a16:creationId xmlns:a16="http://schemas.microsoft.com/office/drawing/2014/main" id="{42985BE3-8CAD-8423-FDF0-8C42E6D4ECD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9787" y="126841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5" name="Rechteck 19">
            <a:hlinkClick r:id="rId19" action="ppaction://hlinksldjump"/>
            <a:extLst>
              <a:ext uri="{FF2B5EF4-FFF2-40B4-BE49-F238E27FC236}">
                <a16:creationId xmlns:a16="http://schemas.microsoft.com/office/drawing/2014/main" id="{B577C51C-6D3D-A7A2-F872-FC924ACC54A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1162199" y="265559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6" name="Rechteck 18">
            <a:hlinkClick r:id="rId19" action="ppaction://hlinksldjump"/>
            <a:extLst>
              <a:ext uri="{FF2B5EF4-FFF2-40B4-BE49-F238E27FC236}">
                <a16:creationId xmlns:a16="http://schemas.microsoft.com/office/drawing/2014/main" id="{0F5723FF-110C-1AF5-4216-057AFD757F6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3397" y="265559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Distributed Computation</a:t>
            </a:r>
            <a:endParaRPr lang="de-DE" sz="16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37" name="Rechteck 17">
            <a:hlinkClick r:id="rId19" action="ppaction://hlinksldjump"/>
            <a:extLst>
              <a:ext uri="{FF2B5EF4-FFF2-40B4-BE49-F238E27FC236}">
                <a16:creationId xmlns:a16="http://schemas.microsoft.com/office/drawing/2014/main" id="{146500DC-6430-58C5-98BF-1EDF17F6175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39787" y="265559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624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012BB-7D7B-7F44-16B2-077A77B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8ABAF-6F8C-71D1-065D-8FCDC454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7EA840-44E7-11AD-867D-C32B12D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336C5F9-C917-A970-EE9C-42278D21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protocols are essential for implementing SSO because they provide standardized methods for managing user authentication across applications.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B5622-2F57-44D8-C5E9-0596C2650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AF9B4A-C43F-256C-84B8-F3E625551DD8}"/>
              </a:ext>
            </a:extLst>
          </p:cNvPr>
          <p:cNvSpPr/>
          <p:nvPr/>
        </p:nvSpPr>
        <p:spPr>
          <a:xfrm>
            <a:off x="839787" y="1268413"/>
            <a:ext cx="8903021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OIDC is an authentication protocol supported by Keycloak that uses JWT standards to digitally sign and encrypt data in a compact, web-friendly format.</a:t>
            </a:r>
          </a:p>
          <a:p>
            <a:pPr lvl="2"/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ecommended for web applications, offering browser-based authentication flows 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simplifies client-side implementation.</a:t>
            </a:r>
            <a:endParaRPr lang="en-D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Keycloak integrates with ArgoCD using OIDC, enabling SSO with token-based authentication.</a:t>
            </a: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 [6]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2" indent="0" algn="just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0F7268-4CE5-F2DF-5629-23E9E15A6CBE}"/>
              </a:ext>
            </a:extLst>
          </p:cNvPr>
          <p:cNvCxnSpPr>
            <a:cxnSpLocks/>
          </p:cNvCxnSpPr>
          <p:nvPr/>
        </p:nvCxnSpPr>
        <p:spPr>
          <a:xfrm>
            <a:off x="2893407" y="3201007"/>
            <a:ext cx="0" cy="3010685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9C8CBD-1EBF-C453-CD2E-88BDE7E1889F}"/>
              </a:ext>
            </a:extLst>
          </p:cNvPr>
          <p:cNvCxnSpPr>
            <a:cxnSpLocks/>
          </p:cNvCxnSpPr>
          <p:nvPr/>
        </p:nvCxnSpPr>
        <p:spPr>
          <a:xfrm>
            <a:off x="8443308" y="3201005"/>
            <a:ext cx="0" cy="3010687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28116F-C766-1CE9-4133-7899207DC80E}"/>
              </a:ext>
            </a:extLst>
          </p:cNvPr>
          <p:cNvCxnSpPr>
            <a:cxnSpLocks/>
          </p:cNvCxnSpPr>
          <p:nvPr/>
        </p:nvCxnSpPr>
        <p:spPr>
          <a:xfrm>
            <a:off x="5668357" y="3201007"/>
            <a:ext cx="0" cy="3010685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14AFB7-7D7A-4363-9473-A1226A249834}"/>
              </a:ext>
            </a:extLst>
          </p:cNvPr>
          <p:cNvCxnSpPr>
            <a:cxnSpLocks/>
          </p:cNvCxnSpPr>
          <p:nvPr/>
        </p:nvCxnSpPr>
        <p:spPr>
          <a:xfrm>
            <a:off x="2893407" y="3677005"/>
            <a:ext cx="554990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ED3847-B2D4-5127-B423-98E9C1606CB6}"/>
              </a:ext>
            </a:extLst>
          </p:cNvPr>
          <p:cNvCxnSpPr>
            <a:cxnSpLocks/>
          </p:cNvCxnSpPr>
          <p:nvPr/>
        </p:nvCxnSpPr>
        <p:spPr>
          <a:xfrm>
            <a:off x="2893407" y="4875922"/>
            <a:ext cx="27749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429355-BD06-3FA3-546A-8FF5AA6FAB47}"/>
              </a:ext>
            </a:extLst>
          </p:cNvPr>
          <p:cNvCxnSpPr>
            <a:cxnSpLocks/>
          </p:cNvCxnSpPr>
          <p:nvPr/>
        </p:nvCxnSpPr>
        <p:spPr>
          <a:xfrm>
            <a:off x="5668356" y="5893366"/>
            <a:ext cx="2774952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85B0E0-23B3-7F32-2B4B-91E996BB06AF}"/>
              </a:ext>
            </a:extLst>
          </p:cNvPr>
          <p:cNvCxnSpPr>
            <a:cxnSpLocks/>
          </p:cNvCxnSpPr>
          <p:nvPr/>
        </p:nvCxnSpPr>
        <p:spPr>
          <a:xfrm flipH="1">
            <a:off x="5668357" y="4094547"/>
            <a:ext cx="277495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27361C-3531-4362-A30C-47582E5C0E75}"/>
              </a:ext>
            </a:extLst>
          </p:cNvPr>
          <p:cNvCxnSpPr>
            <a:cxnSpLocks/>
          </p:cNvCxnSpPr>
          <p:nvPr/>
        </p:nvCxnSpPr>
        <p:spPr>
          <a:xfrm flipH="1">
            <a:off x="2893407" y="4435624"/>
            <a:ext cx="27749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F555DC-89E8-016D-2137-B466BAB10F75}"/>
              </a:ext>
            </a:extLst>
          </p:cNvPr>
          <p:cNvCxnSpPr>
            <a:cxnSpLocks/>
          </p:cNvCxnSpPr>
          <p:nvPr/>
        </p:nvCxnSpPr>
        <p:spPr>
          <a:xfrm flipH="1">
            <a:off x="2893407" y="6042118"/>
            <a:ext cx="2774949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3CB48-99F1-4030-B1D0-A5FC243043BA}"/>
              </a:ext>
            </a:extLst>
          </p:cNvPr>
          <p:cNvCxnSpPr>
            <a:cxnSpLocks/>
          </p:cNvCxnSpPr>
          <p:nvPr/>
        </p:nvCxnSpPr>
        <p:spPr>
          <a:xfrm flipH="1">
            <a:off x="5662216" y="5339694"/>
            <a:ext cx="467784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6386D7-EA2B-2F77-49A3-AAECD05CA9A4}"/>
              </a:ext>
            </a:extLst>
          </p:cNvPr>
          <p:cNvCxnSpPr>
            <a:cxnSpLocks/>
          </p:cNvCxnSpPr>
          <p:nvPr/>
        </p:nvCxnSpPr>
        <p:spPr>
          <a:xfrm>
            <a:off x="5704546" y="5048145"/>
            <a:ext cx="472016" cy="0"/>
          </a:xfrm>
          <a:prstGeom prst="line">
            <a:avLst/>
          </a:prstGeom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49A4BC-F176-79D1-DF3B-FC27256095F0}"/>
              </a:ext>
            </a:extLst>
          </p:cNvPr>
          <p:cNvCxnSpPr>
            <a:cxnSpLocks/>
          </p:cNvCxnSpPr>
          <p:nvPr/>
        </p:nvCxnSpPr>
        <p:spPr>
          <a:xfrm>
            <a:off x="6180801" y="5048145"/>
            <a:ext cx="0" cy="291549"/>
          </a:xfrm>
          <a:prstGeom prst="line">
            <a:avLst/>
          </a:prstGeom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143A74-C188-E3F0-23EE-FAAE5650738F}"/>
              </a:ext>
            </a:extLst>
          </p:cNvPr>
          <p:cNvSpPr txBox="1"/>
          <p:nvPr/>
        </p:nvSpPr>
        <p:spPr>
          <a:xfrm>
            <a:off x="4326442" y="3427305"/>
            <a:ext cx="3754038" cy="2616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enter url: https://</a:t>
            </a:r>
            <a:r>
              <a:rPr lang="en-US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rgo</a:t>
            </a:r>
            <a:r>
              <a:rPr lang="en-US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-example.com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D4979-8E34-B895-0B73-5C6DAA3C13B4}"/>
              </a:ext>
            </a:extLst>
          </p:cNvPr>
          <p:cNvSpPr txBox="1"/>
          <p:nvPr/>
        </p:nvSpPr>
        <p:spPr>
          <a:xfrm>
            <a:off x="6009942" y="3837749"/>
            <a:ext cx="3056458" cy="2616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 to: https://</a:t>
            </a:r>
            <a:r>
              <a:rPr lang="en-US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eycloak.app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FD35F-CB92-C10C-5F8E-4FC6E7BC76C0}"/>
              </a:ext>
            </a:extLst>
          </p:cNvPr>
          <p:cNvSpPr txBox="1"/>
          <p:nvPr/>
        </p:nvSpPr>
        <p:spPr>
          <a:xfrm>
            <a:off x="3733532" y="4148967"/>
            <a:ext cx="837089" cy="2616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A4AA87-38F8-5EC8-9DC0-92C91565A48B}"/>
              </a:ext>
            </a:extLst>
          </p:cNvPr>
          <p:cNvSpPr txBox="1"/>
          <p:nvPr/>
        </p:nvSpPr>
        <p:spPr>
          <a:xfrm>
            <a:off x="3360830" y="4572870"/>
            <a:ext cx="1548822" cy="2616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gives credentials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27A50-DB31-D554-4C14-F324A0079635}"/>
              </a:ext>
            </a:extLst>
          </p:cNvPr>
          <p:cNvSpPr txBox="1"/>
          <p:nvPr/>
        </p:nvSpPr>
        <p:spPr>
          <a:xfrm>
            <a:off x="6164026" y="5027628"/>
            <a:ext cx="1055097" cy="2616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validates user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4430C-F415-AB3E-600A-587D0019DD99}"/>
              </a:ext>
            </a:extLst>
          </p:cNvPr>
          <p:cNvSpPr txBox="1"/>
          <p:nvPr/>
        </p:nvSpPr>
        <p:spPr>
          <a:xfrm>
            <a:off x="6063450" y="5475462"/>
            <a:ext cx="1992853" cy="43088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valid, redirect to: </a:t>
            </a:r>
            <a:b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rgo</a:t>
            </a:r>
            <a:r>
              <a:rPr lang="en-US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-example.com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CF96-B105-8553-8DBF-4364401C3C9B}"/>
              </a:ext>
            </a:extLst>
          </p:cNvPr>
          <p:cNvSpPr txBox="1"/>
          <p:nvPr/>
        </p:nvSpPr>
        <p:spPr>
          <a:xfrm>
            <a:off x="3417949" y="5739065"/>
            <a:ext cx="1631946" cy="2616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6A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credentials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9994A2-A0E8-1994-3708-A9B1CB61A9FC}"/>
              </a:ext>
            </a:extLst>
          </p:cNvPr>
          <p:cNvSpPr/>
          <p:nvPr/>
        </p:nvSpPr>
        <p:spPr>
          <a:xfrm>
            <a:off x="2279576" y="2852936"/>
            <a:ext cx="1246185" cy="351049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5A8CC1-8420-D9C4-35B1-3E8E3865A3DC}"/>
              </a:ext>
            </a:extLst>
          </p:cNvPr>
          <p:cNvSpPr/>
          <p:nvPr/>
        </p:nvSpPr>
        <p:spPr>
          <a:xfrm>
            <a:off x="5049895" y="2852936"/>
            <a:ext cx="1246185" cy="351049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ycloak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44011D-ABE8-8C9E-5E7D-2ED81E81D9BF}"/>
              </a:ext>
            </a:extLst>
          </p:cNvPr>
          <p:cNvSpPr/>
          <p:nvPr/>
        </p:nvSpPr>
        <p:spPr>
          <a:xfrm>
            <a:off x="7820215" y="2852936"/>
            <a:ext cx="1246185" cy="351049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rgoCD</a:t>
            </a:r>
          </a:p>
        </p:txBody>
      </p:sp>
    </p:spTree>
    <p:extLst>
      <p:ext uri="{BB962C8B-B14F-4D97-AF65-F5344CB8AC3E}">
        <p14:creationId xmlns:p14="http://schemas.microsoft.com/office/powerpoint/2010/main" val="5098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35970-7780-1C9C-39D5-333D5C02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1B3F7-590F-D798-C8D3-DDE8F833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C64D2F-C505-3638-2BD2-9E107A7C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75B986-6BBF-199C-7183-5477DCF9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realm and client in Keycloak, configure root, web and admin URLs, set up client secret and define roles and users.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58992-DEF3-2E38-204B-3E8D8DA71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A5ADFD4-ADF9-19F5-1CEC-BAAD43B1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80" y="980728"/>
            <a:ext cx="5400000" cy="237256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E920929F-3B63-F98F-07DC-CEEDA107F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80" y="3792739"/>
            <a:ext cx="5400000" cy="2372565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FC300C8-FF8B-97CF-CA22-EA5D43471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929" y="980728"/>
            <a:ext cx="5400000" cy="23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CB4BD-2493-83A3-4E46-1E103D47F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6604B9-C367-336C-72C2-54487BCB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DE" dirty="0">
                <a:solidFill>
                  <a:srgbClr val="000000"/>
                </a:solidFill>
              </a:rPr>
              <a:t>10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5B029F-51ED-4D10-609A-3B2533D6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1509D2-6A5F-5C88-2DEF-E879D41B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375"/>
            <a:ext cx="8425732" cy="503238"/>
          </a:xfrm>
        </p:spPr>
        <p:txBody>
          <a:bodyPr/>
          <a:lstStyle/>
          <a:p>
            <a:r>
              <a:rPr lang="en-GB" dirty="0"/>
              <a:t>Configure ArgoCD to integrate with Keycloak as its OIDC provider for secure authentication.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2CD6D-1972-0474-732F-C6B599D01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3A715929-E2C3-89F5-57B9-D0F85AFA2290}"/>
              </a:ext>
            </a:extLst>
          </p:cNvPr>
          <p:cNvSpPr/>
          <p:nvPr/>
        </p:nvSpPr>
        <p:spPr>
          <a:xfrm>
            <a:off x="914134" y="1268410"/>
            <a:ext cx="3600027" cy="370907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Client Secret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0093AB27-11EA-355A-5F3E-F4FC2E20877C}"/>
              </a:ext>
            </a:extLst>
          </p:cNvPr>
          <p:cNvSpPr/>
          <p:nvPr/>
        </p:nvSpPr>
        <p:spPr>
          <a:xfrm>
            <a:off x="914134" y="1628411"/>
            <a:ext cx="3600028" cy="2448661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2" indent="0">
              <a:buNone/>
            </a:pPr>
            <a:r>
              <a:rPr lang="de-DE" i="1" dirty="0">
                <a:solidFill>
                  <a:schemeClr val="tx1"/>
                </a:solidFill>
              </a:rPr>
              <a:t>apiVersion: v1 </a:t>
            </a:r>
            <a:endParaRPr lang="en-DE" i="1" dirty="0">
              <a:solidFill>
                <a:schemeClr val="tx1"/>
              </a:solidFill>
            </a:endParaRPr>
          </a:p>
          <a:p>
            <a:pPr marL="0" lvl="2" indent="0">
              <a:buNone/>
            </a:pPr>
            <a:r>
              <a:rPr lang="de-DE" i="1" dirty="0">
                <a:solidFill>
                  <a:schemeClr val="tx1"/>
                </a:solidFill>
              </a:rPr>
              <a:t>kind: Secret </a:t>
            </a:r>
            <a:endParaRPr lang="en-DE" i="1" dirty="0">
              <a:solidFill>
                <a:schemeClr val="tx1"/>
              </a:solidFill>
            </a:endParaRPr>
          </a:p>
          <a:p>
            <a:pPr marL="0" lvl="2" indent="0">
              <a:buNone/>
            </a:pPr>
            <a:r>
              <a:rPr lang="de-DE" i="1" dirty="0">
                <a:solidFill>
                  <a:schemeClr val="tx1"/>
                </a:solidFill>
              </a:rPr>
              <a:t>metadata: </a:t>
            </a:r>
            <a:endParaRPr lang="en-DE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de-DE" sz="1400" i="1" dirty="0">
                <a:solidFill>
                  <a:schemeClr val="tx1"/>
                </a:solidFill>
              </a:rPr>
              <a:t>name: ArgoCD-</a:t>
            </a:r>
            <a:r>
              <a:rPr lang="de-DE" sz="1400" i="1" dirty="0" err="1">
                <a:solidFill>
                  <a:schemeClr val="tx1"/>
                </a:solidFill>
              </a:rPr>
              <a:t>secret</a:t>
            </a:r>
            <a:r>
              <a:rPr lang="de-DE" sz="1400" i="1" dirty="0">
                <a:solidFill>
                  <a:schemeClr val="tx1"/>
                </a:solidFill>
              </a:rPr>
              <a:t> </a:t>
            </a:r>
            <a:endParaRPr lang="en-DE" sz="1400" i="1" dirty="0">
              <a:solidFill>
                <a:schemeClr val="tx1"/>
              </a:solidFill>
            </a:endParaRPr>
          </a:p>
          <a:p>
            <a:pPr marL="0" lvl="2" indent="0">
              <a:buNone/>
            </a:pPr>
            <a:r>
              <a:rPr lang="de-DE" i="1" dirty="0">
                <a:solidFill>
                  <a:schemeClr val="tx1"/>
                </a:solidFill>
              </a:rPr>
              <a:t>data: </a:t>
            </a:r>
            <a:endParaRPr lang="en-DE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de-DE" sz="1400" i="1" dirty="0">
                <a:solidFill>
                  <a:schemeClr val="tx1"/>
                </a:solidFill>
              </a:rPr>
              <a:t>... </a:t>
            </a:r>
            <a:endParaRPr lang="en-DE" sz="1400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de-DE" sz="1400" i="1" dirty="0">
                <a:solidFill>
                  <a:schemeClr val="tx1"/>
                </a:solidFill>
              </a:rPr>
              <a:t>oidc.keycloak.clientSecret: </a:t>
            </a:r>
            <a:endParaRPr lang="en-DE" sz="1400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de-DE" sz="1400" i="1" dirty="0">
                <a:solidFill>
                  <a:schemeClr val="tx1"/>
                </a:solidFill>
              </a:rPr>
              <a:t>... 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0" name="Rechteck 2">
            <a:extLst>
              <a:ext uri="{FF2B5EF4-FFF2-40B4-BE49-F238E27FC236}">
                <a16:creationId xmlns:a16="http://schemas.microsoft.com/office/drawing/2014/main" id="{8B637154-7DF9-2E1D-5968-F5375F40A7BB}"/>
              </a:ext>
            </a:extLst>
          </p:cNvPr>
          <p:cNvSpPr/>
          <p:nvPr/>
        </p:nvSpPr>
        <p:spPr>
          <a:xfrm>
            <a:off x="4874202" y="1266335"/>
            <a:ext cx="5398262" cy="370907"/>
          </a:xfrm>
          <a:prstGeom prst="rect">
            <a:avLst/>
          </a:prstGeom>
          <a:solidFill>
            <a:srgbClr val="6A8A22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Configuring ConfigMap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hteck 3">
            <a:extLst>
              <a:ext uri="{FF2B5EF4-FFF2-40B4-BE49-F238E27FC236}">
                <a16:creationId xmlns:a16="http://schemas.microsoft.com/office/drawing/2014/main" id="{7AD9A979-8CC3-F551-8A1F-FA3F9B223241}"/>
              </a:ext>
            </a:extLst>
          </p:cNvPr>
          <p:cNvSpPr/>
          <p:nvPr/>
        </p:nvSpPr>
        <p:spPr>
          <a:xfrm>
            <a:off x="4874201" y="1637242"/>
            <a:ext cx="5398263" cy="3600789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2" indent="0">
              <a:buNone/>
            </a:pPr>
            <a:r>
              <a:rPr lang="de-DE" i="1" dirty="0">
                <a:solidFill>
                  <a:schemeClr val="tx1"/>
                </a:solidFill>
              </a:rPr>
              <a:t>apiVersion: v1 </a:t>
            </a:r>
            <a:endParaRPr lang="en-DE" i="1" dirty="0">
              <a:solidFill>
                <a:schemeClr val="tx1"/>
              </a:solidFill>
            </a:endParaRPr>
          </a:p>
          <a:p>
            <a:pPr marL="0" lvl="2" indent="0">
              <a:buNone/>
            </a:pPr>
            <a:r>
              <a:rPr lang="de-DE" i="1" dirty="0">
                <a:solidFill>
                  <a:schemeClr val="tx1"/>
                </a:solidFill>
              </a:rPr>
              <a:t>kind: ConfigMap</a:t>
            </a:r>
            <a:endParaRPr lang="en-DE" i="1" dirty="0">
              <a:solidFill>
                <a:schemeClr val="tx1"/>
              </a:solidFill>
            </a:endParaRPr>
          </a:p>
          <a:p>
            <a:pPr marL="0" lvl="2" indent="0">
              <a:buNone/>
            </a:pPr>
            <a:r>
              <a:rPr lang="de-DE" i="1" dirty="0">
                <a:solidFill>
                  <a:schemeClr val="tx1"/>
                </a:solidFill>
              </a:rPr>
              <a:t>metadata: </a:t>
            </a:r>
            <a:endParaRPr lang="en-DE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de-DE" sz="1400" i="1" dirty="0">
                <a:solidFill>
                  <a:schemeClr val="tx1"/>
                </a:solidFill>
              </a:rPr>
              <a:t>name: argocd-cm </a:t>
            </a:r>
            <a:endParaRPr lang="en-DE" sz="1400" i="1" dirty="0">
              <a:solidFill>
                <a:schemeClr val="tx1"/>
              </a:solidFill>
            </a:endParaRPr>
          </a:p>
          <a:p>
            <a:pPr marL="0" lvl="2" indent="0">
              <a:buNone/>
            </a:pPr>
            <a:r>
              <a:rPr lang="de-DE" i="1" dirty="0">
                <a:solidFill>
                  <a:schemeClr val="tx1"/>
                </a:solidFill>
              </a:rPr>
              <a:t>data: </a:t>
            </a:r>
            <a:endParaRPr lang="en-DE" sz="1400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de-DE" sz="1400" i="1" dirty="0">
                <a:solidFill>
                  <a:schemeClr val="tx1"/>
                </a:solidFill>
              </a:rPr>
              <a:t>oidc.config:</a:t>
            </a:r>
            <a:endParaRPr lang="en-DE" sz="1400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en-DE" sz="1400" i="1" dirty="0">
                <a:solidFill>
                  <a:schemeClr val="tx1"/>
                </a:solidFill>
              </a:rPr>
              <a:t>    </a:t>
            </a:r>
            <a:r>
              <a:rPr lang="de-DE" sz="1400" i="1" dirty="0">
                <a:solidFill>
                  <a:schemeClr val="tx1"/>
                </a:solidFill>
              </a:rPr>
              <a:t>name: keycloak </a:t>
            </a:r>
            <a:endParaRPr lang="en-DE" sz="1400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en-DE" sz="1400" i="1" dirty="0">
                <a:solidFill>
                  <a:schemeClr val="tx1"/>
                </a:solidFill>
              </a:rPr>
              <a:t>    </a:t>
            </a:r>
            <a:r>
              <a:rPr lang="de-DE" sz="1400" i="1" dirty="0">
                <a:solidFill>
                  <a:schemeClr val="tx1"/>
                </a:solidFill>
              </a:rPr>
              <a:t>issuer: http://192.168.49.2:30965/realms/argocd</a:t>
            </a:r>
            <a:endParaRPr lang="en-DE" sz="1400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en-DE" sz="1400" i="1" dirty="0">
                <a:solidFill>
                  <a:schemeClr val="tx1"/>
                </a:solidFill>
              </a:rPr>
              <a:t>    </a:t>
            </a:r>
            <a:r>
              <a:rPr lang="de-DE" sz="1400" i="1" dirty="0">
                <a:solidFill>
                  <a:schemeClr val="tx1"/>
                </a:solidFill>
              </a:rPr>
              <a:t>clientID: ArgoCD</a:t>
            </a:r>
            <a:r>
              <a:rPr lang="en-DE" sz="1400" i="1" dirty="0">
                <a:solidFill>
                  <a:schemeClr val="tx1"/>
                </a:solidFill>
              </a:rPr>
              <a:t> </a:t>
            </a:r>
          </a:p>
          <a:p>
            <a:pPr marL="216000" lvl="3" indent="0">
              <a:buNone/>
            </a:pPr>
            <a:r>
              <a:rPr lang="en-DE" sz="1400" i="1" dirty="0">
                <a:solidFill>
                  <a:schemeClr val="tx1"/>
                </a:solidFill>
              </a:rPr>
              <a:t>    </a:t>
            </a:r>
            <a:r>
              <a:rPr lang="de-DE" sz="1400" i="1" dirty="0">
                <a:solidFill>
                  <a:schemeClr val="tx1"/>
                </a:solidFill>
              </a:rPr>
              <a:t>clientSecret: oidc.keycloak.clientSecret </a:t>
            </a:r>
            <a:r>
              <a:rPr lang="en-DE" sz="1400" i="1" dirty="0">
                <a:solidFill>
                  <a:schemeClr val="tx1"/>
                </a:solidFill>
              </a:rPr>
              <a:t>  </a:t>
            </a:r>
          </a:p>
          <a:p>
            <a:pPr marL="216000" lvl="3" indent="0">
              <a:buNone/>
            </a:pPr>
            <a:r>
              <a:rPr lang="en-DE" sz="1400" i="1" dirty="0">
                <a:solidFill>
                  <a:schemeClr val="tx1"/>
                </a:solidFill>
              </a:rPr>
              <a:t>    </a:t>
            </a:r>
            <a:r>
              <a:rPr lang="de-DE" sz="1400" i="1" dirty="0">
                <a:solidFill>
                  <a:schemeClr val="tx1"/>
                </a:solidFill>
              </a:rPr>
              <a:t>requestedScopes: ["openid", "profile", "email", "groups"] </a:t>
            </a:r>
            <a:endParaRPr lang="en-DE" sz="1400" i="1" dirty="0">
              <a:solidFill>
                <a:schemeClr val="tx1"/>
              </a:solidFill>
            </a:endParaRPr>
          </a:p>
          <a:p>
            <a:pPr marL="216000" lvl="3" indent="0">
              <a:buNone/>
            </a:pPr>
            <a:r>
              <a:rPr lang="de-DE" sz="1400" i="1" dirty="0">
                <a:solidFill>
                  <a:schemeClr val="tx1"/>
                </a:solidFill>
              </a:rPr>
              <a:t>url: https://127.0.0.1:8080 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1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B8789-78DA-7EE9-6D5A-B65B63F8F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3">
            <a:extLst>
              <a:ext uri="{FF2B5EF4-FFF2-40B4-BE49-F238E27FC236}">
                <a16:creationId xmlns:a16="http://schemas.microsoft.com/office/drawing/2014/main" id="{FECC5D57-D7E8-415A-F776-1505D3F2C57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03392" y="2199007"/>
            <a:ext cx="10048816" cy="40011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B04E5-91DF-128E-D216-73E72584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1</a:t>
            </a:r>
            <a:r>
              <a:rPr lang="en-DE" dirty="0">
                <a:solidFill>
                  <a:srgbClr val="000000"/>
                </a:solidFill>
              </a:rPr>
              <a:t>0</a:t>
            </a:r>
            <a:r>
              <a:rPr lang="de-DE" dirty="0">
                <a:solidFill>
                  <a:srgbClr val="000000"/>
                </a:solidFill>
              </a:rPr>
              <a:t>.1</a:t>
            </a:r>
            <a:r>
              <a:rPr lang="en-DE" dirty="0">
                <a:solidFill>
                  <a:srgbClr val="000000"/>
                </a:solidFill>
              </a:rPr>
              <a:t>2</a:t>
            </a:r>
            <a:r>
              <a:rPr lang="de-DE" dirty="0">
                <a:solidFill>
                  <a:srgbClr val="000000"/>
                </a:solidFill>
              </a:rPr>
              <a:t>.202</a:t>
            </a:r>
            <a:r>
              <a:rPr lang="en-DE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6535BB-0D05-A662-4A00-8A60AC6A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1F066-C7D3-4B2D-BC7E-EC0D86AF6BB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5CC2F2-A8CB-BBE0-7CC6-E06969B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33375"/>
            <a:ext cx="10322411" cy="503238"/>
          </a:xfrm>
        </p:spPr>
        <p:txBody>
          <a:bodyPr/>
          <a:lstStyle/>
          <a:p>
            <a:r>
              <a:rPr lang="en-GB" dirty="0"/>
              <a:t>Implementation of a Cloud-Native Architecture for Secure, Scalable and Distributed Computation</a:t>
            </a:r>
            <a:br>
              <a:rPr lang="en-DE" dirty="0"/>
            </a:b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6439-01AE-7DE3-B22B-0F6430281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DE" dirty="0"/>
              <a:t>Muhammad Fahad Ali</a:t>
            </a:r>
            <a:r>
              <a:rPr lang="en-US" dirty="0"/>
              <a:t>  |   </a:t>
            </a:r>
            <a:r>
              <a:rPr lang="en-GB" dirty="0"/>
              <a:t>Implementation of a Cloud-Native Architecture for Secure, Scalable and Distributed Computation</a:t>
            </a:r>
            <a:endParaRPr lang="de-DE" dirty="0"/>
          </a:p>
        </p:txBody>
      </p:sp>
      <p:sp>
        <p:nvSpPr>
          <p:cNvPr id="6" name="Rechteck 19">
            <a:hlinkClick r:id="rId18" action="ppaction://hlinksldjump"/>
            <a:extLst>
              <a:ext uri="{FF2B5EF4-FFF2-40B4-BE49-F238E27FC236}">
                <a16:creationId xmlns:a16="http://schemas.microsoft.com/office/drawing/2014/main" id="{7504F78F-D592-89D0-72F2-977C56E85D1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62199" y="311920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27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Rechteck 18">
            <a:hlinkClick r:id="rId18" action="ppaction://hlinksldjump"/>
            <a:extLst>
              <a:ext uri="{FF2B5EF4-FFF2-40B4-BE49-F238E27FC236}">
                <a16:creationId xmlns:a16="http://schemas.microsoft.com/office/drawing/2014/main" id="{8BF84D25-21E2-D2D5-0987-2D427C39BFB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03397" y="311920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tx1"/>
                </a:solidFill>
              </a:rPr>
              <a:t>Bibliograph</a:t>
            </a:r>
          </a:p>
        </p:txBody>
      </p:sp>
      <p:sp>
        <p:nvSpPr>
          <p:cNvPr id="8" name="Rechteck 17">
            <a:hlinkClick r:id="rId18" action="ppaction://hlinksldjump"/>
            <a:extLst>
              <a:ext uri="{FF2B5EF4-FFF2-40B4-BE49-F238E27FC236}">
                <a16:creationId xmlns:a16="http://schemas.microsoft.com/office/drawing/2014/main" id="{BE28EB43-F5D8-15A3-7A75-DEF52D9026B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39787" y="311920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dk1"/>
                </a:solidFill>
              </a:rPr>
              <a:t>5</a:t>
            </a:r>
            <a:endParaRPr lang="de-DE" sz="1600" b="1" dirty="0">
              <a:solidFill>
                <a:schemeClr val="dk1"/>
              </a:solidFill>
            </a:endParaRPr>
          </a:p>
        </p:txBody>
      </p:sp>
      <p:sp>
        <p:nvSpPr>
          <p:cNvPr id="10" name="Rechteck 15">
            <a:hlinkClick r:id="rId19" action="ppaction://hlinksldjump"/>
            <a:extLst>
              <a:ext uri="{FF2B5EF4-FFF2-40B4-BE49-F238E27FC236}">
                <a16:creationId xmlns:a16="http://schemas.microsoft.com/office/drawing/2014/main" id="{AF7CE183-9FF3-40D5-727F-DDC1260488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303397" y="219563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Authorization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1" name="Rechteck 14">
            <a:hlinkClick r:id="rId19" action="ppaction://hlinksldjump"/>
            <a:extLst>
              <a:ext uri="{FF2B5EF4-FFF2-40B4-BE49-F238E27FC236}">
                <a16:creationId xmlns:a16="http://schemas.microsoft.com/office/drawing/2014/main" id="{2D562AC7-DAD5-90CD-88B4-52734077CFC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9787" y="219563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3" name="Rechteck 12">
            <a:hlinkClick r:id="rId20" action="ppaction://hlinksldjump"/>
            <a:extLst>
              <a:ext uri="{FF2B5EF4-FFF2-40B4-BE49-F238E27FC236}">
                <a16:creationId xmlns:a16="http://schemas.microsoft.com/office/drawing/2014/main" id="{8E051708-0350-AF82-FDD8-1FF063AE288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162199" y="173202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hteck 11">
            <a:hlinkClick r:id="rId20" action="ppaction://hlinksldjump"/>
            <a:extLst>
              <a:ext uri="{FF2B5EF4-FFF2-40B4-BE49-F238E27FC236}">
                <a16:creationId xmlns:a16="http://schemas.microsoft.com/office/drawing/2014/main" id="{1E3D562D-94B8-2559-725F-CDF7A78640E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03397" y="173202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Authentication	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5" name="Rechteck 10">
            <a:hlinkClick r:id="rId20" action="ppaction://hlinksldjump"/>
            <a:extLst>
              <a:ext uri="{FF2B5EF4-FFF2-40B4-BE49-F238E27FC236}">
                <a16:creationId xmlns:a16="http://schemas.microsoft.com/office/drawing/2014/main" id="{61C7CF1A-314A-0314-94DC-8DE5491A905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9787" y="173202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6" name="Rechteck 9">
            <a:hlinkClick r:id="rId21" action="ppaction://hlinksldjump"/>
            <a:extLst>
              <a:ext uri="{FF2B5EF4-FFF2-40B4-BE49-F238E27FC236}">
                <a16:creationId xmlns:a16="http://schemas.microsoft.com/office/drawing/2014/main" id="{43E537BF-118A-56B4-0674-158DA6C0FF2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162199" y="126841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Rechteck 8">
            <a:hlinkClick r:id="rId21" action="ppaction://hlinksldjump"/>
            <a:extLst>
              <a:ext uri="{FF2B5EF4-FFF2-40B4-BE49-F238E27FC236}">
                <a16:creationId xmlns:a16="http://schemas.microsoft.com/office/drawing/2014/main" id="{E032350B-F60B-25E8-2DCC-94689C4E366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303397" y="1268413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Introduction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8" name="Rechteck 7">
            <a:hlinkClick r:id="rId21" action="ppaction://hlinksldjump"/>
            <a:extLst>
              <a:ext uri="{FF2B5EF4-FFF2-40B4-BE49-F238E27FC236}">
                <a16:creationId xmlns:a16="http://schemas.microsoft.com/office/drawing/2014/main" id="{A0C16004-CF90-8C2C-F531-0D909D10608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9787" y="1268413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5" name="Rechteck 19">
            <a:hlinkClick r:id="rId18" action="ppaction://hlinksldjump"/>
            <a:extLst>
              <a:ext uri="{FF2B5EF4-FFF2-40B4-BE49-F238E27FC236}">
                <a16:creationId xmlns:a16="http://schemas.microsoft.com/office/drawing/2014/main" id="{C9BF9A6C-6B3E-EE70-4E59-A06872674C9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162199" y="2655590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6" name="Rechteck 18">
            <a:hlinkClick r:id="rId18" action="ppaction://hlinksldjump"/>
            <a:extLst>
              <a:ext uri="{FF2B5EF4-FFF2-40B4-BE49-F238E27FC236}">
                <a16:creationId xmlns:a16="http://schemas.microsoft.com/office/drawing/2014/main" id="{5A568180-C578-395D-1332-24E0815E0FB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303397" y="2655590"/>
            <a:ext cx="18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DE" sz="1600" b="1" dirty="0">
                <a:solidFill>
                  <a:schemeClr val="tx1"/>
                </a:solidFill>
              </a:rPr>
              <a:t>Distributed Computation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37" name="Rechteck 17">
            <a:hlinkClick r:id="rId18" action="ppaction://hlinksldjump"/>
            <a:extLst>
              <a:ext uri="{FF2B5EF4-FFF2-40B4-BE49-F238E27FC236}">
                <a16:creationId xmlns:a16="http://schemas.microsoft.com/office/drawing/2014/main" id="{1839533D-7011-E694-689B-81924826200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9787" y="265559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9" name="Rechteck 16">
            <a:hlinkClick r:id="rId19" action="ppaction://hlinksldjump"/>
            <a:extLst>
              <a:ext uri="{FF2B5EF4-FFF2-40B4-BE49-F238E27FC236}">
                <a16:creationId xmlns:a16="http://schemas.microsoft.com/office/drawing/2014/main" id="{6715F8E3-C3A5-6AF4-2372-A211C839219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162199" y="2195633"/>
            <a:ext cx="11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DE8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DE" sz="1600" dirty="0">
                <a:solidFill>
                  <a:schemeClr val="tx1"/>
                </a:solidFill>
              </a:rPr>
              <a:t>10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53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e984f140-5fb4-4ebd-91a7-c1658553d5c5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shadow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   --&gt;&lt;settings allowedSizingModeIds=&quot;1|2&quot; allowedFontSizes=&quot;8|9|10|10.5|11|12|14|16|18&quot; allowedTimeFormatIds=&quot;1|2|3&quot; slideLayout=&quot;11&quot; customLayoutName=&quot;&quot; customLayoutIndex=&quot;3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Compliance with the design guidelines and use of the slide template, Efficient Elements and FAPS-BIB standardises and simplifies the creation of PowerPoint slides.&quot; subtitle=&quot;&quot; sizingModeId=&quot;2&quot; fontSize=&quot;16&quot; fontSizeAuto=&quot;1&quot; startTime=&quot;540&quot; timeFormatId=&quot;1&quot; startItemNo=&quot;1&quot; createSingleAgendaSlide=&quot;0&quot; createSeparatingSlides=&quot;1&quot; createBackupSlide=&quot;0&quot; layoutId=&quot;1_1&quot; hideSeparatingSlides=&quot;0&quot; createSections=&quot;1&quot; singleSlideId=&quot;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619.2364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ebf863d4-4ecf-4573-ace6-3668b2afab46&quot; parentId=&quot;&quot; level=&quot;1&quot; generateAgendaSlide=&quot;1&quot; showAgendaItem=&quot;1&quot; isBreak=&quot;0&quot; topic=&quot;Set-Up&quot; agendaSlideId=&quot;b58aebde-002d-440b-b8cc-fb4be5c5ef8a&quot; sectionId=&quot;{F0491CFF-BF4B-47C8-B46A-996F5D5B5C26}&quot; /&gt;&lt;item duration=&quot;30&quot; id=&quot;f479081f-2519-44fd-95e8-131b0d12f840&quot; parentId=&quot;&quot; level=&quot;1&quot; generateAgendaSlide=&quot;1&quot; showAgendaItem=&quot;1&quot; isBreak=&quot;0&quot; topic=&quot;Design Guidelines&quot; agendaSlideId=&quot;eaa705f0-5771-4aa8-a2b7-7182a31c7841&quot; sectionId=&quot;{9AE38417-DD84-4416-8285-6BEBCE3837CF}&quot; /&gt;&lt;item duration=&quot;30&quot; id=&quot;55dac4c2-3ada-4bae-b2aa-d08a226d613c&quot; parentId=&quot;&quot; level=&quot;1&quot; generateAgendaSlide=&quot;1&quot; showAgendaItem=&quot;1&quot; isBreak=&quot;0&quot; topic=&quot;Efficient Elements&quot; agendaSlideId=&quot;c4fe693d-57a2-4c27-b6d8-16874ed65a0f&quot; sectionId=&quot;{1E4F36B9-FE0B-4FEC-AE90-7D75283D5458}&quot; /&gt;&lt;item duration=&quot;30&quot; id=&quot;b62790b3-22a0-4e78-b8cf-dfc7438eb371&quot; parentId=&quot;&quot; level=&quot;1&quot; generateAgendaSlide=&quot;1&quot; showAgendaItem=&quot;1&quot; isBreak=&quot;0&quot; topic=&quot;FAPS-BIB&quot; agendaSlideId=&quot;f3dd4706-7f84-4aea-a7ac-f94c046082a3&quot; sectionId=&quot;{42806C9D-D25C-43AD-A66C-F47913A0CC53}&quot; /&gt;&lt;/items&gt;&lt;/agenda&gt;&lt;/contents&gt;&lt;/ee4p&gt;"/>
  <p:tag name="EE4P_AGENDAWIZARD_UPDATEPAGENUMBER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Topic"/>
  <p:tag name="EE4P_AGENDAWIZARD_CONTENT" val="/Design Guidelines"/>
  <p:tag name="EE4P_AGENDAWIZARD_PROPERTIES" val="102.6297/136.3798/147.0472/31.5047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ItemNo"/>
  <p:tag name="EE4P_AGENDAWIZARD_CONTENT" val="/2"/>
  <p:tag name="EE4P_AGENDAWIZARD_PROPERTIES" val="66.12496/136.3798/31.50472/31.504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PageNo"/>
  <p:tag name="EE4P_AGENDAWIZARD_PROPERTIES" val="878.9133/99.87504/8.961732/31.50472"/>
  <p:tag name="EE4P_AGENDAWIZARD_CONTENT" val="/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Topic"/>
  <p:tag name="EE4P_AGENDAWIZARD_CONTENT" val="/Set-Up"/>
  <p:tag name="EE4P_AGENDAWIZARD_PROPERTIES" val="102.6297/99.87504/147.0472/31.504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ItemNo"/>
  <p:tag name="EE4P_AGENDAWIZARD_CONTENT" val="/1"/>
  <p:tag name="EE4P_AGENDAWIZARD_PROPERTIES" val="66.12496/99.87504/31.50472/31.504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PageNo"/>
  <p:tag name="EE4P_AGENDAWIZARD_PROPERTIES" val="878.9133/172.8845/8.961732/31.50472"/>
  <p:tag name="EE4P_AGENDAWIZARD_CONTENT" val="/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Topic"/>
  <p:tag name="EE4P_AGENDAWIZARD_CONTENT" val="/Efficient Elements"/>
  <p:tag name="EE4P_AGENDAWIZARD_PROPERTIES" val="102.6297/172.8845/147.0472/31.5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ItemNo"/>
  <p:tag name="EE4P_AGENDAWIZARD_CONTENT" val="/3"/>
  <p:tag name="EE4P_AGENDAWIZARD_PROPERTIES" val="66.12496/172.8845/31.50472/31.5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Elemen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PageNo"/>
  <p:tag name="EE4P_AGENDAWIZARD_PROPERTIES" val="878.9133/136.3798/8.961732/31.50472"/>
  <p:tag name="EE4P_AGENDAWIZARD_CONTENT" val="/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Topic"/>
  <p:tag name="EE4P_AGENDAWIZARD_CONTENT" val="/Design Guidelines"/>
  <p:tag name="EE4P_AGENDAWIZARD_PROPERTIES" val="102.6297/136.3798/147.0472/31.5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ItemNo"/>
  <p:tag name="EE4P_AGENDAWIZARD_CONTENT" val="/2"/>
  <p:tag name="EE4P_AGENDAWIZARD_PROPERTIES" val="66.12496/136.3798/31.50472/31.5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PageNo"/>
  <p:tag name="EE4P_AGENDAWIZARD_PROPERTIES" val="878.9133/99.87504/8.961732/31.50472"/>
  <p:tag name="EE4P_AGENDAWIZARD_CONTENT" val="/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Topic"/>
  <p:tag name="EE4P_AGENDAWIZARD_CONTENT" val="/Set-Up"/>
  <p:tag name="EE4P_AGENDAWIZARD_PROPERTIES" val="102.6297/99.87504/147.0472/31.504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ItemNo"/>
  <p:tag name="EE4P_AGENDAWIZARD_CONTENT" val="/1"/>
  <p:tag name="EE4P_AGENDAWIZARD_PROPERTIES" val="66.12496/99.87504/31.50472/31.5047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Ele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Topic"/>
  <p:tag name="EE4P_AGENDAWIZARD_CONTENT" val="/Efficient Elements"/>
  <p:tag name="EE4P_AGENDAWIZARD_PROPERTIES" val="102.6297/172.8845/147.0472/31.504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ItemNo"/>
  <p:tag name="EE4P_AGENDAWIZARD_CONTENT" val="/3"/>
  <p:tag name="EE4P_AGENDAWIZARD_PROPERTIES" val="66.12496/172.8845/31.50472/31.504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PageNo"/>
  <p:tag name="EE4P_AGENDAWIZARD_PROPERTIES" val="878.9133/136.3798/8.961732/31.50472"/>
  <p:tag name="EE4P_AGENDAWIZARD_CONTENT" val="/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Topic"/>
  <p:tag name="EE4P_AGENDAWIZARD_CONTENT" val="/Design Guidelines"/>
  <p:tag name="EE4P_AGENDAWIZARD_PROPERTIES" val="102.6297/136.3798/147.0472/31.5047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ItemNo"/>
  <p:tag name="EE4P_AGENDAWIZARD_CONTENT" val="/2"/>
  <p:tag name="EE4P_AGENDAWIZARD_PROPERTIES" val="66.12496/136.3798/31.50472/31.5047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PageNo"/>
  <p:tag name="EE4P_AGENDAWIZARD_PROPERTIES" val="878.9133/99.87504/8.961732/31.50472"/>
  <p:tag name="EE4P_AGENDAWIZARD_CONTENT" val="/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Topic"/>
  <p:tag name="EE4P_AGENDAWIZARD_CONTENT" val="/Set-Up"/>
  <p:tag name="EE4P_AGENDAWIZARD_PROPERTIES" val="102.6297/99.87504/147.0472/31.5047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ItemNo"/>
  <p:tag name="EE4P_AGENDAWIZARD_CONTENT" val="/1"/>
  <p:tag name="EE4P_AGENDAWIZARD_PROPERTIES" val="66.12496/99.87504/31.50472/31.5047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PageNo"/>
  <p:tag name="EE4P_AGENDAWIZARD_PROPERTIES" val="878.9133/172.8845/8.961732/31.50472"/>
  <p:tag name="EE4P_AGENDAWIZARD_CONTENT" val="/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PageNo"/>
  <p:tag name="EE4P_AGENDAWIZARD_PROPERTIES" val="878.9133/172.8845/8.961732/31.50472"/>
  <p:tag name="EE4P_AGENDAWIZARD_CONTENT" val="/1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Elemen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Topic"/>
  <p:tag name="EE4P_AGENDAWIZARD_CONTENT" val="/Efficient Elements"/>
  <p:tag name="EE4P_AGENDAWIZARD_PROPERTIES" val="102.6297/172.8845/147.0472/31.5047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ItemNo"/>
  <p:tag name="EE4P_AGENDAWIZARD_CONTENT" val="/3"/>
  <p:tag name="EE4P_AGENDAWIZARD_PROPERTIES" val="66.12496/172.8845/31.50472/31.5047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PageNo"/>
  <p:tag name="EE4P_AGENDAWIZARD_PROPERTIES" val="878.9133/136.3798/8.961732/31.50472"/>
  <p:tag name="EE4P_AGENDAWIZARD_CONTENT" val="/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Topic"/>
  <p:tag name="EE4P_AGENDAWIZARD_CONTENT" val="/Design Guidelines"/>
  <p:tag name="EE4P_AGENDAWIZARD_PROPERTIES" val="102.6297/136.3798/147.0472/31.5047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ItemNo"/>
  <p:tag name="EE4P_AGENDAWIZARD_CONTENT" val="/2"/>
  <p:tag name="EE4P_AGENDAWIZARD_PROPERTIES" val="66.12496/136.3798/31.50472/31.5047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PageNo"/>
  <p:tag name="EE4P_AGENDAWIZARD_PROPERTIES" val="878.9133/99.87504/8.961732/31.50472"/>
  <p:tag name="EE4P_AGENDAWIZARD_CONTENT" val="/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Topic"/>
  <p:tag name="EE4P_AGENDAWIZARD_CONTENT" val="/Efficient Elements"/>
  <p:tag name="EE4P_AGENDAWIZARD_PROPERTIES" val="102.6297/172.8845/147.0472/31.5047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Topic"/>
  <p:tag name="EE4P_AGENDAWIZARD_CONTENT" val="/Set-Up"/>
  <p:tag name="EE4P_AGENDAWIZARD_PROPERTIES" val="102.6297/99.87504/147.0472/31.5047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ItemNo"/>
  <p:tag name="EE4P_AGENDAWIZARD_CONTENT" val="/1"/>
  <p:tag name="EE4P_AGENDAWIZARD_PROPERTIES" val="66.12496/99.87504/31.50472/31.5047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PageNo"/>
  <p:tag name="EE4P_AGENDAWIZARD_PROPERTIES" val="878.9133/172.8845/8.961732/31.50472"/>
  <p:tag name="EE4P_AGENDAWIZARD_CONTENT" val="/1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ItemNo"/>
  <p:tag name="EE4P_AGENDAWIZARD_CONTENT" val="/3"/>
  <p:tag name="EE4P_AGENDAWIZARD_PROPERTIES" val="66.12496/172.8845/31.50472/31.5047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Elemen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Elemen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Topic"/>
  <p:tag name="EE4P_AGENDAWIZARD_CONTENT" val="/Efficient Elements"/>
  <p:tag name="EE4P_AGENDAWIZARD_PROPERTIES" val="102.6297/172.8845/147.0472/31.5047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ItemNo"/>
  <p:tag name="EE4P_AGENDAWIZARD_CONTENT" val="/3"/>
  <p:tag name="EE4P_AGENDAWIZARD_PROPERTIES" val="66.12496/172.8845/31.50472/31.5047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PageNo"/>
  <p:tag name="EE4P_AGENDAWIZARD_PROPERTIES" val="878.9133/136.3798/8.961732/31.50472"/>
  <p:tag name="EE4P_AGENDAWIZARD_CONTENT" val="/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Topic"/>
  <p:tag name="EE4P_AGENDAWIZARD_CONTENT" val="/Design Guidelines"/>
  <p:tag name="EE4P_AGENDAWIZARD_PROPERTIES" val="102.6297/136.3798/147.0472/31.5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PageNo"/>
  <p:tag name="EE4P_AGENDAWIZARD_PROPERTIES" val="878.9133/136.3798/8.961732/31.50472"/>
  <p:tag name="EE4P_AGENDAWIZARD_CONTENT" val="/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aa705f0-5771-4aa8-a2b7-7182a31c7841_ItemNo"/>
  <p:tag name="EE4P_AGENDAWIZARD_CONTENT" val="/2"/>
  <p:tag name="EE4P_AGENDAWIZARD_PROPERTIES" val="66.12496/136.3798/31.50472/31.5047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PageNo"/>
  <p:tag name="EE4P_AGENDAWIZARD_PROPERTIES" val="878.9133/99.87504/8.961732/31.50472"/>
  <p:tag name="EE4P_AGENDAWIZARD_CONTENT" val="/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Topic"/>
  <p:tag name="EE4P_AGENDAWIZARD_CONTENT" val="/Set-Up"/>
  <p:tag name="EE4P_AGENDAWIZARD_PROPERTIES" val="102.6297/99.87504/147.0472/31.5047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58aebde-002d-440b-b8cc-fb4be5c5ef8a_ItemNo"/>
  <p:tag name="EE4P_AGENDAWIZARD_CONTENT" val="/1"/>
  <p:tag name="EE4P_AGENDAWIZARD_PROPERTIES" val="66.12496/99.87504/31.50472/31.5047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PageNo"/>
  <p:tag name="EE4P_AGENDAWIZARD_PROPERTIES" val="878.9133/209.3892/8.961732/31.50472"/>
  <p:tag name="EE4P_AGENDAWIZARD_CONTENT" val="/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Topic"/>
  <p:tag name="EE4P_AGENDAWIZARD_CONTENT" val="/FAPS-BIB"/>
  <p:tag name="EE4P_AGENDAWIZARD_PROPERTIES" val="102.6297/209.3892/147.0472/31.5047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3dd4706-7f84-4aea-a7ac-f94c046082a3_ItemNo"/>
  <p:tag name="EE4P_AGENDAWIZARD_CONTENT" val="/4"/>
  <p:tag name="EE4P_AGENDAWIZARD_PROPERTIES" val="66.12496/209.3892/31.50472/31.5047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4fe693d-57a2-4c27-b6d8-16874ed65a0f_PageNo"/>
  <p:tag name="EE4P_AGENDAWIZARD_PROPERTIES" val="878.9133/172.8845/8.961732/31.50472"/>
  <p:tag name="EE4P_AGENDAWIZARD_CONTENT" val="/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58aebde-002d-440b-b8cc-fb4be5c5ef8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heme/theme1.xml><?xml version="1.0" encoding="utf-8"?>
<a:theme xmlns:a="http://schemas.openxmlformats.org/drawingml/2006/main" name="FAPS PPT2022">
  <a:themeElements>
    <a:clrScheme name="FAPS Color 2022">
      <a:dk1>
        <a:srgbClr val="000000"/>
      </a:dk1>
      <a:lt1>
        <a:srgbClr val="FFFFFF"/>
      </a:lt1>
      <a:dk2>
        <a:srgbClr val="6A8A22"/>
      </a:dk2>
      <a:lt2>
        <a:srgbClr val="97C139"/>
      </a:lt2>
      <a:accent1>
        <a:srgbClr val="C5DE89"/>
      </a:accent1>
      <a:accent2>
        <a:srgbClr val="61C086"/>
      </a:accent2>
      <a:accent3>
        <a:srgbClr val="779FB5"/>
      </a:accent3>
      <a:accent4>
        <a:srgbClr val="6C8CC7"/>
      </a:accent4>
      <a:accent5>
        <a:srgbClr val="95A2AB"/>
      </a:accent5>
      <a:accent6>
        <a:srgbClr val="D1D9DE"/>
      </a:accent6>
      <a:hlink>
        <a:srgbClr val="97C139"/>
      </a:hlink>
      <a:folHlink>
        <a:srgbClr val="6A8A22"/>
      </a:folHlink>
    </a:clrScheme>
    <a:fontScheme name="FAPS fonts 201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5DE89"/>
        </a:solidFill>
        <a:ln>
          <a:noFill/>
        </a:ln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95A2A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buClr>
            <a:srgbClr val="97C139"/>
          </a:buClr>
          <a:defRPr dirty="0" err="1" smtClean="0"/>
        </a:defPPr>
      </a:lstStyle>
    </a:txDef>
  </a:objectDefaults>
  <a:extraClrSchemeLst/>
  <a:custClrLst>
    <a:custClr name="Hausfarbe FAPS-Grün">
      <a:srgbClr val="97C139"/>
    </a:custClr>
    <a:custClr name="Hausfarbe Grün">
      <a:srgbClr val="658D67"/>
    </a:custClr>
    <a:custClr name="Hausfarbe Türkis">
      <a:srgbClr val="34677D"/>
    </a:custClr>
    <a:custClr name="FAU-Blau">
      <a:srgbClr val="04316A"/>
    </a:custClr>
    <a:custClr name="Leer">
      <a:srgbClr val="FFFFFF"/>
    </a:custClr>
    <a:custClr name="Leer">
      <a:srgbClr val="FFFFFF"/>
    </a:custClr>
    <a:custClr name="Leer">
      <a:srgbClr val="FFFFFF"/>
    </a:custClr>
    <a:custClr name="Gelb">
      <a:srgbClr val="FFCB00"/>
    </a:custClr>
    <a:custClr name="Orange">
      <a:srgbClr val="F5821F"/>
    </a:custClr>
    <a:custClr name="Rot">
      <a:srgbClr val="DC1E26"/>
    </a:custClr>
    <a:custClr name="FAPS-Grün dunkel">
      <a:srgbClr val="6A8A22"/>
    </a:custClr>
    <a:custClr name="Grün dunkel">
      <a:srgbClr val="3F5F44"/>
    </a:custClr>
    <a:custClr name="Türkis dunkel">
      <a:srgbClr val="004359"/>
    </a:custClr>
    <a:custClr name="FAU-Blau dunkel">
      <a:srgbClr val="041E42"/>
    </a:custClr>
    <a:custClr name="Leer">
      <a:srgbClr val="FFFFFF"/>
    </a:custClr>
    <a:custClr name="Leer">
      <a:srgbClr val="FFFFFF"/>
    </a:custClr>
    <a:custClr name="Leer">
      <a:srgbClr val="FFFFFF"/>
    </a:custClr>
    <a:custClr name="Grau 1">
      <a:srgbClr val="95A2AB"/>
    </a:custClr>
    <a:custClr name="Grau 2">
      <a:srgbClr val="B0BCC4"/>
    </a:custClr>
    <a:custClr name="Grau 3">
      <a:srgbClr val="D1D9DE"/>
    </a:custClr>
    <a:custClr name="FAPS-Grün hell">
      <a:srgbClr val="C5DE89"/>
    </a:custClr>
    <a:custClr name="Grün hell">
      <a:srgbClr val="61C086"/>
    </a:custClr>
    <a:custClr name="TF Metallic">
      <a:srgbClr val="779FB5"/>
    </a:custClr>
    <a:custClr name="FAU-Blau hell">
      <a:srgbClr val="6C8CC7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FAPS PPT2022.potx" id="{B192D146-E38B-4F0A-A184-B3E6762FFEE8}" vid="{B1585063-498F-4EB4-9E3C-84219506062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FAPS PPT2022</Template>
  <TotalTime>0</TotalTime>
  <Words>2980</Words>
  <Application>Microsoft Office PowerPoint</Application>
  <PresentationFormat>Widescreen</PresentationFormat>
  <Paragraphs>525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Helvetica</vt:lpstr>
      <vt:lpstr>Symbol</vt:lpstr>
      <vt:lpstr>Wingdings</vt:lpstr>
      <vt:lpstr>FAPS PPT2022</vt:lpstr>
      <vt:lpstr>Implementation of a Cloud-Native Architecture for Secure, Scalable and Distributed Computation </vt:lpstr>
      <vt:lpstr>Implementation of a Cloud-Native Architecture for Secure, Scalable and Distributed Computation </vt:lpstr>
      <vt:lpstr>In today’s modern computing and rapidly evolving technological landscape, cloud-native technologies have become pivotal.</vt:lpstr>
      <vt:lpstr>Addressing the challenges of security, scalability and distributed computation are crucial for building robust and efficient cloud infrastructure.</vt:lpstr>
      <vt:lpstr>Implementation of a Cloud-Native Architecture for Secure, Scalable and Distributed Computation </vt:lpstr>
      <vt:lpstr>Authentication protocols are essential for implementing SSO because they provide standardized methods for managing user authentication across applications.</vt:lpstr>
      <vt:lpstr>Create a new realm and client in Keycloak, configure root, web and admin URLs, set up client secret and define roles and users.</vt:lpstr>
      <vt:lpstr>Configure ArgoCD to integrate with Keycloak as its OIDC provider for secure authentication.</vt:lpstr>
      <vt:lpstr>Implementation of a Cloud-Native Architecture for Secure, Scalable and Distributed Computation </vt:lpstr>
      <vt:lpstr>Role-based access control is a comprehensive mechanism for managing authorization in cloud-native environments.</vt:lpstr>
      <vt:lpstr>Define and manage namespace specific access control using Kubernetes RoleBindings</vt:lpstr>
      <vt:lpstr>Define and manage cluster specific access control using Kubernetes ClusterRoleBindings</vt:lpstr>
      <vt:lpstr>Streamline role-based access control authorization in Kubernetes through automation.</vt:lpstr>
      <vt:lpstr>Implementation of a Cloud-Native Architecture for Secure, Scalable and Distributed Computation </vt:lpstr>
      <vt:lpstr>Distributed computing enable scalable architectures to meet the growing demands of modern AI workloads</vt:lpstr>
      <vt:lpstr>Leverage Ray's distributed architecture to efficiently manage resources and scale AI workloads across nodes.</vt:lpstr>
      <vt:lpstr>Integrate Ray with Kubernetes using KubeRay for scalable and efficient AI workload management</vt:lpstr>
      <vt:lpstr>Scale Ray clusters with horizontal pod autoscaling for optimal utilization and dynamic workload management.</vt:lpstr>
      <vt:lpstr>Streamline Ray clusters on Kubernetes with automation for efficient resource management and dynamic scaling.</vt:lpstr>
      <vt:lpstr>Manage container dependencies using Docker images and lifecycle hooks for efficient scaling and resource management.</vt:lpstr>
      <vt:lpstr>Ray Core simplifies distributed computing, optimizes resources, and scales seamlessly for dynamic workloads.</vt:lpstr>
      <vt:lpstr>Ray Data optimizes scalable, parallel processing for large-scale data workflows in AI/ML applications.</vt:lpstr>
      <vt:lpstr>Ray Train, a distributed solution designed for training large-scale ML workloads.</vt:lpstr>
      <vt:lpstr>Ray Tune, a powerful distributed solution for large-scale ML tasks, optimises and scales hyperparameter tuning.</vt:lpstr>
      <vt:lpstr>Enhance AI workloads with secure authentication, fine-grained authorization, and scalable distributed computing. </vt:lpstr>
      <vt:lpstr>Implementation of a Cloud-Native Architecture for Secure, Scalable and Distributed Computation </vt:lpstr>
      <vt:lpstr>By looking at references that supports research, it allows to deepen insights and validate  conclusions.</vt:lpstr>
      <vt:lpstr>By looking at references that supports research, it allows to deepen insights and validate  conclusions.</vt:lpstr>
      <vt:lpstr>PowerPoint Presentation</vt:lpstr>
    </vt:vector>
  </TitlesOfParts>
  <Manager>Simon.Froehlig@faps.fau.de;michael.masuch@faps.fau.de</Manager>
  <Company>FAPS / E|Drive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E|Drive</dc:subject>
  <dc:creator>Fröhlig, Simon</dc:creator>
  <cp:lastModifiedBy>Ali, Muhammad Fahad</cp:lastModifiedBy>
  <cp:revision>195</cp:revision>
  <dcterms:created xsi:type="dcterms:W3CDTF">2023-10-12T15:56:42Z</dcterms:created>
  <dcterms:modified xsi:type="dcterms:W3CDTF">2024-12-10T00:51:59Z</dcterms:modified>
</cp:coreProperties>
</file>