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6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006E4"/>
    <a:srgbClr val="0033CC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6356" autoAdjust="0"/>
  </p:normalViewPr>
  <p:slideViewPr>
    <p:cSldViewPr>
      <p:cViewPr varScale="1">
        <p:scale>
          <a:sx n="58" d="100"/>
          <a:sy n="58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FC13D-C95E-418E-9375-EC4770484C6D}" type="datetimeFigureOut">
              <a:rPr lang="en-MY" smtClean="0"/>
              <a:pPr/>
              <a:t>1/10/2019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5BC4-2753-4F27-A4B2-C665F1C8315A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5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283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4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946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017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210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074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08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918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B5BC4-2753-4F27-A4B2-C665F1C8315A}" type="slidenum">
              <a:rPr lang="en-MY" smtClean="0"/>
              <a:pPr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250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558-57A0-49E0-97A4-557FE42F7A54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6FBF-6EAF-4320-808D-F50D7C4F1E09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A038-8309-4066-9795-E728D592365F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F12-E85D-4B80-9101-35E7741F3C60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3C4-D70D-42F8-87A7-70B285C3287F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7E68-DAB7-4A4B-89E2-53A249BD3A67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87A0-4693-4F99-A8CE-C9144C8BF25B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CE66-E8E6-4B42-8BBD-AC67A71325FB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342F-4CA5-4432-A4AE-DAC788E7A09D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567D-8E61-4733-A59B-B6A7E8252F5F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ECF8-1C31-4533-85D8-4EDDFDADC2FE}" type="datetime1">
              <a:rPr lang="en-MY" smtClean="0"/>
              <a:pPr/>
              <a:t>1/10/2019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MY"/>
              <a:t>Regular Expressions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C777111-8F34-4160-ABC6-7E98C0646D34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MY"/>
              <a:t>Regular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83051E-0D32-4E80-9B22-CF47EB51CFBB}" type="datetime1">
              <a:rPr lang="en-MY" smtClean="0"/>
              <a:pPr/>
              <a:t>1/10/2019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7543800" cy="2664295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4 (Pt 1):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Morphology, Words &amp; Transducers</a:t>
            </a:r>
            <a:endParaRPr lang="en-MY" sz="48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</a:t>
            </a:fld>
            <a:endParaRPr lang="en-MY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12976"/>
            <a:ext cx="3625119" cy="2753097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401903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Inflectional Morphology (English)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7506" y="1412776"/>
            <a:ext cx="7632848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English has a relatively simple inflectional system; only </a:t>
            </a:r>
            <a:r>
              <a:rPr lang="en-MY" sz="2800" dirty="0">
                <a:solidFill>
                  <a:srgbClr val="FF0000"/>
                </a:solidFill>
              </a:rPr>
              <a:t>nouns</a:t>
            </a:r>
            <a:r>
              <a:rPr lang="en-MY" sz="2800" dirty="0"/>
              <a:t>, </a:t>
            </a:r>
            <a:r>
              <a:rPr lang="en-MY" sz="2800" dirty="0">
                <a:solidFill>
                  <a:srgbClr val="FF0000"/>
                </a:solidFill>
              </a:rPr>
              <a:t>verbs</a:t>
            </a:r>
            <a:r>
              <a:rPr lang="en-MY" sz="2800" dirty="0"/>
              <a:t>, and sometimes </a:t>
            </a:r>
            <a:r>
              <a:rPr lang="en-MY" sz="2800" dirty="0">
                <a:solidFill>
                  <a:srgbClr val="FF0000"/>
                </a:solidFill>
              </a:rPr>
              <a:t>adjectives</a:t>
            </a:r>
            <a:r>
              <a:rPr lang="en-MY" sz="2800" dirty="0"/>
              <a:t> can be </a:t>
            </a:r>
            <a:r>
              <a:rPr lang="en-MY" sz="2800" dirty="0">
                <a:solidFill>
                  <a:srgbClr val="FF0000"/>
                </a:solidFill>
              </a:rPr>
              <a:t>inflected</a:t>
            </a:r>
            <a:r>
              <a:rPr lang="en-MY" sz="2800" dirty="0"/>
              <a:t>, and the </a:t>
            </a:r>
            <a:r>
              <a:rPr lang="en-MY" sz="2800" dirty="0">
                <a:solidFill>
                  <a:srgbClr val="FF0000"/>
                </a:solidFill>
              </a:rPr>
              <a:t>number of possible inflectional affixes</a:t>
            </a:r>
            <a:r>
              <a:rPr lang="en-MY" sz="2800" dirty="0"/>
              <a:t> is relatively </a:t>
            </a:r>
            <a:r>
              <a:rPr lang="en-MY" sz="2800" dirty="0">
                <a:solidFill>
                  <a:srgbClr val="FF0000"/>
                </a:solidFill>
              </a:rPr>
              <a:t>small </a:t>
            </a:r>
          </a:p>
          <a:p>
            <a:r>
              <a:rPr lang="en-US" sz="2800" dirty="0"/>
              <a:t>English </a:t>
            </a:r>
            <a:r>
              <a:rPr lang="en-US" sz="2800" dirty="0">
                <a:solidFill>
                  <a:srgbClr val="FF0000"/>
                </a:solidFill>
              </a:rPr>
              <a:t>nouns</a:t>
            </a:r>
            <a:r>
              <a:rPr lang="en-US" sz="2800" dirty="0"/>
              <a:t> has two kinds of </a:t>
            </a:r>
            <a:r>
              <a:rPr lang="en-US" sz="2800" dirty="0">
                <a:solidFill>
                  <a:srgbClr val="FF0000"/>
                </a:solidFill>
              </a:rPr>
              <a:t>inflection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An affix that marks </a:t>
            </a:r>
            <a:r>
              <a:rPr lang="en-US" sz="2400" dirty="0">
                <a:solidFill>
                  <a:srgbClr val="FF0000"/>
                </a:solidFill>
              </a:rPr>
              <a:t>plural</a:t>
            </a:r>
          </a:p>
          <a:p>
            <a:pPr lvl="1"/>
            <a:r>
              <a:rPr lang="en-US" sz="2400" dirty="0"/>
              <a:t>An affix that marks </a:t>
            </a:r>
            <a:r>
              <a:rPr lang="en-US" sz="2400" dirty="0">
                <a:solidFill>
                  <a:srgbClr val="FF0000"/>
                </a:solidFill>
              </a:rPr>
              <a:t>possessive </a:t>
            </a:r>
            <a:r>
              <a:rPr lang="en-US" sz="2400" dirty="0"/>
              <a:t>(e.g., children</a:t>
            </a:r>
            <a:r>
              <a:rPr lang="en-US" sz="2400" dirty="0">
                <a:solidFill>
                  <a:srgbClr val="FF0000"/>
                </a:solidFill>
              </a:rPr>
              <a:t>’s</a:t>
            </a:r>
            <a:r>
              <a:rPr lang="en-US" sz="2400" dirty="0"/>
              <a:t>, buse</a:t>
            </a:r>
            <a:r>
              <a:rPr lang="en-US" sz="2400" dirty="0">
                <a:solidFill>
                  <a:srgbClr val="FF0000"/>
                </a:solidFill>
              </a:rPr>
              <a:t>s’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10</a:t>
            </a:fld>
            <a:endParaRPr lang="en-MY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97152"/>
            <a:ext cx="5792532" cy="134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7206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Inflectional Morphology (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1124744"/>
            <a:ext cx="7632848" cy="558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English verbal inflection is more complicated than nominal (noun) inflection because English has </a:t>
            </a:r>
            <a:r>
              <a:rPr lang="en-MY" sz="2800" b="1" dirty="0">
                <a:solidFill>
                  <a:srgbClr val="FF0000"/>
                </a:solidFill>
              </a:rPr>
              <a:t>3 kinds of verbs</a:t>
            </a:r>
            <a:r>
              <a:rPr lang="en-MY" sz="2800" dirty="0"/>
              <a:t>: </a:t>
            </a:r>
          </a:p>
          <a:p>
            <a:pPr lvl="1"/>
            <a:r>
              <a:rPr lang="en-MY" sz="2600" dirty="0">
                <a:solidFill>
                  <a:srgbClr val="2E10B0"/>
                </a:solidFill>
              </a:rPr>
              <a:t>main (e.g., eat, sleep, drink)</a:t>
            </a:r>
          </a:p>
          <a:p>
            <a:pPr lvl="1"/>
            <a:r>
              <a:rPr lang="en-MY" sz="2600" dirty="0">
                <a:solidFill>
                  <a:srgbClr val="2E10B0"/>
                </a:solidFill>
              </a:rPr>
              <a:t>modal (e.g., can, will, should)</a:t>
            </a:r>
          </a:p>
          <a:p>
            <a:pPr lvl="1"/>
            <a:r>
              <a:rPr lang="en-MY" sz="2600" dirty="0">
                <a:solidFill>
                  <a:srgbClr val="2E10B0"/>
                </a:solidFill>
              </a:rPr>
              <a:t>primary (e.g., be, have, do)</a:t>
            </a:r>
          </a:p>
          <a:p>
            <a:r>
              <a:rPr lang="en-US" sz="2800" dirty="0"/>
              <a:t>English verbs are considered </a:t>
            </a:r>
            <a:r>
              <a:rPr lang="en-US" sz="2800" dirty="0">
                <a:solidFill>
                  <a:srgbClr val="FF0000"/>
                </a:solidFill>
              </a:rPr>
              <a:t>regular </a:t>
            </a:r>
            <a:r>
              <a:rPr lang="en-US" sz="2800" dirty="0"/>
              <a:t>when all </a:t>
            </a:r>
            <a:r>
              <a:rPr lang="en-US" sz="2800" b="1" dirty="0"/>
              <a:t>verbs of the same class</a:t>
            </a:r>
            <a:r>
              <a:rPr lang="en-US" sz="2800" dirty="0"/>
              <a:t> have </a:t>
            </a:r>
            <a:r>
              <a:rPr lang="en-US" sz="2800" u="sng" dirty="0"/>
              <a:t>similar endings</a:t>
            </a:r>
            <a:r>
              <a:rPr lang="en-US" sz="2800" dirty="0"/>
              <a:t> </a:t>
            </a:r>
            <a:r>
              <a:rPr lang="en-US" sz="2800" u="sng" dirty="0"/>
              <a:t>marking</a:t>
            </a:r>
            <a:r>
              <a:rPr lang="en-US" sz="2800" dirty="0"/>
              <a:t> the </a:t>
            </a:r>
            <a:r>
              <a:rPr lang="en-US" sz="2800" u="sng" dirty="0"/>
              <a:t>same functions</a:t>
            </a:r>
          </a:p>
          <a:p>
            <a:r>
              <a:rPr lang="en-US" sz="2800" dirty="0"/>
              <a:t>English verbs are considered </a:t>
            </a:r>
            <a:r>
              <a:rPr lang="en-US" sz="2800" dirty="0">
                <a:solidFill>
                  <a:srgbClr val="FF0000"/>
                </a:solidFill>
              </a:rPr>
              <a:t>irregular</a:t>
            </a:r>
            <a:r>
              <a:rPr lang="en-US" sz="2800" dirty="0"/>
              <a:t> when </a:t>
            </a:r>
            <a:r>
              <a:rPr lang="en-US" sz="2800" b="1" dirty="0"/>
              <a:t>verbs of the same class</a:t>
            </a:r>
            <a:r>
              <a:rPr lang="en-US" sz="2800" dirty="0"/>
              <a:t> may have </a:t>
            </a:r>
            <a:r>
              <a:rPr lang="en-US" sz="2800" u="sng" dirty="0"/>
              <a:t>multiple forms of inflections</a:t>
            </a:r>
            <a:endParaRPr lang="en-MY" sz="2800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11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14805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Inflectional Morphology (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7506" y="141277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rgbClr val="FF0000"/>
                </a:solidFill>
              </a:rPr>
              <a:t>Regular</a:t>
            </a:r>
            <a:r>
              <a:rPr lang="en-MY" sz="2800" dirty="0"/>
              <a:t> vs </a:t>
            </a:r>
            <a:r>
              <a:rPr lang="en-MY" sz="2800" dirty="0">
                <a:solidFill>
                  <a:srgbClr val="FF0000"/>
                </a:solidFill>
              </a:rPr>
              <a:t>irregular</a:t>
            </a:r>
            <a:r>
              <a:rPr lang="en-MY" sz="2800" dirty="0"/>
              <a:t> verbs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12</a:t>
            </a:fld>
            <a:endParaRPr lang="en-MY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9" y="4221088"/>
            <a:ext cx="6480720" cy="203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272808" cy="192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  <p:sp>
        <p:nvSpPr>
          <p:cNvPr id="5" name="Oval 4"/>
          <p:cNvSpPr/>
          <p:nvPr/>
        </p:nvSpPr>
        <p:spPr>
          <a:xfrm>
            <a:off x="6084168" y="5589240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5076056" y="5597624"/>
            <a:ext cx="864096" cy="279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/>
          <p:cNvSpPr/>
          <p:nvPr/>
        </p:nvSpPr>
        <p:spPr>
          <a:xfrm>
            <a:off x="4175956" y="5589240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9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Inflectional Morphology (Arabic)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7506" y="141277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rgbClr val="FF0000"/>
                </a:solidFill>
              </a:rPr>
              <a:t>Regular</a:t>
            </a:r>
            <a:r>
              <a:rPr lang="en-MY" sz="2800" dirty="0"/>
              <a:t> vs </a:t>
            </a:r>
            <a:r>
              <a:rPr lang="en-MY" sz="2800" dirty="0">
                <a:solidFill>
                  <a:srgbClr val="FF0000"/>
                </a:solidFill>
              </a:rPr>
              <a:t>irregular</a:t>
            </a:r>
            <a:r>
              <a:rPr lang="en-MY" sz="2800" dirty="0"/>
              <a:t> nouns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13</a:t>
            </a:fld>
            <a:endParaRPr lang="en-MY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830A3-74F5-485F-80CA-1BDAB662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33904"/>
            <a:ext cx="4390476" cy="39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F0E36-F869-41C1-8795-10047DCCE437}"/>
              </a:ext>
            </a:extLst>
          </p:cNvPr>
          <p:cNvSpPr txBox="1"/>
          <p:nvPr/>
        </p:nvSpPr>
        <p:spPr>
          <a:xfrm>
            <a:off x="75563" y="3647239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FD7B1-5C00-467C-8D31-36DA7E925CE7}"/>
              </a:ext>
            </a:extLst>
          </p:cNvPr>
          <p:cNvSpPr txBox="1"/>
          <p:nvPr/>
        </p:nvSpPr>
        <p:spPr>
          <a:xfrm>
            <a:off x="120120" y="5427289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irregular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1556C5-A6C7-41C2-8497-5A34793EDF92}"/>
              </a:ext>
            </a:extLst>
          </p:cNvPr>
          <p:cNvSpPr/>
          <p:nvPr/>
        </p:nvSpPr>
        <p:spPr>
          <a:xfrm>
            <a:off x="891024" y="2985582"/>
            <a:ext cx="194298" cy="1876792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F8ED945-6EC1-4D50-A0E0-524853871DC8}"/>
              </a:ext>
            </a:extLst>
          </p:cNvPr>
          <p:cNvSpPr/>
          <p:nvPr/>
        </p:nvSpPr>
        <p:spPr>
          <a:xfrm>
            <a:off x="1177368" y="5181606"/>
            <a:ext cx="110795" cy="791756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5B77C8-DE53-40C7-A99C-4195E4356A40}"/>
              </a:ext>
            </a:extLst>
          </p:cNvPr>
          <p:cNvSpPr txBox="1"/>
          <p:nvPr/>
        </p:nvSpPr>
        <p:spPr>
          <a:xfrm>
            <a:off x="1104877" y="2912553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Muslimuuna</a:t>
            </a:r>
            <a:r>
              <a:rPr lang="en-US" dirty="0"/>
              <a:t> (Muslims)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64847-BB96-40F0-A93D-C73CBBC7EAFB}"/>
              </a:ext>
            </a:extLst>
          </p:cNvPr>
          <p:cNvSpPr txBox="1"/>
          <p:nvPr/>
        </p:nvSpPr>
        <p:spPr>
          <a:xfrm>
            <a:off x="1161489" y="3381640"/>
            <a:ext cx="19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habbazina</a:t>
            </a:r>
            <a:r>
              <a:rPr lang="en-US" dirty="0"/>
              <a:t> (bakers)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1BA2B-2A07-4DB8-B461-3FD95CB6C702}"/>
              </a:ext>
            </a:extLst>
          </p:cNvPr>
          <p:cNvSpPr txBox="1"/>
          <p:nvPr/>
        </p:nvSpPr>
        <p:spPr>
          <a:xfrm>
            <a:off x="1139062" y="3861814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sayyaratun</a:t>
            </a:r>
            <a:r>
              <a:rPr lang="en-US" dirty="0"/>
              <a:t> (cars)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2B6B2-E0E8-4660-AA41-0A25027D6E28}"/>
              </a:ext>
            </a:extLst>
          </p:cNvPr>
          <p:cNvSpPr txBox="1"/>
          <p:nvPr/>
        </p:nvSpPr>
        <p:spPr>
          <a:xfrm>
            <a:off x="1117365" y="4393614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al-</a:t>
            </a:r>
            <a:r>
              <a:rPr lang="en-US" dirty="0" err="1"/>
              <a:t>malikaat</a:t>
            </a:r>
            <a:r>
              <a:rPr lang="en-US" dirty="0"/>
              <a:t> (queens)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311E9-2EEC-4FC9-B325-43A591532E06}"/>
              </a:ext>
            </a:extLst>
          </p:cNvPr>
          <p:cNvSpPr txBox="1"/>
          <p:nvPr/>
        </p:nvSpPr>
        <p:spPr>
          <a:xfrm>
            <a:off x="1320840" y="5075892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masaajidu</a:t>
            </a:r>
            <a:r>
              <a:rPr lang="en-US" dirty="0"/>
              <a:t> (mosques)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C0834-7DCD-430C-B38A-70CD8868F3B6}"/>
              </a:ext>
            </a:extLst>
          </p:cNvPr>
          <p:cNvSpPr txBox="1"/>
          <p:nvPr/>
        </p:nvSpPr>
        <p:spPr>
          <a:xfrm>
            <a:off x="1398927" y="564029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buyut</a:t>
            </a:r>
            <a:r>
              <a:rPr lang="en-US" dirty="0"/>
              <a:t> (houses)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2568A-F461-43DE-8E7C-C984E5750F12}"/>
              </a:ext>
            </a:extLst>
          </p:cNvPr>
          <p:cNvSpPr txBox="1"/>
          <p:nvPr/>
        </p:nvSpPr>
        <p:spPr>
          <a:xfrm>
            <a:off x="7378300" y="28818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Muslim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AD71D-8349-40D3-AE4E-B6A94808BA09}"/>
              </a:ext>
            </a:extLst>
          </p:cNvPr>
          <p:cNvSpPr txBox="1"/>
          <p:nvPr/>
        </p:nvSpPr>
        <p:spPr>
          <a:xfrm>
            <a:off x="7378300" y="345112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habbaz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88556-626F-4631-B08A-E166BBE03663}"/>
              </a:ext>
            </a:extLst>
          </p:cNvPr>
          <p:cNvSpPr txBox="1"/>
          <p:nvPr/>
        </p:nvSpPr>
        <p:spPr>
          <a:xfrm>
            <a:off x="7378300" y="3933702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sayyarah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CEE2-8701-44D8-A172-616E993C26DE}"/>
              </a:ext>
            </a:extLst>
          </p:cNvPr>
          <p:cNvSpPr txBox="1"/>
          <p:nvPr/>
        </p:nvSpPr>
        <p:spPr>
          <a:xfrm>
            <a:off x="7222393" y="4502995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al-</a:t>
            </a:r>
            <a:r>
              <a:rPr lang="en-US" dirty="0" err="1"/>
              <a:t>malikah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8C733-0E78-4844-A95D-9E9555EEF876}"/>
              </a:ext>
            </a:extLst>
          </p:cNvPr>
          <p:cNvSpPr txBox="1"/>
          <p:nvPr/>
        </p:nvSpPr>
        <p:spPr>
          <a:xfrm>
            <a:off x="7206526" y="50758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masjid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E4C2E-6AE2-4785-A666-C0F09B1B77CE}"/>
              </a:ext>
            </a:extLst>
          </p:cNvPr>
          <p:cNvSpPr txBox="1"/>
          <p:nvPr/>
        </p:nvSpPr>
        <p:spPr>
          <a:xfrm>
            <a:off x="7273022" y="561167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</a:t>
            </a:r>
          </a:p>
        </p:txBody>
      </p:sp>
    </p:spTree>
    <p:extLst>
      <p:ext uri="{BB962C8B-B14F-4D97-AF65-F5344CB8AC3E}">
        <p14:creationId xmlns:p14="http://schemas.microsoft.com/office/powerpoint/2010/main" val="24919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Derivational Morphology (English)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1196752"/>
            <a:ext cx="734481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Derivation </a:t>
            </a:r>
            <a:r>
              <a:rPr lang="en-US" sz="2800" dirty="0"/>
              <a:t>is a </a:t>
            </a:r>
            <a:r>
              <a:rPr lang="en-US" sz="2800" u="sng" dirty="0"/>
              <a:t>combination of</a:t>
            </a:r>
            <a:r>
              <a:rPr lang="en-US" sz="2800" dirty="0"/>
              <a:t> a word </a:t>
            </a:r>
            <a:r>
              <a:rPr lang="en-US" sz="2800" u="sng" dirty="0">
                <a:solidFill>
                  <a:srgbClr val="FF0000"/>
                </a:solidFill>
              </a:rPr>
              <a:t>stem</a:t>
            </a:r>
            <a:r>
              <a:rPr lang="en-US" sz="2800" u="sng" dirty="0"/>
              <a:t> with</a:t>
            </a:r>
            <a:r>
              <a:rPr lang="en-US" sz="2800" dirty="0"/>
              <a:t> a grammatical </a:t>
            </a:r>
            <a:r>
              <a:rPr lang="en-US" sz="2800" u="sng" dirty="0">
                <a:solidFill>
                  <a:srgbClr val="FF0000"/>
                </a:solidFill>
              </a:rPr>
              <a:t>morpheme/affix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/>
              <a:t>resulting in a </a:t>
            </a:r>
            <a:r>
              <a:rPr lang="en-US" sz="2800" b="1" dirty="0">
                <a:solidFill>
                  <a:srgbClr val="FF0000"/>
                </a:solidFill>
              </a:rPr>
              <a:t>different word class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with a meaning hard to predict</a:t>
            </a:r>
          </a:p>
          <a:p>
            <a:r>
              <a:rPr lang="en-US" sz="2800" dirty="0"/>
              <a:t>A common kind of derivation in English forms </a:t>
            </a:r>
            <a:r>
              <a:rPr lang="en-US" sz="2800" dirty="0">
                <a:solidFill>
                  <a:srgbClr val="FF0000"/>
                </a:solidFill>
              </a:rPr>
              <a:t>new nouns</a:t>
            </a:r>
            <a:r>
              <a:rPr lang="en-US" sz="2800" dirty="0"/>
              <a:t>, usually from </a:t>
            </a:r>
            <a:r>
              <a:rPr lang="en-US" sz="2800" dirty="0">
                <a:solidFill>
                  <a:srgbClr val="FF0000"/>
                </a:solidFill>
              </a:rPr>
              <a:t>verbs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adjectives</a:t>
            </a:r>
            <a:r>
              <a:rPr lang="en-US" sz="2800" dirty="0"/>
              <a:t>, a process known as </a:t>
            </a:r>
            <a:r>
              <a:rPr lang="en-US" sz="2800" dirty="0">
                <a:solidFill>
                  <a:srgbClr val="FF0000"/>
                </a:solidFill>
              </a:rPr>
              <a:t>nominalization </a:t>
            </a:r>
            <a:endParaRPr lang="en-MY" sz="2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14</a:t>
            </a:fld>
            <a:endParaRPr lang="en-MY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4838225" cy="16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6228184" y="4941168"/>
            <a:ext cx="108012" cy="12317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6420544" y="5326068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New word class</a:t>
            </a:r>
            <a:endParaRPr lang="en-MY" sz="2000" b="1" dirty="0">
              <a:solidFill>
                <a:srgbClr val="0070C0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89991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Derivational Morphology (Malay)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15</a:t>
            </a:fld>
            <a:endParaRPr lang="en-MY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90316"/>
              </p:ext>
            </p:extLst>
          </p:nvPr>
        </p:nvGraphicFramePr>
        <p:xfrm>
          <a:off x="755576" y="3429000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Affix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Derivation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</a:t>
                      </a:r>
                      <a:r>
                        <a:rPr lang="en-US" dirty="0"/>
                        <a:t>- (prefix)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lari</a:t>
                      </a:r>
                      <a:r>
                        <a:rPr lang="en-US" dirty="0"/>
                        <a:t> (V)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ber</a:t>
                      </a:r>
                      <a:r>
                        <a:rPr lang="en-US" dirty="0" err="1"/>
                        <a:t>lari</a:t>
                      </a:r>
                      <a:r>
                        <a:rPr lang="en-US" dirty="0"/>
                        <a:t> (V)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-an (suffix)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(V)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an</a:t>
                      </a:r>
                      <a:r>
                        <a:rPr lang="en-US" baseline="0" dirty="0"/>
                        <a:t> (N)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</a:t>
                      </a:r>
                      <a:r>
                        <a:rPr lang="en-US" dirty="0"/>
                        <a:t> - X - an (circumfix)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besar</a:t>
                      </a:r>
                      <a:r>
                        <a:rPr lang="en-US" dirty="0"/>
                        <a:t> (ADJ)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ke</a:t>
                      </a:r>
                      <a:r>
                        <a:rPr lang="en-US" dirty="0" err="1"/>
                        <a:t>besar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an</a:t>
                      </a:r>
                      <a:r>
                        <a:rPr lang="en-US" baseline="0" dirty="0"/>
                        <a:t> (N)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</a:t>
                      </a:r>
                      <a:r>
                        <a:rPr lang="en-US" dirty="0"/>
                        <a:t> - X - an (circumfix)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rumah</a:t>
                      </a:r>
                      <a:r>
                        <a:rPr lang="en-US" dirty="0"/>
                        <a:t> (N)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pe</a:t>
                      </a:r>
                      <a:r>
                        <a:rPr lang="en-US" dirty="0" err="1"/>
                        <a:t>rumah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an</a:t>
                      </a:r>
                      <a:r>
                        <a:rPr lang="en-US" dirty="0"/>
                        <a:t> (N)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mem-</a:t>
                      </a:r>
                      <a:r>
                        <a:rPr lang="en-US" dirty="0" err="1"/>
                        <a:t>peR</a:t>
                      </a:r>
                      <a:r>
                        <a:rPr lang="en-US" dirty="0"/>
                        <a:t>- X -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kan</a:t>
                      </a:r>
                      <a:r>
                        <a:rPr lang="en-US" dirty="0"/>
                        <a:t> (circumfix)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kecil</a:t>
                      </a:r>
                      <a:r>
                        <a:rPr lang="en-US" dirty="0"/>
                        <a:t> (ADJ)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per</a:t>
                      </a:r>
                      <a:r>
                        <a:rPr lang="en-US" dirty="0" err="1"/>
                        <a:t>kecilkan</a:t>
                      </a:r>
                      <a:r>
                        <a:rPr lang="en-US" dirty="0"/>
                        <a:t> (V)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</a:t>
                      </a:r>
                      <a:r>
                        <a:rPr lang="en-US" dirty="0"/>
                        <a:t> (infix)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jari</a:t>
                      </a:r>
                      <a:r>
                        <a:rPr lang="en-US" dirty="0"/>
                        <a:t> (noun)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em</a:t>
                      </a:r>
                      <a:r>
                        <a:rPr lang="en-US" dirty="0" err="1"/>
                        <a:t>ari</a:t>
                      </a:r>
                      <a:r>
                        <a:rPr lang="en-US" dirty="0"/>
                        <a:t> (N)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11560" y="1340768"/>
            <a:ext cx="7344816" cy="18158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Derivation </a:t>
            </a:r>
            <a:r>
              <a:rPr lang="en-US" sz="2800" dirty="0"/>
              <a:t>is a combination of a word </a:t>
            </a:r>
            <a:r>
              <a:rPr lang="en-US" sz="2800" dirty="0">
                <a:solidFill>
                  <a:srgbClr val="FF0000"/>
                </a:solidFill>
              </a:rPr>
              <a:t>root </a:t>
            </a:r>
            <a:r>
              <a:rPr lang="en-US" sz="2800" dirty="0"/>
              <a:t>with a grammatical </a:t>
            </a:r>
            <a:r>
              <a:rPr lang="en-US" sz="2800" dirty="0">
                <a:solidFill>
                  <a:srgbClr val="FF0000"/>
                </a:solidFill>
              </a:rPr>
              <a:t>morpheme/affix, </a:t>
            </a:r>
            <a:r>
              <a:rPr lang="en-US" sz="2800" dirty="0"/>
              <a:t>resulting in </a:t>
            </a:r>
            <a:r>
              <a:rPr lang="en-US" sz="2800" u="sng" dirty="0">
                <a:solidFill>
                  <a:srgbClr val="FF0000"/>
                </a:solidFill>
              </a:rPr>
              <a:t>not necessarily a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FF0000"/>
                </a:solidFill>
              </a:rPr>
              <a:t>different word class </a:t>
            </a:r>
            <a:r>
              <a:rPr lang="en-US" sz="2800" dirty="0"/>
              <a:t>with a meaning hard to predict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62247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State Transducers (FST)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632848" cy="5112568"/>
          </a:xfrm>
        </p:spPr>
        <p:txBody>
          <a:bodyPr>
            <a:noAutofit/>
          </a:bodyPr>
          <a:lstStyle/>
          <a:p>
            <a:r>
              <a:rPr lang="en-MY" sz="2800" dirty="0"/>
              <a:t>A transducer </a:t>
            </a:r>
            <a:r>
              <a:rPr lang="en-MY" sz="2800" dirty="0">
                <a:solidFill>
                  <a:srgbClr val="FF0000"/>
                </a:solidFill>
              </a:rPr>
              <a:t>maps between one set of symbols to another</a:t>
            </a:r>
            <a:r>
              <a:rPr lang="en-MY" sz="2800" dirty="0"/>
              <a:t>.</a:t>
            </a:r>
            <a:r>
              <a:rPr lang="en-MY" sz="2800" dirty="0">
                <a:solidFill>
                  <a:srgbClr val="FF0000"/>
                </a:solidFill>
              </a:rPr>
              <a:t> </a:t>
            </a:r>
            <a:r>
              <a:rPr lang="en-MY" sz="2800" dirty="0"/>
              <a:t>A </a:t>
            </a:r>
            <a:r>
              <a:rPr lang="en-MY" sz="2800" dirty="0">
                <a:solidFill>
                  <a:srgbClr val="FF0000"/>
                </a:solidFill>
              </a:rPr>
              <a:t>finite-state transducer</a:t>
            </a:r>
            <a:r>
              <a:rPr lang="en-MY" sz="2800" dirty="0"/>
              <a:t> does this via a </a:t>
            </a:r>
            <a:r>
              <a:rPr lang="en-MY" sz="2800" dirty="0">
                <a:solidFill>
                  <a:srgbClr val="FF0000"/>
                </a:solidFill>
              </a:rPr>
              <a:t>finite automaton</a:t>
            </a:r>
            <a:r>
              <a:rPr lang="en-MY" sz="2800" dirty="0"/>
              <a:t>, commonly visualized as a </a:t>
            </a:r>
            <a:r>
              <a:rPr lang="en-MY" sz="2800" dirty="0">
                <a:solidFill>
                  <a:srgbClr val="FF0000"/>
                </a:solidFill>
              </a:rPr>
              <a:t>two-tape automaton </a:t>
            </a:r>
            <a:r>
              <a:rPr lang="en-MY" sz="2800" dirty="0"/>
              <a:t>which </a:t>
            </a:r>
            <a:r>
              <a:rPr lang="en-MY" sz="2800" dirty="0">
                <a:solidFill>
                  <a:srgbClr val="FF0000"/>
                </a:solidFill>
              </a:rPr>
              <a:t>recognizes </a:t>
            </a:r>
            <a:r>
              <a:rPr lang="en-MY" sz="2800" dirty="0"/>
              <a:t>or</a:t>
            </a:r>
            <a:r>
              <a:rPr lang="en-MY" sz="2800" dirty="0">
                <a:solidFill>
                  <a:srgbClr val="FF0000"/>
                </a:solidFill>
              </a:rPr>
              <a:t> generates </a:t>
            </a:r>
            <a:r>
              <a:rPr lang="en-MY" sz="2800" i="1" dirty="0">
                <a:solidFill>
                  <a:srgbClr val="FF0000"/>
                </a:solidFill>
              </a:rPr>
              <a:t>pairs </a:t>
            </a:r>
            <a:r>
              <a:rPr lang="en-MY" sz="2800" dirty="0">
                <a:solidFill>
                  <a:srgbClr val="FF0000"/>
                </a:solidFill>
              </a:rPr>
              <a:t>of strings</a:t>
            </a:r>
            <a:r>
              <a:rPr lang="en-MY" sz="2800" dirty="0"/>
              <a:t>. </a:t>
            </a:r>
          </a:p>
          <a:p>
            <a:r>
              <a:rPr lang="en-MY" sz="2800" dirty="0"/>
              <a:t>The FST has a more general function than an FSA. An </a:t>
            </a:r>
            <a:r>
              <a:rPr lang="en-MY" sz="2800" dirty="0">
                <a:solidFill>
                  <a:srgbClr val="FF0000"/>
                </a:solidFill>
              </a:rPr>
              <a:t>FSA defines </a:t>
            </a:r>
            <a:r>
              <a:rPr lang="en-MY" sz="2800" dirty="0"/>
              <a:t>a formal language by defining</a:t>
            </a:r>
            <a:r>
              <a:rPr lang="en-MY" sz="2800" dirty="0">
                <a:solidFill>
                  <a:srgbClr val="FF0000"/>
                </a:solidFill>
              </a:rPr>
              <a:t> a set of strings</a:t>
            </a:r>
            <a:r>
              <a:rPr lang="en-MY" sz="2800" dirty="0"/>
              <a:t> while an </a:t>
            </a:r>
            <a:r>
              <a:rPr lang="en-MY" sz="2800" dirty="0">
                <a:solidFill>
                  <a:srgbClr val="FF0000"/>
                </a:solidFill>
              </a:rPr>
              <a:t>FST defines a </a:t>
            </a:r>
            <a:r>
              <a:rPr lang="en-MY" sz="2800" i="1" u="sng" dirty="0">
                <a:solidFill>
                  <a:srgbClr val="FF0000"/>
                </a:solidFill>
              </a:rPr>
              <a:t>relation</a:t>
            </a:r>
            <a:r>
              <a:rPr lang="en-MY" sz="2800" i="1" dirty="0">
                <a:solidFill>
                  <a:srgbClr val="FF0000"/>
                </a:solidFill>
              </a:rPr>
              <a:t> </a:t>
            </a:r>
            <a:r>
              <a:rPr lang="en-MY" sz="2800" dirty="0">
                <a:solidFill>
                  <a:srgbClr val="FF0000"/>
                </a:solidFill>
              </a:rPr>
              <a:t>between sets of strings</a:t>
            </a:r>
            <a:r>
              <a:rPr lang="en-MY" sz="2800" dirty="0"/>
              <a:t>.</a:t>
            </a:r>
          </a:p>
          <a:p>
            <a:r>
              <a:rPr lang="en-MY" sz="2800" dirty="0"/>
              <a:t>This relates to the view of </a:t>
            </a:r>
            <a:r>
              <a:rPr lang="en-MY" sz="2800" dirty="0">
                <a:solidFill>
                  <a:srgbClr val="FF0000"/>
                </a:solidFill>
              </a:rPr>
              <a:t>FST</a:t>
            </a:r>
            <a:r>
              <a:rPr lang="en-MY" sz="2800" dirty="0"/>
              <a:t> as </a:t>
            </a:r>
            <a:r>
              <a:rPr lang="en-MY" sz="2800" dirty="0">
                <a:solidFill>
                  <a:srgbClr val="FF0000"/>
                </a:solidFill>
              </a:rPr>
              <a:t>a machine that </a:t>
            </a:r>
            <a:r>
              <a:rPr lang="en-MY" sz="2800" u="sng" dirty="0">
                <a:solidFill>
                  <a:srgbClr val="FF0000"/>
                </a:solidFill>
              </a:rPr>
              <a:t>reads one string and generates another</a:t>
            </a:r>
            <a:endParaRPr lang="en-US" sz="2800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16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58416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State Transducers (FST)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620000" cy="4608512"/>
          </a:xfrm>
        </p:spPr>
        <p:txBody>
          <a:bodyPr>
            <a:noAutofit/>
          </a:bodyPr>
          <a:lstStyle/>
          <a:p>
            <a:r>
              <a:rPr lang="en-MY" sz="2400" dirty="0"/>
              <a:t>Uses a </a:t>
            </a:r>
            <a:r>
              <a:rPr lang="en-MY" sz="2400" dirty="0">
                <a:solidFill>
                  <a:srgbClr val="FF0000"/>
                </a:solidFill>
              </a:rPr>
              <a:t>directed graph</a:t>
            </a:r>
            <a:r>
              <a:rPr lang="en-MY" sz="2400" dirty="0"/>
              <a:t> to </a:t>
            </a:r>
            <a:r>
              <a:rPr lang="en-MY" sz="2400" dirty="0">
                <a:solidFill>
                  <a:srgbClr val="FF0000"/>
                </a:solidFill>
              </a:rPr>
              <a:t>encode a mapping from a set of I{input strings} to a set of O{output strings}</a:t>
            </a:r>
            <a:r>
              <a:rPr lang="en-MY" sz="2400" dirty="0"/>
              <a:t>.  </a:t>
            </a:r>
          </a:p>
          <a:p>
            <a:pPr lvl="1"/>
            <a:r>
              <a:rPr lang="en-MY" dirty="0"/>
              <a:t>An I{input string} is a sequence of </a:t>
            </a:r>
            <a:r>
              <a:rPr lang="en-MY" b="1" dirty="0"/>
              <a:t>immutable</a:t>
            </a:r>
            <a:r>
              <a:rPr lang="en-MY" dirty="0"/>
              <a:t> values (such as integers, characters, or strings) called S{input symbols}.</a:t>
            </a:r>
          </a:p>
          <a:p>
            <a:pPr lvl="1"/>
            <a:r>
              <a:rPr lang="en-MY" dirty="0"/>
              <a:t>An O{output string} is a sequence of </a:t>
            </a:r>
            <a:r>
              <a:rPr lang="en-MY" b="1" dirty="0"/>
              <a:t>immutable</a:t>
            </a:r>
            <a:r>
              <a:rPr lang="en-MY" dirty="0"/>
              <a:t> values called X{output symbols}.  Collectively, input strings and output strings are called Y{symbol strings}, or simply Y{strings} for short.</a:t>
            </a:r>
          </a:p>
          <a:p>
            <a:r>
              <a:rPr lang="en-MY" sz="2400" dirty="0"/>
              <a:t>Note that this notion of Y{string} is different from the python string type -- </a:t>
            </a:r>
            <a:r>
              <a:rPr lang="en-MY" sz="2400" b="1" dirty="0"/>
              <a:t>symbol strings are always encoded as tuples of input or output symbols</a:t>
            </a:r>
            <a:r>
              <a:rPr lang="en-MY" sz="2400" dirty="0"/>
              <a:t>, even if those symbols are characters.</a:t>
            </a:r>
          </a:p>
          <a:p>
            <a:r>
              <a:rPr lang="en-MY" sz="2400" dirty="0"/>
              <a:t>An empty sequence (</a:t>
            </a:r>
            <a:r>
              <a:rPr lang="el-GR" sz="2400" b="1" dirty="0"/>
              <a:t>ϵ</a:t>
            </a:r>
            <a:r>
              <a:rPr lang="en-MY" sz="2400" dirty="0"/>
              <a:t>) is a </a:t>
            </a:r>
            <a:r>
              <a:rPr lang="en-MY" sz="2400" b="1" dirty="0"/>
              <a:t>valid symbol string</a:t>
            </a:r>
            <a:r>
              <a:rPr lang="en-MY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17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47885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FST as recognizers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488832" cy="4968552"/>
          </a:xfrm>
        </p:spPr>
        <p:txBody>
          <a:bodyPr>
            <a:noAutofit/>
          </a:bodyPr>
          <a:lstStyle/>
          <a:p>
            <a:r>
              <a:rPr lang="en-MY" sz="2800" b="1" dirty="0">
                <a:solidFill>
                  <a:srgbClr val="0070C0"/>
                </a:solidFill>
              </a:rPr>
              <a:t>FST as recognizer </a:t>
            </a:r>
            <a:r>
              <a:rPr lang="en-MY" sz="2800" b="1" dirty="0"/>
              <a:t>: </a:t>
            </a:r>
            <a:r>
              <a:rPr lang="en-MY" sz="2800" dirty="0"/>
              <a:t>A</a:t>
            </a:r>
            <a:r>
              <a:rPr lang="en-MY" sz="2600" dirty="0"/>
              <a:t> transducer that </a:t>
            </a:r>
            <a:r>
              <a:rPr lang="en-MY" sz="2600" b="1" dirty="0">
                <a:solidFill>
                  <a:srgbClr val="FF0000"/>
                </a:solidFill>
              </a:rPr>
              <a:t>takes a pair of strings</a:t>
            </a:r>
            <a:r>
              <a:rPr lang="en-MY" sz="2600" dirty="0"/>
              <a:t> as input and outputs and </a:t>
            </a:r>
            <a:r>
              <a:rPr lang="en-MY" sz="2600" b="1" i="1" dirty="0">
                <a:solidFill>
                  <a:srgbClr val="FF0000"/>
                </a:solidFill>
              </a:rPr>
              <a:t>accept</a:t>
            </a:r>
            <a:r>
              <a:rPr lang="en-MY" sz="2600" i="1" dirty="0"/>
              <a:t> </a:t>
            </a:r>
            <a:r>
              <a:rPr lang="en-MY" sz="2600" b="1" dirty="0"/>
              <a:t>if the string-pair is in the string-pair language</a:t>
            </a:r>
            <a:r>
              <a:rPr lang="en-MY" sz="2600" dirty="0"/>
              <a:t>, and </a:t>
            </a:r>
            <a:r>
              <a:rPr lang="en-MY" sz="2600" b="1" i="1" dirty="0">
                <a:solidFill>
                  <a:srgbClr val="FF0000"/>
                </a:solidFill>
              </a:rPr>
              <a:t>reject</a:t>
            </a:r>
            <a:r>
              <a:rPr lang="en-MY" sz="2600" i="1" dirty="0"/>
              <a:t> </a:t>
            </a:r>
            <a:r>
              <a:rPr lang="en-MY" sz="2600" b="1" dirty="0"/>
              <a:t>if it is not</a:t>
            </a:r>
            <a:r>
              <a:rPr lang="en-MY" sz="2600" dirty="0"/>
              <a:t>. </a:t>
            </a:r>
          </a:p>
          <a:p>
            <a:r>
              <a:rPr lang="en-MY" sz="2800" b="1" dirty="0">
                <a:solidFill>
                  <a:srgbClr val="0070C0"/>
                </a:solidFill>
              </a:rPr>
              <a:t>FST as generator</a:t>
            </a:r>
            <a:r>
              <a:rPr lang="en-MY" sz="2800" b="1" dirty="0"/>
              <a:t>: </a:t>
            </a:r>
            <a:r>
              <a:rPr lang="en-MY" sz="2600" dirty="0"/>
              <a:t>A machine that </a:t>
            </a:r>
            <a:r>
              <a:rPr lang="en-MY" sz="2600" b="1" dirty="0">
                <a:solidFill>
                  <a:srgbClr val="FF0000"/>
                </a:solidFill>
              </a:rPr>
              <a:t>outputs pairs of strings of the language</a:t>
            </a:r>
            <a:r>
              <a:rPr lang="en-MY" sz="2600" dirty="0"/>
              <a:t>. Thus the output is a </a:t>
            </a:r>
            <a:r>
              <a:rPr lang="en-MY" sz="2600" dirty="0">
                <a:solidFill>
                  <a:srgbClr val="FF0000"/>
                </a:solidFill>
              </a:rPr>
              <a:t>yes</a:t>
            </a:r>
            <a:r>
              <a:rPr lang="en-MY" sz="2600" dirty="0"/>
              <a:t> or </a:t>
            </a:r>
            <a:r>
              <a:rPr lang="en-MY" sz="2600" dirty="0">
                <a:solidFill>
                  <a:srgbClr val="FF0000"/>
                </a:solidFill>
              </a:rPr>
              <a:t>no</a:t>
            </a:r>
            <a:r>
              <a:rPr lang="en-MY" sz="2600" dirty="0"/>
              <a:t>, and a pair of output strings. </a:t>
            </a:r>
          </a:p>
          <a:p>
            <a:r>
              <a:rPr lang="en-MY" sz="2800" b="1" dirty="0">
                <a:solidFill>
                  <a:srgbClr val="0070C0"/>
                </a:solidFill>
              </a:rPr>
              <a:t>FST as translator</a:t>
            </a:r>
            <a:r>
              <a:rPr lang="en-MY" sz="2800" b="1" dirty="0"/>
              <a:t>: </a:t>
            </a:r>
            <a:r>
              <a:rPr lang="en-MY" sz="2800" dirty="0"/>
              <a:t>a machine that </a:t>
            </a:r>
            <a:r>
              <a:rPr lang="en-MY" sz="2800" b="1" dirty="0">
                <a:solidFill>
                  <a:srgbClr val="FF0000"/>
                </a:solidFill>
              </a:rPr>
              <a:t>reads a string and outputs another string</a:t>
            </a:r>
            <a:r>
              <a:rPr lang="en-MY" sz="2800" dirty="0"/>
              <a:t>. </a:t>
            </a:r>
          </a:p>
          <a:p>
            <a:r>
              <a:rPr lang="en-MY" sz="2800" b="1" dirty="0">
                <a:solidFill>
                  <a:srgbClr val="0070C0"/>
                </a:solidFill>
              </a:rPr>
              <a:t>FST as set relater: </a:t>
            </a:r>
            <a:r>
              <a:rPr lang="en-MY" sz="2800" dirty="0"/>
              <a:t>a machine that </a:t>
            </a:r>
            <a:r>
              <a:rPr lang="en-MY" sz="2800" b="1" dirty="0">
                <a:solidFill>
                  <a:srgbClr val="FF0000"/>
                </a:solidFill>
              </a:rPr>
              <a:t>computes relations between sets</a:t>
            </a:r>
            <a:r>
              <a:rPr lang="en-MY" sz="2800" dirty="0"/>
              <a:t>.</a:t>
            </a:r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18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18180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FSA for English</a:t>
            </a:r>
            <a:endParaRPr lang="en-MY" sz="4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19</a:t>
            </a:fld>
            <a:endParaRPr lang="en-MY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09" y="1196752"/>
            <a:ext cx="5184576" cy="222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09" y="3642433"/>
            <a:ext cx="5529499" cy="267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9142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Morphology</a:t>
            </a:r>
            <a:endParaRPr lang="en-MY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268760"/>
            <a:ext cx="7344816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/>
              <a:t>Morphology is </a:t>
            </a:r>
            <a:r>
              <a:rPr lang="en-MY" sz="3200" dirty="0">
                <a:solidFill>
                  <a:srgbClr val="FF0000"/>
                </a:solidFill>
              </a:rPr>
              <a:t>the study of the way words are built up from smaller meaning bearing units</a:t>
            </a:r>
            <a:r>
              <a:rPr lang="en-MY" sz="3200" dirty="0"/>
              <a:t>, known as </a:t>
            </a:r>
            <a:r>
              <a:rPr lang="en-MY" sz="3200" dirty="0">
                <a:solidFill>
                  <a:srgbClr val="FF0000"/>
                </a:solidFill>
              </a:rPr>
              <a:t>morphemes </a:t>
            </a:r>
          </a:p>
          <a:p>
            <a:r>
              <a:rPr lang="en-MY" sz="3200" dirty="0">
                <a:solidFill>
                  <a:srgbClr val="FF0000"/>
                </a:solidFill>
              </a:rPr>
              <a:t>Morpheme </a:t>
            </a:r>
            <a:r>
              <a:rPr lang="en-MY" sz="3200" dirty="0"/>
              <a:t>is  the</a:t>
            </a:r>
            <a:r>
              <a:rPr lang="en-MY" sz="3200" dirty="0">
                <a:solidFill>
                  <a:srgbClr val="FF0000"/>
                </a:solidFill>
              </a:rPr>
              <a:t> smallest meaningful unit of a word</a:t>
            </a:r>
            <a:endParaRPr lang="en-MY" sz="3200" dirty="0"/>
          </a:p>
          <a:p>
            <a:r>
              <a:rPr lang="en-MY" sz="3200" dirty="0"/>
              <a:t>Example :</a:t>
            </a:r>
          </a:p>
          <a:p>
            <a:pPr lvl="1"/>
            <a:r>
              <a:rPr lang="en-MY" sz="2800" b="1" i="1" dirty="0">
                <a:solidFill>
                  <a:srgbClr val="0070C0"/>
                </a:solidFill>
              </a:rPr>
              <a:t>hat</a:t>
            </a:r>
            <a:r>
              <a:rPr lang="en-MY" sz="28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MY" sz="2800" dirty="0"/>
              <a:t>consists of a </a:t>
            </a:r>
            <a:r>
              <a:rPr lang="en-MY" sz="2800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MY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MY" sz="2800" dirty="0"/>
              <a:t>morpheme </a:t>
            </a:r>
          </a:p>
          <a:p>
            <a:pPr marL="777240" lvl="2" indent="0">
              <a:buNone/>
            </a:pPr>
            <a:r>
              <a:rPr lang="en-MY" sz="2600" i="1" dirty="0">
                <a:solidFill>
                  <a:srgbClr val="FF0000"/>
                </a:solidFill>
              </a:rPr>
              <a:t>	</a:t>
            </a:r>
            <a:r>
              <a:rPr lang="en-MY" sz="2600" b="1" i="1" dirty="0">
                <a:solidFill>
                  <a:srgbClr val="0070C0"/>
                </a:solidFill>
              </a:rPr>
              <a:t>hat</a:t>
            </a:r>
            <a:endParaRPr lang="en-MY" sz="2600" b="1" dirty="0">
              <a:solidFill>
                <a:srgbClr val="0070C0"/>
              </a:solidFill>
            </a:endParaRPr>
          </a:p>
          <a:p>
            <a:pPr lvl="1"/>
            <a:r>
              <a:rPr lang="en-MY" sz="2800" b="1" i="1" dirty="0">
                <a:solidFill>
                  <a:srgbClr val="0070C0"/>
                </a:solidFill>
              </a:rPr>
              <a:t>ants</a:t>
            </a:r>
            <a:r>
              <a:rPr lang="en-MY" sz="28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MY" sz="2800" dirty="0"/>
              <a:t>consists of </a:t>
            </a:r>
            <a:r>
              <a:rPr lang="en-MY" sz="2800" b="1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MY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MY" sz="2800" dirty="0"/>
              <a:t>morphemes : </a:t>
            </a:r>
          </a:p>
          <a:p>
            <a:pPr marL="777240" lvl="2" indent="0">
              <a:buNone/>
            </a:pPr>
            <a:r>
              <a:rPr lang="en-MY" sz="2600" b="1" i="1" dirty="0">
                <a:solidFill>
                  <a:srgbClr val="0070C0"/>
                </a:solidFill>
              </a:rPr>
              <a:t>ant   +   </a:t>
            </a:r>
            <a:r>
              <a:rPr lang="en-MY" sz="2600" i="1" dirty="0">
                <a:solidFill>
                  <a:srgbClr val="0070C0"/>
                </a:solidFill>
              </a:rPr>
              <a:t>-s</a:t>
            </a:r>
            <a:endParaRPr lang="en-MY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06676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FSA for English</a:t>
            </a:r>
            <a:endParaRPr lang="en-MY" sz="4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20</a:t>
            </a:fld>
            <a:endParaRPr lang="en-MY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5805854" cy="28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C3FD0-40D1-415A-AB08-25A4ABB3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6" y="4149080"/>
            <a:ext cx="7903606" cy="215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54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21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620000" cy="922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FSA for English</a:t>
            </a:r>
            <a:endParaRPr lang="en-MY" sz="4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85888"/>
            <a:ext cx="7437738" cy="441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12940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22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620000" cy="922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FSA vs FST for English</a:t>
            </a:r>
            <a:endParaRPr lang="en-MY" sz="4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0051" y="1360736"/>
            <a:ext cx="7214298" cy="39604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FSA accepts a language stated over </a:t>
            </a:r>
            <a:r>
              <a:rPr lang="en-US" sz="2800" b="1" dirty="0">
                <a:solidFill>
                  <a:srgbClr val="FF0000"/>
                </a:solidFill>
              </a:rPr>
              <a:t>a finite state of symbols</a:t>
            </a:r>
            <a:r>
              <a:rPr lang="en-US" sz="2800" dirty="0"/>
              <a:t>, as in our “sheep language” example:</a:t>
            </a:r>
          </a:p>
          <a:p>
            <a:pPr marL="114300" indent="0">
              <a:buNone/>
            </a:pPr>
            <a:r>
              <a:rPr lang="en-US" sz="2800" dirty="0"/>
              <a:t>	∑ = {b, a , !} 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An FST accepts a language stated over </a:t>
            </a:r>
            <a:r>
              <a:rPr lang="en-US" sz="2800" b="1" dirty="0">
                <a:solidFill>
                  <a:srgbClr val="FF0000"/>
                </a:solidFill>
              </a:rPr>
              <a:t>pairs of symbols</a:t>
            </a:r>
            <a:r>
              <a:rPr lang="en-US" sz="2800" dirty="0"/>
              <a:t>:</a:t>
            </a:r>
          </a:p>
          <a:p>
            <a:pPr marL="114300" indent="0">
              <a:buNone/>
            </a:pPr>
            <a:r>
              <a:rPr lang="en-US" sz="2800" dirty="0"/>
              <a:t>	∑ = {</a:t>
            </a:r>
            <a:r>
              <a:rPr lang="en-US" sz="2800" dirty="0" err="1"/>
              <a:t>a:a</a:t>
            </a:r>
            <a:r>
              <a:rPr lang="en-US" sz="2800" dirty="0"/>
              <a:t>, b:b ,!:!, a:!, a:</a:t>
            </a:r>
            <a:r>
              <a:rPr lang="el-GR" sz="2800" dirty="0"/>
              <a:t>ϵ</a:t>
            </a:r>
            <a:r>
              <a:rPr lang="en-US" sz="2800" dirty="0"/>
              <a:t> , </a:t>
            </a:r>
            <a:r>
              <a:rPr lang="el-GR" sz="2800" dirty="0"/>
              <a:t>ϵ</a:t>
            </a:r>
            <a:r>
              <a:rPr lang="en-US" sz="2800" dirty="0"/>
              <a:t>:!}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Font typeface="Arial" pitchFamily="34" charset="0"/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70228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State Transducers for English</a:t>
            </a:r>
            <a:endParaRPr lang="en-MY" sz="4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23</a:t>
            </a:fld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" y="1340768"/>
            <a:ext cx="7707734" cy="30529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2902" y="4509120"/>
            <a:ext cx="6013354" cy="17281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States :  Q = {q</a:t>
            </a:r>
            <a:r>
              <a:rPr lang="en-US" sz="2800" b="1" baseline="-25000" dirty="0">
                <a:solidFill>
                  <a:srgbClr val="0070C0"/>
                </a:solidFill>
              </a:rPr>
              <a:t>0,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1,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2,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3,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4,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5,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6, </a:t>
            </a:r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800" b="1" baseline="-25000" dirty="0">
                <a:solidFill>
                  <a:srgbClr val="0070C0"/>
                </a:solidFill>
              </a:rPr>
              <a:t>7</a:t>
            </a:r>
            <a:r>
              <a:rPr lang="en-US" sz="28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Initial state: S = {q</a:t>
            </a:r>
            <a:r>
              <a:rPr lang="en-US" sz="2800" b="1" baseline="-25000" dirty="0">
                <a:solidFill>
                  <a:srgbClr val="0070C0"/>
                </a:solidFill>
              </a:rPr>
              <a:t>0</a:t>
            </a:r>
            <a:r>
              <a:rPr lang="en-US" sz="28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Final state/s : F = {q</a:t>
            </a:r>
            <a:r>
              <a:rPr lang="en-US" sz="2800" b="1" baseline="-25000" dirty="0">
                <a:solidFill>
                  <a:srgbClr val="0070C0"/>
                </a:solidFill>
              </a:rPr>
              <a:t>7</a:t>
            </a:r>
            <a:r>
              <a:rPr lang="en-US" sz="2800" b="1" dirty="0">
                <a:solidFill>
                  <a:srgbClr val="0070C0"/>
                </a:solidFill>
              </a:rPr>
              <a:t>}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70684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Morphological Parsing and FST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764" y="1196751"/>
            <a:ext cx="7848872" cy="5386611"/>
          </a:xfrm>
        </p:spPr>
        <p:txBody>
          <a:bodyPr>
            <a:noAutofit/>
          </a:bodyPr>
          <a:lstStyle/>
          <a:p>
            <a:r>
              <a:rPr lang="en-MY" sz="2800" b="1" dirty="0"/>
              <a:t>Finite State Transducers</a:t>
            </a:r>
            <a:r>
              <a:rPr lang="en-MY" sz="2800" dirty="0"/>
              <a:t> can be used to represent </a:t>
            </a:r>
            <a:r>
              <a:rPr lang="en-MY" sz="2800" dirty="0">
                <a:solidFill>
                  <a:srgbClr val="FF0000"/>
                </a:solidFill>
              </a:rPr>
              <a:t>lexicon (a repository of words)</a:t>
            </a:r>
            <a:r>
              <a:rPr lang="en-MY" sz="2800" dirty="0"/>
              <a:t> and </a:t>
            </a:r>
            <a:r>
              <a:rPr lang="en-MY" sz="2800" dirty="0">
                <a:solidFill>
                  <a:srgbClr val="FF0000"/>
                </a:solidFill>
              </a:rPr>
              <a:t>perform morphological recognition</a:t>
            </a:r>
            <a:r>
              <a:rPr lang="en-MY" sz="2800" dirty="0"/>
              <a:t>. </a:t>
            </a:r>
          </a:p>
          <a:p>
            <a:r>
              <a:rPr lang="en-MY" sz="2800" dirty="0"/>
              <a:t>Given the </a:t>
            </a:r>
            <a:r>
              <a:rPr lang="en-MY" sz="2800" b="1" dirty="0"/>
              <a:t>input</a:t>
            </a:r>
            <a:r>
              <a:rPr lang="en-MY" sz="2800" dirty="0"/>
              <a:t> </a:t>
            </a:r>
            <a:r>
              <a:rPr lang="en-MY" sz="2800" b="1" i="1" dirty="0">
                <a:solidFill>
                  <a:srgbClr val="2E10B0"/>
                </a:solidFill>
              </a:rPr>
              <a:t>cats</a:t>
            </a:r>
            <a:r>
              <a:rPr lang="en-MY" sz="2800" i="1" dirty="0"/>
              <a:t>, </a:t>
            </a:r>
            <a:r>
              <a:rPr lang="en-MY" sz="2800" dirty="0"/>
              <a:t>we wish to </a:t>
            </a:r>
            <a:r>
              <a:rPr lang="en-MY" sz="2800" b="1" dirty="0"/>
              <a:t>output</a:t>
            </a:r>
            <a:r>
              <a:rPr lang="en-MY" sz="2800" dirty="0"/>
              <a:t> the features of the  morphological features of the word cat as </a:t>
            </a:r>
            <a:r>
              <a:rPr lang="en-MY" sz="2800" b="1" i="1" dirty="0">
                <a:solidFill>
                  <a:srgbClr val="2E10B0"/>
                </a:solidFill>
              </a:rPr>
              <a:t>cat + N + PL</a:t>
            </a:r>
            <a:r>
              <a:rPr lang="en-MY" sz="2800" dirty="0">
                <a:solidFill>
                  <a:srgbClr val="FF0000"/>
                </a:solidFill>
              </a:rPr>
              <a:t> </a:t>
            </a:r>
            <a:r>
              <a:rPr lang="en-MY" sz="2800" dirty="0"/>
              <a:t>to indicate that </a:t>
            </a:r>
            <a:r>
              <a:rPr lang="en-MY" sz="2800" b="1" i="1" dirty="0">
                <a:solidFill>
                  <a:srgbClr val="2E10B0"/>
                </a:solidFill>
              </a:rPr>
              <a:t>cat</a:t>
            </a:r>
            <a:r>
              <a:rPr lang="en-MY" sz="2800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is a </a:t>
            </a:r>
            <a:r>
              <a:rPr lang="en-MY" sz="2800" u="sng" dirty="0"/>
              <a:t>noun of plural form</a:t>
            </a:r>
            <a:r>
              <a:rPr lang="en-MY" sz="2800" dirty="0"/>
              <a:t>.</a:t>
            </a:r>
          </a:p>
          <a:p>
            <a:r>
              <a:rPr lang="en-MY" sz="2800" dirty="0"/>
              <a:t>This can be done using a </a:t>
            </a:r>
            <a:r>
              <a:rPr lang="en-MY" sz="2800" b="1" dirty="0"/>
              <a:t>two-level morphology</a:t>
            </a:r>
            <a:r>
              <a:rPr lang="en-MY" sz="2800" dirty="0"/>
              <a:t> (</a:t>
            </a:r>
            <a:r>
              <a:rPr lang="en-MY" sz="2800" dirty="0" err="1"/>
              <a:t>Kokenniemi</a:t>
            </a:r>
            <a:r>
              <a:rPr lang="en-MY" sz="2800" dirty="0"/>
              <a:t>, 1983)</a:t>
            </a:r>
          </a:p>
          <a:p>
            <a:r>
              <a:rPr lang="en-MY" sz="2800" dirty="0"/>
              <a:t>Morphological information (</a:t>
            </a:r>
            <a:r>
              <a:rPr lang="en-MY" sz="2800" dirty="0" err="1"/>
              <a:t>i.e</a:t>
            </a:r>
            <a:r>
              <a:rPr lang="en-MY" sz="2800" dirty="0"/>
              <a:t>, morphological features) </a:t>
            </a:r>
            <a:r>
              <a:rPr lang="en-MY" sz="2800" b="1" i="1" dirty="0">
                <a:solidFill>
                  <a:srgbClr val="2E10B0"/>
                </a:solidFill>
              </a:rPr>
              <a:t>+N </a:t>
            </a:r>
            <a:r>
              <a:rPr lang="en-MY" sz="2800" i="1" dirty="0">
                <a:solidFill>
                  <a:srgbClr val="2E10B0"/>
                </a:solidFill>
              </a:rPr>
              <a:t>  </a:t>
            </a:r>
            <a:r>
              <a:rPr lang="en-MY" sz="2800" b="1" i="1" dirty="0">
                <a:solidFill>
                  <a:srgbClr val="2E10B0"/>
                </a:solidFill>
              </a:rPr>
              <a:t>+PL</a:t>
            </a:r>
            <a:r>
              <a:rPr lang="en-MY" sz="2800" dirty="0"/>
              <a:t> which tells us that </a:t>
            </a:r>
            <a:r>
              <a:rPr lang="en-MY" sz="2800" b="1" i="1" dirty="0">
                <a:solidFill>
                  <a:srgbClr val="2E10B0"/>
                </a:solidFill>
              </a:rPr>
              <a:t>cats</a:t>
            </a:r>
            <a:r>
              <a:rPr lang="en-MY" sz="2800" i="1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is a </a:t>
            </a:r>
            <a:r>
              <a:rPr lang="en-MY" sz="2800" b="1" i="1" dirty="0">
                <a:solidFill>
                  <a:srgbClr val="FF0000"/>
                </a:solidFill>
              </a:rPr>
              <a:t>plural</a:t>
            </a:r>
            <a:r>
              <a:rPr lang="en-MY" sz="2800" dirty="0">
                <a:solidFill>
                  <a:srgbClr val="FF0000"/>
                </a:solidFill>
              </a:rPr>
              <a:t> </a:t>
            </a:r>
            <a:r>
              <a:rPr lang="en-MY" sz="2800" b="1" i="1" dirty="0">
                <a:solidFill>
                  <a:srgbClr val="FF0000"/>
                </a:solidFill>
              </a:rPr>
              <a:t>noun</a:t>
            </a:r>
            <a:r>
              <a:rPr lang="en-MY" sz="2800" dirty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24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09665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Morphological Parsing (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2" y="1268759"/>
            <a:ext cx="7620000" cy="5112569"/>
          </a:xfrm>
        </p:spPr>
        <p:txBody>
          <a:bodyPr>
            <a:noAutofit/>
          </a:bodyPr>
          <a:lstStyle/>
          <a:p>
            <a:r>
              <a:rPr lang="en-MY" sz="2800" b="1" dirty="0"/>
              <a:t>Two level morphology</a:t>
            </a:r>
            <a:r>
              <a:rPr lang="en-MY" sz="2800" dirty="0"/>
              <a:t> </a:t>
            </a:r>
            <a:r>
              <a:rPr lang="en-MY" sz="2800" u="sng" dirty="0"/>
              <a:t>represents a word as a correspondence</a:t>
            </a:r>
            <a:r>
              <a:rPr lang="en-MY" sz="2800" dirty="0"/>
              <a:t> between: </a:t>
            </a:r>
          </a:p>
          <a:p>
            <a:pPr lvl="1"/>
            <a:r>
              <a:rPr lang="en-MY" sz="2600" dirty="0"/>
              <a:t>a </a:t>
            </a:r>
            <a:r>
              <a:rPr lang="en-MY" sz="2600" b="1" dirty="0">
                <a:solidFill>
                  <a:srgbClr val="FF0000"/>
                </a:solidFill>
              </a:rPr>
              <a:t>lexical level</a:t>
            </a:r>
            <a:r>
              <a:rPr lang="en-MY" sz="2600" dirty="0"/>
              <a:t>, which represents a simple concatenation of morphemes making up a word,</a:t>
            </a:r>
          </a:p>
          <a:p>
            <a:pPr lvl="1"/>
            <a:r>
              <a:rPr lang="en-MY" sz="2600" dirty="0"/>
              <a:t>the </a:t>
            </a:r>
            <a:r>
              <a:rPr lang="en-MY" sz="2600" b="1" dirty="0">
                <a:solidFill>
                  <a:srgbClr val="FF0000"/>
                </a:solidFill>
              </a:rPr>
              <a:t>surface level</a:t>
            </a:r>
            <a:r>
              <a:rPr lang="en-MY" sz="2600" dirty="0"/>
              <a:t>, which represents the actual spelling of the final word. </a:t>
            </a:r>
          </a:p>
          <a:p>
            <a:r>
              <a:rPr lang="en-MY" sz="2800" b="1" dirty="0"/>
              <a:t>Morphological parsing</a:t>
            </a:r>
            <a:r>
              <a:rPr lang="en-MY" sz="2800" dirty="0"/>
              <a:t> is implemented by </a:t>
            </a:r>
            <a:r>
              <a:rPr lang="en-MY" sz="2800" u="sng" dirty="0"/>
              <a:t>building mapping rules</a:t>
            </a:r>
            <a:r>
              <a:rPr lang="en-MY" sz="2800" dirty="0"/>
              <a:t> that </a:t>
            </a:r>
            <a:r>
              <a:rPr lang="en-MY" sz="2800" u="sng" dirty="0"/>
              <a:t>map letter sequences</a:t>
            </a:r>
            <a:r>
              <a:rPr lang="en-MY" sz="2800" dirty="0"/>
              <a:t> like </a:t>
            </a:r>
            <a:r>
              <a:rPr lang="en-MY" sz="2800" b="1" i="1" dirty="0">
                <a:solidFill>
                  <a:srgbClr val="2E10B0"/>
                </a:solidFill>
              </a:rPr>
              <a:t>cats</a:t>
            </a:r>
            <a:r>
              <a:rPr lang="en-MY" sz="2800" i="1" dirty="0"/>
              <a:t> </a:t>
            </a:r>
            <a:r>
              <a:rPr lang="en-MY" sz="2800" dirty="0"/>
              <a:t>on the </a:t>
            </a:r>
            <a:r>
              <a:rPr lang="en-MY" sz="2800" b="1" dirty="0">
                <a:solidFill>
                  <a:srgbClr val="FF0000"/>
                </a:solidFill>
              </a:rPr>
              <a:t>surface level</a:t>
            </a:r>
            <a:r>
              <a:rPr lang="en-MY" sz="2800" dirty="0"/>
              <a:t> into morpheme and features sequences like </a:t>
            </a:r>
            <a:r>
              <a:rPr lang="en-MY" sz="2800" b="1" i="1" dirty="0">
                <a:solidFill>
                  <a:srgbClr val="2E10B0"/>
                </a:solidFill>
              </a:rPr>
              <a:t>cat  +N +PL</a:t>
            </a:r>
            <a:r>
              <a:rPr lang="en-MY" sz="2800" dirty="0">
                <a:solidFill>
                  <a:srgbClr val="FF0000"/>
                </a:solidFill>
              </a:rPr>
              <a:t> </a:t>
            </a:r>
            <a:r>
              <a:rPr lang="en-MY" sz="2800" dirty="0"/>
              <a:t>on the </a:t>
            </a:r>
            <a:r>
              <a:rPr lang="en-MY" sz="2800" b="1" dirty="0">
                <a:solidFill>
                  <a:srgbClr val="FF0000"/>
                </a:solidFill>
              </a:rPr>
              <a:t>lexical level</a:t>
            </a:r>
            <a:r>
              <a:rPr lang="en-MY" sz="2800" dirty="0"/>
              <a:t>.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25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9863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Morphological Parsing with FST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268759"/>
            <a:ext cx="7620000" cy="4680521"/>
          </a:xfrm>
        </p:spPr>
        <p:txBody>
          <a:bodyPr>
            <a:normAutofit/>
          </a:bodyPr>
          <a:lstStyle/>
          <a:p>
            <a:r>
              <a:rPr lang="en-US" sz="2800" dirty="0"/>
              <a:t>Automaton used to map between the two levels is known as </a:t>
            </a:r>
            <a:r>
              <a:rPr lang="en-US" sz="2800" b="1" dirty="0">
                <a:solidFill>
                  <a:srgbClr val="FF0000"/>
                </a:solidFill>
              </a:rPr>
              <a:t>Finite State Transducers</a:t>
            </a:r>
            <a:endParaRPr lang="en-US" sz="2800" dirty="0"/>
          </a:p>
          <a:p>
            <a:r>
              <a:rPr lang="en-US" sz="2800" dirty="0"/>
              <a:t>The lexical level has a stem for a word, followed by the morphological information which tells that cats is a plural noun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Example of lexical and surface tapes</a:t>
            </a:r>
          </a:p>
          <a:p>
            <a:endParaRPr lang="en-US" sz="2800" dirty="0"/>
          </a:p>
          <a:p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26</a:t>
            </a:fld>
            <a:endParaRPr lang="en-MY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670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04657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State Morphological Parsing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268759"/>
            <a:ext cx="7620000" cy="5074657"/>
          </a:xfrm>
        </p:spPr>
        <p:txBody>
          <a:bodyPr>
            <a:normAutofit lnSpcReduction="10000"/>
          </a:bodyPr>
          <a:lstStyle/>
          <a:p>
            <a:r>
              <a:rPr lang="en-MY" sz="2800" dirty="0"/>
              <a:t>Goal: Takes input forms (as in Col 1) and produce output forms (as in Col 2)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MY" sz="2800" dirty="0"/>
          </a:p>
          <a:p>
            <a:r>
              <a:rPr lang="en-US" sz="2800" dirty="0"/>
              <a:t>The second column contains the </a:t>
            </a:r>
            <a:r>
              <a:rPr lang="en-US" sz="2800" b="1" dirty="0"/>
              <a:t>stem</a:t>
            </a:r>
            <a:r>
              <a:rPr lang="en-US" sz="2800" dirty="0"/>
              <a:t> of each word (e.g., ‘cat’) as well as its </a:t>
            </a:r>
            <a:r>
              <a:rPr lang="en-US" sz="2800" b="1" dirty="0"/>
              <a:t>morphological features</a:t>
            </a:r>
            <a:r>
              <a:rPr lang="en-US" sz="2800" dirty="0"/>
              <a:t> (e.g., </a:t>
            </a:r>
            <a:r>
              <a:rPr lang="en-US" sz="2800" b="1" dirty="0">
                <a:solidFill>
                  <a:srgbClr val="2E10B0"/>
                </a:solidFill>
              </a:rPr>
              <a:t>N (Noun) + PL (Plural) </a:t>
            </a:r>
            <a:r>
              <a:rPr lang="en-US" sz="2800" dirty="0"/>
              <a:t>)</a:t>
            </a:r>
            <a:endParaRPr lang="en-MY" sz="2800" dirty="0"/>
          </a:p>
          <a:p>
            <a:pPr marL="777240" lvl="2" indent="0">
              <a:buNone/>
            </a:pPr>
            <a:endParaRPr lang="en-MY" sz="2800" dirty="0"/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27</a:t>
            </a:fld>
            <a:endParaRPr lang="en-MY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5648"/>
            <a:ext cx="6067478" cy="249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67975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FST to map a language: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Example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556792"/>
            <a:ext cx="6192688" cy="4680520"/>
          </a:xfrm>
        </p:spPr>
        <p:txBody>
          <a:bodyPr>
            <a:noAutofit/>
          </a:bodyPr>
          <a:lstStyle/>
          <a:p>
            <a:r>
              <a:rPr lang="en-US" sz="2800" b="1" dirty="0" err="1"/>
              <a:t>Devowelizer</a:t>
            </a:r>
            <a:r>
              <a:rPr lang="en-US" sz="2800" b="1" dirty="0"/>
              <a:t> </a:t>
            </a:r>
            <a:r>
              <a:rPr lang="en-US" sz="2800" dirty="0"/>
              <a:t>(devowelizer.py)</a:t>
            </a:r>
          </a:p>
          <a:p>
            <a:pPr lvl="1"/>
            <a:r>
              <a:rPr lang="en-US" sz="2400" dirty="0"/>
              <a:t>Inherit from the </a:t>
            </a:r>
            <a:r>
              <a:rPr lang="en-US" sz="2400" b="1" dirty="0"/>
              <a:t>FST class</a:t>
            </a:r>
            <a:r>
              <a:rPr lang="en-US" sz="2400" dirty="0"/>
              <a:t> in </a:t>
            </a:r>
            <a:r>
              <a:rPr lang="en-US" sz="2400" b="1" dirty="0" err="1"/>
              <a:t>nltk_contrib.fst</a:t>
            </a:r>
            <a:r>
              <a:rPr lang="en-US" sz="2400" dirty="0"/>
              <a:t> package</a:t>
            </a:r>
          </a:p>
          <a:p>
            <a:pPr lvl="1"/>
            <a:r>
              <a:rPr lang="en-US" sz="2400" dirty="0"/>
              <a:t>Input random words made up of ASCII letters</a:t>
            </a:r>
          </a:p>
          <a:p>
            <a:pPr lvl="1"/>
            <a:r>
              <a:rPr lang="en-US" sz="2400" dirty="0"/>
              <a:t>Output/print an </a:t>
            </a:r>
            <a:r>
              <a:rPr lang="en-US" sz="2400" b="1" i="1" dirty="0"/>
              <a:t>empty string (</a:t>
            </a:r>
            <a:r>
              <a:rPr lang="el-GR" sz="2400" b="1" i="1" dirty="0"/>
              <a:t>ϵ</a:t>
            </a:r>
            <a:r>
              <a:rPr lang="en-US" sz="2400" b="1" i="1" dirty="0"/>
              <a:t>)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sz="2400" b="1" i="1" dirty="0"/>
              <a:t>vowel</a:t>
            </a:r>
            <a:r>
              <a:rPr lang="en-US" sz="2400" i="1" dirty="0"/>
              <a:t> is seen</a:t>
            </a:r>
            <a:r>
              <a:rPr lang="en-US" sz="2400" dirty="0"/>
              <a:t>,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i="1" dirty="0"/>
              <a:t>print the </a:t>
            </a:r>
            <a:r>
              <a:rPr lang="en-US" sz="2400" b="1" i="1" dirty="0"/>
              <a:t>original letter</a:t>
            </a:r>
          </a:p>
          <a:p>
            <a:pPr lvl="1"/>
            <a:r>
              <a:rPr lang="en-US" sz="2400" dirty="0"/>
              <a:t>Use only 1 single state, both as the initial and final state</a:t>
            </a:r>
          </a:p>
          <a:p>
            <a:pPr lvl="1"/>
            <a:r>
              <a:rPr lang="en-US" sz="2400" dirty="0"/>
              <a:t>Add arcs/paths for transitions of ASCII letters</a:t>
            </a:r>
            <a:endParaRPr lang="en-MY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Words, Morphology and Transducers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28</a:t>
            </a:fld>
            <a:endParaRPr lang="en-MY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08" y="1844824"/>
            <a:ext cx="165018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5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09" y="212449"/>
            <a:ext cx="7620000" cy="112647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FST to map a language: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FST Exercise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40768"/>
            <a:ext cx="8035255" cy="5302942"/>
          </a:xfrm>
        </p:spPr>
        <p:txBody>
          <a:bodyPr>
            <a:noAutofit/>
          </a:bodyPr>
          <a:lstStyle/>
          <a:p>
            <a:r>
              <a:rPr lang="en-MY" sz="2300" dirty="0"/>
              <a:t>Create an FST that uses 2 states:</a:t>
            </a:r>
          </a:p>
          <a:p>
            <a:pPr lvl="1"/>
            <a:r>
              <a:rPr lang="en-MY" sz="2300" dirty="0"/>
              <a:t>State 1 - initial, final</a:t>
            </a:r>
          </a:p>
          <a:p>
            <a:pPr lvl="1"/>
            <a:r>
              <a:rPr lang="en-MY" sz="2300" dirty="0"/>
              <a:t>State 2 – final</a:t>
            </a:r>
          </a:p>
          <a:p>
            <a:pPr lvl="1"/>
            <a:r>
              <a:rPr lang="en-MY" sz="2300" dirty="0"/>
              <a:t>State 3 - final</a:t>
            </a:r>
          </a:p>
          <a:p>
            <a:r>
              <a:rPr lang="en-US" sz="2300" dirty="0"/>
              <a:t>Read an input string</a:t>
            </a:r>
            <a:endParaRPr lang="en-MY" sz="2300" dirty="0"/>
          </a:p>
          <a:p>
            <a:pPr lvl="1"/>
            <a:r>
              <a:rPr lang="en-MY" sz="2300" dirty="0"/>
              <a:t>If a vowel character is found, print 'V'</a:t>
            </a:r>
          </a:p>
          <a:p>
            <a:pPr lvl="1"/>
            <a:r>
              <a:rPr lang="en-MY" sz="2300" dirty="0"/>
              <a:t>If a consonant character is found, print 'C‘</a:t>
            </a:r>
          </a:p>
          <a:p>
            <a:pPr lvl="1"/>
            <a:r>
              <a:rPr lang="en-MY" sz="2300" dirty="0"/>
              <a:t>If other than vowel or consonant (</a:t>
            </a:r>
            <a:r>
              <a:rPr lang="en-MY" sz="2300" dirty="0" err="1"/>
              <a:t>e.g</a:t>
            </a:r>
            <a:r>
              <a:rPr lang="en-MY" sz="2300" dirty="0"/>
              <a:t>: special symbol), print ‘I’</a:t>
            </a:r>
          </a:p>
          <a:p>
            <a:r>
              <a:rPr lang="en-MY" sz="2300" dirty="0"/>
              <a:t>(Hint: Think about how to jump from one state to another if the string is a combination of both vowels, consonants  and/or special characters(e.g.: CVCVIVC), OR if there is a repeating sequence or consonants in the string (e.g.: VV or CC or II))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29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50892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Morphemes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69" y="1052736"/>
            <a:ext cx="7909823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sz="3200" dirty="0">
                <a:solidFill>
                  <a:srgbClr val="FF0000"/>
                </a:solidFill>
              </a:rPr>
              <a:t>Adds meaning to a word</a:t>
            </a:r>
            <a:r>
              <a:rPr lang="en-MY" sz="3200" dirty="0"/>
              <a:t>, can be further divided into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pref</a:t>
            </a:r>
            <a:r>
              <a:rPr lang="en-MY" sz="3200" b="1" dirty="0" err="1">
                <a:solidFill>
                  <a:srgbClr val="FF0000"/>
                </a:solidFill>
              </a:rPr>
              <a:t>ixes</a:t>
            </a:r>
            <a:r>
              <a:rPr lang="en-MY" sz="3200" dirty="0"/>
              <a:t>, </a:t>
            </a:r>
            <a:r>
              <a:rPr lang="en-MY" sz="3200" b="1" dirty="0">
                <a:solidFill>
                  <a:srgbClr val="FF0000"/>
                </a:solidFill>
              </a:rPr>
              <a:t>suffixes</a:t>
            </a:r>
            <a:r>
              <a:rPr lang="en-MY" sz="3200" dirty="0"/>
              <a:t>, </a:t>
            </a:r>
            <a:r>
              <a:rPr lang="en-MY" sz="3200" b="1" dirty="0">
                <a:solidFill>
                  <a:srgbClr val="FF0000"/>
                </a:solidFill>
              </a:rPr>
              <a:t>infixes</a:t>
            </a:r>
            <a:r>
              <a:rPr lang="en-MY" sz="3200" dirty="0"/>
              <a:t>, and </a:t>
            </a:r>
            <a:r>
              <a:rPr lang="en-MY" sz="3200" b="1" dirty="0">
                <a:solidFill>
                  <a:srgbClr val="FF0000"/>
                </a:solidFill>
              </a:rPr>
              <a:t>circumfixes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Prefix: </a:t>
            </a:r>
            <a:r>
              <a:rPr lang="en-US" sz="2800" b="1" dirty="0"/>
              <a:t>precedes</a:t>
            </a:r>
            <a:r>
              <a:rPr lang="en-US" sz="2800" dirty="0"/>
              <a:t> the stem/root word</a:t>
            </a:r>
          </a:p>
          <a:p>
            <a:pPr lvl="2"/>
            <a:r>
              <a:rPr lang="en-US" sz="2600" dirty="0" err="1"/>
              <a:t>e.g</a:t>
            </a:r>
            <a:r>
              <a:rPr lang="en-US" sz="2600" dirty="0"/>
              <a:t>:   </a:t>
            </a:r>
            <a:r>
              <a:rPr lang="en-US" sz="2600" b="1" dirty="0" err="1">
                <a:solidFill>
                  <a:srgbClr val="0070C0"/>
                </a:solidFill>
              </a:rPr>
              <a:t>en</a:t>
            </a:r>
            <a:r>
              <a:rPr lang="en-US" sz="2600" dirty="0"/>
              <a:t> - </a:t>
            </a:r>
            <a:r>
              <a:rPr lang="en-US" sz="2600" u="sng" dirty="0"/>
              <a:t>able</a:t>
            </a:r>
            <a:endParaRPr lang="en-MY" sz="2600" b="1" u="sng" dirty="0">
              <a:solidFill>
                <a:srgbClr val="0070C0"/>
              </a:solidFill>
            </a:endParaRPr>
          </a:p>
          <a:p>
            <a:pPr lvl="1"/>
            <a:r>
              <a:rPr lang="en-MY" sz="2800" b="1" dirty="0">
                <a:solidFill>
                  <a:srgbClr val="FF0000"/>
                </a:solidFill>
              </a:rPr>
              <a:t>Suffix : </a:t>
            </a:r>
            <a:r>
              <a:rPr lang="en-MY" sz="2800" b="1" dirty="0"/>
              <a:t>follows</a:t>
            </a:r>
            <a:r>
              <a:rPr lang="en-MY" sz="2800" dirty="0"/>
              <a:t> the stem/root word</a:t>
            </a:r>
          </a:p>
          <a:p>
            <a:pPr lvl="2"/>
            <a:r>
              <a:rPr lang="en-US" sz="2600" dirty="0" err="1"/>
              <a:t>e.g</a:t>
            </a:r>
            <a:r>
              <a:rPr lang="en-US" sz="2600" dirty="0"/>
              <a:t>:   </a:t>
            </a:r>
            <a:r>
              <a:rPr lang="en-US" sz="2600" u="sng" dirty="0"/>
              <a:t>buy</a:t>
            </a:r>
            <a:r>
              <a:rPr lang="en-US" sz="2600" dirty="0"/>
              <a:t> - </a:t>
            </a:r>
            <a:r>
              <a:rPr lang="en-US" sz="2600" b="1" dirty="0" err="1">
                <a:solidFill>
                  <a:srgbClr val="0070C0"/>
                </a:solidFill>
              </a:rPr>
              <a:t>ing</a:t>
            </a:r>
            <a:endParaRPr lang="en-MY" sz="2600" b="1" dirty="0">
              <a:solidFill>
                <a:srgbClr val="0070C0"/>
              </a:solidFill>
            </a:endParaRPr>
          </a:p>
          <a:p>
            <a:pPr lvl="1"/>
            <a:r>
              <a:rPr lang="en-MY" sz="2800" b="1" dirty="0">
                <a:solidFill>
                  <a:srgbClr val="FF0000"/>
                </a:solidFill>
              </a:rPr>
              <a:t>Circumfix :</a:t>
            </a:r>
            <a:r>
              <a:rPr lang="en-MY" sz="2800" dirty="0"/>
              <a:t> </a:t>
            </a:r>
            <a:r>
              <a:rPr lang="en-MY" sz="2800" b="1" dirty="0"/>
              <a:t>surrounds</a:t>
            </a:r>
            <a:r>
              <a:rPr lang="en-MY" sz="2800" dirty="0"/>
              <a:t> a stem/root word</a:t>
            </a:r>
          </a:p>
          <a:p>
            <a:pPr lvl="2"/>
            <a:r>
              <a:rPr lang="en-US" sz="2600" dirty="0" err="1"/>
              <a:t>e.g</a:t>
            </a:r>
            <a:r>
              <a:rPr lang="en-US" sz="2600" dirty="0"/>
              <a:t>:   </a:t>
            </a:r>
            <a:r>
              <a:rPr lang="en-US" sz="2600" b="1" dirty="0" err="1">
                <a:solidFill>
                  <a:srgbClr val="0070C0"/>
                </a:solidFill>
              </a:rPr>
              <a:t>en</a:t>
            </a:r>
            <a:r>
              <a:rPr lang="en-US" sz="2600" dirty="0"/>
              <a:t> - </a:t>
            </a:r>
            <a:r>
              <a:rPr lang="en-US" sz="2600" u="sng" dirty="0" err="1"/>
              <a:t>ligten</a:t>
            </a:r>
            <a:r>
              <a:rPr lang="en-US" sz="2600" dirty="0"/>
              <a:t> - </a:t>
            </a:r>
            <a:r>
              <a:rPr lang="en-US" sz="2600" b="1" dirty="0" err="1">
                <a:solidFill>
                  <a:srgbClr val="0070C0"/>
                </a:solidFill>
              </a:rPr>
              <a:t>en</a:t>
            </a:r>
            <a:endParaRPr lang="en-MY" sz="2600" b="1" dirty="0">
              <a:solidFill>
                <a:srgbClr val="0070C0"/>
              </a:solidFill>
            </a:endParaRP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Infix : </a:t>
            </a:r>
            <a:r>
              <a:rPr lang="en-MY" sz="2800" dirty="0"/>
              <a:t> inserted </a:t>
            </a:r>
            <a:r>
              <a:rPr lang="en-MY" sz="2800" b="1" dirty="0"/>
              <a:t>in between</a:t>
            </a:r>
            <a:r>
              <a:rPr lang="en-MY" sz="2800" dirty="0"/>
              <a:t> a stem/root word</a:t>
            </a:r>
          </a:p>
          <a:p>
            <a:pPr lvl="2"/>
            <a:r>
              <a:rPr lang="en-US" sz="2600" dirty="0" err="1"/>
              <a:t>e.g</a:t>
            </a:r>
            <a:r>
              <a:rPr lang="en-US" sz="2600" dirty="0"/>
              <a:t>:  </a:t>
            </a:r>
            <a:r>
              <a:rPr lang="en-US" sz="2600" u="sng" dirty="0"/>
              <a:t>t</a:t>
            </a:r>
            <a:r>
              <a:rPr lang="en-US" sz="2600" dirty="0"/>
              <a:t> - </a:t>
            </a:r>
            <a:r>
              <a:rPr lang="en-US" sz="2600" b="1" dirty="0">
                <a:solidFill>
                  <a:srgbClr val="0070C0"/>
                </a:solidFill>
              </a:rPr>
              <a:t>el </a:t>
            </a:r>
            <a:r>
              <a:rPr lang="en-US" sz="2600" dirty="0"/>
              <a:t>- </a:t>
            </a:r>
            <a:r>
              <a:rPr lang="en-US" sz="2600" u="sng" dirty="0" err="1"/>
              <a:t>unjuk</a:t>
            </a:r>
            <a:r>
              <a:rPr lang="en-US" sz="2600" dirty="0"/>
              <a:t>  (</a:t>
            </a:r>
            <a:r>
              <a:rPr lang="en-US" sz="2600" dirty="0" err="1"/>
              <a:t>e.g</a:t>
            </a:r>
            <a:r>
              <a:rPr lang="en-US" sz="2600" dirty="0"/>
              <a:t>: “</a:t>
            </a:r>
            <a:r>
              <a:rPr lang="en-US" sz="2600" dirty="0" err="1"/>
              <a:t>tunjuk</a:t>
            </a:r>
            <a:r>
              <a:rPr lang="en-US" sz="2600" dirty="0"/>
              <a:t>” or point - Malay)</a:t>
            </a:r>
            <a:endParaRPr lang="en-MY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6154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Morphology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7560840" cy="53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Concatenative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MY" sz="2800" dirty="0"/>
              <a:t>Words are composed of </a:t>
            </a:r>
            <a:r>
              <a:rPr lang="en-MY" sz="2800" b="1" dirty="0"/>
              <a:t>a number of morphemes </a:t>
            </a:r>
            <a:r>
              <a:rPr lang="en-MY" sz="2800" b="1" dirty="0">
                <a:solidFill>
                  <a:srgbClr val="FF6600"/>
                </a:solidFill>
              </a:rPr>
              <a:t>concatenated</a:t>
            </a:r>
            <a:r>
              <a:rPr lang="en-MY" sz="2800" b="1" dirty="0"/>
              <a:t> together</a:t>
            </a:r>
            <a:r>
              <a:rPr lang="en-MY" sz="2800" dirty="0"/>
              <a:t>, usually </a:t>
            </a:r>
            <a:r>
              <a:rPr lang="en-MY" sz="2800" b="1" dirty="0"/>
              <a:t>in sequence (</a:t>
            </a:r>
            <a:r>
              <a:rPr lang="en-MY" sz="2800" b="1" dirty="0" err="1"/>
              <a:t>e.g</a:t>
            </a:r>
            <a:r>
              <a:rPr lang="en-MY" sz="2800" b="1" dirty="0"/>
              <a:t>: computer</a:t>
            </a:r>
            <a:r>
              <a:rPr lang="en-MY" sz="2800" b="1" dirty="0">
                <a:solidFill>
                  <a:srgbClr val="FFC000"/>
                </a:solidFill>
              </a:rPr>
              <a:t>iz</a:t>
            </a:r>
            <a:r>
              <a:rPr lang="en-MY" sz="2800" b="1" dirty="0">
                <a:solidFill>
                  <a:schemeClr val="accent6">
                    <a:lumMod val="50000"/>
                  </a:schemeClr>
                </a:solidFill>
              </a:rPr>
              <a:t>ation</a:t>
            </a:r>
            <a:r>
              <a:rPr lang="en-MY" sz="2800" b="1" dirty="0"/>
              <a:t>)</a:t>
            </a:r>
          </a:p>
          <a:p>
            <a:pPr lvl="1"/>
            <a:r>
              <a:rPr lang="en-MY" sz="2800" b="1" dirty="0">
                <a:solidFill>
                  <a:srgbClr val="2E10B0"/>
                </a:solidFill>
              </a:rPr>
              <a:t>Prefixes</a:t>
            </a:r>
            <a:r>
              <a:rPr lang="en-MY" sz="2800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and </a:t>
            </a:r>
            <a:r>
              <a:rPr lang="en-MY" sz="2800" b="1" dirty="0">
                <a:solidFill>
                  <a:srgbClr val="2E10B0"/>
                </a:solidFill>
              </a:rPr>
              <a:t>suffixes</a:t>
            </a:r>
            <a:r>
              <a:rPr lang="en-MY" sz="2800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are considered  </a:t>
            </a:r>
            <a:r>
              <a:rPr lang="en-MY" sz="2800" b="1" dirty="0" err="1">
                <a:solidFill>
                  <a:srgbClr val="FF0000"/>
                </a:solidFill>
              </a:rPr>
              <a:t>concatenative</a:t>
            </a:r>
            <a:endParaRPr lang="en-MY" sz="28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Non-</a:t>
            </a:r>
            <a:r>
              <a:rPr lang="en-US" sz="3200" b="1" dirty="0" err="1">
                <a:solidFill>
                  <a:srgbClr val="FF0000"/>
                </a:solidFill>
              </a:rPr>
              <a:t>concatenative</a:t>
            </a:r>
            <a:endParaRPr lang="en-US" sz="3200" b="1" dirty="0">
              <a:solidFill>
                <a:srgbClr val="FF0000"/>
              </a:solidFill>
            </a:endParaRPr>
          </a:p>
          <a:p>
            <a:pPr lvl="1"/>
            <a:r>
              <a:rPr lang="en-MY" sz="2800" dirty="0"/>
              <a:t>Words are composed or </a:t>
            </a:r>
            <a:r>
              <a:rPr lang="en-MY" sz="2800" b="1" dirty="0"/>
              <a:t>combined in more complex ways</a:t>
            </a:r>
            <a:r>
              <a:rPr lang="en-MY" sz="2800" dirty="0"/>
              <a:t>, usually</a:t>
            </a:r>
            <a:r>
              <a:rPr lang="en-MY" sz="2800" dirty="0">
                <a:solidFill>
                  <a:srgbClr val="0070C0"/>
                </a:solidFill>
              </a:rPr>
              <a:t> </a:t>
            </a:r>
            <a:r>
              <a:rPr lang="en-MY" sz="2800" b="1" dirty="0"/>
              <a:t>not in sequence</a:t>
            </a:r>
          </a:p>
          <a:p>
            <a:pPr lvl="1"/>
            <a:r>
              <a:rPr lang="en-MY" sz="2800" b="1" dirty="0">
                <a:solidFill>
                  <a:srgbClr val="2E10B0"/>
                </a:solidFill>
              </a:rPr>
              <a:t>Infixes</a:t>
            </a:r>
            <a:r>
              <a:rPr lang="en-MY" sz="2800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and </a:t>
            </a:r>
            <a:r>
              <a:rPr lang="en-MY" sz="2800" b="1" dirty="0">
                <a:solidFill>
                  <a:srgbClr val="2E10B0"/>
                </a:solidFill>
              </a:rPr>
              <a:t>circumfixes</a:t>
            </a:r>
            <a:r>
              <a:rPr lang="en-MY" sz="2800" dirty="0">
                <a:solidFill>
                  <a:srgbClr val="2E10B0"/>
                </a:solidFill>
              </a:rPr>
              <a:t> </a:t>
            </a:r>
            <a:r>
              <a:rPr lang="en-MY" sz="2800" dirty="0"/>
              <a:t>are considered </a:t>
            </a:r>
            <a:r>
              <a:rPr lang="en-MY" sz="2800" b="1" dirty="0">
                <a:solidFill>
                  <a:srgbClr val="FF0000"/>
                </a:solidFill>
              </a:rPr>
              <a:t>non-</a:t>
            </a:r>
            <a:r>
              <a:rPr lang="en-MY" sz="2800" b="1" dirty="0" err="1">
                <a:solidFill>
                  <a:srgbClr val="FF0000"/>
                </a:solidFill>
              </a:rPr>
              <a:t>concatenative</a:t>
            </a:r>
            <a:r>
              <a:rPr lang="en-MY" sz="2800" dirty="0">
                <a:solidFill>
                  <a:srgbClr val="FF0000"/>
                </a:solidFill>
              </a:rPr>
              <a:t> </a:t>
            </a:r>
            <a:endParaRPr lang="en-MY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2665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Concatenative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Morphology</a:t>
            </a:r>
            <a:endParaRPr lang="en-MY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7859216" cy="4800600"/>
          </a:xfrm>
        </p:spPr>
        <p:txBody>
          <a:bodyPr>
            <a:normAutofit/>
          </a:bodyPr>
          <a:lstStyle/>
          <a:p>
            <a:r>
              <a:rPr lang="en-MY" sz="2400" b="1" dirty="0"/>
              <a:t>Assumption:</a:t>
            </a:r>
            <a:r>
              <a:rPr lang="en-MY" sz="2400" dirty="0"/>
              <a:t> Complex words are created through dynamic processes; these processes</a:t>
            </a:r>
            <a:r>
              <a:rPr lang="en-MY" sz="2400" b="1" dirty="0"/>
              <a:t> operate on a specified input and produce a specified output</a:t>
            </a:r>
          </a:p>
          <a:p>
            <a:r>
              <a:rPr lang="en-MY" sz="2400" b="1" dirty="0">
                <a:solidFill>
                  <a:srgbClr val="2E10B0"/>
                </a:solidFill>
              </a:rPr>
              <a:t>Prefixes</a:t>
            </a:r>
            <a:r>
              <a:rPr lang="en-MY" sz="2400" dirty="0"/>
              <a:t> and </a:t>
            </a:r>
            <a:r>
              <a:rPr lang="en-MY" sz="2400" b="1" dirty="0">
                <a:solidFill>
                  <a:srgbClr val="2E10B0"/>
                </a:solidFill>
              </a:rPr>
              <a:t>suffixes</a:t>
            </a:r>
            <a:r>
              <a:rPr lang="en-MY" sz="2400" dirty="0"/>
              <a:t> are often called </a:t>
            </a:r>
            <a:r>
              <a:rPr lang="en-MY" sz="2400" b="1" dirty="0" err="1">
                <a:solidFill>
                  <a:srgbClr val="FF0000"/>
                </a:solidFill>
              </a:rPr>
              <a:t>concatenative</a:t>
            </a:r>
            <a:r>
              <a:rPr lang="en-MY" sz="2400" b="1" dirty="0">
                <a:solidFill>
                  <a:srgbClr val="FF0000"/>
                </a:solidFill>
              </a:rPr>
              <a:t> morphology</a:t>
            </a:r>
            <a:r>
              <a:rPr lang="en-MY" sz="2400" b="1" dirty="0"/>
              <a:t> </a:t>
            </a:r>
            <a:r>
              <a:rPr lang="en-MY" sz="2400" dirty="0"/>
              <a:t>since a word is composed of </a:t>
            </a:r>
            <a:r>
              <a:rPr lang="en-MY" sz="2400" b="1" u="sng" dirty="0"/>
              <a:t>a number of morphemes concatenated together</a:t>
            </a:r>
            <a:r>
              <a:rPr lang="en-MY" sz="2400" dirty="0"/>
              <a:t>. </a:t>
            </a:r>
          </a:p>
          <a:p>
            <a:r>
              <a:rPr lang="en-US" sz="2400" dirty="0"/>
              <a:t>Concatenation may also involve </a:t>
            </a:r>
            <a:r>
              <a:rPr lang="en-US" sz="2400" b="1" dirty="0">
                <a:solidFill>
                  <a:srgbClr val="FF0000"/>
                </a:solidFill>
              </a:rPr>
              <a:t>compounding</a:t>
            </a:r>
            <a:r>
              <a:rPr lang="en-US" sz="2400" dirty="0"/>
              <a:t>, </a:t>
            </a:r>
            <a:r>
              <a:rPr lang="en-MY" sz="2400" dirty="0"/>
              <a:t>a morphological process that </a:t>
            </a:r>
            <a:r>
              <a:rPr lang="en-MY" sz="2400" b="1" dirty="0"/>
              <a:t>concatenates two roots or two stems</a:t>
            </a:r>
            <a:r>
              <a:rPr lang="en-MY" sz="2400" dirty="0"/>
              <a:t>. 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houseboat</a:t>
            </a:r>
            <a:r>
              <a:rPr lang="en-US" b="1" dirty="0"/>
              <a:t> </a:t>
            </a:r>
            <a:r>
              <a:rPr lang="en-US" dirty="0"/>
              <a:t>(e.g., English: house + boat)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kakitangan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 (e.g., Malay: kaki + </a:t>
            </a:r>
            <a:r>
              <a:rPr lang="en-US" dirty="0" err="1"/>
              <a:t>tangan</a:t>
            </a:r>
            <a:r>
              <a:rPr lang="en-US" dirty="0"/>
              <a:t>)</a:t>
            </a:r>
          </a:p>
          <a:p>
            <a:pPr lvl="1"/>
            <a:endParaRPr lang="en-MY" dirty="0"/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5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39501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</a:t>
            </a:r>
            <a:r>
              <a:rPr lang="en-US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concatenative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Morphology</a:t>
            </a:r>
            <a:endParaRPr lang="en-MY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560840" cy="4248472"/>
          </a:xfrm>
        </p:spPr>
        <p:txBody>
          <a:bodyPr>
            <a:normAutofit lnSpcReduction="10000"/>
          </a:bodyPr>
          <a:lstStyle/>
          <a:p>
            <a:r>
              <a:rPr lang="en-MY" sz="2800" dirty="0"/>
              <a:t>Some languages have extensive </a:t>
            </a:r>
            <a:r>
              <a:rPr lang="en-MY" sz="2800" dirty="0">
                <a:solidFill>
                  <a:srgbClr val="FF0000"/>
                </a:solidFill>
              </a:rPr>
              <a:t>non-</a:t>
            </a:r>
            <a:r>
              <a:rPr lang="en-MY" sz="2800" dirty="0" err="1">
                <a:solidFill>
                  <a:srgbClr val="FF0000"/>
                </a:solidFill>
              </a:rPr>
              <a:t>concatenative</a:t>
            </a:r>
            <a:r>
              <a:rPr lang="en-MY" sz="2800" dirty="0">
                <a:solidFill>
                  <a:srgbClr val="FF0000"/>
                </a:solidFill>
              </a:rPr>
              <a:t> morphology</a:t>
            </a:r>
            <a:r>
              <a:rPr lang="en-MY" sz="2800" dirty="0"/>
              <a:t>, in which </a:t>
            </a:r>
            <a:r>
              <a:rPr lang="en-MY" sz="2800" u="sng" dirty="0"/>
              <a:t>morphemes are combined in more complex ways</a:t>
            </a:r>
            <a:r>
              <a:rPr lang="en-MY" sz="2800" dirty="0"/>
              <a:t>. </a:t>
            </a:r>
          </a:p>
          <a:p>
            <a:r>
              <a:rPr lang="en-MY" sz="2800" dirty="0"/>
              <a:t>The Tagalog (lang. of the </a:t>
            </a:r>
            <a:r>
              <a:rPr lang="en-MY" sz="2800" dirty="0" err="1"/>
              <a:t>Phillippines</a:t>
            </a:r>
            <a:r>
              <a:rPr lang="en-MY" sz="2800" dirty="0"/>
              <a:t>) </a:t>
            </a:r>
            <a:r>
              <a:rPr lang="en-MY" sz="2800" dirty="0" err="1">
                <a:solidFill>
                  <a:srgbClr val="FF0000"/>
                </a:solidFill>
              </a:rPr>
              <a:t>infixation</a:t>
            </a:r>
            <a:r>
              <a:rPr lang="en-MY" sz="2800" dirty="0"/>
              <a:t> is one example of </a:t>
            </a:r>
            <a:r>
              <a:rPr lang="en-MY" sz="2800" dirty="0">
                <a:solidFill>
                  <a:srgbClr val="FF0000"/>
                </a:solidFill>
              </a:rPr>
              <a:t>non-concatenative</a:t>
            </a:r>
            <a:r>
              <a:rPr lang="en-MY" sz="2800" dirty="0"/>
              <a:t> morphology, since two morphemes (</a:t>
            </a:r>
            <a:r>
              <a:rPr lang="en-MY" sz="2800" i="1" dirty="0" err="1">
                <a:solidFill>
                  <a:srgbClr val="0070C0"/>
                </a:solidFill>
              </a:rPr>
              <a:t>hingi</a:t>
            </a:r>
            <a:r>
              <a:rPr lang="en-MY" sz="2800" i="1" dirty="0"/>
              <a:t> </a:t>
            </a:r>
            <a:r>
              <a:rPr lang="en-MY" sz="2800" dirty="0"/>
              <a:t>and </a:t>
            </a:r>
            <a:r>
              <a:rPr lang="en-MY" sz="2800" i="1" dirty="0">
                <a:solidFill>
                  <a:srgbClr val="0070C0"/>
                </a:solidFill>
              </a:rPr>
              <a:t>um</a:t>
            </a:r>
            <a:r>
              <a:rPr lang="en-MY" sz="2800" dirty="0"/>
              <a:t>) are </a:t>
            </a:r>
            <a:r>
              <a:rPr lang="en-MY" sz="2800" dirty="0">
                <a:solidFill>
                  <a:srgbClr val="FF0000"/>
                </a:solidFill>
              </a:rPr>
              <a:t>intermingled</a:t>
            </a:r>
            <a:r>
              <a:rPr lang="en-MY" sz="2800" dirty="0"/>
              <a:t> to form </a:t>
            </a:r>
            <a:r>
              <a:rPr lang="en-MY" sz="2800" b="1" i="1" dirty="0" err="1">
                <a:solidFill>
                  <a:srgbClr val="2E10B0"/>
                </a:solidFill>
              </a:rPr>
              <a:t>humingi</a:t>
            </a:r>
            <a:r>
              <a:rPr lang="en-MY" sz="2800" dirty="0"/>
              <a:t>. </a:t>
            </a:r>
          </a:p>
          <a:p>
            <a:r>
              <a:rPr lang="en-MY" sz="2800" dirty="0"/>
              <a:t>Another kind of </a:t>
            </a:r>
            <a:r>
              <a:rPr lang="en-MY" sz="2800" dirty="0">
                <a:solidFill>
                  <a:srgbClr val="FF0000"/>
                </a:solidFill>
              </a:rPr>
              <a:t>non-</a:t>
            </a:r>
            <a:r>
              <a:rPr lang="en-MY" sz="2800" dirty="0" err="1">
                <a:solidFill>
                  <a:srgbClr val="FF0000"/>
                </a:solidFill>
              </a:rPr>
              <a:t>concatenative</a:t>
            </a:r>
            <a:r>
              <a:rPr lang="en-MY" sz="2800" dirty="0"/>
              <a:t> morphology is called </a:t>
            </a:r>
            <a:r>
              <a:rPr lang="en-MY" sz="2800" b="1" dirty="0" err="1">
                <a:solidFill>
                  <a:srgbClr val="FF0000"/>
                </a:solidFill>
              </a:rPr>
              <a:t>templatic</a:t>
            </a:r>
            <a:r>
              <a:rPr lang="en-MY" sz="2800" b="1" dirty="0">
                <a:solidFill>
                  <a:srgbClr val="FF0000"/>
                </a:solidFill>
              </a:rPr>
              <a:t> morphology </a:t>
            </a:r>
            <a:r>
              <a:rPr lang="en-MY" sz="2800" dirty="0"/>
              <a:t>or </a:t>
            </a:r>
            <a:r>
              <a:rPr lang="en-MY" sz="2800" b="1" dirty="0">
                <a:solidFill>
                  <a:srgbClr val="FF0000"/>
                </a:solidFill>
              </a:rPr>
              <a:t>root-and-pattern</a:t>
            </a:r>
            <a:r>
              <a:rPr lang="en-MY" sz="2800" b="1" dirty="0"/>
              <a:t> </a:t>
            </a:r>
            <a:r>
              <a:rPr lang="en-MY" sz="2800" dirty="0"/>
              <a:t>morphology (e.g., Arabic)</a:t>
            </a:r>
            <a:endParaRPr lang="en-MY" sz="2800" dirty="0">
              <a:solidFill>
                <a:srgbClr val="FF0000"/>
              </a:solidFill>
            </a:endParaRPr>
          </a:p>
          <a:p>
            <a:endParaRPr lang="en-M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7814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concatenative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Morphology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14753"/>
            <a:ext cx="7620000" cy="5310591"/>
          </a:xfrm>
        </p:spPr>
        <p:txBody>
          <a:bodyPr>
            <a:normAutofit/>
          </a:bodyPr>
          <a:lstStyle/>
          <a:p>
            <a:r>
              <a:rPr lang="en-MY" sz="3200" dirty="0"/>
              <a:t>Example 1: Tagalog (Philippines) </a:t>
            </a:r>
            <a:r>
              <a:rPr lang="en-MY" sz="3200" dirty="0" err="1">
                <a:solidFill>
                  <a:srgbClr val="FF0000"/>
                </a:solidFill>
              </a:rPr>
              <a:t>infixation</a:t>
            </a:r>
            <a:r>
              <a:rPr lang="en-MY" sz="3200" dirty="0"/>
              <a:t> </a:t>
            </a:r>
          </a:p>
          <a:p>
            <a:pPr lvl="1"/>
            <a:r>
              <a:rPr lang="en-MY" sz="2800" dirty="0"/>
              <a:t>Two morphemes (</a:t>
            </a:r>
            <a:r>
              <a:rPr lang="en-MY" sz="2800" i="1" dirty="0" err="1">
                <a:solidFill>
                  <a:srgbClr val="FF0000"/>
                </a:solidFill>
              </a:rPr>
              <a:t>hingi</a:t>
            </a:r>
            <a:r>
              <a:rPr lang="en-MY" sz="2800" i="1" dirty="0"/>
              <a:t> </a:t>
            </a:r>
            <a:r>
              <a:rPr lang="en-MY" sz="2800" dirty="0"/>
              <a:t>and </a:t>
            </a:r>
            <a:r>
              <a:rPr lang="en-MY" sz="2800" i="1" dirty="0">
                <a:solidFill>
                  <a:srgbClr val="FF0000"/>
                </a:solidFill>
              </a:rPr>
              <a:t>um</a:t>
            </a:r>
            <a:r>
              <a:rPr lang="en-MY" sz="2800" dirty="0"/>
              <a:t>) are </a:t>
            </a:r>
            <a:r>
              <a:rPr lang="en-MY" sz="2800" dirty="0">
                <a:solidFill>
                  <a:srgbClr val="FF0000"/>
                </a:solidFill>
              </a:rPr>
              <a:t>intermingled</a:t>
            </a:r>
            <a:r>
              <a:rPr lang="en-MY" sz="2800" dirty="0"/>
              <a:t> to form </a:t>
            </a:r>
            <a:r>
              <a:rPr lang="en-MY" sz="2800" dirty="0" err="1">
                <a:solidFill>
                  <a:srgbClr val="FF0000"/>
                </a:solidFill>
              </a:rPr>
              <a:t>humingi</a:t>
            </a:r>
            <a:r>
              <a:rPr lang="en-MY" sz="2800" dirty="0"/>
              <a:t>. </a:t>
            </a:r>
          </a:p>
          <a:p>
            <a:pPr marL="777240" lvl="2" indent="0">
              <a:buNone/>
            </a:pPr>
            <a:r>
              <a:rPr lang="en-US" i="1" dirty="0">
                <a:latin typeface="+mj-lt"/>
              </a:rPr>
              <a:t>		</a:t>
            </a:r>
            <a:r>
              <a:rPr lang="en-US" sz="2800" b="1" i="1" dirty="0">
                <a:solidFill>
                  <a:srgbClr val="0070C0"/>
                </a:solidFill>
                <a:latin typeface="+mj-lt"/>
              </a:rPr>
              <a:t>h</a:t>
            </a:r>
            <a:r>
              <a:rPr lang="en-US" sz="2800" b="1" i="1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sz="2800" b="1" i="1" dirty="0">
                <a:solidFill>
                  <a:srgbClr val="007A37"/>
                </a:solidFill>
                <a:latin typeface="+mj-lt"/>
              </a:rPr>
              <a:t>u   m</a:t>
            </a:r>
            <a:r>
              <a:rPr lang="en-US" sz="2800" b="1" i="1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+mj-lt"/>
              </a:rPr>
              <a:t>   n   g   </a:t>
            </a:r>
            <a:r>
              <a:rPr lang="en-US" sz="2800" b="1" i="1" dirty="0" err="1">
                <a:solidFill>
                  <a:srgbClr val="0070C0"/>
                </a:solidFill>
                <a:latin typeface="+mj-lt"/>
              </a:rPr>
              <a:t>i</a:t>
            </a:r>
            <a:endParaRPr lang="en-US" sz="2800" b="1" i="1" dirty="0">
              <a:solidFill>
                <a:srgbClr val="0070C0"/>
              </a:solidFill>
              <a:latin typeface="+mj-lt"/>
            </a:endParaRPr>
          </a:p>
          <a:p>
            <a:pPr marL="411480" lvl="1" indent="0">
              <a:buNone/>
            </a:pPr>
            <a:endParaRPr lang="en-MY" dirty="0"/>
          </a:p>
          <a:p>
            <a:pPr marL="114300" indent="0">
              <a:buNone/>
            </a:pPr>
            <a:endParaRPr lang="en-MY" sz="3200" dirty="0"/>
          </a:p>
          <a:p>
            <a:r>
              <a:rPr lang="en-MY" sz="3200" dirty="0"/>
              <a:t>Example 2: Arabic </a:t>
            </a:r>
            <a:r>
              <a:rPr lang="en-MY" sz="3200" dirty="0" err="1">
                <a:solidFill>
                  <a:srgbClr val="FF0000"/>
                </a:solidFill>
              </a:rPr>
              <a:t>templatic</a:t>
            </a:r>
            <a:r>
              <a:rPr lang="en-MY" sz="3200" dirty="0">
                <a:solidFill>
                  <a:srgbClr val="FF0000"/>
                </a:solidFill>
              </a:rPr>
              <a:t>/root-pattern</a:t>
            </a:r>
            <a:r>
              <a:rPr lang="en-MY" sz="3200" b="1" dirty="0"/>
              <a:t> </a:t>
            </a:r>
            <a:r>
              <a:rPr lang="en-MY" sz="3200" dirty="0"/>
              <a:t>morphology (</a:t>
            </a:r>
            <a:r>
              <a:rPr lang="en-MY" sz="3200" dirty="0" err="1"/>
              <a:t>e..g</a:t>
            </a:r>
            <a:r>
              <a:rPr lang="en-MY" sz="3200" dirty="0"/>
              <a:t>., </a:t>
            </a:r>
            <a:r>
              <a:rPr lang="en-MY" sz="3200" i="1" dirty="0" err="1">
                <a:solidFill>
                  <a:srgbClr val="0070C0"/>
                </a:solidFill>
              </a:rPr>
              <a:t>ktb</a:t>
            </a:r>
            <a:r>
              <a:rPr lang="en-MY" sz="3200" dirty="0"/>
              <a:t> is the root pattern)</a:t>
            </a:r>
            <a:endParaRPr lang="en-MY" sz="32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MY" sz="3200" b="1" i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k</a:t>
            </a:r>
            <a:r>
              <a:rPr lang="en-US" sz="3000" b="1" i="1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sz="3000" b="1" i="1" dirty="0" err="1">
                <a:solidFill>
                  <a:srgbClr val="007A37"/>
                </a:solidFill>
                <a:latin typeface="+mj-lt"/>
              </a:rPr>
              <a:t>i</a:t>
            </a:r>
            <a:r>
              <a:rPr lang="en-US" sz="3000" b="1" i="1" dirty="0">
                <a:solidFill>
                  <a:srgbClr val="007A37"/>
                </a:solidFill>
                <a:latin typeface="+mj-lt"/>
              </a:rPr>
              <a:t>  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t  </a:t>
            </a:r>
            <a:r>
              <a:rPr lang="en-US" sz="3000" b="1" i="1" dirty="0">
                <a:solidFill>
                  <a:srgbClr val="007A37"/>
                </a:solidFill>
                <a:latin typeface="+mj-lt"/>
              </a:rPr>
              <a:t>a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  b </a:t>
            </a:r>
            <a:r>
              <a:rPr lang="en-US" sz="3000" b="1" i="1" dirty="0">
                <a:solidFill>
                  <a:srgbClr val="007A37"/>
                </a:solidFill>
                <a:latin typeface="+mj-lt"/>
              </a:rPr>
              <a:t>i		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k</a:t>
            </a:r>
            <a:r>
              <a:rPr lang="en-US" sz="3000" b="1" i="1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sz="3000" b="1" i="1" dirty="0">
                <a:solidFill>
                  <a:srgbClr val="007A37"/>
                </a:solidFill>
                <a:latin typeface="+mj-lt"/>
              </a:rPr>
              <a:t>u  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t  </a:t>
            </a:r>
            <a:r>
              <a:rPr lang="en-US" sz="3000" b="1" i="1" dirty="0">
                <a:solidFill>
                  <a:srgbClr val="007A37"/>
                </a:solidFill>
                <a:latin typeface="+mj-lt"/>
              </a:rPr>
              <a:t>u</a:t>
            </a: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  b</a:t>
            </a:r>
          </a:p>
          <a:p>
            <a:pPr marL="114300" indent="0">
              <a:buNone/>
            </a:pPr>
            <a:r>
              <a:rPr lang="en-US" sz="3000" b="1" i="1" dirty="0">
                <a:solidFill>
                  <a:srgbClr val="0070C0"/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7</a:t>
            </a:fld>
            <a:endParaRPr lang="en-MY"/>
          </a:p>
        </p:txBody>
      </p:sp>
      <p:sp>
        <p:nvSpPr>
          <p:cNvPr id="6" name="Right Bracket 5"/>
          <p:cNvSpPr/>
          <p:nvPr/>
        </p:nvSpPr>
        <p:spPr>
          <a:xfrm rot="5400000" flipV="1">
            <a:off x="3131840" y="2996952"/>
            <a:ext cx="144016" cy="576064"/>
          </a:xfrm>
          <a:prstGeom prst="rightBracket">
            <a:avLst/>
          </a:prstGeom>
          <a:ln w="28575">
            <a:solidFill>
              <a:srgbClr val="F49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3848" y="3429001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79712" y="5733257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27784" y="5733256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21810" y="5733257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52120" y="5733256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44208" y="5746611"/>
            <a:ext cx="0" cy="2160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9632" y="596263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mplified Arabic"/>
                <a:cs typeface="Simplified Arabic"/>
              </a:rPr>
              <a:t> </a:t>
            </a:r>
            <a:r>
              <a:rPr lang="ar-AE" sz="2800" dirty="0">
                <a:latin typeface="Simplified Arabic"/>
                <a:cs typeface="Simplified Arabic"/>
              </a:rPr>
              <a:t>ب</a:t>
            </a:r>
            <a:r>
              <a:rPr lang="en-US" sz="2800" dirty="0">
                <a:latin typeface="Simplified Arabic"/>
                <a:cs typeface="Simplified Arabic"/>
              </a:rPr>
              <a:t>    </a:t>
            </a:r>
            <a:r>
              <a:rPr lang="ar-AE" sz="2800" dirty="0">
                <a:latin typeface="Simplified Arabic"/>
                <a:cs typeface="Simplified Arabic"/>
              </a:rPr>
              <a:t>ت</a:t>
            </a:r>
            <a:r>
              <a:rPr lang="en-US" sz="2800" dirty="0">
                <a:latin typeface="Simplified Arabic"/>
                <a:cs typeface="Simplified Arabic"/>
              </a:rPr>
              <a:t>    </a:t>
            </a:r>
            <a:r>
              <a:rPr lang="ar-AE" sz="2800" dirty="0">
                <a:latin typeface="Simplified Arabic"/>
                <a:cs typeface="Simplified Arabic"/>
              </a:rPr>
              <a:t>ك</a:t>
            </a:r>
            <a:endParaRPr lang="en-MY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59163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mplified Arabic"/>
                <a:cs typeface="Simplified Arabic"/>
              </a:rPr>
              <a:t> </a:t>
            </a:r>
            <a:r>
              <a:rPr lang="ar-AE" sz="2800" dirty="0">
                <a:latin typeface="Simplified Arabic"/>
                <a:cs typeface="Simplified Arabic"/>
              </a:rPr>
              <a:t>ب</a:t>
            </a:r>
            <a:r>
              <a:rPr lang="en-US" sz="2800" dirty="0">
                <a:latin typeface="Simplified Arabic"/>
                <a:cs typeface="Simplified Arabic"/>
              </a:rPr>
              <a:t>    </a:t>
            </a:r>
            <a:r>
              <a:rPr lang="ar-AE" sz="2800" dirty="0">
                <a:latin typeface="Simplified Arabic"/>
                <a:cs typeface="Simplified Arabic"/>
              </a:rPr>
              <a:t>ت</a:t>
            </a:r>
            <a:r>
              <a:rPr lang="en-US" sz="2800" dirty="0">
                <a:latin typeface="Simplified Arabic"/>
                <a:cs typeface="Simplified Arabic"/>
              </a:rPr>
              <a:t>    </a:t>
            </a:r>
            <a:r>
              <a:rPr lang="ar-AE" sz="2800" dirty="0">
                <a:latin typeface="Simplified Arabic"/>
                <a:cs typeface="Simplified Arabic"/>
              </a:rPr>
              <a:t>ك</a:t>
            </a:r>
            <a:endParaRPr lang="en-MY" sz="2800" dirty="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29457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Morphological Parsing</a:t>
            </a:r>
            <a:endParaRPr lang="en-MY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340768"/>
            <a:ext cx="7776864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rgbClr val="FF0000"/>
                </a:solidFill>
              </a:rPr>
              <a:t>Parsing</a:t>
            </a:r>
            <a:r>
              <a:rPr lang="en-MY" sz="2800" b="1" dirty="0"/>
              <a:t> </a:t>
            </a:r>
            <a:r>
              <a:rPr lang="en-MY" sz="2800" dirty="0"/>
              <a:t>means taking an input and producing some sort of structure for it</a:t>
            </a:r>
          </a:p>
          <a:p>
            <a:r>
              <a:rPr lang="en-MY" sz="2800" dirty="0"/>
              <a:t>Example: </a:t>
            </a:r>
            <a:r>
              <a:rPr lang="en-MY" sz="2800" b="1" dirty="0"/>
              <a:t>Recognizing</a:t>
            </a:r>
            <a:r>
              <a:rPr lang="en-MY" sz="2800" dirty="0"/>
              <a:t> that the word </a:t>
            </a:r>
            <a:r>
              <a:rPr lang="en-MY" sz="2800" b="1" i="1" dirty="0">
                <a:solidFill>
                  <a:srgbClr val="0070C0"/>
                </a:solidFill>
              </a:rPr>
              <a:t>foxes</a:t>
            </a:r>
            <a:r>
              <a:rPr lang="en-MY" sz="2800" i="1" dirty="0">
                <a:solidFill>
                  <a:srgbClr val="0070C0"/>
                </a:solidFill>
              </a:rPr>
              <a:t> </a:t>
            </a:r>
            <a:r>
              <a:rPr lang="en-MY" sz="2800" u="sng" dirty="0"/>
              <a:t>breaks down into</a:t>
            </a:r>
            <a:r>
              <a:rPr lang="en-MY" sz="2800" dirty="0"/>
              <a:t> the two </a:t>
            </a:r>
            <a:r>
              <a:rPr lang="en-MY" sz="2800" dirty="0">
                <a:solidFill>
                  <a:srgbClr val="FF0000"/>
                </a:solidFill>
              </a:rPr>
              <a:t>morphemes</a:t>
            </a:r>
            <a:r>
              <a:rPr lang="en-MY" sz="2800" dirty="0"/>
              <a:t> </a:t>
            </a:r>
            <a:r>
              <a:rPr lang="en-MY" sz="2800" b="1" i="1" dirty="0">
                <a:solidFill>
                  <a:srgbClr val="0070C0"/>
                </a:solidFill>
              </a:rPr>
              <a:t>fox</a:t>
            </a:r>
            <a:r>
              <a:rPr lang="en-MY" sz="2800" i="1" dirty="0"/>
              <a:t> </a:t>
            </a:r>
            <a:r>
              <a:rPr lang="en-MY" sz="2800" dirty="0"/>
              <a:t>and </a:t>
            </a:r>
            <a:r>
              <a:rPr lang="en-MY" sz="2800" b="1" i="1" dirty="0">
                <a:solidFill>
                  <a:srgbClr val="0070C0"/>
                </a:solidFill>
              </a:rPr>
              <a:t>-</a:t>
            </a:r>
            <a:r>
              <a:rPr lang="en-MY" sz="2800" b="1" i="1" dirty="0" err="1">
                <a:solidFill>
                  <a:srgbClr val="0070C0"/>
                </a:solidFill>
              </a:rPr>
              <a:t>es</a:t>
            </a:r>
            <a:r>
              <a:rPr lang="en-MY" sz="2800" b="1" i="1" dirty="0">
                <a:solidFill>
                  <a:srgbClr val="0070C0"/>
                </a:solidFill>
              </a:rPr>
              <a:t> </a:t>
            </a:r>
            <a:r>
              <a:rPr lang="en-MY" sz="2800" dirty="0"/>
              <a:t>is called </a:t>
            </a:r>
            <a:r>
              <a:rPr lang="en-MY" sz="2800" b="1" dirty="0">
                <a:solidFill>
                  <a:srgbClr val="FF0000"/>
                </a:solidFill>
              </a:rPr>
              <a:t>morphological parsing</a:t>
            </a:r>
          </a:p>
          <a:p>
            <a:r>
              <a:rPr lang="en-US" sz="2800" dirty="0"/>
              <a:t>In </a:t>
            </a:r>
            <a:r>
              <a:rPr lang="en-US" sz="2800" b="1" dirty="0"/>
              <a:t>information retrieval</a:t>
            </a:r>
            <a:r>
              <a:rPr lang="en-US" sz="2800" dirty="0"/>
              <a:t>, the problem of </a:t>
            </a:r>
            <a:r>
              <a:rPr lang="en-US" sz="2800" b="1" dirty="0"/>
              <a:t>mapping between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foxes</a:t>
            </a:r>
            <a:r>
              <a:rPr lang="en-US" sz="2800" dirty="0"/>
              <a:t> to </a:t>
            </a:r>
            <a:r>
              <a:rPr lang="en-US" sz="2800" b="1" i="1" dirty="0">
                <a:solidFill>
                  <a:srgbClr val="0070C0"/>
                </a:solidFill>
              </a:rPr>
              <a:t>fox</a:t>
            </a:r>
            <a:r>
              <a:rPr lang="en-US" sz="2800" dirty="0"/>
              <a:t> is known as </a:t>
            </a:r>
            <a:r>
              <a:rPr lang="en-US" sz="2800" b="1" dirty="0">
                <a:solidFill>
                  <a:srgbClr val="FF0000"/>
                </a:solidFill>
              </a:rPr>
              <a:t>stemming</a:t>
            </a:r>
          </a:p>
          <a:p>
            <a:r>
              <a:rPr lang="en-MY" sz="2800" dirty="0"/>
              <a:t>In </a:t>
            </a:r>
            <a:r>
              <a:rPr lang="en-MY" sz="2800" b="1" dirty="0">
                <a:solidFill>
                  <a:srgbClr val="FF0000"/>
                </a:solidFill>
              </a:rPr>
              <a:t>morphological parsing</a:t>
            </a:r>
            <a:r>
              <a:rPr lang="en-MY" sz="2800" dirty="0"/>
              <a:t>, given the </a:t>
            </a:r>
            <a:r>
              <a:rPr lang="en-MY" sz="2800" dirty="0">
                <a:solidFill>
                  <a:srgbClr val="FF0000"/>
                </a:solidFill>
              </a:rPr>
              <a:t>surface</a:t>
            </a:r>
            <a:r>
              <a:rPr lang="en-MY" sz="2800" b="1" dirty="0"/>
              <a:t> </a:t>
            </a:r>
            <a:r>
              <a:rPr lang="en-MY" sz="2800" dirty="0"/>
              <a:t>or </a:t>
            </a:r>
            <a:r>
              <a:rPr lang="en-MY" sz="2800" dirty="0">
                <a:solidFill>
                  <a:srgbClr val="FF0000"/>
                </a:solidFill>
              </a:rPr>
              <a:t>input </a:t>
            </a:r>
            <a:r>
              <a:rPr lang="en-MY" sz="2800" dirty="0"/>
              <a:t>form </a:t>
            </a:r>
            <a:r>
              <a:rPr lang="en-MY" sz="2800" i="1" dirty="0">
                <a:solidFill>
                  <a:srgbClr val="0070C0"/>
                </a:solidFill>
              </a:rPr>
              <a:t>going</a:t>
            </a:r>
            <a:r>
              <a:rPr lang="en-MY" sz="2800" dirty="0"/>
              <a:t>, we might want to produce the parsed form </a:t>
            </a:r>
            <a:r>
              <a:rPr lang="en-MY" sz="2800" b="1" dirty="0">
                <a:solidFill>
                  <a:srgbClr val="FF0000"/>
                </a:solidFill>
              </a:rPr>
              <a:t>VERB-go</a:t>
            </a:r>
            <a:r>
              <a:rPr lang="en-MY" sz="2800" dirty="0"/>
              <a:t> + </a:t>
            </a:r>
            <a:r>
              <a:rPr lang="en-MY" sz="2800" b="1" dirty="0">
                <a:solidFill>
                  <a:srgbClr val="FF0000"/>
                </a:solidFill>
              </a:rPr>
              <a:t>GERUND-</a:t>
            </a:r>
            <a:r>
              <a:rPr lang="en-MY" sz="2800" b="1" dirty="0" err="1">
                <a:solidFill>
                  <a:srgbClr val="FF0000"/>
                </a:solidFill>
              </a:rPr>
              <a:t>ing</a:t>
            </a:r>
            <a:r>
              <a:rPr lang="en-MY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8</a:t>
            </a:fld>
            <a:endParaRPr lang="en-MY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299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79208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Morphological Rules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052736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Morphological rules need to be encoded </a:t>
            </a:r>
            <a:r>
              <a:rPr lang="en-US" sz="2400" dirty="0"/>
              <a:t>in order to successfully perform morphological parsing</a:t>
            </a:r>
          </a:p>
          <a:p>
            <a:r>
              <a:rPr lang="en-MY" sz="2400" dirty="0"/>
              <a:t>Not all morphological variants of every word in morphologically complex languages like Turkish can be listed</a:t>
            </a:r>
            <a:r>
              <a:rPr lang="en-US" sz="24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r>
              <a:rPr lang="en-US" sz="2400" dirty="0"/>
              <a:t>Meaning: </a:t>
            </a:r>
            <a:r>
              <a:rPr lang="en-MY" sz="2400" b="1" i="1" dirty="0"/>
              <a:t>“(behaving) as if you are among those whom we could not civilize/cause to become civilized”</a:t>
            </a:r>
          </a:p>
          <a:p>
            <a:r>
              <a:rPr lang="en-MY" sz="2400" dirty="0"/>
              <a:t>In such languages we clearly need to </a:t>
            </a:r>
            <a:r>
              <a:rPr lang="en-MY" sz="2400" u="sng" dirty="0"/>
              <a:t>parse the input</a:t>
            </a:r>
            <a:r>
              <a:rPr lang="en-MY" sz="2400" dirty="0"/>
              <a:t> since it is </a:t>
            </a:r>
            <a:r>
              <a:rPr lang="en-MY" sz="2400" u="sng" dirty="0"/>
              <a:t>impossible to store every possible word</a:t>
            </a:r>
            <a:endParaRPr lang="en-MY" sz="2400" u="sng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  <a:pPr/>
              <a:t>9</a:t>
            </a:fld>
            <a:endParaRPr lang="en-MY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243849" cy="169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Words, Morphology and Transducers</a:t>
            </a:r>
          </a:p>
        </p:txBody>
      </p:sp>
    </p:spTree>
    <p:extLst>
      <p:ext uri="{BB962C8B-B14F-4D97-AF65-F5344CB8AC3E}">
        <p14:creationId xmlns:p14="http://schemas.microsoft.com/office/powerpoint/2010/main" val="105459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3469</TotalTime>
  <Words>2007</Words>
  <Application>Microsoft Office PowerPoint</Application>
  <PresentationFormat>On-screen Show (4:3)</PresentationFormat>
  <Paragraphs>280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Lucida Sans Unicode</vt:lpstr>
      <vt:lpstr>Simplified Arabic</vt:lpstr>
      <vt:lpstr>Adjacency</vt:lpstr>
      <vt:lpstr>Topic 4 (Pt 1):  Morphology, Words &amp; Transducers</vt:lpstr>
      <vt:lpstr>Morphology</vt:lpstr>
      <vt:lpstr>Morphemes</vt:lpstr>
      <vt:lpstr>Types of Morphology</vt:lpstr>
      <vt:lpstr>Concatenative Morphology</vt:lpstr>
      <vt:lpstr>Non-concatenative Morphology</vt:lpstr>
      <vt:lpstr>Non-concatenative Morphology</vt:lpstr>
      <vt:lpstr>Morphological Parsing</vt:lpstr>
      <vt:lpstr>Morphological Rules</vt:lpstr>
      <vt:lpstr>Inflectional Morphology (English)</vt:lpstr>
      <vt:lpstr>Inflectional Morphology (cont…)</vt:lpstr>
      <vt:lpstr>Inflectional Morphology (cont…)</vt:lpstr>
      <vt:lpstr>Inflectional Morphology (Arabic)</vt:lpstr>
      <vt:lpstr>Derivational Morphology (English)</vt:lpstr>
      <vt:lpstr>Derivational Morphology (Malay)</vt:lpstr>
      <vt:lpstr>Finite State Transducers (FST)</vt:lpstr>
      <vt:lpstr>Finite State Transducers (FST)</vt:lpstr>
      <vt:lpstr>FST as recognizers</vt:lpstr>
      <vt:lpstr>FSA for English</vt:lpstr>
      <vt:lpstr>FSA for English</vt:lpstr>
      <vt:lpstr>PowerPoint Presentation</vt:lpstr>
      <vt:lpstr>PowerPoint Presentation</vt:lpstr>
      <vt:lpstr>Finite State Transducers for English</vt:lpstr>
      <vt:lpstr>Morphological Parsing and FST</vt:lpstr>
      <vt:lpstr>Morphological Parsing (cont…)</vt:lpstr>
      <vt:lpstr>Morphological Parsing with FST</vt:lpstr>
      <vt:lpstr>Finite State Morphological Parsing</vt:lpstr>
      <vt:lpstr>Using FST to map a language: Python Example</vt:lpstr>
      <vt:lpstr>Using FST to map a language: FST Exercise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sue</dc:creator>
  <cp:lastModifiedBy>HP</cp:lastModifiedBy>
  <cp:revision>129</cp:revision>
  <dcterms:created xsi:type="dcterms:W3CDTF">2014-09-09T07:24:17Z</dcterms:created>
  <dcterms:modified xsi:type="dcterms:W3CDTF">2019-10-01T07:21:08Z</dcterms:modified>
</cp:coreProperties>
</file>