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9" r:id="rId5"/>
    <p:sldId id="262"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62" autoAdjust="0"/>
    <p:restoredTop sz="94660"/>
  </p:normalViewPr>
  <p:slideViewPr>
    <p:cSldViewPr snapToGrid="0">
      <p:cViewPr varScale="1">
        <p:scale>
          <a:sx n="76" d="100"/>
          <a:sy n="76" d="100"/>
        </p:scale>
        <p:origin x="52" y="4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82D33F-DA45-44AA-9B61-F90A236F63C1}"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07B63-D1F3-4B20-BDEC-E957D5DF96E3}" type="slidenum">
              <a:rPr lang="en-US" smtClean="0"/>
              <a:t>‹#›</a:t>
            </a:fld>
            <a:endParaRPr lang="en-US"/>
          </a:p>
        </p:txBody>
      </p:sp>
    </p:spTree>
    <p:extLst>
      <p:ext uri="{BB962C8B-B14F-4D97-AF65-F5344CB8AC3E}">
        <p14:creationId xmlns:p14="http://schemas.microsoft.com/office/powerpoint/2010/main" val="4172133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82D33F-DA45-44AA-9B61-F90A236F63C1}"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07B63-D1F3-4B20-BDEC-E957D5DF96E3}" type="slidenum">
              <a:rPr lang="en-US" smtClean="0"/>
              <a:t>‹#›</a:t>
            </a:fld>
            <a:endParaRPr lang="en-US"/>
          </a:p>
        </p:txBody>
      </p:sp>
    </p:spTree>
    <p:extLst>
      <p:ext uri="{BB962C8B-B14F-4D97-AF65-F5344CB8AC3E}">
        <p14:creationId xmlns:p14="http://schemas.microsoft.com/office/powerpoint/2010/main" val="210571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82D33F-DA45-44AA-9B61-F90A236F63C1}"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07B63-D1F3-4B20-BDEC-E957D5DF96E3}" type="slidenum">
              <a:rPr lang="en-US" smtClean="0"/>
              <a:t>‹#›</a:t>
            </a:fld>
            <a:endParaRPr lang="en-US"/>
          </a:p>
        </p:txBody>
      </p:sp>
    </p:spTree>
    <p:extLst>
      <p:ext uri="{BB962C8B-B14F-4D97-AF65-F5344CB8AC3E}">
        <p14:creationId xmlns:p14="http://schemas.microsoft.com/office/powerpoint/2010/main" val="249762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82D33F-DA45-44AA-9B61-F90A236F63C1}"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07B63-D1F3-4B20-BDEC-E957D5DF96E3}" type="slidenum">
              <a:rPr lang="en-US" smtClean="0"/>
              <a:t>‹#›</a:t>
            </a:fld>
            <a:endParaRPr lang="en-US"/>
          </a:p>
        </p:txBody>
      </p:sp>
    </p:spTree>
    <p:extLst>
      <p:ext uri="{BB962C8B-B14F-4D97-AF65-F5344CB8AC3E}">
        <p14:creationId xmlns:p14="http://schemas.microsoft.com/office/powerpoint/2010/main" val="4160176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82D33F-DA45-44AA-9B61-F90A236F63C1}"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07B63-D1F3-4B20-BDEC-E957D5DF96E3}" type="slidenum">
              <a:rPr lang="en-US" smtClean="0"/>
              <a:t>‹#›</a:t>
            </a:fld>
            <a:endParaRPr lang="en-US"/>
          </a:p>
        </p:txBody>
      </p:sp>
    </p:spTree>
    <p:extLst>
      <p:ext uri="{BB962C8B-B14F-4D97-AF65-F5344CB8AC3E}">
        <p14:creationId xmlns:p14="http://schemas.microsoft.com/office/powerpoint/2010/main" val="181626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82D33F-DA45-44AA-9B61-F90A236F63C1}"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907B63-D1F3-4B20-BDEC-E957D5DF96E3}" type="slidenum">
              <a:rPr lang="en-US" smtClean="0"/>
              <a:t>‹#›</a:t>
            </a:fld>
            <a:endParaRPr lang="en-US"/>
          </a:p>
        </p:txBody>
      </p:sp>
    </p:spTree>
    <p:extLst>
      <p:ext uri="{BB962C8B-B14F-4D97-AF65-F5344CB8AC3E}">
        <p14:creationId xmlns:p14="http://schemas.microsoft.com/office/powerpoint/2010/main" val="300184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82D33F-DA45-44AA-9B61-F90A236F63C1}" type="datetimeFigureOut">
              <a:rPr lang="en-US" smtClean="0"/>
              <a:t>10/16/2019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907B63-D1F3-4B20-BDEC-E957D5DF96E3}" type="slidenum">
              <a:rPr lang="en-US" smtClean="0"/>
              <a:t>‹#›</a:t>
            </a:fld>
            <a:endParaRPr lang="en-US"/>
          </a:p>
        </p:txBody>
      </p:sp>
    </p:spTree>
    <p:extLst>
      <p:ext uri="{BB962C8B-B14F-4D97-AF65-F5344CB8AC3E}">
        <p14:creationId xmlns:p14="http://schemas.microsoft.com/office/powerpoint/2010/main" val="405501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82D33F-DA45-44AA-9B61-F90A236F63C1}" type="datetimeFigureOut">
              <a:rPr lang="en-US" smtClean="0"/>
              <a:t>10/16/2019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907B63-D1F3-4B20-BDEC-E957D5DF96E3}" type="slidenum">
              <a:rPr lang="en-US" smtClean="0"/>
              <a:t>‹#›</a:t>
            </a:fld>
            <a:endParaRPr lang="en-US"/>
          </a:p>
        </p:txBody>
      </p:sp>
    </p:spTree>
    <p:extLst>
      <p:ext uri="{BB962C8B-B14F-4D97-AF65-F5344CB8AC3E}">
        <p14:creationId xmlns:p14="http://schemas.microsoft.com/office/powerpoint/2010/main" val="2158557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2D33F-DA45-44AA-9B61-F90A236F63C1}" type="datetimeFigureOut">
              <a:rPr lang="en-US" smtClean="0"/>
              <a:t>10/16/2019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907B63-D1F3-4B20-BDEC-E957D5DF96E3}" type="slidenum">
              <a:rPr lang="en-US" smtClean="0"/>
              <a:t>‹#›</a:t>
            </a:fld>
            <a:endParaRPr lang="en-US"/>
          </a:p>
        </p:txBody>
      </p:sp>
    </p:spTree>
    <p:extLst>
      <p:ext uri="{BB962C8B-B14F-4D97-AF65-F5344CB8AC3E}">
        <p14:creationId xmlns:p14="http://schemas.microsoft.com/office/powerpoint/2010/main" val="3777647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82D33F-DA45-44AA-9B61-F90A236F63C1}"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907B63-D1F3-4B20-BDEC-E957D5DF96E3}" type="slidenum">
              <a:rPr lang="en-US" smtClean="0"/>
              <a:t>‹#›</a:t>
            </a:fld>
            <a:endParaRPr lang="en-US"/>
          </a:p>
        </p:txBody>
      </p:sp>
    </p:spTree>
    <p:extLst>
      <p:ext uri="{BB962C8B-B14F-4D97-AF65-F5344CB8AC3E}">
        <p14:creationId xmlns:p14="http://schemas.microsoft.com/office/powerpoint/2010/main" val="3463217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82D33F-DA45-44AA-9B61-F90A236F63C1}"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907B63-D1F3-4B20-BDEC-E957D5DF96E3}" type="slidenum">
              <a:rPr lang="en-US" smtClean="0"/>
              <a:t>‹#›</a:t>
            </a:fld>
            <a:endParaRPr lang="en-US"/>
          </a:p>
        </p:txBody>
      </p:sp>
    </p:spTree>
    <p:extLst>
      <p:ext uri="{BB962C8B-B14F-4D97-AF65-F5344CB8AC3E}">
        <p14:creationId xmlns:p14="http://schemas.microsoft.com/office/powerpoint/2010/main" val="81849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2D33F-DA45-44AA-9B61-F90A236F63C1}" type="datetimeFigureOut">
              <a:rPr lang="en-US" smtClean="0"/>
              <a:t>10/16/2019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907B63-D1F3-4B20-BDEC-E957D5DF96E3}" type="slidenum">
              <a:rPr lang="en-US" smtClean="0"/>
              <a:t>‹#›</a:t>
            </a:fld>
            <a:endParaRPr lang="en-US"/>
          </a:p>
        </p:txBody>
      </p:sp>
    </p:spTree>
    <p:extLst>
      <p:ext uri="{BB962C8B-B14F-4D97-AF65-F5344CB8AC3E}">
        <p14:creationId xmlns:p14="http://schemas.microsoft.com/office/powerpoint/2010/main" val="2492154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JavaScript Basic Concepts</a:t>
            </a:r>
            <a:endParaRPr lang="en-US" b="1" dirty="0"/>
          </a:p>
        </p:txBody>
      </p:sp>
      <p:sp>
        <p:nvSpPr>
          <p:cNvPr id="3" name="Subtitle 2"/>
          <p:cNvSpPr>
            <a:spLocks noGrp="1"/>
          </p:cNvSpPr>
          <p:nvPr>
            <p:ph type="subTitle" idx="1"/>
          </p:nvPr>
        </p:nvSpPr>
        <p:spPr/>
        <p:txBody>
          <a:bodyPr/>
          <a:lstStyle/>
          <a:p>
            <a:r>
              <a:rPr lang="en-US" dirty="0" smtClean="0"/>
              <a:t>Shafi</a:t>
            </a:r>
            <a:endParaRPr lang="en-US" dirty="0"/>
          </a:p>
        </p:txBody>
      </p:sp>
    </p:spTree>
    <p:extLst>
      <p:ext uri="{BB962C8B-B14F-4D97-AF65-F5344CB8AC3E}">
        <p14:creationId xmlns:p14="http://schemas.microsoft.com/office/powerpoint/2010/main" val="841034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US" dirty="0"/>
          </a:p>
        </p:txBody>
      </p:sp>
      <p:sp>
        <p:nvSpPr>
          <p:cNvPr id="3" name="Content Placeholder 2"/>
          <p:cNvSpPr>
            <a:spLocks noGrp="1"/>
          </p:cNvSpPr>
          <p:nvPr>
            <p:ph idx="1"/>
          </p:nvPr>
        </p:nvSpPr>
        <p:spPr/>
        <p:txBody>
          <a:bodyPr>
            <a:normAutofit/>
          </a:bodyPr>
          <a:lstStyle/>
          <a:p>
            <a:r>
              <a:rPr lang="en-US" dirty="0" smtClean="0"/>
              <a:t>Primitives vs Objects</a:t>
            </a:r>
          </a:p>
          <a:p>
            <a:r>
              <a:rPr lang="en-US" dirty="0" smtClean="0"/>
              <a:t>Wrapper Objects</a:t>
            </a:r>
          </a:p>
          <a:p>
            <a:pPr lvl="1"/>
            <a:r>
              <a:rPr lang="en-US" dirty="0"/>
              <a:t>When accessing the properties directly on any primitive value, </a:t>
            </a:r>
            <a:r>
              <a:rPr lang="en-US" dirty="0" smtClean="0"/>
              <a:t>JavaScript </a:t>
            </a:r>
            <a:r>
              <a:rPr lang="en-US" dirty="0"/>
              <a:t>internally type </a:t>
            </a:r>
            <a:r>
              <a:rPr lang="en-US" dirty="0" smtClean="0"/>
              <a:t>coerce </a:t>
            </a:r>
            <a:r>
              <a:rPr lang="en-US" dirty="0"/>
              <a:t>it into its Wrapper object and later remove the object.</a:t>
            </a:r>
            <a:endParaRPr lang="en-US" dirty="0" smtClean="0"/>
          </a:p>
          <a:p>
            <a:pPr lvl="1"/>
            <a:r>
              <a:rPr lang="en-US" dirty="0" err="1"/>
              <a:t>var</a:t>
            </a:r>
            <a:r>
              <a:rPr lang="en-US" dirty="0"/>
              <a:t> temp = new Number(</a:t>
            </a:r>
            <a:r>
              <a:rPr lang="en-US" dirty="0" err="1"/>
              <a:t>num</a:t>
            </a:r>
            <a:r>
              <a:rPr lang="en-US" dirty="0"/>
              <a:t>); </a:t>
            </a:r>
            <a:r>
              <a:rPr lang="en-US" dirty="0" err="1"/>
              <a:t>temp.toString</a:t>
            </a:r>
            <a:r>
              <a:rPr lang="en-US" dirty="0" smtClean="0"/>
              <a:t>()</a:t>
            </a:r>
          </a:p>
          <a:p>
            <a:pPr lvl="1"/>
            <a:endParaRPr lang="en-US" dirty="0" smtClean="0"/>
          </a:p>
          <a:p>
            <a:pPr lvl="1"/>
            <a:endParaRPr lang="en-US" dirty="0" smtClean="0"/>
          </a:p>
          <a:p>
            <a:endParaRPr lang="en-US" dirty="0" smtClean="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31971527"/>
              </p:ext>
            </p:extLst>
          </p:nvPr>
        </p:nvGraphicFramePr>
        <p:xfrm>
          <a:off x="4735739" y="4626656"/>
          <a:ext cx="838200" cy="812800"/>
        </p:xfrm>
        <a:graphic>
          <a:graphicData uri="http://schemas.openxmlformats.org/presentationml/2006/ole">
            <mc:AlternateContent xmlns:mc="http://schemas.openxmlformats.org/markup-compatibility/2006">
              <mc:Choice xmlns:v="urn:schemas-microsoft-com:vml" Requires="v">
                <p:oleObj spid="_x0000_s1031" name="Packager Shell Object" showAsIcon="1" r:id="rId3" imgW="838080" imgH="812880" progId="Package">
                  <p:embed/>
                </p:oleObj>
              </mc:Choice>
              <mc:Fallback>
                <p:oleObj name="Packager Shell Object" showAsIcon="1" r:id="rId3" imgW="838080" imgH="812880" progId="Package">
                  <p:embed/>
                  <p:pic>
                    <p:nvPicPr>
                      <p:cNvPr id="0" name=""/>
                      <p:cNvPicPr/>
                      <p:nvPr/>
                    </p:nvPicPr>
                    <p:blipFill>
                      <a:blip r:embed="rId4"/>
                      <a:stretch>
                        <a:fillRect/>
                      </a:stretch>
                    </p:blipFill>
                    <p:spPr>
                      <a:xfrm>
                        <a:off x="4735739" y="4626656"/>
                        <a:ext cx="838200" cy="812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02274461"/>
              </p:ext>
            </p:extLst>
          </p:nvPr>
        </p:nvGraphicFramePr>
        <p:xfrm>
          <a:off x="3719739" y="4540477"/>
          <a:ext cx="1016000" cy="812800"/>
        </p:xfrm>
        <a:graphic>
          <a:graphicData uri="http://schemas.openxmlformats.org/presentationml/2006/ole">
            <mc:AlternateContent xmlns:mc="http://schemas.openxmlformats.org/markup-compatibility/2006">
              <mc:Choice xmlns:v="urn:schemas-microsoft-com:vml" Requires="v">
                <p:oleObj spid="_x0000_s1032" name="Packager Shell Object" showAsIcon="1" r:id="rId5" imgW="1015920" imgH="812880" progId="Package">
                  <p:embed/>
                </p:oleObj>
              </mc:Choice>
              <mc:Fallback>
                <p:oleObj name="Packager Shell Object" showAsIcon="1" r:id="rId5" imgW="1015920" imgH="812880" progId="Package">
                  <p:embed/>
                  <p:pic>
                    <p:nvPicPr>
                      <p:cNvPr id="0" name=""/>
                      <p:cNvPicPr/>
                      <p:nvPr/>
                    </p:nvPicPr>
                    <p:blipFill>
                      <a:blip r:embed="rId6"/>
                      <a:stretch>
                        <a:fillRect/>
                      </a:stretch>
                    </p:blipFill>
                    <p:spPr>
                      <a:xfrm>
                        <a:off x="3719739" y="4540477"/>
                        <a:ext cx="1016000" cy="812800"/>
                      </a:xfrm>
                      <a:prstGeom prst="rect">
                        <a:avLst/>
                      </a:prstGeom>
                    </p:spPr>
                  </p:pic>
                </p:oleObj>
              </mc:Fallback>
            </mc:AlternateContent>
          </a:graphicData>
        </a:graphic>
      </p:graphicFrame>
    </p:spTree>
    <p:extLst>
      <p:ext uri="{BB962C8B-B14F-4D97-AF65-F5344CB8AC3E}">
        <p14:creationId xmlns:p14="http://schemas.microsoft.com/office/powerpoint/2010/main" val="1393365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Function</a:t>
            </a:r>
            <a:endParaRPr lang="en-US" dirty="0"/>
          </a:p>
        </p:txBody>
      </p:sp>
      <p:sp>
        <p:nvSpPr>
          <p:cNvPr id="3" name="Content Placeholder 2"/>
          <p:cNvSpPr>
            <a:spLocks noGrp="1"/>
          </p:cNvSpPr>
          <p:nvPr>
            <p:ph idx="1"/>
          </p:nvPr>
        </p:nvSpPr>
        <p:spPr/>
        <p:txBody>
          <a:bodyPr/>
          <a:lstStyle/>
          <a:p>
            <a:r>
              <a:rPr lang="en-US" dirty="0"/>
              <a:t>Constructor </a:t>
            </a:r>
            <a:r>
              <a:rPr lang="en-US" dirty="0" smtClean="0"/>
              <a:t>function </a:t>
            </a:r>
            <a:r>
              <a:rPr lang="en-US" dirty="0"/>
              <a:t>is away to create the blue print for objects(OOP), we can create instances of this type by using the </a:t>
            </a:r>
            <a:r>
              <a:rPr lang="en-US" b="1" dirty="0"/>
              <a:t>new</a:t>
            </a:r>
            <a:r>
              <a:rPr lang="en-US" dirty="0"/>
              <a:t> keyword with Constructor</a:t>
            </a:r>
            <a:r>
              <a:rPr lang="en-US" dirty="0" smtClean="0"/>
              <a:t>.</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91337897"/>
              </p:ext>
            </p:extLst>
          </p:nvPr>
        </p:nvGraphicFramePr>
        <p:xfrm>
          <a:off x="4768170" y="4365852"/>
          <a:ext cx="838200" cy="812800"/>
        </p:xfrm>
        <a:graphic>
          <a:graphicData uri="http://schemas.openxmlformats.org/presentationml/2006/ole">
            <mc:AlternateContent xmlns:mc="http://schemas.openxmlformats.org/markup-compatibility/2006">
              <mc:Choice xmlns:v="urn:schemas-microsoft-com:vml" Requires="v">
                <p:oleObj spid="_x0000_s2053" name="Packager Shell Object" showAsIcon="1" r:id="rId3" imgW="838080" imgH="812880" progId="Package">
                  <p:embed/>
                </p:oleObj>
              </mc:Choice>
              <mc:Fallback>
                <p:oleObj name="Packager Shell Object" showAsIcon="1" r:id="rId3" imgW="838080" imgH="812880" progId="Package">
                  <p:embed/>
                  <p:pic>
                    <p:nvPicPr>
                      <p:cNvPr id="0" name=""/>
                      <p:cNvPicPr/>
                      <p:nvPr/>
                    </p:nvPicPr>
                    <p:blipFill>
                      <a:blip r:embed="rId4"/>
                      <a:stretch>
                        <a:fillRect/>
                      </a:stretch>
                    </p:blipFill>
                    <p:spPr>
                      <a:xfrm>
                        <a:off x="4768170" y="4365852"/>
                        <a:ext cx="838200" cy="812800"/>
                      </a:xfrm>
                      <a:prstGeom prst="rect">
                        <a:avLst/>
                      </a:prstGeom>
                    </p:spPr>
                  </p:pic>
                </p:oleObj>
              </mc:Fallback>
            </mc:AlternateContent>
          </a:graphicData>
        </a:graphic>
      </p:graphicFrame>
    </p:spTree>
    <p:extLst>
      <p:ext uri="{BB962C8B-B14F-4D97-AF65-F5344CB8AC3E}">
        <p14:creationId xmlns:p14="http://schemas.microsoft.com/office/powerpoint/2010/main" val="575416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in JavaScript </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JavaScript is a prototype based language.</a:t>
            </a:r>
          </a:p>
          <a:p>
            <a:r>
              <a:rPr lang="en-US" dirty="0" smtClean="0"/>
              <a:t>Inheritance is Achieved through the prototype feature.</a:t>
            </a:r>
          </a:p>
          <a:p>
            <a:r>
              <a:rPr lang="en-US" dirty="0" smtClean="0"/>
              <a:t>Every JavaScript object has a prototype property, which make the inheritance possible.</a:t>
            </a:r>
          </a:p>
          <a:p>
            <a:r>
              <a:rPr lang="en-US" dirty="0" smtClean="0"/>
              <a:t>prototype property is where we put the methods and properties that we want other objects to inherit.</a:t>
            </a:r>
          </a:p>
          <a:p>
            <a:r>
              <a:rPr lang="en-US" b="1" dirty="0"/>
              <a:t>Prototype Chain</a:t>
            </a:r>
            <a:r>
              <a:rPr lang="en-US" dirty="0" smtClean="0"/>
              <a:t>: </a:t>
            </a:r>
            <a:r>
              <a:rPr lang="en-US" dirty="0"/>
              <a:t>when a certain property/method is called, the search starts from the current object itself, if not found, then search in it's prototype, if still not found search in it's prototype and so on until reaches the </a:t>
            </a:r>
            <a:r>
              <a:rPr lang="en-US" dirty="0" smtClean="0"/>
              <a:t>object, </a:t>
            </a:r>
            <a:r>
              <a:rPr lang="en-US" dirty="0"/>
              <a:t>if not found even on </a:t>
            </a:r>
            <a:r>
              <a:rPr lang="en-US" i="1" dirty="0"/>
              <a:t>Object</a:t>
            </a:r>
            <a:r>
              <a:rPr lang="en-US" dirty="0"/>
              <a:t> return undefined.</a:t>
            </a:r>
            <a:endParaRPr lang="en-US" dirty="0" smtClean="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487991142"/>
              </p:ext>
            </p:extLst>
          </p:nvPr>
        </p:nvGraphicFramePr>
        <p:xfrm>
          <a:off x="9798050" y="1557338"/>
          <a:ext cx="838200" cy="812800"/>
        </p:xfrm>
        <a:graphic>
          <a:graphicData uri="http://schemas.openxmlformats.org/presentationml/2006/ole">
            <mc:AlternateContent xmlns:mc="http://schemas.openxmlformats.org/markup-compatibility/2006">
              <mc:Choice xmlns:v="urn:schemas-microsoft-com:vml" Requires="v">
                <p:oleObj spid="_x0000_s5124" name="Packager Shell Object" showAsIcon="1" r:id="rId3" imgW="838080" imgH="812880" progId="Package">
                  <p:embed/>
                </p:oleObj>
              </mc:Choice>
              <mc:Fallback>
                <p:oleObj name="Packager Shell Object" showAsIcon="1" r:id="rId3" imgW="838080" imgH="812880" progId="Package">
                  <p:embed/>
                  <p:pic>
                    <p:nvPicPr>
                      <p:cNvPr id="0" name=""/>
                      <p:cNvPicPr/>
                      <p:nvPr/>
                    </p:nvPicPr>
                    <p:blipFill>
                      <a:blip r:embed="rId4"/>
                      <a:stretch>
                        <a:fillRect/>
                      </a:stretch>
                    </p:blipFill>
                    <p:spPr>
                      <a:xfrm>
                        <a:off x="9798050" y="1557338"/>
                        <a:ext cx="838200" cy="812800"/>
                      </a:xfrm>
                      <a:prstGeom prst="rect">
                        <a:avLst/>
                      </a:prstGeom>
                    </p:spPr>
                  </p:pic>
                </p:oleObj>
              </mc:Fallback>
            </mc:AlternateContent>
          </a:graphicData>
        </a:graphic>
      </p:graphicFrame>
    </p:spTree>
    <p:extLst>
      <p:ext uri="{BB962C8B-B14F-4D97-AF65-F5344CB8AC3E}">
        <p14:creationId xmlns:p14="http://schemas.microsoft.com/office/powerpoint/2010/main" val="4082080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rototype vs _proto_</a:t>
            </a:r>
            <a:endParaRPr lang="en-US" dirty="0"/>
          </a:p>
        </p:txBody>
      </p:sp>
      <p:sp>
        <p:nvSpPr>
          <p:cNvPr id="3" name="Content Placeholder 2"/>
          <p:cNvSpPr>
            <a:spLocks noGrp="1"/>
          </p:cNvSpPr>
          <p:nvPr>
            <p:ph idx="1"/>
          </p:nvPr>
        </p:nvSpPr>
        <p:spPr/>
        <p:txBody>
          <a:bodyPr/>
          <a:lstStyle/>
          <a:p>
            <a:r>
              <a:rPr lang="en-US" b="1" dirty="0"/>
              <a:t>proto</a:t>
            </a:r>
            <a:r>
              <a:rPr lang="en-US" dirty="0"/>
              <a:t> is the actual object that is used in the lookup chain to resolve methods.</a:t>
            </a:r>
          </a:p>
          <a:p>
            <a:r>
              <a:rPr lang="en-US" dirty="0"/>
              <a:t>prototype is the object that is used to build </a:t>
            </a:r>
            <a:r>
              <a:rPr lang="en-US" b="1" dirty="0"/>
              <a:t>proto</a:t>
            </a:r>
            <a:r>
              <a:rPr lang="en-US" dirty="0"/>
              <a:t> when you create an object with </a:t>
            </a:r>
            <a:r>
              <a:rPr lang="en-US" i="1" dirty="0"/>
              <a:t>new</a:t>
            </a:r>
            <a:r>
              <a:rPr lang="en-US" dirty="0"/>
              <a:t>.</a:t>
            </a:r>
          </a:p>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694768496"/>
              </p:ext>
            </p:extLst>
          </p:nvPr>
        </p:nvGraphicFramePr>
        <p:xfrm>
          <a:off x="5737225" y="4789488"/>
          <a:ext cx="838200" cy="812800"/>
        </p:xfrm>
        <a:graphic>
          <a:graphicData uri="http://schemas.openxmlformats.org/presentationml/2006/ole">
            <mc:AlternateContent xmlns:mc="http://schemas.openxmlformats.org/markup-compatibility/2006">
              <mc:Choice xmlns:v="urn:schemas-microsoft-com:vml" Requires="v">
                <p:oleObj spid="_x0000_s4099" name="Packager Shell Object" showAsIcon="1" r:id="rId3" imgW="838080" imgH="812880" progId="Package">
                  <p:embed/>
                </p:oleObj>
              </mc:Choice>
              <mc:Fallback>
                <p:oleObj name="Packager Shell Object" showAsIcon="1" r:id="rId3" imgW="838080" imgH="812880" progId="Package">
                  <p:embed/>
                  <p:pic>
                    <p:nvPicPr>
                      <p:cNvPr id="0" name=""/>
                      <p:cNvPicPr/>
                      <p:nvPr/>
                    </p:nvPicPr>
                    <p:blipFill>
                      <a:blip r:embed="rId4"/>
                      <a:stretch>
                        <a:fillRect/>
                      </a:stretch>
                    </p:blipFill>
                    <p:spPr>
                      <a:xfrm>
                        <a:off x="5737225" y="4789488"/>
                        <a:ext cx="838200" cy="812800"/>
                      </a:xfrm>
                      <a:prstGeom prst="rect">
                        <a:avLst/>
                      </a:prstGeom>
                    </p:spPr>
                  </p:pic>
                </p:oleObj>
              </mc:Fallback>
            </mc:AlternateContent>
          </a:graphicData>
        </a:graphic>
      </p:graphicFrame>
    </p:spTree>
    <p:extLst>
      <p:ext uri="{BB962C8B-B14F-4D97-AF65-F5344CB8AC3E}">
        <p14:creationId xmlns:p14="http://schemas.microsoft.com/office/powerpoint/2010/main" val="2605989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deep dive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2018" y="1458685"/>
            <a:ext cx="8200858" cy="5127171"/>
          </a:xfrm>
        </p:spPr>
      </p:pic>
      <p:sp>
        <p:nvSpPr>
          <p:cNvPr id="4" name="AutoShape 2" descr="proto.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03693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685</TotalTime>
  <Words>99</Words>
  <Application>Microsoft Office PowerPoint</Application>
  <PresentationFormat>Widescreen</PresentationFormat>
  <Paragraphs>21</Paragraphs>
  <Slides>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1" baseType="lpstr">
      <vt:lpstr>Arial</vt:lpstr>
      <vt:lpstr>Calibri</vt:lpstr>
      <vt:lpstr>Calibri Light</vt:lpstr>
      <vt:lpstr>Office Theme</vt:lpstr>
      <vt:lpstr>Package</vt:lpstr>
      <vt:lpstr>JavaScript Basic Concepts</vt:lpstr>
      <vt:lpstr>Objects</vt:lpstr>
      <vt:lpstr>Constructor Function</vt:lpstr>
      <vt:lpstr>Inheritance in JavaScript  </vt:lpstr>
      <vt:lpstr>prototype vs _proto_</vt:lpstr>
      <vt:lpstr>Prototype deep dive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Basic Concepts</dc:title>
  <dc:creator>king</dc:creator>
  <cp:lastModifiedBy>king</cp:lastModifiedBy>
  <cp:revision>11</cp:revision>
  <dcterms:created xsi:type="dcterms:W3CDTF">2019-10-16T15:42:45Z</dcterms:created>
  <dcterms:modified xsi:type="dcterms:W3CDTF">2019-10-17T03:07:55Z</dcterms:modified>
</cp:coreProperties>
</file>