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59" r:id="rId6"/>
    <p:sldId id="257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7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1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D33F-DA45-44AA-9B61-F90A236F63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7B63-D1F3-4B20-BDEC-E957D5DF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rict_mode" TargetMode="Externa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JavaScript ES5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smtClean="0"/>
              <a:t>Advanced </a:t>
            </a:r>
            <a:r>
              <a:rPr lang="en-US" b="1" dirty="0" smtClean="0"/>
              <a:t>Concepts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5517"/>
          </a:xfrm>
        </p:spPr>
        <p:txBody>
          <a:bodyPr/>
          <a:lstStyle/>
          <a:p>
            <a:pPr algn="ctr"/>
            <a:r>
              <a:rPr lang="en-US" b="1" dirty="0" smtClean="0"/>
              <a:t>Closure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i="1" dirty="0"/>
              <a:t>An inner function always has access to the </a:t>
            </a:r>
            <a:r>
              <a:rPr lang="en-US" i="1" dirty="0" err="1"/>
              <a:t>vars</a:t>
            </a:r>
            <a:r>
              <a:rPr lang="en-US" i="1" dirty="0"/>
              <a:t> and parameters of its outer function, even after the outer function has </a:t>
            </a:r>
            <a:r>
              <a:rPr lang="en-US" i="1" dirty="0" smtClean="0"/>
              <a:t>returned</a:t>
            </a:r>
          </a:p>
          <a:p>
            <a:r>
              <a:rPr lang="en-US" i="1" dirty="0" smtClean="0"/>
              <a:t>When to use</a:t>
            </a:r>
          </a:p>
          <a:p>
            <a:pPr lvl="1"/>
            <a:r>
              <a:rPr lang="en-US" i="1" dirty="0" smtClean="0"/>
              <a:t>Encapsulation</a:t>
            </a:r>
          </a:p>
          <a:p>
            <a:pPr lvl="1"/>
            <a:r>
              <a:rPr lang="en-US" i="1" dirty="0" smtClean="0"/>
              <a:t>Callbacks</a:t>
            </a:r>
          </a:p>
          <a:p>
            <a:r>
              <a:rPr lang="en-US" i="1" dirty="0" smtClean="0"/>
              <a:t>Issues</a:t>
            </a:r>
          </a:p>
          <a:p>
            <a:pPr lvl="1"/>
            <a:r>
              <a:rPr lang="en-US" i="1" dirty="0" smtClean="0"/>
              <a:t>Large scope chain</a:t>
            </a:r>
          </a:p>
          <a:p>
            <a:pPr lvl="1"/>
            <a:r>
              <a:rPr lang="en-US" i="1" dirty="0" smtClean="0"/>
              <a:t>Garbage Collector</a:t>
            </a:r>
          </a:p>
          <a:p>
            <a:pPr lvl="1"/>
            <a:r>
              <a:rPr lang="en-US" i="1" dirty="0" smtClean="0"/>
              <a:t>Circular references</a:t>
            </a:r>
          </a:p>
          <a:p>
            <a:pPr lvl="1"/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4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3374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3374"/>
            <a:ext cx="10515600" cy="53135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Loop statements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Array Basic concepts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Array higher order functions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Scope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Execution Context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Execution Stack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Closure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this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Call(), apply(), bind()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new vs Object.create() vs Object.assign()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Clone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IIFE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Asynchronous functions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Class inheritance 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829"/>
            <a:ext cx="10515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Create Array</a:t>
            </a:r>
          </a:p>
          <a:p>
            <a:r>
              <a:rPr lang="en-US" dirty="0" smtClean="0"/>
              <a:t>Add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ush()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nshift()</a:t>
            </a:r>
          </a:p>
          <a:p>
            <a:r>
              <a:rPr lang="en-US" dirty="0" smtClean="0"/>
              <a:t>Remove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op()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hift() </a:t>
            </a:r>
          </a:p>
          <a:p>
            <a:r>
              <a:rPr lang="en-US" dirty="0" smtClean="0"/>
              <a:t>Modify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plice()</a:t>
            </a:r>
          </a:p>
          <a:p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slice()</a:t>
            </a:r>
          </a:p>
          <a:p>
            <a:r>
              <a:rPr lang="en-US" dirty="0" smtClean="0"/>
              <a:t>Loop through elements</a:t>
            </a:r>
          </a:p>
        </p:txBody>
      </p:sp>
    </p:spTree>
    <p:extLst>
      <p:ext uri="{BB962C8B-B14F-4D97-AF65-F5344CB8AC3E}">
        <p14:creationId xmlns:p14="http://schemas.microsoft.com/office/powerpoint/2010/main" val="27851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First Class functions</a:t>
            </a:r>
          </a:p>
          <a:p>
            <a:pPr marL="457200" lvl="1" indent="0">
              <a:buNone/>
            </a:pPr>
            <a:r>
              <a:rPr lang="en-US" dirty="0"/>
              <a:t>A programming language is said to have </a:t>
            </a:r>
            <a:r>
              <a:rPr lang="en-US" b="1" dirty="0"/>
              <a:t>First-class functions</a:t>
            </a:r>
            <a:r>
              <a:rPr lang="en-US" dirty="0"/>
              <a:t> when functions in that language are treated like any other variable.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It </a:t>
            </a:r>
            <a:r>
              <a:rPr lang="en-US" dirty="0"/>
              <a:t>does one specific thing, does not have side effects, and is not intended to be called directly, but rather, to be used by ‘other functions.’</a:t>
            </a:r>
            <a:endParaRPr lang="en-US" dirty="0" smtClean="0"/>
          </a:p>
          <a:p>
            <a:r>
              <a:rPr lang="en-US" b="1" dirty="0" smtClean="0"/>
              <a:t>Higher order functions</a:t>
            </a:r>
          </a:p>
          <a:p>
            <a:pPr marL="457200" lvl="1" indent="0">
              <a:buNone/>
            </a:pPr>
            <a:r>
              <a:rPr lang="en-US" dirty="0"/>
              <a:t>Those ‘other functions’ which accept one of those ‘first class functions’ as an argument are called </a:t>
            </a:r>
            <a:r>
              <a:rPr lang="en-US" b="1" dirty="0"/>
              <a:t>higher order functions</a:t>
            </a:r>
            <a:r>
              <a:rPr lang="en-US" dirty="0"/>
              <a:t>. Higher order functions also might be functions that return a function.</a:t>
            </a:r>
            <a:endParaRPr lang="en-US" dirty="0" smtClean="0"/>
          </a:p>
          <a:p>
            <a:r>
              <a:rPr lang="en-US" b="1" dirty="0" smtClean="0"/>
              <a:t>Callback</a:t>
            </a:r>
          </a:p>
          <a:p>
            <a:pPr marL="457200" lvl="1" indent="0">
              <a:buNone/>
            </a:pPr>
            <a:r>
              <a:rPr lang="en-US" dirty="0" smtClean="0"/>
              <a:t>Function that is passed as parameter to a Higher order function is called</a:t>
            </a:r>
            <a:r>
              <a:rPr lang="en-US" dirty="0"/>
              <a:t> </a:t>
            </a:r>
            <a:r>
              <a:rPr lang="en-US" b="1" dirty="0"/>
              <a:t>callback </a:t>
            </a:r>
            <a:r>
              <a:rPr lang="en-US" b="1" dirty="0" smtClean="0"/>
              <a:t>function,</a:t>
            </a:r>
            <a:r>
              <a:rPr lang="en-US" dirty="0"/>
              <a:t> because it will be called back and used within the higher order function.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 Order functions in Array.prototype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forEach</a:t>
            </a:r>
            <a:r>
              <a:rPr lang="en-US" dirty="0" smtClean="0"/>
              <a:t>() </a:t>
            </a:r>
          </a:p>
          <a:p>
            <a:pPr marL="914400" lvl="2" indent="0">
              <a:buNone/>
            </a:pPr>
            <a:r>
              <a:rPr lang="en-US" dirty="0" smtClean="0"/>
              <a:t>Loop trough the Array elements</a:t>
            </a:r>
            <a:endParaRPr lang="en-US" dirty="0"/>
          </a:p>
          <a:p>
            <a:pPr lvl="1"/>
            <a:r>
              <a:rPr lang="en-US" b="1" dirty="0"/>
              <a:t>filter</a:t>
            </a:r>
            <a:r>
              <a:rPr lang="en-US" dirty="0" smtClean="0"/>
              <a:t>() </a:t>
            </a:r>
          </a:p>
          <a:p>
            <a:pPr marL="914400" lvl="2" indent="0">
              <a:buNone/>
            </a:pPr>
            <a:r>
              <a:rPr lang="en-US" dirty="0" smtClean="0"/>
              <a:t>filter the elements based on the given condition</a:t>
            </a:r>
            <a:endParaRPr lang="en-US" dirty="0"/>
          </a:p>
          <a:p>
            <a:pPr lvl="1"/>
            <a:r>
              <a:rPr lang="en-US" b="1" dirty="0"/>
              <a:t>map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Transform the array into an array of different set of elements, based on the given computation.</a:t>
            </a:r>
            <a:endParaRPr lang="en-US" dirty="0"/>
          </a:p>
          <a:p>
            <a:pPr lvl="1"/>
            <a:r>
              <a:rPr lang="en-US" b="1" dirty="0"/>
              <a:t>some</a:t>
            </a:r>
            <a:r>
              <a:rPr lang="en-US" dirty="0" smtClean="0"/>
              <a:t>() </a:t>
            </a:r>
          </a:p>
          <a:p>
            <a:pPr marL="914400" lvl="2" indent="0">
              <a:buNone/>
            </a:pPr>
            <a:r>
              <a:rPr lang="en-US" dirty="0" smtClean="0"/>
              <a:t>return true/false, if at least one of element satisfies the given condition. </a:t>
            </a:r>
            <a:endParaRPr lang="en-US" dirty="0"/>
          </a:p>
          <a:p>
            <a:pPr lvl="1"/>
            <a:r>
              <a:rPr lang="en-US" b="1" dirty="0"/>
              <a:t>every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 true/false, if all the elements satisfy the given condition.</a:t>
            </a:r>
            <a:endParaRPr lang="en-US" dirty="0"/>
          </a:p>
          <a:p>
            <a:pPr lvl="1"/>
            <a:r>
              <a:rPr lang="en-US" b="1" dirty="0"/>
              <a:t>reduce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Convert the Array elements into a single value, based on the given logic.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ort()</a:t>
            </a:r>
            <a:endParaRPr lang="en-US" b="1" dirty="0"/>
          </a:p>
          <a:p>
            <a:pPr lvl="2"/>
            <a:r>
              <a:rPr lang="en-US" dirty="0"/>
              <a:t>sorts the elements of an array </a:t>
            </a:r>
            <a:r>
              <a:rPr lang="en-US" dirty="0" smtClean="0"/>
              <a:t>in place and </a:t>
            </a:r>
            <a:r>
              <a:rPr lang="en-US" dirty="0"/>
              <a:t>returns the sorted </a:t>
            </a:r>
            <a:r>
              <a:rPr lang="en-US" dirty="0" smtClean="0"/>
              <a:t>array, </a:t>
            </a:r>
            <a:r>
              <a:rPr lang="en-US" dirty="0"/>
              <a:t>The default sort order is built upon converting the elements into strings, then comparing their sequences of UTF-16 code units values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336477"/>
              </p:ext>
            </p:extLst>
          </p:nvPr>
        </p:nvGraphicFramePr>
        <p:xfrm>
          <a:off x="8806316" y="1600200"/>
          <a:ext cx="1422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Packager Shell Object" showAsIcon="1" r:id="rId3" imgW="1422360" imgH="812880" progId="Package">
                  <p:embed/>
                </p:oleObj>
              </mc:Choice>
              <mc:Fallback>
                <p:oleObj name="Packager Shell Object" showAsIcon="1" r:id="rId3" imgW="142236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06316" y="1600200"/>
                        <a:ext cx="14224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Global scope - Scope </a:t>
            </a:r>
            <a:r>
              <a:rPr lang="en-US" dirty="0"/>
              <a:t>outside the outermost function attached to window.</a:t>
            </a:r>
            <a:endParaRPr lang="en-US" dirty="0" smtClean="0"/>
          </a:p>
          <a:p>
            <a:pPr lvl="1"/>
            <a:r>
              <a:rPr lang="en-US" dirty="0" smtClean="0"/>
              <a:t>Local scope -</a:t>
            </a:r>
            <a:r>
              <a:rPr lang="en-US" dirty="0"/>
              <a:t> Inside the function being executed.</a:t>
            </a:r>
            <a:endParaRPr lang="en-US" dirty="0" smtClean="0"/>
          </a:p>
          <a:p>
            <a:pPr lvl="1"/>
            <a:r>
              <a:rPr lang="en-US" dirty="0" smtClean="0"/>
              <a:t>Function scope (ES5)</a:t>
            </a:r>
          </a:p>
          <a:p>
            <a:pPr lvl="1"/>
            <a:r>
              <a:rPr lang="en-US" dirty="0" smtClean="0"/>
              <a:t>Lexical scope</a:t>
            </a:r>
          </a:p>
          <a:p>
            <a:r>
              <a:rPr lang="en-US" dirty="0" smtClean="0">
                <a:hlinkClick r:id="rId3"/>
              </a:rPr>
              <a:t>Use-strict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Undeclared variables</a:t>
            </a:r>
          </a:p>
          <a:p>
            <a:pPr lvl="1"/>
            <a:r>
              <a:rPr lang="en-US" dirty="0" smtClean="0"/>
              <a:t>Modify unmodifiable variable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undeletable </a:t>
            </a:r>
            <a:r>
              <a:rPr lang="en-US" dirty="0" smtClean="0"/>
              <a:t>property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22500"/>
              </p:ext>
            </p:extLst>
          </p:nvPr>
        </p:nvGraphicFramePr>
        <p:xfrm>
          <a:off x="9220200" y="4322763"/>
          <a:ext cx="2006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Packager Shell Object" showAsIcon="1" r:id="rId4" imgW="2006280" imgH="812880" progId="Package">
                  <p:embed/>
                </p:oleObj>
              </mc:Choice>
              <mc:Fallback>
                <p:oleObj name="Packager Shell Object" showAsIcon="1" r:id="rId4" imgW="200628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0200" y="4322763"/>
                        <a:ext cx="2006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479"/>
              </p:ext>
            </p:extLst>
          </p:nvPr>
        </p:nvGraphicFramePr>
        <p:xfrm>
          <a:off x="9156700" y="5135563"/>
          <a:ext cx="2197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Packager Shell Object" showAsIcon="1" r:id="rId6" imgW="2196720" imgH="812880" progId="Package">
                  <p:embed/>
                </p:oleObj>
              </mc:Choice>
              <mc:Fallback>
                <p:oleObj name="Packager Shell Object" showAsIcon="1" r:id="rId6" imgW="219672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6700" y="5135563"/>
                        <a:ext cx="21971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2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130629"/>
            <a:ext cx="10515600" cy="950459"/>
          </a:xfrm>
        </p:spPr>
        <p:txBody>
          <a:bodyPr/>
          <a:lstStyle/>
          <a:p>
            <a:pPr algn="ctr"/>
            <a:r>
              <a:rPr lang="en-US" b="1" dirty="0" smtClean="0"/>
              <a:t>Execution Context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088"/>
            <a:ext cx="10515600" cy="5095875"/>
          </a:xfrm>
        </p:spPr>
        <p:txBody>
          <a:bodyPr>
            <a:normAutofit/>
          </a:bodyPr>
          <a:lstStyle/>
          <a:p>
            <a:r>
              <a:rPr lang="en-US" b="1" dirty="0"/>
              <a:t>Execution Context </a:t>
            </a:r>
          </a:p>
          <a:p>
            <a:pPr marL="457200" lvl="1" indent="0">
              <a:buNone/>
            </a:pPr>
            <a:r>
              <a:rPr lang="en-US" dirty="0" smtClean="0"/>
              <a:t>The environment in which the code is running, </a:t>
            </a:r>
          </a:p>
          <a:p>
            <a:r>
              <a:rPr lang="en-US" b="1" dirty="0" smtClean="0"/>
              <a:t>Global Execution Context 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environment </a:t>
            </a:r>
            <a:r>
              <a:rPr lang="en-US" dirty="0"/>
              <a:t>where your code is executed for the first time.</a:t>
            </a:r>
            <a:endParaRPr lang="en-US" b="1" dirty="0" smtClean="0"/>
          </a:p>
          <a:p>
            <a:r>
              <a:rPr lang="en-US" b="1" dirty="0" smtClean="0"/>
              <a:t>Function Execution Context : </a:t>
            </a:r>
          </a:p>
          <a:p>
            <a:pPr marL="457200" lvl="1" indent="0">
              <a:buNone/>
            </a:pPr>
            <a:r>
              <a:rPr lang="en-US" dirty="0"/>
              <a:t>Whenever the flow of execution enters a function body</a:t>
            </a:r>
            <a:r>
              <a:rPr lang="en-US" dirty="0" smtClean="0"/>
              <a:t>.</a:t>
            </a:r>
          </a:p>
          <a:p>
            <a:r>
              <a:rPr lang="en-US" b="1" dirty="0"/>
              <a:t>Execution Context Stack</a:t>
            </a:r>
          </a:p>
          <a:p>
            <a:pPr lvl="1"/>
            <a:r>
              <a:rPr lang="en-US" dirty="0"/>
              <a:t>The JavaScript interpreter in a browser is implemented as a single thread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the browser loads the script, it enters the Global context.</a:t>
            </a:r>
          </a:p>
          <a:p>
            <a:pPr lvl="1"/>
            <a:r>
              <a:rPr lang="en-US" dirty="0" smtClean="0"/>
              <a:t>Later when the flow of program enters a function, a new function context is created and pushed to the Stack.</a:t>
            </a:r>
          </a:p>
          <a:p>
            <a:pPr lvl="1"/>
            <a:r>
              <a:rPr lang="en-US" dirty="0" smtClean="0"/>
              <a:t>Once the execution is completed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4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494313"/>
            <a:ext cx="10515600" cy="2682649"/>
          </a:xfrm>
        </p:spPr>
        <p:txBody>
          <a:bodyPr/>
          <a:lstStyle/>
          <a:p>
            <a:r>
              <a:rPr lang="en-US" dirty="0" smtClean="0"/>
              <a:t>Single Threaded</a:t>
            </a:r>
          </a:p>
          <a:p>
            <a:r>
              <a:rPr lang="en-US" dirty="0" smtClean="0"/>
              <a:t>Synchronous execution</a:t>
            </a:r>
          </a:p>
          <a:p>
            <a:r>
              <a:rPr lang="en-US" dirty="0" smtClean="0"/>
              <a:t>One Global Context</a:t>
            </a:r>
          </a:p>
          <a:p>
            <a:r>
              <a:rPr lang="en-US" dirty="0" smtClean="0"/>
              <a:t>Infinite Function Contexts</a:t>
            </a:r>
          </a:p>
          <a:p>
            <a:r>
              <a:rPr lang="en-US" dirty="0" smtClean="0"/>
              <a:t>Each function call create a new execution context, even a call to itself.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82" y="1183141"/>
            <a:ext cx="3714750" cy="246697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76859"/>
              </p:ext>
            </p:extLst>
          </p:nvPr>
        </p:nvGraphicFramePr>
        <p:xfrm>
          <a:off x="1807029" y="2186100"/>
          <a:ext cx="1651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Packager Shell Object" showAsIcon="1" r:id="rId4" imgW="1650960" imgH="812880" progId="Package">
                  <p:embed/>
                </p:oleObj>
              </mc:Choice>
              <mc:Fallback>
                <p:oleObj name="Packager Shell Object" showAsIcon="1" r:id="rId4" imgW="165096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7029" y="2186100"/>
                        <a:ext cx="1651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204"/>
          </a:xfrm>
        </p:spPr>
        <p:txBody>
          <a:bodyPr/>
          <a:lstStyle/>
          <a:p>
            <a:r>
              <a:rPr lang="en-US" dirty="0" smtClean="0"/>
              <a:t>Inside the JavaScript interpreter, every call to an execution context has 2 phases.</a:t>
            </a:r>
          </a:p>
          <a:p>
            <a:pPr lvl="1"/>
            <a:r>
              <a:rPr lang="en-US" dirty="0" smtClean="0"/>
              <a:t>Creation phase	</a:t>
            </a:r>
          </a:p>
          <a:p>
            <a:pPr lvl="2"/>
            <a:r>
              <a:rPr lang="en-US" dirty="0" smtClean="0"/>
              <a:t>Create the Scope Chain</a:t>
            </a:r>
          </a:p>
          <a:p>
            <a:pPr lvl="2"/>
            <a:r>
              <a:rPr lang="en-US" dirty="0" smtClean="0"/>
              <a:t>Create variables, functions and arguments.</a:t>
            </a:r>
          </a:p>
          <a:p>
            <a:pPr lvl="2"/>
            <a:r>
              <a:rPr lang="en-US" dirty="0" smtClean="0"/>
              <a:t>Determine the value of the </a:t>
            </a:r>
            <a:r>
              <a:rPr lang="en-US" i="1" dirty="0" smtClean="0"/>
              <a:t>this</a:t>
            </a:r>
          </a:p>
          <a:p>
            <a:pPr lvl="1"/>
            <a:r>
              <a:rPr lang="en-US" dirty="0" smtClean="0"/>
              <a:t>Execution Phase</a:t>
            </a:r>
          </a:p>
          <a:p>
            <a:pPr lvl="2"/>
            <a:r>
              <a:rPr lang="en-US" dirty="0" smtClean="0"/>
              <a:t>Assign values and execute the code.</a:t>
            </a:r>
          </a:p>
          <a:p>
            <a:r>
              <a:rPr lang="en-US" dirty="0" smtClean="0"/>
              <a:t>Conceptually Execution context is an Object with 3 properties</a:t>
            </a:r>
          </a:p>
          <a:p>
            <a:pPr lvl="1"/>
            <a:r>
              <a:rPr lang="en-US" dirty="0" smtClean="0"/>
              <a:t>Scope Chain: VO, parent context’s VOs</a:t>
            </a:r>
          </a:p>
          <a:p>
            <a:pPr lvl="1"/>
            <a:r>
              <a:rPr lang="en-US" dirty="0" smtClean="0"/>
              <a:t>Variable Object: arguments, variable and functions</a:t>
            </a:r>
          </a:p>
          <a:p>
            <a:pPr lvl="1"/>
            <a:r>
              <a:rPr lang="en-US" dirty="0" smtClean="0"/>
              <a:t>this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853621"/>
              </p:ext>
            </p:extLst>
          </p:nvPr>
        </p:nvGraphicFramePr>
        <p:xfrm>
          <a:off x="9231085" y="3483883"/>
          <a:ext cx="2044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Packager Shell Object" showAsIcon="1" r:id="rId3" imgW="2044440" imgH="812880" progId="Package">
                  <p:embed/>
                </p:oleObj>
              </mc:Choice>
              <mc:Fallback>
                <p:oleObj name="Packager Shell Object" showAsIcon="1" r:id="rId3" imgW="2044440" imgH="812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1085" y="3483883"/>
                        <a:ext cx="20447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91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374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</vt:lpstr>
      <vt:lpstr>JavaScript ES5  Advanced Concepts</vt:lpstr>
      <vt:lpstr>Overview</vt:lpstr>
      <vt:lpstr>Array</vt:lpstr>
      <vt:lpstr>Types of Functions</vt:lpstr>
      <vt:lpstr>Higher Order functions in Array.prototype </vt:lpstr>
      <vt:lpstr>Scopes</vt:lpstr>
      <vt:lpstr>Execution Context </vt:lpstr>
      <vt:lpstr>Execution Stack</vt:lpstr>
      <vt:lpstr>Execution Context Deep dive</vt:lpstr>
      <vt:lpstr>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 Concepts</dc:title>
  <dc:creator>king</dc:creator>
  <cp:lastModifiedBy>king</cp:lastModifiedBy>
  <cp:revision>38</cp:revision>
  <dcterms:created xsi:type="dcterms:W3CDTF">2019-10-16T15:42:45Z</dcterms:created>
  <dcterms:modified xsi:type="dcterms:W3CDTF">2019-10-21T02:32:50Z</dcterms:modified>
</cp:coreProperties>
</file>