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Open Sans Bold" charset="1" panose="020B0806030504020204"/>
      <p:regular r:id="rId17"/>
    </p:embeddedFont>
    <p:embeddedFont>
      <p:font typeface="Poppins Medium" charset="1" panose="000006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4.pn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1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5">
              <a:alphaModFix amt="71000"/>
            </a:blip>
            <a:stretch>
              <a:fillRect l="0" t="0" r="0" b="0"/>
            </a:stretch>
          </a:blipFill>
        </p:spPr>
      </p:sp>
      <p:sp>
        <p:nvSpPr>
          <p:cNvPr name="Freeform 10" id="10"/>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5">
              <a:alphaModFix amt="71000"/>
            </a:blip>
            <a:stretch>
              <a:fillRect l="0" t="0" r="0" b="0"/>
            </a:stretch>
          </a:blipFill>
        </p:spPr>
      </p:sp>
      <p:sp>
        <p:nvSpPr>
          <p:cNvPr name="Freeform 11" id="11"/>
          <p:cNvSpPr/>
          <p:nvPr/>
        </p:nvSpPr>
        <p:spPr>
          <a:xfrm flipH="false" flipV="false" rot="0">
            <a:off x="10816872" y="2280715"/>
            <a:ext cx="7471128" cy="5948885"/>
          </a:xfrm>
          <a:custGeom>
            <a:avLst/>
            <a:gdLst/>
            <a:ahLst/>
            <a:cxnLst/>
            <a:rect r="r" b="b" t="t" l="l"/>
            <a:pathLst>
              <a:path h="5948885" w="7471128">
                <a:moveTo>
                  <a:pt x="0" y="0"/>
                </a:moveTo>
                <a:lnTo>
                  <a:pt x="7471128" y="0"/>
                </a:lnTo>
                <a:lnTo>
                  <a:pt x="7471128" y="5948885"/>
                </a:lnTo>
                <a:lnTo>
                  <a:pt x="0" y="5948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660616" y="3511872"/>
            <a:ext cx="6483384" cy="1371084"/>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Arsitektur</a:t>
            </a:r>
          </a:p>
        </p:txBody>
      </p:sp>
      <p:sp>
        <p:nvSpPr>
          <p:cNvPr name="TextBox 13" id="13"/>
          <p:cNvSpPr txBox="true"/>
          <p:nvPr/>
        </p:nvSpPr>
        <p:spPr>
          <a:xfrm rot="0">
            <a:off x="219663" y="5481163"/>
            <a:ext cx="10892112" cy="2748437"/>
          </a:xfrm>
          <a:prstGeom prst="rect">
            <a:avLst/>
          </a:prstGeom>
        </p:spPr>
        <p:txBody>
          <a:bodyPr anchor="t" rtlCol="false" tIns="0" lIns="0" bIns="0" rIns="0">
            <a:spAutoFit/>
          </a:bodyPr>
          <a:lstStyle/>
          <a:p>
            <a:pPr algn="l">
              <a:lnSpc>
                <a:spcPts val="6781"/>
              </a:lnSpc>
            </a:pPr>
            <a:r>
              <a:rPr lang="en-US" sz="6520" b="true">
                <a:solidFill>
                  <a:srgbClr val="063050"/>
                </a:solidFill>
                <a:latin typeface="Poppins Bold"/>
                <a:ea typeface="Poppins Bold"/>
                <a:cs typeface="Poppins Bold"/>
                <a:sym typeface="Poppins Bold"/>
              </a:rPr>
              <a:t>Jaringan LAN,MAN,WAN,</a:t>
            </a:r>
          </a:p>
          <a:p>
            <a:pPr algn="l">
              <a:lnSpc>
                <a:spcPts val="7084"/>
              </a:lnSpc>
              <a:spcBef>
                <a:spcPct val="0"/>
              </a:spcBef>
            </a:pPr>
            <a:r>
              <a:rPr lang="en-US" b="true" sz="6812">
                <a:solidFill>
                  <a:srgbClr val="063050"/>
                </a:solidFill>
                <a:latin typeface="Poppins Bold"/>
                <a:ea typeface="Poppins Bold"/>
                <a:cs typeface="Poppins Bold"/>
                <a:sym typeface="Poppins Bold"/>
              </a:rPr>
              <a:t>Client Server &amp; Peer to Peer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3739623"/>
            <a:chOff x="0" y="0"/>
            <a:chExt cx="4988065" cy="984921"/>
          </a:xfrm>
        </p:grpSpPr>
        <p:sp>
          <p:nvSpPr>
            <p:cNvPr name="Freeform 4" id="4"/>
            <p:cNvSpPr/>
            <p:nvPr/>
          </p:nvSpPr>
          <p:spPr>
            <a:xfrm flipH="false" flipV="false" rot="0">
              <a:off x="0" y="0"/>
              <a:ext cx="4988065" cy="984921"/>
            </a:xfrm>
            <a:custGeom>
              <a:avLst/>
              <a:gdLst/>
              <a:ahLst/>
              <a:cxnLst/>
              <a:rect r="r" b="b" t="t" l="l"/>
              <a:pathLst>
                <a:path h="984921" w="4988065">
                  <a:moveTo>
                    <a:pt x="0" y="0"/>
                  </a:moveTo>
                  <a:lnTo>
                    <a:pt x="4988065" y="0"/>
                  </a:lnTo>
                  <a:lnTo>
                    <a:pt x="4988065" y="984921"/>
                  </a:lnTo>
                  <a:lnTo>
                    <a:pt x="0" y="984921"/>
                  </a:lnTo>
                  <a:close/>
                </a:path>
              </a:pathLst>
            </a:custGeom>
            <a:solidFill>
              <a:srgbClr val="2B59C3">
                <a:alpha val="71765"/>
              </a:srgbClr>
            </a:solidFill>
          </p:spPr>
        </p:sp>
        <p:sp>
          <p:nvSpPr>
            <p:cNvPr name="TextBox 5" id="5"/>
            <p:cNvSpPr txBox="true"/>
            <p:nvPr/>
          </p:nvSpPr>
          <p:spPr>
            <a:xfrm>
              <a:off x="0" y="28575"/>
              <a:ext cx="4988065" cy="956346"/>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2876082" y="4835669"/>
            <a:ext cx="3980134" cy="4114800"/>
          </a:xfrm>
          <a:custGeom>
            <a:avLst/>
            <a:gdLst/>
            <a:ahLst/>
            <a:cxnLst/>
            <a:rect r="r" b="b" t="t" l="l"/>
            <a:pathLst>
              <a:path h="4114800" w="3980134">
                <a:moveTo>
                  <a:pt x="0" y="0"/>
                </a:moveTo>
                <a:lnTo>
                  <a:pt x="3980133" y="0"/>
                </a:lnTo>
                <a:lnTo>
                  <a:pt x="398013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1588548"/>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Freeform 8" id="8"/>
          <p:cNvSpPr/>
          <p:nvPr/>
        </p:nvSpPr>
        <p:spPr>
          <a:xfrm flipH="false" flipV="false" rot="0">
            <a:off x="16543611" y="3404967"/>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TextBox 9" id="9"/>
          <p:cNvSpPr txBox="true"/>
          <p:nvPr/>
        </p:nvSpPr>
        <p:spPr>
          <a:xfrm rot="0">
            <a:off x="5011827" y="3998678"/>
            <a:ext cx="7586746" cy="2599827"/>
          </a:xfrm>
          <a:prstGeom prst="rect">
            <a:avLst/>
          </a:prstGeom>
        </p:spPr>
        <p:txBody>
          <a:bodyPr anchor="t" rtlCol="false" tIns="0" lIns="0" bIns="0" rIns="0">
            <a:spAutoFit/>
          </a:bodyPr>
          <a:lstStyle/>
          <a:p>
            <a:pPr algn="ctr">
              <a:lnSpc>
                <a:spcPts val="9724"/>
              </a:lnSpc>
              <a:spcBef>
                <a:spcPct val="0"/>
              </a:spcBef>
            </a:pPr>
            <a:r>
              <a:rPr lang="en-US" b="true" sz="9350">
                <a:solidFill>
                  <a:srgbClr val="F4F4F4"/>
                </a:solidFill>
                <a:latin typeface="Poppins Bold"/>
                <a:ea typeface="Poppins Bold"/>
                <a:cs typeface="Poppins Bold"/>
                <a:sym typeface="Poppins Bold"/>
              </a:rPr>
              <a:t>Terima Kasih!!</a:t>
            </a:r>
          </a:p>
        </p:txBody>
      </p:sp>
      <p:sp>
        <p:nvSpPr>
          <p:cNvPr name="Freeform 10" id="10"/>
          <p:cNvSpPr/>
          <p:nvPr/>
        </p:nvSpPr>
        <p:spPr>
          <a:xfrm flipH="false" flipV="false" rot="-10800000">
            <a:off x="2223050" y="1588548"/>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3368574" y="58810"/>
            <a:ext cx="4930588" cy="4114800"/>
          </a:xfrm>
          <a:custGeom>
            <a:avLst/>
            <a:gdLst/>
            <a:ahLst/>
            <a:cxnLst/>
            <a:rect r="r" b="b" t="t" l="l"/>
            <a:pathLst>
              <a:path h="4114800" w="4930588">
                <a:moveTo>
                  <a:pt x="0" y="0"/>
                </a:moveTo>
                <a:lnTo>
                  <a:pt x="4930588" y="0"/>
                </a:lnTo>
                <a:lnTo>
                  <a:pt x="49305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0" y="6172200"/>
            <a:ext cx="3487293" cy="4114800"/>
          </a:xfrm>
          <a:custGeom>
            <a:avLst/>
            <a:gdLst/>
            <a:ahLst/>
            <a:cxnLst/>
            <a:rect r="r" b="b" t="t" l="l"/>
            <a:pathLst>
              <a:path h="4114800" w="3487293">
                <a:moveTo>
                  <a:pt x="0" y="0"/>
                </a:moveTo>
                <a:lnTo>
                  <a:pt x="3487293" y="0"/>
                </a:lnTo>
                <a:lnTo>
                  <a:pt x="348729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05755" y="1709455"/>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5">
              <a:alphaModFix amt="71000"/>
            </a:blip>
            <a:stretch>
              <a:fillRect l="0" t="0" r="0" b="0"/>
            </a:stretch>
          </a:blipFill>
        </p:spPr>
      </p:sp>
      <p:sp>
        <p:nvSpPr>
          <p:cNvPr name="Freeform 9" id="9"/>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5">
              <a:alphaModFix amt="71000"/>
            </a:blip>
            <a:stretch>
              <a:fillRect l="0" t="0" r="0" b="0"/>
            </a:stretch>
          </a:blipFill>
        </p:spPr>
      </p:sp>
      <p:sp>
        <p:nvSpPr>
          <p:cNvPr name="TextBox 10" id="10"/>
          <p:cNvSpPr txBox="true"/>
          <p:nvPr/>
        </p:nvSpPr>
        <p:spPr>
          <a:xfrm rot="0">
            <a:off x="4429910" y="1595736"/>
            <a:ext cx="8757285" cy="1454142"/>
          </a:xfrm>
          <a:prstGeom prst="rect">
            <a:avLst/>
          </a:prstGeom>
        </p:spPr>
        <p:txBody>
          <a:bodyPr anchor="t" rtlCol="false" tIns="0" lIns="0" bIns="0" rIns="0">
            <a:spAutoFit/>
          </a:bodyPr>
          <a:lstStyle/>
          <a:p>
            <a:pPr algn="ctr">
              <a:lnSpc>
                <a:spcPts val="11200"/>
              </a:lnSpc>
            </a:pPr>
            <a:r>
              <a:rPr lang="en-US" sz="8000" b="true">
                <a:solidFill>
                  <a:srgbClr val="000000"/>
                </a:solidFill>
                <a:latin typeface="Poppins Bold"/>
                <a:ea typeface="Poppins Bold"/>
                <a:cs typeface="Poppins Bold"/>
                <a:sym typeface="Poppins Bold"/>
              </a:rPr>
              <a:t>Nama Kelompok</a:t>
            </a:r>
          </a:p>
        </p:txBody>
      </p:sp>
      <p:sp>
        <p:nvSpPr>
          <p:cNvPr name="TextBox 11" id="11"/>
          <p:cNvSpPr txBox="true"/>
          <p:nvPr/>
        </p:nvSpPr>
        <p:spPr>
          <a:xfrm rot="0">
            <a:off x="3526946" y="4425284"/>
            <a:ext cx="5617054" cy="1293611"/>
          </a:xfrm>
          <a:prstGeom prst="rect">
            <a:avLst/>
          </a:prstGeom>
        </p:spPr>
        <p:txBody>
          <a:bodyPr anchor="t" rtlCol="false" tIns="0" lIns="0" bIns="0" rIns="0">
            <a:spAutoFit/>
          </a:bodyPr>
          <a:lstStyle/>
          <a:p>
            <a:pPr algn="ctr">
              <a:lnSpc>
                <a:spcPts val="10598"/>
              </a:lnSpc>
            </a:pPr>
            <a:r>
              <a:rPr lang="en-US" sz="7570" b="true">
                <a:solidFill>
                  <a:srgbClr val="000000"/>
                </a:solidFill>
                <a:latin typeface="Open Sans Bold"/>
                <a:ea typeface="Open Sans Bold"/>
                <a:cs typeface="Open Sans Bold"/>
                <a:sym typeface="Open Sans Bold"/>
              </a:rPr>
              <a:t>Gustiri</a:t>
            </a:r>
          </a:p>
        </p:txBody>
      </p:sp>
      <p:sp>
        <p:nvSpPr>
          <p:cNvPr name="TextBox 12" id="12"/>
          <p:cNvSpPr txBox="true"/>
          <p:nvPr/>
        </p:nvSpPr>
        <p:spPr>
          <a:xfrm rot="0">
            <a:off x="3526946" y="5724525"/>
            <a:ext cx="5617054" cy="1293611"/>
          </a:xfrm>
          <a:prstGeom prst="rect">
            <a:avLst/>
          </a:prstGeom>
        </p:spPr>
        <p:txBody>
          <a:bodyPr anchor="t" rtlCol="false" tIns="0" lIns="0" bIns="0" rIns="0">
            <a:spAutoFit/>
          </a:bodyPr>
          <a:lstStyle/>
          <a:p>
            <a:pPr algn="ctr">
              <a:lnSpc>
                <a:spcPts val="10598"/>
              </a:lnSpc>
            </a:pPr>
            <a:r>
              <a:rPr lang="en-US" sz="7570" b="true">
                <a:solidFill>
                  <a:srgbClr val="000000"/>
                </a:solidFill>
                <a:latin typeface="Open Sans Bold"/>
                <a:ea typeface="Open Sans Bold"/>
                <a:cs typeface="Open Sans Bold"/>
                <a:sym typeface="Open Sans Bold"/>
              </a:rPr>
              <a:t>Fahiim</a:t>
            </a:r>
          </a:p>
        </p:txBody>
      </p:sp>
      <p:sp>
        <p:nvSpPr>
          <p:cNvPr name="TextBox 13" id="13"/>
          <p:cNvSpPr txBox="true"/>
          <p:nvPr/>
        </p:nvSpPr>
        <p:spPr>
          <a:xfrm rot="0">
            <a:off x="9263774" y="5724525"/>
            <a:ext cx="5617054" cy="1293557"/>
          </a:xfrm>
          <a:prstGeom prst="rect">
            <a:avLst/>
          </a:prstGeom>
        </p:spPr>
        <p:txBody>
          <a:bodyPr anchor="t" rtlCol="false" tIns="0" lIns="0" bIns="0" rIns="0">
            <a:spAutoFit/>
          </a:bodyPr>
          <a:lstStyle/>
          <a:p>
            <a:pPr algn="ctr">
              <a:lnSpc>
                <a:spcPts val="10598"/>
              </a:lnSpc>
            </a:pPr>
            <a:r>
              <a:rPr lang="en-US" sz="7570" b="true">
                <a:solidFill>
                  <a:srgbClr val="000000"/>
                </a:solidFill>
                <a:latin typeface="Open Sans Bold"/>
                <a:ea typeface="Open Sans Bold"/>
                <a:cs typeface="Open Sans Bold"/>
                <a:sym typeface="Open Sans Bold"/>
              </a:rPr>
              <a:t>Ervan</a:t>
            </a:r>
          </a:p>
        </p:txBody>
      </p:sp>
      <p:sp>
        <p:nvSpPr>
          <p:cNvPr name="TextBox 14" id="14"/>
          <p:cNvSpPr txBox="true"/>
          <p:nvPr/>
        </p:nvSpPr>
        <p:spPr>
          <a:xfrm rot="0">
            <a:off x="9144000" y="4425284"/>
            <a:ext cx="5617054" cy="1293611"/>
          </a:xfrm>
          <a:prstGeom prst="rect">
            <a:avLst/>
          </a:prstGeom>
        </p:spPr>
        <p:txBody>
          <a:bodyPr anchor="t" rtlCol="false" tIns="0" lIns="0" bIns="0" rIns="0">
            <a:spAutoFit/>
          </a:bodyPr>
          <a:lstStyle/>
          <a:p>
            <a:pPr algn="ctr">
              <a:lnSpc>
                <a:spcPts val="10598"/>
              </a:lnSpc>
            </a:pPr>
            <a:r>
              <a:rPr lang="en-US" sz="7570" b="true">
                <a:solidFill>
                  <a:srgbClr val="000000"/>
                </a:solidFill>
                <a:latin typeface="Open Sans Bold"/>
                <a:ea typeface="Open Sans Bold"/>
                <a:cs typeface="Open Sans Bold"/>
                <a:sym typeface="Open Sans Bold"/>
              </a:rPr>
              <a:t>Fatih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885508" y="2445749"/>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2336074"/>
            <a:ext cx="6217418" cy="6922226"/>
          </a:xfrm>
          <a:custGeom>
            <a:avLst/>
            <a:gdLst/>
            <a:ahLst/>
            <a:cxnLst/>
            <a:rect r="r" b="b" t="t" l="l"/>
            <a:pathLst>
              <a:path h="6922226" w="6217418">
                <a:moveTo>
                  <a:pt x="0" y="0"/>
                </a:moveTo>
                <a:lnTo>
                  <a:pt x="6217418" y="0"/>
                </a:lnTo>
                <a:lnTo>
                  <a:pt x="6217418" y="6922226"/>
                </a:lnTo>
                <a:lnTo>
                  <a:pt x="0" y="6922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2924054"/>
            <a:ext cx="3129601" cy="3173232"/>
          </a:xfrm>
          <a:custGeom>
            <a:avLst/>
            <a:gdLst/>
            <a:ahLst/>
            <a:cxnLst/>
            <a:rect r="r" b="b" t="t" l="l"/>
            <a:pathLst>
              <a:path h="3173232" w="3129601">
                <a:moveTo>
                  <a:pt x="0" y="0"/>
                </a:moveTo>
                <a:lnTo>
                  <a:pt x="3129600" y="0"/>
                </a:lnTo>
                <a:lnTo>
                  <a:pt x="3129600" y="3173233"/>
                </a:lnTo>
                <a:lnTo>
                  <a:pt x="0" y="3173233"/>
                </a:lnTo>
                <a:lnTo>
                  <a:pt x="0" y="0"/>
                </a:lnTo>
                <a:close/>
              </a:path>
            </a:pathLst>
          </a:custGeom>
          <a:blipFill>
            <a:blip r:embed="rId3">
              <a:alphaModFix amt="71000"/>
            </a:blip>
            <a:stretch>
              <a:fillRect l="0" t="0" r="0" b="0"/>
            </a:stretch>
          </a:blipFill>
        </p:spPr>
      </p:sp>
      <p:sp>
        <p:nvSpPr>
          <p:cNvPr name="TextBox 9" id="9"/>
          <p:cNvSpPr txBox="true"/>
          <p:nvPr/>
        </p:nvSpPr>
        <p:spPr>
          <a:xfrm rot="0">
            <a:off x="7961305" y="2743478"/>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Pengertian Umum</a:t>
            </a:r>
          </a:p>
        </p:txBody>
      </p:sp>
      <p:sp>
        <p:nvSpPr>
          <p:cNvPr name="TextBox 10" id="10"/>
          <p:cNvSpPr txBox="true"/>
          <p:nvPr/>
        </p:nvSpPr>
        <p:spPr>
          <a:xfrm rot="0">
            <a:off x="7720313" y="4285511"/>
            <a:ext cx="9538987" cy="3678275"/>
          </a:xfrm>
          <a:prstGeom prst="rect">
            <a:avLst/>
          </a:prstGeom>
        </p:spPr>
        <p:txBody>
          <a:bodyPr anchor="t" rtlCol="false" tIns="0" lIns="0" bIns="0" rIns="0">
            <a:spAutoFit/>
          </a:bodyPr>
          <a:lstStyle/>
          <a:p>
            <a:pPr algn="just">
              <a:lnSpc>
                <a:spcPts val="3659"/>
              </a:lnSpc>
            </a:pPr>
            <a:r>
              <a:rPr lang="en-US" b="true" sz="2999">
                <a:solidFill>
                  <a:srgbClr val="063050"/>
                </a:solidFill>
                <a:latin typeface="Poppins Medium"/>
                <a:ea typeface="Poppins Medium"/>
                <a:cs typeface="Poppins Medium"/>
                <a:sym typeface="Poppins Medium"/>
              </a:rPr>
              <a:t>Arsitektur jaringan adalah struktur atau desain dari sebuah sistem jaringan komputer, yang menjelaskan bagaimana perangkat-perangkat dalam jaringan terhubung dan berkomunikasi satu sama lain. Arsitektur ini mencakup jenis-jenis jaringan berdasarkan luas cakupannya, serta model komunikasi antar perangkat dalam jaringan.</a:t>
            </a: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630683" y="57757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5">
              <a:alphaModFix amt="71000"/>
            </a:blip>
            <a:stretch>
              <a:fillRect l="0" t="0" r="0" b="0"/>
            </a:stretch>
          </a:blipFill>
        </p:spPr>
      </p:sp>
      <p:sp>
        <p:nvSpPr>
          <p:cNvPr name="Freeform 6" id="6"/>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5">
              <a:alphaModFix amt="71000"/>
            </a:blip>
            <a:stretch>
              <a:fillRect l="0" t="0" r="0" b="0"/>
            </a:stretch>
          </a:blipFill>
        </p:spPr>
      </p:sp>
      <p:sp>
        <p:nvSpPr>
          <p:cNvPr name="Freeform 7" id="7"/>
          <p:cNvSpPr/>
          <p:nvPr/>
        </p:nvSpPr>
        <p:spPr>
          <a:xfrm flipH="false" flipV="false" rot="0">
            <a:off x="12701106" y="3127581"/>
            <a:ext cx="5129422" cy="4802421"/>
          </a:xfrm>
          <a:custGeom>
            <a:avLst/>
            <a:gdLst/>
            <a:ahLst/>
            <a:cxnLst/>
            <a:rect r="r" b="b" t="t" l="l"/>
            <a:pathLst>
              <a:path h="4802421" w="5129422">
                <a:moveTo>
                  <a:pt x="0" y="0"/>
                </a:moveTo>
                <a:lnTo>
                  <a:pt x="5129422" y="0"/>
                </a:lnTo>
                <a:lnTo>
                  <a:pt x="5129422" y="4802421"/>
                </a:lnTo>
                <a:lnTo>
                  <a:pt x="0" y="48024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66800"/>
            <a:ext cx="6483384"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LAN (Local Area Network)</a:t>
            </a:r>
          </a:p>
        </p:txBody>
      </p:sp>
      <p:sp>
        <p:nvSpPr>
          <p:cNvPr name="TextBox 9" id="9"/>
          <p:cNvSpPr txBox="true"/>
          <p:nvPr/>
        </p:nvSpPr>
        <p:spPr>
          <a:xfrm rot="0">
            <a:off x="1028700" y="2764846"/>
            <a:ext cx="7445050" cy="2763945"/>
          </a:xfrm>
          <a:prstGeom prst="rect">
            <a:avLst/>
          </a:prstGeom>
        </p:spPr>
        <p:txBody>
          <a:bodyPr anchor="t" rtlCol="false" tIns="0" lIns="0" bIns="0" rIns="0">
            <a:spAutoFit/>
          </a:bodyPr>
          <a:lstStyle/>
          <a:p>
            <a:pPr algn="just">
              <a:lnSpc>
                <a:spcPts val="3660"/>
              </a:lnSpc>
            </a:pPr>
            <a:r>
              <a:rPr lang="en-US" sz="3000">
                <a:solidFill>
                  <a:srgbClr val="063050"/>
                </a:solidFill>
                <a:latin typeface="Poppins"/>
                <a:ea typeface="Poppins"/>
                <a:cs typeface="Poppins"/>
                <a:sym typeface="Poppins"/>
              </a:rPr>
              <a:t>LAN adalah jaringan komputer yang digunakan dalam area kecil seperti rumah, sekolah, atau kantor. LAN memungkinkan perangkat untuk saling terhubung dan berbagi data dengan cepat.</a:t>
            </a:r>
          </a:p>
        </p:txBody>
      </p:sp>
      <p:sp>
        <p:nvSpPr>
          <p:cNvPr name="TextBox 10" id="10"/>
          <p:cNvSpPr txBox="true"/>
          <p:nvPr/>
        </p:nvSpPr>
        <p:spPr>
          <a:xfrm rot="0">
            <a:off x="1028700" y="5772431"/>
            <a:ext cx="5337260" cy="1849755"/>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Kelebihan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kecepatan tinggi</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biaya rendah</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mudah dikelola</a:t>
            </a:r>
          </a:p>
        </p:txBody>
      </p:sp>
      <p:sp>
        <p:nvSpPr>
          <p:cNvPr name="TextBox 11" id="11"/>
          <p:cNvSpPr txBox="true"/>
          <p:nvPr/>
        </p:nvSpPr>
        <p:spPr>
          <a:xfrm rot="0">
            <a:off x="5333967" y="5772431"/>
            <a:ext cx="7620066" cy="1849647"/>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Kekurangan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terbatas pada area kecil</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tidak cocok untuk jarak jauh</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ketergantungan pada switch/router</a:t>
            </a:r>
          </a:p>
        </p:txBody>
      </p:sp>
      <p:sp>
        <p:nvSpPr>
          <p:cNvPr name="TextBox 12" id="12"/>
          <p:cNvSpPr txBox="true"/>
          <p:nvPr/>
        </p:nvSpPr>
        <p:spPr>
          <a:xfrm rot="0">
            <a:off x="1028700" y="7865826"/>
            <a:ext cx="11358642" cy="1392474"/>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jaringan komputer di lab sekolah untuk mengakses printer bersama dan berbagi file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5">
              <a:alphaModFix amt="71000"/>
            </a:blip>
            <a:stretch>
              <a:fillRect l="0" t="0" r="0" b="0"/>
            </a:stretch>
          </a:blipFill>
        </p:spPr>
      </p:sp>
      <p:sp>
        <p:nvSpPr>
          <p:cNvPr name="Freeform 6" id="6"/>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5">
              <a:alphaModFix amt="71000"/>
            </a:blip>
            <a:stretch>
              <a:fillRect l="0" t="0" r="0" b="0"/>
            </a:stretch>
          </a:blipFill>
        </p:spPr>
      </p:sp>
      <p:sp>
        <p:nvSpPr>
          <p:cNvPr name="Freeform 7" id="7"/>
          <p:cNvSpPr/>
          <p:nvPr/>
        </p:nvSpPr>
        <p:spPr>
          <a:xfrm flipH="false" flipV="false" rot="0">
            <a:off x="14065359" y="3281663"/>
            <a:ext cx="4152100" cy="4167729"/>
          </a:xfrm>
          <a:custGeom>
            <a:avLst/>
            <a:gdLst/>
            <a:ahLst/>
            <a:cxnLst/>
            <a:rect r="r" b="b" t="t" l="l"/>
            <a:pathLst>
              <a:path h="4167729" w="4152100">
                <a:moveTo>
                  <a:pt x="0" y="0"/>
                </a:moveTo>
                <a:lnTo>
                  <a:pt x="4152100" y="0"/>
                </a:lnTo>
                <a:lnTo>
                  <a:pt x="4152100" y="4167729"/>
                </a:lnTo>
                <a:lnTo>
                  <a:pt x="0" y="41677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66800"/>
            <a:ext cx="13900901" cy="907417"/>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MAN (Metropolitan Area Network)</a:t>
            </a:r>
          </a:p>
        </p:txBody>
      </p:sp>
      <p:sp>
        <p:nvSpPr>
          <p:cNvPr name="TextBox 9" id="9"/>
          <p:cNvSpPr txBox="true"/>
          <p:nvPr/>
        </p:nvSpPr>
        <p:spPr>
          <a:xfrm rot="0">
            <a:off x="1028700" y="1945642"/>
            <a:ext cx="9816831" cy="2306820"/>
          </a:xfrm>
          <a:prstGeom prst="rect">
            <a:avLst/>
          </a:prstGeom>
        </p:spPr>
        <p:txBody>
          <a:bodyPr anchor="t" rtlCol="false" tIns="0" lIns="0" bIns="0" rIns="0">
            <a:spAutoFit/>
          </a:bodyPr>
          <a:lstStyle/>
          <a:p>
            <a:pPr algn="just">
              <a:lnSpc>
                <a:spcPts val="3660"/>
              </a:lnSpc>
            </a:pPr>
            <a:r>
              <a:rPr lang="en-US" sz="3000">
                <a:solidFill>
                  <a:srgbClr val="063050"/>
                </a:solidFill>
                <a:latin typeface="Poppins"/>
                <a:ea typeface="Poppins"/>
                <a:cs typeface="Poppins"/>
                <a:sym typeface="Poppins"/>
              </a:rPr>
              <a:t>MAN adalah jaringan yang lebih luas dari LAN, biasanya mencakup satu kota atau wilayah tertentu. Digunakan untuk menghubungkan beberapa jaringan LAN dalam satu area metropolitan.</a:t>
            </a:r>
          </a:p>
        </p:txBody>
      </p:sp>
      <p:sp>
        <p:nvSpPr>
          <p:cNvPr name="TextBox 10" id="10"/>
          <p:cNvSpPr txBox="true"/>
          <p:nvPr/>
        </p:nvSpPr>
        <p:spPr>
          <a:xfrm rot="0">
            <a:off x="726123" y="4911816"/>
            <a:ext cx="5979675" cy="1849647"/>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Kelebihan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Menjangkau area lebih luas</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Cocok untuk instansi antar gedung atau kampus</a:t>
            </a:r>
          </a:p>
        </p:txBody>
      </p:sp>
      <p:sp>
        <p:nvSpPr>
          <p:cNvPr name="TextBox 11" id="11"/>
          <p:cNvSpPr txBox="true"/>
          <p:nvPr/>
        </p:nvSpPr>
        <p:spPr>
          <a:xfrm rot="0">
            <a:off x="6705798" y="4911816"/>
            <a:ext cx="7056984" cy="2763993"/>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Kekurangan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Biaya instalasi lebih mahal dari LAN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Pengelolaan lebih kompleks</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Masih terbatas dalam jangkauan (kota saja)</a:t>
            </a:r>
          </a:p>
        </p:txBody>
      </p:sp>
      <p:sp>
        <p:nvSpPr>
          <p:cNvPr name="TextBox 12" id="12"/>
          <p:cNvSpPr txBox="true"/>
          <p:nvPr/>
        </p:nvSpPr>
        <p:spPr>
          <a:xfrm rot="0">
            <a:off x="1028700" y="7865826"/>
            <a:ext cx="11358642" cy="1392474"/>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Jaringan internet kampus yang menghubungkan semua gedung fakultas dalam satu kota.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630683" y="0"/>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5">
              <a:alphaModFix amt="71000"/>
            </a:blip>
            <a:stretch>
              <a:fillRect l="0" t="0" r="0" b="0"/>
            </a:stretch>
          </a:blipFill>
        </p:spPr>
      </p:sp>
      <p:sp>
        <p:nvSpPr>
          <p:cNvPr name="TextBox 6" id="6"/>
          <p:cNvSpPr txBox="true"/>
          <p:nvPr/>
        </p:nvSpPr>
        <p:spPr>
          <a:xfrm rot="0">
            <a:off x="1028700" y="1066800"/>
            <a:ext cx="10879752" cy="907417"/>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WAN (Wide Area Network)</a:t>
            </a:r>
          </a:p>
        </p:txBody>
      </p:sp>
      <p:sp>
        <p:nvSpPr>
          <p:cNvPr name="TextBox 7" id="7"/>
          <p:cNvSpPr txBox="true"/>
          <p:nvPr/>
        </p:nvSpPr>
        <p:spPr>
          <a:xfrm rot="0">
            <a:off x="1028700" y="1805592"/>
            <a:ext cx="7445050" cy="2763945"/>
          </a:xfrm>
          <a:prstGeom prst="rect">
            <a:avLst/>
          </a:prstGeom>
        </p:spPr>
        <p:txBody>
          <a:bodyPr anchor="t" rtlCol="false" tIns="0" lIns="0" bIns="0" rIns="0">
            <a:spAutoFit/>
          </a:bodyPr>
          <a:lstStyle/>
          <a:p>
            <a:pPr algn="just">
              <a:lnSpc>
                <a:spcPts val="3660"/>
              </a:lnSpc>
            </a:pPr>
            <a:r>
              <a:rPr lang="en-US" sz="3000">
                <a:solidFill>
                  <a:srgbClr val="063050"/>
                </a:solidFill>
                <a:latin typeface="Poppins"/>
                <a:ea typeface="Poppins"/>
                <a:cs typeface="Poppins"/>
                <a:sym typeface="Poppins"/>
              </a:rPr>
              <a:t>WAN adalah jaringan dengan cakupan paling luas, seperti antar negara atau benua. WAN menghubungkan banyak jaringan lokal dan regional, dan contoh paling umum adalah internet.</a:t>
            </a:r>
          </a:p>
        </p:txBody>
      </p:sp>
      <p:sp>
        <p:nvSpPr>
          <p:cNvPr name="Freeform 8" id="8"/>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5">
              <a:alphaModFix amt="71000"/>
            </a:blip>
            <a:stretch>
              <a:fillRect l="0" t="0" r="0" b="0"/>
            </a:stretch>
          </a:blipFill>
        </p:spPr>
      </p:sp>
      <p:sp>
        <p:nvSpPr>
          <p:cNvPr name="TextBox 9" id="9"/>
          <p:cNvSpPr txBox="true"/>
          <p:nvPr/>
        </p:nvSpPr>
        <p:spPr>
          <a:xfrm rot="0">
            <a:off x="6708021" y="4736583"/>
            <a:ext cx="6510367" cy="230678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Kekurangan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Biaya operasional tinggi</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Kecepatan tergantung kualitas koneksi ISP</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Keamanan lebih rentan</a:t>
            </a:r>
          </a:p>
        </p:txBody>
      </p:sp>
      <p:sp>
        <p:nvSpPr>
          <p:cNvPr name="TextBox 10" id="10"/>
          <p:cNvSpPr txBox="true"/>
          <p:nvPr/>
        </p:nvSpPr>
        <p:spPr>
          <a:xfrm rot="0">
            <a:off x="1028700" y="4736583"/>
            <a:ext cx="5407332" cy="230678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Kelebihan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Jangkauan sangat luas</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Bisa menghubungkan kantor pusat dan cabang</a:t>
            </a:r>
          </a:p>
        </p:txBody>
      </p:sp>
      <p:sp>
        <p:nvSpPr>
          <p:cNvPr name="Freeform 11" id="11"/>
          <p:cNvSpPr/>
          <p:nvPr/>
        </p:nvSpPr>
        <p:spPr>
          <a:xfrm flipH="false" flipV="false" rot="0">
            <a:off x="13101714" y="2848988"/>
            <a:ext cx="5186286" cy="4810280"/>
          </a:xfrm>
          <a:custGeom>
            <a:avLst/>
            <a:gdLst/>
            <a:ahLst/>
            <a:cxnLst/>
            <a:rect r="r" b="b" t="t" l="l"/>
            <a:pathLst>
              <a:path h="4810280" w="5186286">
                <a:moveTo>
                  <a:pt x="0" y="0"/>
                </a:moveTo>
                <a:lnTo>
                  <a:pt x="5186286" y="0"/>
                </a:lnTo>
                <a:lnTo>
                  <a:pt x="5186286" y="4810280"/>
                </a:lnTo>
                <a:lnTo>
                  <a:pt x="0" y="4810280"/>
                </a:lnTo>
                <a:lnTo>
                  <a:pt x="0" y="0"/>
                </a:lnTo>
                <a:close/>
              </a:path>
            </a:pathLst>
          </a:custGeom>
          <a:blipFill>
            <a:blip r:embed="rId6"/>
            <a:stretch>
              <a:fillRect l="0" t="0" r="0" b="0"/>
            </a:stretch>
          </a:blipFill>
        </p:spPr>
      </p:sp>
      <p:sp>
        <p:nvSpPr>
          <p:cNvPr name="TextBox 12" id="12"/>
          <p:cNvSpPr txBox="true"/>
          <p:nvPr/>
        </p:nvSpPr>
        <p:spPr>
          <a:xfrm rot="0">
            <a:off x="1028700" y="7574388"/>
            <a:ext cx="11358642" cy="1849647"/>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Jaringan perusahaan seperti Bank BCA yang menghubungkan kantor pusat dengan cabang di seluruh Indonesia.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630683" y="0"/>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010419" y="7924810"/>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740475" y="0"/>
            <a:ext cx="3083622" cy="3126612"/>
          </a:xfrm>
          <a:custGeom>
            <a:avLst/>
            <a:gdLst/>
            <a:ahLst/>
            <a:cxnLst/>
            <a:rect r="r" b="b" t="t" l="l"/>
            <a:pathLst>
              <a:path h="3126612" w="3083622">
                <a:moveTo>
                  <a:pt x="0" y="0"/>
                </a:moveTo>
                <a:lnTo>
                  <a:pt x="3083621" y="0"/>
                </a:lnTo>
                <a:lnTo>
                  <a:pt x="3083621" y="3126612"/>
                </a:lnTo>
                <a:lnTo>
                  <a:pt x="0" y="3126612"/>
                </a:lnTo>
                <a:lnTo>
                  <a:pt x="0" y="0"/>
                </a:lnTo>
                <a:close/>
              </a:path>
            </a:pathLst>
          </a:custGeom>
          <a:blipFill>
            <a:blip r:embed="rId5">
              <a:alphaModFix amt="71000"/>
            </a:blip>
            <a:stretch>
              <a:fillRect l="0" t="0" r="0" b="0"/>
            </a:stretch>
          </a:blipFill>
        </p:spPr>
      </p:sp>
      <p:sp>
        <p:nvSpPr>
          <p:cNvPr name="Freeform 6" id="6"/>
          <p:cNvSpPr/>
          <p:nvPr/>
        </p:nvSpPr>
        <p:spPr>
          <a:xfrm flipH="false" flipV="false" rot="0">
            <a:off x="-1541811" y="716038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5">
              <a:alphaModFix amt="71000"/>
            </a:blip>
            <a:stretch>
              <a:fillRect l="0" t="0" r="0" b="0"/>
            </a:stretch>
          </a:blipFill>
        </p:spPr>
      </p:sp>
      <p:sp>
        <p:nvSpPr>
          <p:cNvPr name="Freeform 7" id="7"/>
          <p:cNvSpPr/>
          <p:nvPr/>
        </p:nvSpPr>
        <p:spPr>
          <a:xfrm flipH="false" flipV="false" rot="0">
            <a:off x="13286604" y="2649066"/>
            <a:ext cx="5001396" cy="3951103"/>
          </a:xfrm>
          <a:custGeom>
            <a:avLst/>
            <a:gdLst/>
            <a:ahLst/>
            <a:cxnLst/>
            <a:rect r="r" b="b" t="t" l="l"/>
            <a:pathLst>
              <a:path h="3951103" w="5001396">
                <a:moveTo>
                  <a:pt x="0" y="0"/>
                </a:moveTo>
                <a:lnTo>
                  <a:pt x="5001396" y="0"/>
                </a:lnTo>
                <a:lnTo>
                  <a:pt x="5001396" y="3951103"/>
                </a:lnTo>
                <a:lnTo>
                  <a:pt x="0" y="3951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66800"/>
            <a:ext cx="9905188" cy="1726513"/>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VLAN (Virtual Local Area Network)</a:t>
            </a:r>
          </a:p>
        </p:txBody>
      </p:sp>
      <p:sp>
        <p:nvSpPr>
          <p:cNvPr name="TextBox 9" id="9"/>
          <p:cNvSpPr txBox="true"/>
          <p:nvPr/>
        </p:nvSpPr>
        <p:spPr>
          <a:xfrm rot="0">
            <a:off x="1028700" y="2758947"/>
            <a:ext cx="12396892" cy="1849647"/>
          </a:xfrm>
          <a:prstGeom prst="rect">
            <a:avLst/>
          </a:prstGeom>
        </p:spPr>
        <p:txBody>
          <a:bodyPr anchor="t" rtlCol="false" tIns="0" lIns="0" bIns="0" rIns="0">
            <a:spAutoFit/>
          </a:bodyPr>
          <a:lstStyle/>
          <a:p>
            <a:pPr algn="just">
              <a:lnSpc>
                <a:spcPts val="3660"/>
              </a:lnSpc>
            </a:pPr>
            <a:r>
              <a:rPr lang="en-US" sz="3000">
                <a:solidFill>
                  <a:srgbClr val="063050"/>
                </a:solidFill>
                <a:latin typeface="Poppins"/>
                <a:ea typeface="Poppins"/>
                <a:cs typeface="Poppins"/>
                <a:sym typeface="Poppins"/>
              </a:rPr>
              <a:t>Jaringan virtual dalam satu jaringan fisik, yang memungkinkan pengelompokan perangkat secara logis meskipun tidak berada di lokasi fisik yang sama. VLAN digunakan untuk efisiensi, keamanan, dan manajemen jaringan yang lebih baik</a:t>
            </a:r>
            <a:r>
              <a:rPr lang="en-US" b="true" sz="3000">
                <a:solidFill>
                  <a:srgbClr val="063050"/>
                </a:solidFill>
                <a:latin typeface="Poppins Medium"/>
                <a:ea typeface="Poppins Medium"/>
                <a:cs typeface="Poppins Medium"/>
                <a:sym typeface="Poppins Medium"/>
              </a:rPr>
              <a:t>.</a:t>
            </a:r>
          </a:p>
        </p:txBody>
      </p:sp>
      <p:sp>
        <p:nvSpPr>
          <p:cNvPr name="TextBox 10" id="10"/>
          <p:cNvSpPr txBox="true"/>
          <p:nvPr/>
        </p:nvSpPr>
        <p:spPr>
          <a:xfrm rot="0">
            <a:off x="1028700" y="4853568"/>
            <a:ext cx="6666496" cy="230682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Kelebihan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Segmentasi Jaringan yang Lebih Baik</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Meningkatkan Keamanan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Mengurangi Broadcast Domain</a:t>
            </a:r>
          </a:p>
        </p:txBody>
      </p:sp>
      <p:sp>
        <p:nvSpPr>
          <p:cNvPr name="TextBox 11" id="11"/>
          <p:cNvSpPr txBox="true"/>
          <p:nvPr/>
        </p:nvSpPr>
        <p:spPr>
          <a:xfrm rot="0">
            <a:off x="7884102" y="4853568"/>
            <a:ext cx="5213596" cy="2764155"/>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Kekurangan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Membutuhkan perangkat pendukung</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Memerlukan pengetahuan teknis tinggi</a:t>
            </a:r>
          </a:p>
        </p:txBody>
      </p:sp>
      <p:sp>
        <p:nvSpPr>
          <p:cNvPr name="TextBox 12" id="12"/>
          <p:cNvSpPr txBox="true"/>
          <p:nvPr/>
        </p:nvSpPr>
        <p:spPr>
          <a:xfrm rot="0">
            <a:off x="1028700" y="7589148"/>
            <a:ext cx="11358642" cy="230682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Di sekolah, VLAN digunakan untuk memisahkan jaringan guru dan siswa walau memakai switch yang sama.</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Di perusahaan, VLAN memisahkan jaringan divisi keuangan dan divisi umum demi keamanan.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144000" y="-307233"/>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3">
              <a:alphaModFix amt="71000"/>
            </a:blip>
            <a:stretch>
              <a:fillRect l="0" t="0" r="0" b="0"/>
            </a:stretch>
          </a:blipFill>
        </p:spPr>
      </p:sp>
      <p:sp>
        <p:nvSpPr>
          <p:cNvPr name="TextBox 4" id="4"/>
          <p:cNvSpPr txBox="true"/>
          <p:nvPr/>
        </p:nvSpPr>
        <p:spPr>
          <a:xfrm rot="0">
            <a:off x="1028700" y="1871218"/>
            <a:ext cx="11198922" cy="2162593"/>
          </a:xfrm>
          <a:prstGeom prst="rect">
            <a:avLst/>
          </a:prstGeom>
        </p:spPr>
        <p:txBody>
          <a:bodyPr anchor="t" rtlCol="false" tIns="0" lIns="0" bIns="0" rIns="0">
            <a:spAutoFit/>
          </a:bodyPr>
          <a:lstStyle/>
          <a:p>
            <a:pPr algn="just">
              <a:lnSpc>
                <a:spcPts val="4270"/>
              </a:lnSpc>
            </a:pPr>
            <a:r>
              <a:rPr lang="en-US" sz="3500">
                <a:solidFill>
                  <a:srgbClr val="063050"/>
                </a:solidFill>
                <a:latin typeface="Poppins"/>
                <a:ea typeface="Poppins"/>
                <a:cs typeface="Poppins"/>
                <a:sym typeface="Poppins"/>
              </a:rPr>
              <a:t>Client server adalah Model jaringan di mana ada satu atau beberapa server yang menyediakan layanan (seperti file, data, aplikasi) kepada perangkat client yang meminta layanan tersebut.</a:t>
            </a:r>
          </a:p>
        </p:txBody>
      </p:sp>
      <p:sp>
        <p:nvSpPr>
          <p:cNvPr name="Freeform 5" id="5"/>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3">
              <a:alphaModFix amt="71000"/>
            </a:blip>
            <a:stretch>
              <a:fillRect l="0" t="0" r="0" b="0"/>
            </a:stretch>
          </a:blipFill>
        </p:spPr>
      </p:sp>
      <p:sp>
        <p:nvSpPr>
          <p:cNvPr name="Freeform 6" id="6"/>
          <p:cNvSpPr/>
          <p:nvPr/>
        </p:nvSpPr>
        <p:spPr>
          <a:xfrm flipH="false" flipV="false" rot="0">
            <a:off x="12463596" y="2119195"/>
            <a:ext cx="5824404" cy="4045524"/>
          </a:xfrm>
          <a:custGeom>
            <a:avLst/>
            <a:gdLst/>
            <a:ahLst/>
            <a:cxnLst/>
            <a:rect r="r" b="b" t="t" l="l"/>
            <a:pathLst>
              <a:path h="4045524" w="5824404">
                <a:moveTo>
                  <a:pt x="0" y="0"/>
                </a:moveTo>
                <a:lnTo>
                  <a:pt x="5824404" y="0"/>
                </a:lnTo>
                <a:lnTo>
                  <a:pt x="5824404" y="4045523"/>
                </a:lnTo>
                <a:lnTo>
                  <a:pt x="0" y="4045523"/>
                </a:lnTo>
                <a:lnTo>
                  <a:pt x="0" y="0"/>
                </a:lnTo>
                <a:close/>
              </a:path>
            </a:pathLst>
          </a:custGeom>
          <a:blipFill>
            <a:blip r:embed="rId4"/>
            <a:stretch>
              <a:fillRect l="0" t="-1109" r="0" b="-1109"/>
            </a:stretch>
          </a:blipFill>
        </p:spPr>
      </p:sp>
      <p:sp>
        <p:nvSpPr>
          <p:cNvPr name="TextBox 7" id="7"/>
          <p:cNvSpPr txBox="true"/>
          <p:nvPr/>
        </p:nvSpPr>
        <p:spPr>
          <a:xfrm rot="0">
            <a:off x="1022963" y="1066800"/>
            <a:ext cx="6483384" cy="907489"/>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Client Server</a:t>
            </a:r>
          </a:p>
        </p:txBody>
      </p:sp>
      <p:sp>
        <p:nvSpPr>
          <p:cNvPr name="TextBox 8" id="8"/>
          <p:cNvSpPr txBox="true"/>
          <p:nvPr/>
        </p:nvSpPr>
        <p:spPr>
          <a:xfrm rot="0">
            <a:off x="6324636" y="4409664"/>
            <a:ext cx="6379867" cy="1849755"/>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Kekurangan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Biaya Tinggi</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Ketergantungan pada Server</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Kapasitas Server Terbatas</a:t>
            </a:r>
          </a:p>
        </p:txBody>
      </p:sp>
      <p:sp>
        <p:nvSpPr>
          <p:cNvPr name="TextBox 9" id="9"/>
          <p:cNvSpPr txBox="true"/>
          <p:nvPr/>
        </p:nvSpPr>
        <p:spPr>
          <a:xfrm rot="0">
            <a:off x="1028700" y="4390614"/>
            <a:ext cx="5025628" cy="2426820"/>
          </a:xfrm>
          <a:prstGeom prst="rect">
            <a:avLst/>
          </a:prstGeom>
        </p:spPr>
        <p:txBody>
          <a:bodyPr anchor="t" rtlCol="false" tIns="0" lIns="0" bIns="0" rIns="0">
            <a:spAutoFit/>
          </a:bodyPr>
          <a:lstStyle/>
          <a:p>
            <a:pPr algn="just">
              <a:lnSpc>
                <a:spcPts val="3821"/>
              </a:lnSpc>
            </a:pPr>
            <a:r>
              <a:rPr lang="en-US" sz="3132" b="true">
                <a:solidFill>
                  <a:srgbClr val="063050"/>
                </a:solidFill>
                <a:latin typeface="Poppins Bold"/>
                <a:ea typeface="Poppins Bold"/>
                <a:cs typeface="Poppins Bold"/>
                <a:sym typeface="Poppins Bold"/>
              </a:rPr>
              <a:t>Kelebihan</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Terpusat (Centralized Management)</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Keamanan Lebih Baik</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Efisiensi Akses Data</a:t>
            </a:r>
          </a:p>
        </p:txBody>
      </p:sp>
      <p:sp>
        <p:nvSpPr>
          <p:cNvPr name="Freeform 10" id="10"/>
          <p:cNvSpPr/>
          <p:nvPr/>
        </p:nvSpPr>
        <p:spPr>
          <a:xfrm flipH="false" flipV="false" rot="0">
            <a:off x="15162819" y="8077210"/>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783083" y="152400"/>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028700" y="7213043"/>
            <a:ext cx="13091200" cy="230682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Website e-learn</a:t>
            </a:r>
            <a:r>
              <a:rPr lang="en-US" sz="3000">
                <a:solidFill>
                  <a:srgbClr val="063050"/>
                </a:solidFill>
                <a:latin typeface="Poppins"/>
                <a:ea typeface="Poppins"/>
                <a:cs typeface="Poppins"/>
                <a:sym typeface="Poppins"/>
              </a:rPr>
              <a:t>ing sekolah (server menyimpan materi, client adalah siswa yang mengakses).</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Aplikasi perbankan online (server bank menyimpan data, client adalah nasabah yang mengakses lewat 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630683" y="0"/>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547062" y="-700409"/>
            <a:ext cx="3083622" cy="3126612"/>
          </a:xfrm>
          <a:custGeom>
            <a:avLst/>
            <a:gdLst/>
            <a:ahLst/>
            <a:cxnLst/>
            <a:rect r="r" b="b" t="t" l="l"/>
            <a:pathLst>
              <a:path h="3126612" w="3083622">
                <a:moveTo>
                  <a:pt x="0" y="0"/>
                </a:moveTo>
                <a:lnTo>
                  <a:pt x="3083621" y="0"/>
                </a:lnTo>
                <a:lnTo>
                  <a:pt x="3083621" y="3126612"/>
                </a:lnTo>
                <a:lnTo>
                  <a:pt x="0" y="3126612"/>
                </a:lnTo>
                <a:lnTo>
                  <a:pt x="0" y="0"/>
                </a:lnTo>
                <a:close/>
              </a:path>
            </a:pathLst>
          </a:custGeom>
          <a:blipFill>
            <a:blip r:embed="rId5">
              <a:alphaModFix amt="71000"/>
            </a:blip>
            <a:stretch>
              <a:fillRect l="0" t="0" r="0" b="0"/>
            </a:stretch>
          </a:blipFill>
        </p:spPr>
      </p:sp>
      <p:sp>
        <p:nvSpPr>
          <p:cNvPr name="Freeform 6" id="6"/>
          <p:cNvSpPr/>
          <p:nvPr/>
        </p:nvSpPr>
        <p:spPr>
          <a:xfrm flipH="false" flipV="false" rot="0">
            <a:off x="-1541811" y="716038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5">
              <a:alphaModFix amt="71000"/>
            </a:blip>
            <a:stretch>
              <a:fillRect l="0" t="0" r="0" b="0"/>
            </a:stretch>
          </a:blipFill>
        </p:spPr>
      </p:sp>
      <p:sp>
        <p:nvSpPr>
          <p:cNvPr name="Freeform 7" id="7"/>
          <p:cNvSpPr/>
          <p:nvPr/>
        </p:nvSpPr>
        <p:spPr>
          <a:xfrm flipH="false" flipV="false" rot="0">
            <a:off x="12719586" y="2533319"/>
            <a:ext cx="5568414" cy="5088138"/>
          </a:xfrm>
          <a:custGeom>
            <a:avLst/>
            <a:gdLst/>
            <a:ahLst/>
            <a:cxnLst/>
            <a:rect r="r" b="b" t="t" l="l"/>
            <a:pathLst>
              <a:path h="5088138" w="5568414">
                <a:moveTo>
                  <a:pt x="0" y="0"/>
                </a:moveTo>
                <a:lnTo>
                  <a:pt x="5568414" y="0"/>
                </a:lnTo>
                <a:lnTo>
                  <a:pt x="5568414" y="5088138"/>
                </a:lnTo>
                <a:lnTo>
                  <a:pt x="0" y="50881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066800"/>
            <a:ext cx="6483384" cy="907436"/>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Peer to Peer</a:t>
            </a:r>
          </a:p>
        </p:txBody>
      </p:sp>
      <p:sp>
        <p:nvSpPr>
          <p:cNvPr name="TextBox 9" id="9"/>
          <p:cNvSpPr txBox="true"/>
          <p:nvPr/>
        </p:nvSpPr>
        <p:spPr>
          <a:xfrm rot="0">
            <a:off x="1028700" y="1805592"/>
            <a:ext cx="11690886" cy="1849647"/>
          </a:xfrm>
          <a:prstGeom prst="rect">
            <a:avLst/>
          </a:prstGeom>
        </p:spPr>
        <p:txBody>
          <a:bodyPr anchor="t" rtlCol="false" tIns="0" lIns="0" bIns="0" rIns="0">
            <a:spAutoFit/>
          </a:bodyPr>
          <a:lstStyle/>
          <a:p>
            <a:pPr algn="just">
              <a:lnSpc>
                <a:spcPts val="3660"/>
              </a:lnSpc>
            </a:pPr>
            <a:r>
              <a:rPr lang="en-US" sz="3000">
                <a:solidFill>
                  <a:srgbClr val="063050"/>
                </a:solidFill>
                <a:latin typeface="Poppins"/>
                <a:ea typeface="Poppins"/>
                <a:cs typeface="Poppins"/>
                <a:sym typeface="Poppins"/>
              </a:rPr>
              <a:t>Peer to Peer adalah model jaringan di mana setiap perangkat memiliki hak dan peran yang sama, dan dapat langsung berbagi data atau sumber daya tanpa bergantung pada server pusat.</a:t>
            </a:r>
          </a:p>
        </p:txBody>
      </p:sp>
      <p:sp>
        <p:nvSpPr>
          <p:cNvPr name="TextBox 10" id="10"/>
          <p:cNvSpPr txBox="true"/>
          <p:nvPr/>
        </p:nvSpPr>
        <p:spPr>
          <a:xfrm rot="0">
            <a:off x="1028700" y="4173541"/>
            <a:ext cx="5104726" cy="2897168"/>
          </a:xfrm>
          <a:prstGeom prst="rect">
            <a:avLst/>
          </a:prstGeom>
        </p:spPr>
        <p:txBody>
          <a:bodyPr anchor="t" rtlCol="false" tIns="0" lIns="0" bIns="0" rIns="0">
            <a:spAutoFit/>
          </a:bodyPr>
          <a:lstStyle/>
          <a:p>
            <a:pPr algn="just">
              <a:lnSpc>
                <a:spcPts val="3821"/>
              </a:lnSpc>
            </a:pPr>
            <a:r>
              <a:rPr lang="en-US" sz="3132" b="true">
                <a:solidFill>
                  <a:srgbClr val="063050"/>
                </a:solidFill>
                <a:latin typeface="Poppins Bold"/>
                <a:ea typeface="Poppins Bold"/>
                <a:cs typeface="Poppins Bold"/>
                <a:sym typeface="Poppins Bold"/>
              </a:rPr>
              <a:t>Kelebihan</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Biaya rendah</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Mudah Dikonfigurasi</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Tidak Ada Ketergantungan pada Server</a:t>
            </a:r>
          </a:p>
        </p:txBody>
      </p:sp>
      <p:sp>
        <p:nvSpPr>
          <p:cNvPr name="TextBox 11" id="11"/>
          <p:cNvSpPr txBox="true"/>
          <p:nvPr/>
        </p:nvSpPr>
        <p:spPr>
          <a:xfrm rot="0">
            <a:off x="6535343" y="4173541"/>
            <a:ext cx="6224525" cy="2420918"/>
          </a:xfrm>
          <a:prstGeom prst="rect">
            <a:avLst/>
          </a:prstGeom>
        </p:spPr>
        <p:txBody>
          <a:bodyPr anchor="t" rtlCol="false" tIns="0" lIns="0" bIns="0" rIns="0">
            <a:spAutoFit/>
          </a:bodyPr>
          <a:lstStyle/>
          <a:p>
            <a:pPr algn="just">
              <a:lnSpc>
                <a:spcPts val="3821"/>
              </a:lnSpc>
            </a:pPr>
            <a:r>
              <a:rPr lang="en-US" sz="3132" b="true">
                <a:solidFill>
                  <a:srgbClr val="063050"/>
                </a:solidFill>
                <a:latin typeface="Poppins Bold"/>
                <a:ea typeface="Poppins Bold"/>
                <a:cs typeface="Poppins Bold"/>
                <a:sym typeface="Poppins Bold"/>
              </a:rPr>
              <a:t>Kekurangan</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Biaya rendah</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Mudah Dikonfigurasi</a:t>
            </a:r>
          </a:p>
          <a:p>
            <a:pPr algn="just" marL="676320" indent="-338160" lvl="1">
              <a:lnSpc>
                <a:spcPts val="3821"/>
              </a:lnSpc>
              <a:buFont typeface="Arial"/>
              <a:buChar char="•"/>
            </a:pPr>
            <a:r>
              <a:rPr lang="en-US" sz="3132">
                <a:solidFill>
                  <a:srgbClr val="063050"/>
                </a:solidFill>
                <a:latin typeface="Poppins"/>
                <a:ea typeface="Poppins"/>
                <a:cs typeface="Poppins"/>
                <a:sym typeface="Poppins"/>
              </a:rPr>
              <a:t>Tidak Ada Ketergantungan pada Server</a:t>
            </a:r>
          </a:p>
        </p:txBody>
      </p:sp>
      <p:sp>
        <p:nvSpPr>
          <p:cNvPr name="TextBox 12" id="12"/>
          <p:cNvSpPr txBox="true"/>
          <p:nvPr/>
        </p:nvSpPr>
        <p:spPr>
          <a:xfrm rot="0">
            <a:off x="1028700" y="7340396"/>
            <a:ext cx="11538486" cy="2306820"/>
          </a:xfrm>
          <a:prstGeom prst="rect">
            <a:avLst/>
          </a:prstGeom>
        </p:spPr>
        <p:txBody>
          <a:bodyPr anchor="t" rtlCol="false" tIns="0" lIns="0" bIns="0" rIns="0">
            <a:spAutoFit/>
          </a:bodyPr>
          <a:lstStyle/>
          <a:p>
            <a:pPr algn="just">
              <a:lnSpc>
                <a:spcPts val="3660"/>
              </a:lnSpc>
            </a:pPr>
            <a:r>
              <a:rPr lang="en-US" sz="3000" b="true">
                <a:solidFill>
                  <a:srgbClr val="063050"/>
                </a:solidFill>
                <a:latin typeface="Poppins Bold"/>
                <a:ea typeface="Poppins Bold"/>
                <a:cs typeface="Poppins Bold"/>
                <a:sym typeface="Poppins Bold"/>
              </a:rPr>
              <a:t>Contoh penerapan:</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Berbagi file langsu</a:t>
            </a:r>
            <a:r>
              <a:rPr lang="en-US" sz="3000">
                <a:solidFill>
                  <a:srgbClr val="063050"/>
                </a:solidFill>
                <a:latin typeface="Poppins"/>
                <a:ea typeface="Poppins"/>
                <a:cs typeface="Poppins"/>
                <a:sym typeface="Poppins"/>
              </a:rPr>
              <a:t>ng antar komputer di warnet tanpa server.</a:t>
            </a:r>
          </a:p>
          <a:p>
            <a:pPr algn="just" marL="647700" indent="-323850" lvl="1">
              <a:lnSpc>
                <a:spcPts val="3660"/>
              </a:lnSpc>
              <a:buFont typeface="Arial"/>
              <a:buChar char="•"/>
            </a:pPr>
            <a:r>
              <a:rPr lang="en-US" sz="3000">
                <a:solidFill>
                  <a:srgbClr val="063050"/>
                </a:solidFill>
                <a:latin typeface="Poppins"/>
                <a:ea typeface="Poppins"/>
                <a:cs typeface="Poppins"/>
                <a:sym typeface="Poppins"/>
              </a:rPr>
              <a:t>Torrent untuk berbagi file film, game, atau software antar pengguna di seluruh dunia.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DAGvcVX69W4</dc:identifier>
  <dcterms:modified xsi:type="dcterms:W3CDTF">2011-08-01T06:04:30Z</dcterms:modified>
  <cp:revision>1</cp:revision>
  <dc:title>Blue Gradient Modern Illustration Computer Presentation</dc:title>
</cp:coreProperties>
</file>