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7" r:id="rId2"/>
    <p:sldId id="271" r:id="rId3"/>
    <p:sldId id="406" r:id="rId4"/>
    <p:sldId id="283" r:id="rId5"/>
    <p:sldId id="284" r:id="rId6"/>
    <p:sldId id="287" r:id="rId7"/>
    <p:sldId id="404" r:id="rId8"/>
    <p:sldId id="292" r:id="rId9"/>
    <p:sldId id="362" r:id="rId10"/>
    <p:sldId id="289" r:id="rId11"/>
    <p:sldId id="363" r:id="rId12"/>
    <p:sldId id="364" r:id="rId13"/>
    <p:sldId id="365" r:id="rId14"/>
    <p:sldId id="366" r:id="rId15"/>
    <p:sldId id="4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73AC180A-6968-4302-9CEC-764784999A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5B1C9108-AF52-468F-8402-E9E066550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CDE80332-4F36-4A83-9A52-419236EE9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D177F5-4357-470C-A9C3-7D0CEA62DA7E}" type="slidenum">
              <a:rPr lang="en-GB" altLang="en-US" sz="1200" smtClean="0"/>
              <a:pPr/>
              <a:t>4</a:t>
            </a:fld>
            <a:endParaRPr lang="en-GB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15EBB493-BEAD-4C1D-8FCA-043E5EDFE6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89275" y="2655888"/>
            <a:ext cx="6400800" cy="762000"/>
          </a:xfrm>
          <a:ln w="9525" cmpd="sng"/>
        </p:spPr>
        <p:txBody>
          <a:bodyPr>
            <a:normAutofit fontScale="90000"/>
          </a:bodyPr>
          <a:lstStyle/>
          <a:p>
            <a:pPr eaLnBrk="1" hangingPunct="1"/>
            <a:r>
              <a:rPr lang="id-ID" altLang="en-US" sz="4800" b="1" dirty="0">
                <a:solidFill>
                  <a:srgbClr val="FF0000"/>
                </a:solidFill>
              </a:rPr>
              <a:t>Bilangan Relatif Prima dan Invers Modulo</a:t>
            </a:r>
            <a:endParaRPr lang="en-GB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2495648-B4DA-421C-BC7E-3987122F3E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55130" y="4020367"/>
            <a:ext cx="6400800" cy="1828800"/>
          </a:xfrm>
          <a:ln w="9525"/>
        </p:spPr>
        <p:txBody>
          <a:bodyPr/>
          <a:lstStyle/>
          <a:p>
            <a:pPr marL="342900" indent="-342900">
              <a:buFont typeface="Times New Roman" panose="02020603050405020304" pitchFamily="18" charset="0"/>
              <a:buAutoNum type="arabicPeriod"/>
            </a:pPr>
            <a:r>
              <a:rPr lang="id-ID" altLang="en-US" sz="1800" dirty="0"/>
              <a:t>M. Luqman </a:t>
            </a:r>
          </a:p>
          <a:p>
            <a:pPr marL="342900" indent="-342900">
              <a:buFont typeface="Times New Roman" panose="02020603050405020304" pitchFamily="18" charset="0"/>
              <a:buAutoNum type="arabicPeriod"/>
            </a:pPr>
            <a:r>
              <a:rPr lang="id-ID" altLang="en-US" sz="1800" dirty="0"/>
              <a:t>Matla</a:t>
            </a:r>
          </a:p>
          <a:p>
            <a:pPr marL="342900" indent="-342900">
              <a:buFont typeface="Times New Roman" panose="02020603050405020304" pitchFamily="18" charset="0"/>
              <a:buAutoNum type="arabicPeriod"/>
            </a:pPr>
            <a:r>
              <a:rPr lang="id-ID" altLang="en-US" sz="1800" dirty="0"/>
              <a:t>Moh. Azhar Ulum (18102094/S1IF06-C)</a:t>
            </a:r>
          </a:p>
          <a:p>
            <a:pPr marL="342900" indent="-342900">
              <a:buFont typeface="Times New Roman" panose="02020603050405020304" pitchFamily="18" charset="0"/>
              <a:buAutoNum type="arabicPeriod"/>
            </a:pPr>
            <a:r>
              <a:rPr lang="id-ID" altLang="en-US" sz="1800" dirty="0"/>
              <a:t>M. Fajri</a:t>
            </a:r>
          </a:p>
          <a:p>
            <a:pPr marL="342900" indent="-342900">
              <a:buFont typeface="Times New Roman" panose="02020603050405020304" pitchFamily="18" charset="0"/>
              <a:buAutoNum type="arabicPeriod"/>
            </a:pPr>
            <a:r>
              <a:rPr lang="id-ID" altLang="en-US" sz="1800" dirty="0"/>
              <a:t>M. Mario Wijatmika</a:t>
            </a:r>
          </a:p>
          <a:p>
            <a:pPr marL="342900" indent="-342900">
              <a:buFont typeface="Times New Roman" panose="02020603050405020304" pitchFamily="18" charset="0"/>
              <a:buAutoNum type="arabicPeriod"/>
            </a:pPr>
            <a:r>
              <a:rPr lang="id-ID" altLang="en-US" sz="1800" dirty="0"/>
              <a:t>M. Nur Fikri</a:t>
            </a:r>
            <a:endParaRPr lang="en-GB" altLang="en-US" sz="1800" dirty="0"/>
          </a:p>
        </p:txBody>
      </p:sp>
      <p:sp>
        <p:nvSpPr>
          <p:cNvPr id="4098" name="Rectangle 6">
            <a:extLst>
              <a:ext uri="{FF2B5EF4-FFF2-40B4-BE49-F238E27FC236}">
                <a16:creationId xmlns:a16="http://schemas.microsoft.com/office/drawing/2014/main" id="{3737D8B3-BACE-4FFC-A72F-BAC607D54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03C78634-DEF7-4BD8-893D-2B9B52D33A68}" type="slidenum">
              <a:rPr lang="en-GB" altLang="en-US" smtClean="0"/>
              <a:pPr>
                <a:spcBef>
                  <a:spcPct val="0"/>
                </a:spcBef>
                <a:buFontTx/>
                <a:buNone/>
                <a:defRPr/>
              </a:pPr>
              <a:t>1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608E8783-F1F8-445D-8D78-07070EC6B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DCB94AE-4784-4BFB-8CA5-5B14A63421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  </a:t>
            </a:r>
            <a:r>
              <a:rPr lang="en-US" altLang="en-US" sz="2800">
                <a:cs typeface="Times New Roman" panose="02020603050405020304" pitchFamily="18" charset="0"/>
              </a:rPr>
              <a:t>(c) Karena PBB(18, 10) = 2 </a:t>
            </a:r>
            <a:r>
              <a:rPr lang="en-US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2800">
                <a:cs typeface="Times New Roman" panose="02020603050405020304" pitchFamily="18" charset="0"/>
              </a:rPr>
              <a:t> 1, maka balikan dari</a:t>
            </a:r>
          </a:p>
          <a:p>
            <a:pPr algn="just" eaLnBrk="1" hangingPunct="1"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	    18 (mod 10)     tidak ada.</a:t>
            </a:r>
          </a:p>
          <a:p>
            <a:pPr eaLnBrk="1" hangingPunct="1">
              <a:buFontTx/>
              <a:buNone/>
            </a:pPr>
            <a:endParaRPr lang="en-GB" altLang="en-US" sz="2800"/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090DDCA1-9F33-4D2A-9CC1-8416DF2D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24C4B0-B36D-4A68-80E6-926FEA6E7F53}" type="slidenum">
              <a:rPr lang="en-GB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26">
            <a:extLst>
              <a:ext uri="{FF2B5EF4-FFF2-40B4-BE49-F238E27FC236}">
                <a16:creationId xmlns:a16="http://schemas.microsoft.com/office/drawing/2014/main" id="{A57CA35B-0BE3-4AA3-B662-2C815F185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Cara lain menghitung balikan</a:t>
            </a:r>
          </a:p>
        </p:txBody>
      </p:sp>
      <p:sp>
        <p:nvSpPr>
          <p:cNvPr id="17412" name="Rectangle 1027">
            <a:extLst>
              <a:ext uri="{FF2B5EF4-FFF2-40B4-BE49-F238E27FC236}">
                <a16:creationId xmlns:a16="http://schemas.microsoft.com/office/drawing/2014/main" id="{89B47516-A52A-4395-B14E-3126D8F4DD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/>
              <a:t>Ditanya: balikan dari </a:t>
            </a:r>
            <a:r>
              <a:rPr lang="en-US" altLang="en-US" sz="2400" i="1"/>
              <a:t>a</a:t>
            </a:r>
            <a:r>
              <a:rPr lang="en-US" altLang="en-US" sz="2400"/>
              <a:t> (mod </a:t>
            </a:r>
            <a:r>
              <a:rPr lang="en-US" altLang="en-US" sz="2400" i="1"/>
              <a:t>m</a:t>
            </a:r>
            <a:r>
              <a:rPr lang="en-US" altLang="en-US" sz="2400"/>
              <a:t>)</a:t>
            </a:r>
          </a:p>
          <a:p>
            <a:pPr eaLnBrk="1" hangingPunct="1"/>
            <a:r>
              <a:rPr lang="en-US" altLang="en-US" sz="2400"/>
              <a:t>Misalkan </a:t>
            </a:r>
            <a:r>
              <a:rPr lang="en-US" altLang="en-US" sz="2400" i="1"/>
              <a:t>x</a:t>
            </a:r>
            <a:r>
              <a:rPr lang="en-US" altLang="en-US" sz="2400"/>
              <a:t> adalah balikan dari </a:t>
            </a:r>
            <a:r>
              <a:rPr lang="en-US" altLang="en-US" sz="2400" i="1"/>
              <a:t>a</a:t>
            </a:r>
            <a:r>
              <a:rPr lang="en-US" altLang="en-US" sz="2400"/>
              <a:t> (mod </a:t>
            </a:r>
            <a:r>
              <a:rPr lang="en-US" altLang="en-US" sz="2400" i="1"/>
              <a:t>m</a:t>
            </a:r>
            <a:r>
              <a:rPr lang="en-US" altLang="en-US" sz="2400"/>
              <a:t>), maka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   </a:t>
            </a:r>
            <a:r>
              <a:rPr lang="en-US" altLang="en-US" sz="2400" i="1"/>
              <a:t>ax</a:t>
            </a:r>
            <a:r>
              <a:rPr lang="en-US" altLang="en-US" sz="2400"/>
              <a:t> 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 1 (mod </a:t>
            </a:r>
            <a:r>
              <a:rPr lang="en-US" altLang="en-US" sz="2400" i="1"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)  (definisi balikan modulo)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    atau dalam notasi ‘sama dengan’: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	   </a:t>
            </a:r>
            <a:r>
              <a:rPr lang="en-US" altLang="en-US" sz="2400" i="1">
                <a:cs typeface="Courier New" panose="02070309020205020404" pitchFamily="49" charset="0"/>
                <a:sym typeface="Symbol" panose="05050102010706020507" pitchFamily="18" charset="2"/>
              </a:rPr>
              <a:t>ax 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= 1 + </a:t>
            </a:r>
            <a:r>
              <a:rPr lang="en-US" altLang="en-US" sz="2400" i="1">
                <a:cs typeface="Courier New" panose="02070309020205020404" pitchFamily="49" charset="0"/>
                <a:sym typeface="Symbol" panose="05050102010706020507" pitchFamily="18" charset="2"/>
              </a:rPr>
              <a:t>km</a:t>
            </a:r>
          </a:p>
          <a:p>
            <a:pPr eaLnBrk="1" hangingPunct="1">
              <a:buFontTx/>
              <a:buNone/>
            </a:pPr>
            <a:r>
              <a:rPr lang="en-US" altLang="en-US" sz="2400" i="1"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atau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	   </a:t>
            </a:r>
            <a:r>
              <a:rPr lang="en-US" altLang="en-US" sz="2400" i="1">
                <a:cs typeface="Courier New" panose="02070309020205020404" pitchFamily="49" charset="0"/>
                <a:sym typeface="Symbol" panose="05050102010706020507" pitchFamily="18" charset="2"/>
              </a:rPr>
              <a:t>x =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 (1 + </a:t>
            </a:r>
            <a:r>
              <a:rPr lang="en-US" altLang="en-US" sz="2400" i="1">
                <a:cs typeface="Courier New" panose="02070309020205020404" pitchFamily="49" charset="0"/>
                <a:sym typeface="Symbol" panose="05050102010706020507" pitchFamily="18" charset="2"/>
              </a:rPr>
              <a:t>km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)/</a:t>
            </a:r>
            <a:r>
              <a:rPr lang="en-US" altLang="en-US" sz="2400" i="1"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 i="1"/>
              <a:t>    </a:t>
            </a:r>
            <a:r>
              <a:rPr lang="en-US" altLang="en-US" sz="2400"/>
              <a:t>Cobakan untuk </a:t>
            </a:r>
            <a:r>
              <a:rPr lang="en-US" altLang="en-US" sz="2400" i="1"/>
              <a:t>k</a:t>
            </a:r>
            <a:r>
              <a:rPr lang="en-US" altLang="en-US" sz="2400"/>
              <a:t> = 0, 1, 2, … dan </a:t>
            </a:r>
            <a:r>
              <a:rPr lang="en-US" altLang="en-US" sz="2400" i="1"/>
              <a:t>k</a:t>
            </a:r>
            <a:r>
              <a:rPr lang="en-US" altLang="en-US" sz="2400"/>
              <a:t> = -1, -2, …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Solusinya adalah semua bilangan bulat yang memenuhi. </a:t>
            </a:r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DF425859-5DA0-466B-93DD-0A0D4CF1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8AE297-C803-4C36-A36B-656DE924525D}" type="slidenum">
              <a:rPr lang="en-GB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F88A04DD-6B41-44D0-B8FE-8779ECC4A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EDF06C3-5C44-46AE-96F9-E42A21C30B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Contoh</a:t>
            </a:r>
            <a:r>
              <a:rPr lang="en-US" altLang="en-US" sz="2400"/>
              <a:t>: B</a:t>
            </a:r>
            <a:r>
              <a:rPr lang="en-US" altLang="en-US" sz="2400">
                <a:cs typeface="Times New Roman" panose="02020603050405020304" pitchFamily="18" charset="0"/>
              </a:rPr>
              <a:t>alikan dari 4 (mod 9) adalah  </a:t>
            </a:r>
            <a:r>
              <a:rPr lang="en-US" altLang="en-US" sz="2400" i="1">
                <a:cs typeface="Times New Roman" panose="02020603050405020304" pitchFamily="18" charset="0"/>
              </a:rPr>
              <a:t>x</a:t>
            </a:r>
            <a:r>
              <a:rPr lang="en-US" altLang="en-US" sz="2400">
                <a:cs typeface="Times New Roman" panose="02020603050405020304" pitchFamily="18" charset="0"/>
              </a:rPr>
              <a:t> sedemikian sehingga</a:t>
            </a:r>
            <a:r>
              <a:rPr lang="en-US" altLang="en-US" sz="2400"/>
              <a:t> 4</a:t>
            </a:r>
            <a:r>
              <a:rPr lang="en-US" altLang="en-US" sz="2400" i="1"/>
              <a:t>x</a:t>
            </a:r>
            <a:r>
              <a:rPr lang="en-US" altLang="en-US" sz="2400"/>
              <a:t> 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 1 (mod 9)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altLang="en-US" sz="2400"/>
              <a:t>4</a:t>
            </a:r>
            <a:r>
              <a:rPr lang="en-US" altLang="en-US" sz="2400" i="1"/>
              <a:t>x</a:t>
            </a:r>
            <a:r>
              <a:rPr lang="en-US" altLang="en-US" sz="2400"/>
              <a:t> 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 1 (mod 9) 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4</a:t>
            </a:r>
            <a:r>
              <a:rPr lang="en-US" altLang="en-US" sz="2400" i="1"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 = 1 + 9</a:t>
            </a:r>
            <a:r>
              <a:rPr lang="en-US" altLang="en-US" sz="2400" i="1">
                <a:cs typeface="Courier New" panose="02070309020205020404" pitchFamily="49" charset="0"/>
                <a:sym typeface="Symbol" panose="05050102010706020507" pitchFamily="18" charset="2"/>
              </a:rPr>
              <a:t>k  </a:t>
            </a:r>
            <a:r>
              <a:rPr lang="en-US" altLang="en-US" sz="2400" i="1"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2400" i="1">
                <a:cs typeface="Courier New" panose="02070309020205020404" pitchFamily="49" charset="0"/>
                <a:sym typeface="Symbol" panose="05050102010706020507" pitchFamily="18" charset="2"/>
              </a:rPr>
              <a:t> x = 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(1 + 9</a:t>
            </a:r>
            <a:r>
              <a:rPr lang="en-US" altLang="en-US" sz="2400" i="1"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)/4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Untuk </a:t>
            </a:r>
            <a:r>
              <a:rPr lang="en-US" altLang="en-US" sz="2400" i="1"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 = 0 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2400" i="1"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 tidak bulat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		     </a:t>
            </a:r>
            <a:r>
              <a:rPr lang="en-US" altLang="en-US" sz="2400" i="1"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 = 1 </a:t>
            </a:r>
            <a:r>
              <a:rPr lang="en-US" altLang="en-US" sz="2400" i="1">
                <a:cs typeface="Courier New" panose="02070309020205020404" pitchFamily="49" charset="0"/>
                <a:sym typeface="Wingdings" panose="05000000000000000000" pitchFamily="2" charset="2"/>
              </a:rPr>
              <a:t> x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 tidak bulat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		     </a:t>
            </a:r>
            <a:r>
              <a:rPr lang="en-US" altLang="en-US" sz="2400" i="1">
                <a:cs typeface="Courier New" panose="02070309020205020404" pitchFamily="49" charset="0"/>
                <a:sym typeface="Wingdings" panose="05000000000000000000" pitchFamily="2" charset="2"/>
              </a:rPr>
              <a:t>k 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= 2  </a:t>
            </a:r>
            <a:r>
              <a:rPr lang="en-US" altLang="en-US" sz="2400" i="1"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tidak bulat	 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		    </a:t>
            </a:r>
            <a:r>
              <a:rPr lang="en-US" altLang="en-US" sz="2400" i="1">
                <a:cs typeface="Courier New" panose="02070309020205020404" pitchFamily="49" charset="0"/>
                <a:sym typeface="Wingdings" panose="05000000000000000000" pitchFamily="2" charset="2"/>
              </a:rPr>
              <a:t> k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 = 3  </a:t>
            </a:r>
            <a:r>
              <a:rPr lang="en-US" altLang="en-US" sz="2400" i="1"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 = (1 + 9 . 3)/4 = 7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		     </a:t>
            </a:r>
            <a:r>
              <a:rPr lang="en-US" altLang="en-US" sz="2400" i="1"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 = -1  </a:t>
            </a:r>
            <a:r>
              <a:rPr lang="en-US" altLang="en-US" sz="2400" i="1"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 = (1 + 9. –1)/4 = -2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Balikan dari 4 (mod 9) adalah 7 (mod 9), 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-2 (mod 9), dst 	</a:t>
            </a:r>
          </a:p>
        </p:txBody>
      </p:sp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D5E966E2-99DA-4DCB-9DD4-13732041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881C0B-977B-41AC-B48A-B1F2BFFF30DF}" type="slidenum">
              <a:rPr lang="en-GB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57F9DB03-1C72-4DA5-86FF-F108A7233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Latihan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0713BB-A285-44E3-804E-97574A1598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Tentukan semua balikan dari 9 (mod 11).		</a:t>
            </a:r>
            <a:r>
              <a:rPr lang="en-US" altLang="en-US"/>
              <a:t> </a:t>
            </a:r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95D43314-3CFD-4900-93EA-E610C14E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DD8280-7EC1-41A5-9574-1881EF936CB5}" type="slidenum">
              <a:rPr lang="en-GB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A9FF1B04-D1A0-4362-A941-C47DE0DBF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Solusi: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96C0F5C-7265-48BE-9EAB-21C7BAEF97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fi-FI" altLang="en-US" sz="2400">
                <a:cs typeface="Times New Roman" panose="02020603050405020304" pitchFamily="18" charset="0"/>
              </a:rPr>
              <a:t>Misalkan 9</a:t>
            </a:r>
            <a:r>
              <a:rPr lang="fi-FI" altLang="en-US" sz="2400" baseline="30000">
                <a:cs typeface="Times New Roman" panose="02020603050405020304" pitchFamily="18" charset="0"/>
              </a:rPr>
              <a:t>-1</a:t>
            </a:r>
            <a:r>
              <a:rPr lang="fi-FI" altLang="en-US" sz="2400">
                <a:cs typeface="Times New Roman" panose="02020603050405020304" pitchFamily="18" charset="0"/>
              </a:rPr>
              <a:t> (mod 11) = </a:t>
            </a:r>
            <a:r>
              <a:rPr lang="fi-FI" altLang="en-US" sz="2400" i="1">
                <a:cs typeface="Times New Roman" panose="02020603050405020304" pitchFamily="18" charset="0"/>
              </a:rPr>
              <a:t>x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fi-FI" altLang="en-US" sz="2400">
                <a:cs typeface="Times New Roman" panose="02020603050405020304" pitchFamily="18" charset="0"/>
              </a:rPr>
              <a:t>Maka 9</a:t>
            </a:r>
            <a:r>
              <a:rPr lang="fi-FI" altLang="en-US" sz="2400" i="1">
                <a:cs typeface="Times New Roman" panose="02020603050405020304" pitchFamily="18" charset="0"/>
              </a:rPr>
              <a:t>x</a:t>
            </a:r>
            <a:r>
              <a:rPr lang="fi-FI" altLang="en-US" sz="2400">
                <a:cs typeface="Times New Roman" panose="02020603050405020304" pitchFamily="18" charset="0"/>
              </a:rPr>
              <a:t> </a:t>
            </a:r>
            <a:r>
              <a:rPr lang="fi-FI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fi-FI" altLang="en-US" sz="2400">
                <a:cs typeface="Times New Roman" panose="02020603050405020304" pitchFamily="18" charset="0"/>
              </a:rPr>
              <a:t> 1 (mod 11) atau 9</a:t>
            </a:r>
            <a:r>
              <a:rPr lang="fi-FI" altLang="en-US" sz="2400" i="1">
                <a:cs typeface="Times New Roman" panose="02020603050405020304" pitchFamily="18" charset="0"/>
              </a:rPr>
              <a:t>x </a:t>
            </a:r>
            <a:r>
              <a:rPr lang="fi-FI" altLang="en-US" sz="2400">
                <a:cs typeface="Times New Roman" panose="02020603050405020304" pitchFamily="18" charset="0"/>
              </a:rPr>
              <a:t>= 1 + 11</a:t>
            </a:r>
            <a:r>
              <a:rPr lang="fi-FI" altLang="en-US" sz="2400" i="1">
                <a:cs typeface="Times New Roman" panose="02020603050405020304" pitchFamily="18" charset="0"/>
              </a:rPr>
              <a:t>k</a:t>
            </a:r>
            <a:r>
              <a:rPr lang="fi-FI" altLang="en-US" sz="2400">
                <a:cs typeface="Times New Roman" panose="02020603050405020304" pitchFamily="18" charset="0"/>
              </a:rPr>
              <a:t> atau </a:t>
            </a:r>
          </a:p>
          <a:p>
            <a:pPr algn="just" eaLnBrk="1" hangingPunct="1">
              <a:buFontTx/>
              <a:buNone/>
            </a:pPr>
            <a:r>
              <a:rPr lang="fi-FI" altLang="en-US" sz="2400" i="1">
                <a:cs typeface="Times New Roman" panose="02020603050405020304" pitchFamily="18" charset="0"/>
              </a:rPr>
              <a:t>	     x</a:t>
            </a:r>
            <a:r>
              <a:rPr lang="fi-FI" altLang="en-US" sz="2400">
                <a:cs typeface="Times New Roman" panose="02020603050405020304" pitchFamily="18" charset="0"/>
              </a:rPr>
              <a:t> = (1 + 11</a:t>
            </a:r>
            <a:r>
              <a:rPr lang="fi-FI" altLang="en-US" sz="2400" i="1">
                <a:cs typeface="Times New Roman" panose="02020603050405020304" pitchFamily="18" charset="0"/>
              </a:rPr>
              <a:t>k</a:t>
            </a:r>
            <a:r>
              <a:rPr lang="fi-FI" altLang="en-US" sz="2400">
                <a:cs typeface="Times New Roman" panose="02020603050405020304" pitchFamily="18" charset="0"/>
              </a:rPr>
              <a:t>)/9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fi-FI" altLang="en-US" sz="2400">
                <a:cs typeface="Times New Roman" panose="02020603050405020304" pitchFamily="18" charset="0"/>
              </a:rPr>
              <a:t>	Dengan mencoba semua nilai </a:t>
            </a:r>
            <a:r>
              <a:rPr lang="fi-FI" altLang="en-US" sz="2400" i="1">
                <a:cs typeface="Times New Roman" panose="02020603050405020304" pitchFamily="18" charset="0"/>
              </a:rPr>
              <a:t>k</a:t>
            </a:r>
            <a:r>
              <a:rPr lang="fi-FI" altLang="en-US" sz="2400">
                <a:cs typeface="Times New Roman" panose="02020603050405020304" pitchFamily="18" charset="0"/>
              </a:rPr>
              <a:t> yang bulat (</a:t>
            </a:r>
            <a:r>
              <a:rPr lang="fi-FI" altLang="en-US" sz="2400" i="1">
                <a:cs typeface="Times New Roman" panose="02020603050405020304" pitchFamily="18" charset="0"/>
              </a:rPr>
              <a:t>k</a:t>
            </a:r>
            <a:r>
              <a:rPr lang="fi-FI" altLang="en-US" sz="2400">
                <a:cs typeface="Times New Roman" panose="02020603050405020304" pitchFamily="18" charset="0"/>
              </a:rPr>
              <a:t> = 0, -1, -2, ..., 1, 2, ...) maka 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fi-FI" altLang="en-US" sz="2400">
                <a:cs typeface="Times New Roman" panose="02020603050405020304" pitchFamily="18" charset="0"/>
              </a:rPr>
              <a:t>diperoleh </a:t>
            </a:r>
            <a:r>
              <a:rPr lang="fi-FI" altLang="en-US" sz="2400" i="1">
                <a:cs typeface="Times New Roman" panose="02020603050405020304" pitchFamily="18" charset="0"/>
              </a:rPr>
              <a:t>x</a:t>
            </a:r>
            <a:r>
              <a:rPr lang="fi-FI" altLang="en-US" sz="2400">
                <a:cs typeface="Times New Roman" panose="02020603050405020304" pitchFamily="18" charset="0"/>
              </a:rPr>
              <a:t> = 5. Semua bilangan lain yang kongruen dengan 5 (mod 11) juga merupakan  solusi, yaitu –6, 16, 27, ...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/>
          </a:p>
        </p:txBody>
      </p:sp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714942C5-5027-44E2-918D-4B072DFE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1E8896-AC96-4804-88EA-936893C6008B}" type="slidenum">
              <a:rPr lang="en-GB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46217E4-81CA-4BD8-AE9A-A87CCE5CC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303463"/>
            <a:ext cx="7772400" cy="1143000"/>
          </a:xfrm>
        </p:spPr>
        <p:txBody>
          <a:bodyPr/>
          <a:lstStyle/>
          <a:p>
            <a:pPr algn="ctr" eaLnBrk="1" hangingPunct="1"/>
            <a:r>
              <a:rPr lang="id-ID" altLang="en-US"/>
              <a:t>MATUR SUWUN LURR</a:t>
            </a:r>
            <a:endParaRPr lang="en-US" altLang="en-US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D8C99933-9B50-405F-96FE-313F433D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3CAC58-934B-4058-AFDA-2F6CC6042B74}" type="slidenum">
              <a:rPr lang="en-GB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13B806BF-7275-4727-88AF-E8F4C43F5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Relatif Prima</a:t>
            </a:r>
            <a:endParaRPr lang="en-GB" altLang="en-US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FD0CA38-B546-4AB4-AAAB-8380B41C0C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sz="2800" dirty="0" err="1">
                <a:cs typeface="Times New Roman" panose="02020603050405020304" pitchFamily="18" charset="0"/>
              </a:rPr>
              <a:t>Dua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buah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bilangan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bulat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dan </a:t>
            </a:r>
            <a:r>
              <a:rPr lang="en-US" altLang="en-US" sz="2800" i="1" dirty="0"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dikatakan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relatif</a:t>
            </a:r>
            <a:r>
              <a:rPr lang="en-US" altLang="en-US" sz="2800" i="1" dirty="0">
                <a:cs typeface="Times New Roman" panose="02020603050405020304" pitchFamily="18" charset="0"/>
              </a:rPr>
              <a:t> prima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jika</a:t>
            </a:r>
            <a:r>
              <a:rPr lang="en-US" altLang="en-US" sz="2800" dirty="0">
                <a:cs typeface="Times New Roman" panose="02020603050405020304" pitchFamily="18" charset="0"/>
              </a:rPr>
              <a:t> PBB(</a:t>
            </a:r>
            <a:r>
              <a:rPr lang="id-ID" altLang="en-US" sz="2800" i="1" dirty="0"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id-ID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) = 1. </a:t>
            </a:r>
          </a:p>
          <a:p>
            <a:pPr algn="just" eaLnBrk="1" hangingPunct="1"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 </a:t>
            </a:r>
          </a:p>
          <a:p>
            <a:pPr algn="just" eaLnBrk="1" hangingPunct="1"/>
            <a:r>
              <a:rPr lang="en-US" altLang="en-US" sz="2800" b="1" dirty="0" err="1">
                <a:cs typeface="Times New Roman" panose="02020603050405020304" pitchFamily="18" charset="0"/>
              </a:rPr>
              <a:t>Contoh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600" dirty="0">
                <a:cs typeface="Times New Roman" panose="02020603050405020304" pitchFamily="18" charset="0"/>
              </a:rPr>
              <a:t>(</a:t>
            </a:r>
            <a:r>
              <a:rPr lang="en-US" altLang="en-US" sz="2600" dirty="0" err="1"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cs typeface="Times New Roman" panose="02020603050405020304" pitchFamily="18" charset="0"/>
              </a:rPr>
              <a:t>) 20 dan 3 </a:t>
            </a:r>
            <a:r>
              <a:rPr lang="en-US" altLang="en-US" sz="2600" dirty="0" err="1">
                <a:cs typeface="Times New Roman" panose="02020603050405020304" pitchFamily="18" charset="0"/>
              </a:rPr>
              <a:t>relatif</a:t>
            </a:r>
            <a:r>
              <a:rPr lang="en-US" altLang="en-US" sz="2600" dirty="0">
                <a:cs typeface="Times New Roman" panose="02020603050405020304" pitchFamily="18" charset="0"/>
              </a:rPr>
              <a:t> prima </a:t>
            </a:r>
            <a:r>
              <a:rPr lang="en-US" altLang="en-US" sz="2600" dirty="0" err="1">
                <a:cs typeface="Times New Roman" panose="02020603050405020304" pitchFamily="18" charset="0"/>
              </a:rPr>
              <a:t>sebab</a:t>
            </a:r>
            <a:r>
              <a:rPr lang="en-US" altLang="en-US" sz="2600" dirty="0">
                <a:cs typeface="Times New Roman" panose="02020603050405020304" pitchFamily="18" charset="0"/>
              </a:rPr>
              <a:t> PBB(20, 3) = 1. </a:t>
            </a:r>
          </a:p>
          <a:p>
            <a:pPr algn="just" eaLnBrk="1" hangingPunct="1">
              <a:buFontTx/>
              <a:buNone/>
            </a:pPr>
            <a:r>
              <a:rPr lang="en-US" altLang="en-US" sz="2600" dirty="0">
                <a:cs typeface="Times New Roman" panose="02020603050405020304" pitchFamily="18" charset="0"/>
              </a:rPr>
              <a:t>	(ii) 7 dan 11 </a:t>
            </a:r>
            <a:r>
              <a:rPr lang="en-US" altLang="en-US" sz="2600" dirty="0" err="1">
                <a:cs typeface="Times New Roman" panose="02020603050405020304" pitchFamily="18" charset="0"/>
              </a:rPr>
              <a:t>relatif</a:t>
            </a:r>
            <a:r>
              <a:rPr lang="en-US" altLang="en-US" sz="2600" dirty="0">
                <a:cs typeface="Times New Roman" panose="02020603050405020304" pitchFamily="18" charset="0"/>
              </a:rPr>
              <a:t> prima </a:t>
            </a:r>
            <a:r>
              <a:rPr lang="en-US" altLang="en-US" sz="2600" dirty="0" err="1">
                <a:cs typeface="Times New Roman" panose="02020603050405020304" pitchFamily="18" charset="0"/>
              </a:rPr>
              <a:t>karena</a:t>
            </a:r>
            <a:r>
              <a:rPr lang="en-US" altLang="en-US" sz="2600" dirty="0">
                <a:cs typeface="Times New Roman" panose="02020603050405020304" pitchFamily="18" charset="0"/>
              </a:rPr>
              <a:t> PBB(7, 11) = 1. </a:t>
            </a:r>
          </a:p>
          <a:p>
            <a:pPr algn="just" eaLnBrk="1" hangingPunct="1">
              <a:buFontTx/>
              <a:buNone/>
            </a:pPr>
            <a:r>
              <a:rPr lang="en-US" altLang="en-US" sz="26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cs typeface="Times New Roman" panose="02020603050405020304" pitchFamily="18" charset="0"/>
              </a:rPr>
              <a:t>(iii) 20 dan 5 </a:t>
            </a:r>
            <a:r>
              <a:rPr lang="en-US" altLang="en-US" sz="2400" dirty="0" err="1">
                <a:cs typeface="Times New Roman" panose="02020603050405020304" pitchFamily="18" charset="0"/>
              </a:rPr>
              <a:t>tidak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relatif</a:t>
            </a:r>
            <a:r>
              <a:rPr lang="en-US" altLang="en-US" sz="2400" dirty="0">
                <a:cs typeface="Times New Roman" panose="02020603050405020304" pitchFamily="18" charset="0"/>
              </a:rPr>
              <a:t> prima </a:t>
            </a:r>
            <a:r>
              <a:rPr lang="en-US" altLang="en-US" sz="2400" dirty="0" err="1">
                <a:cs typeface="Times New Roman" panose="02020603050405020304" pitchFamily="18" charset="0"/>
              </a:rPr>
              <a:t>sebab</a:t>
            </a:r>
            <a:r>
              <a:rPr lang="en-US" altLang="en-US" sz="2400" dirty="0">
                <a:cs typeface="Times New Roman" panose="02020603050405020304" pitchFamily="18" charset="0"/>
              </a:rPr>
              <a:t> PBB(20, 5) = 5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2400" dirty="0">
                <a:cs typeface="Times New Roman" panose="02020603050405020304" pitchFamily="18" charset="0"/>
              </a:rPr>
              <a:t> 1.</a:t>
            </a:r>
          </a:p>
          <a:p>
            <a:pPr algn="just" eaLnBrk="1" hangingPunct="1"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91A259E-471D-414E-B907-A469C5D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2E1D21-C379-4B3B-9A4F-9FEE004A2D04}" type="slidenum">
              <a:rPr lang="en-GB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79137-58AD-4C6D-A930-77D51C1C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486E38-F21C-462D-A5A6-A7EBF7A5A9E1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EF857-F4A0-4B0A-9783-8270E563A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36" y="503162"/>
            <a:ext cx="7948527" cy="58516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2709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2F5855AB-EBFB-4D90-969C-14F31C110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cs typeface="Times New Roman" panose="02020603050405020304" pitchFamily="18" charset="0"/>
              </a:rPr>
              <a:t>Balikan Modulo (modulo invers)</a:t>
            </a:r>
            <a:endParaRPr lang="en-GB" altLang="en-US">
              <a:cs typeface="Times New Roman" panose="02020603050405020304" pitchFamily="18" charset="0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2DD699B-19E8-487E-80E8-E28D0C5DC9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Di dalam aritmetika bilangan riil, inversi (</a:t>
            </a:r>
            <a:r>
              <a:rPr lang="en-US" altLang="en-US" i="1">
                <a:cs typeface="Times New Roman" panose="02020603050405020304" pitchFamily="18" charset="0"/>
              </a:rPr>
              <a:t>inverse</a:t>
            </a:r>
            <a:r>
              <a:rPr lang="en-US" altLang="en-US">
                <a:cs typeface="Times New Roman" panose="02020603050405020304" pitchFamily="18" charset="0"/>
              </a:rPr>
              <a:t>) dari perkalian adakah pembagian. 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Contoh: Inversi 4 adalah 1/4, sebab 4 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>
                <a:cs typeface="Times New Roman" panose="02020603050405020304" pitchFamily="18" charset="0"/>
              </a:rPr>
              <a:t> 1/4 = 1. 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Di dalam aritmetika modulo, masalah menghitung inversi modulo lebih sukar.   </a:t>
            </a:r>
            <a:endParaRPr lang="en-US" altLang="en-US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2C7985F9-B9B2-4C81-BC8A-596CA984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33E13D-7969-485C-9C9B-7AA8F55F2F16}" type="slidenum">
              <a:rPr lang="en-GB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0443A39D-5C30-4E2F-AE4E-580884494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9437917-D438-4497-B526-1A895420E4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Jika </a:t>
            </a:r>
            <a:r>
              <a:rPr lang="en-US" altLang="en-US" i="1">
                <a:cs typeface="Times New Roman" panose="02020603050405020304" pitchFamily="18" charset="0"/>
              </a:rPr>
              <a:t>a</a:t>
            </a:r>
            <a:r>
              <a:rPr lang="en-US" altLang="en-US">
                <a:cs typeface="Times New Roman" panose="02020603050405020304" pitchFamily="18" charset="0"/>
              </a:rPr>
              <a:t> dan </a:t>
            </a:r>
            <a:r>
              <a:rPr lang="en-US" altLang="en-US" i="1">
                <a:cs typeface="Times New Roman" panose="02020603050405020304" pitchFamily="18" charset="0"/>
              </a:rPr>
              <a:t>m</a:t>
            </a:r>
            <a:r>
              <a:rPr lang="en-US" altLang="en-US">
                <a:cs typeface="Times New Roman" panose="02020603050405020304" pitchFamily="18" charset="0"/>
              </a:rPr>
              <a:t> relatif prima dan </a:t>
            </a:r>
            <a:r>
              <a:rPr lang="en-US" altLang="en-US" i="1">
                <a:cs typeface="Times New Roman" panose="02020603050405020304" pitchFamily="18" charset="0"/>
              </a:rPr>
              <a:t>m</a:t>
            </a:r>
            <a:r>
              <a:rPr lang="en-US" altLang="en-US">
                <a:cs typeface="Times New Roman" panose="02020603050405020304" pitchFamily="18" charset="0"/>
              </a:rPr>
              <a:t> &gt; 1, maka balikan (</a:t>
            </a:r>
            <a:r>
              <a:rPr lang="en-US" altLang="en-US" i="1">
                <a:cs typeface="Times New Roman" panose="02020603050405020304" pitchFamily="18" charset="0"/>
              </a:rPr>
              <a:t>invers</a:t>
            </a:r>
            <a:r>
              <a:rPr lang="en-US" altLang="en-US">
                <a:cs typeface="Times New Roman" panose="02020603050405020304" pitchFamily="18" charset="0"/>
              </a:rPr>
              <a:t>) dari </a:t>
            </a:r>
            <a:r>
              <a:rPr lang="en-US" altLang="en-US" i="1">
                <a:cs typeface="Times New Roman" panose="02020603050405020304" pitchFamily="18" charset="0"/>
              </a:rPr>
              <a:t>a</a:t>
            </a:r>
            <a:r>
              <a:rPr lang="en-US" altLang="en-US">
                <a:cs typeface="Times New Roman" panose="02020603050405020304" pitchFamily="18" charset="0"/>
              </a:rPr>
              <a:t> (mod </a:t>
            </a:r>
            <a:r>
              <a:rPr lang="en-US" altLang="en-US" i="1">
                <a:cs typeface="Times New Roman" panose="02020603050405020304" pitchFamily="18" charset="0"/>
              </a:rPr>
              <a:t>m</a:t>
            </a:r>
            <a:r>
              <a:rPr lang="en-US" altLang="en-US">
                <a:cs typeface="Times New Roman" panose="02020603050405020304" pitchFamily="18" charset="0"/>
              </a:rPr>
              <a:t>) ada.</a:t>
            </a:r>
          </a:p>
          <a:p>
            <a:pPr algn="just" eaLnBrk="1" hangingPunct="1"/>
            <a:endParaRPr lang="en-US" altLang="en-US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Balikan dari </a:t>
            </a:r>
            <a:r>
              <a:rPr lang="en-US" altLang="en-US" i="1">
                <a:cs typeface="Times New Roman" panose="02020603050405020304" pitchFamily="18" charset="0"/>
              </a:rPr>
              <a:t>a</a:t>
            </a:r>
            <a:r>
              <a:rPr lang="en-US" altLang="en-US">
                <a:cs typeface="Times New Roman" panose="02020603050405020304" pitchFamily="18" charset="0"/>
              </a:rPr>
              <a:t> (mod </a:t>
            </a:r>
            <a:r>
              <a:rPr lang="en-US" altLang="en-US" i="1">
                <a:cs typeface="Times New Roman" panose="02020603050405020304" pitchFamily="18" charset="0"/>
              </a:rPr>
              <a:t>m)</a:t>
            </a:r>
            <a:r>
              <a:rPr lang="en-US" altLang="en-US">
                <a:cs typeface="Times New Roman" panose="02020603050405020304" pitchFamily="18" charset="0"/>
              </a:rPr>
              <a:t> adalah bilangan  bulat </a:t>
            </a:r>
            <a:r>
              <a:rPr lang="en-US" altLang="en-US" i="1">
                <a:cs typeface="Times New Roman" panose="02020603050405020304" pitchFamily="18" charset="0"/>
              </a:rPr>
              <a:t>x</a:t>
            </a:r>
            <a:r>
              <a:rPr lang="en-US" altLang="en-US">
                <a:cs typeface="Times New Roman" panose="02020603050405020304" pitchFamily="18" charset="0"/>
              </a:rPr>
              <a:t> sedemikian sehingga </a:t>
            </a:r>
          </a:p>
          <a:p>
            <a:pPr algn="just"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 		</a:t>
            </a:r>
            <a:r>
              <a:rPr lang="en-US" altLang="en-US" i="1">
                <a:cs typeface="Times New Roman" panose="02020603050405020304" pitchFamily="18" charset="0"/>
              </a:rPr>
              <a:t>xa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en-US">
                <a:cs typeface="Times New Roman" panose="02020603050405020304" pitchFamily="18" charset="0"/>
              </a:rPr>
              <a:t> 1 (mod </a:t>
            </a:r>
            <a:r>
              <a:rPr lang="en-US" altLang="en-US" i="1">
                <a:cs typeface="Times New Roman" panose="02020603050405020304" pitchFamily="18" charset="0"/>
              </a:rPr>
              <a:t>m</a:t>
            </a:r>
            <a:r>
              <a:rPr lang="en-US" altLang="en-US">
                <a:cs typeface="Times New Roman" panose="02020603050405020304" pitchFamily="18" charset="0"/>
              </a:rPr>
              <a:t>)</a:t>
            </a:r>
          </a:p>
          <a:p>
            <a:pPr algn="just" eaLnBrk="1" hangingPunct="1"/>
            <a:r>
              <a:rPr lang="en-GB" altLang="en-US"/>
              <a:t>Dalam notasi lainnya, </a:t>
            </a:r>
            <a:r>
              <a:rPr lang="en-GB" altLang="en-US" i="1"/>
              <a:t>a</a:t>
            </a:r>
            <a:r>
              <a:rPr lang="en-GB" altLang="en-US" baseline="30000"/>
              <a:t>–1</a:t>
            </a:r>
            <a:r>
              <a:rPr lang="en-GB" altLang="en-US"/>
              <a:t>(mod </a:t>
            </a:r>
            <a:r>
              <a:rPr lang="en-GB" altLang="en-US" i="1"/>
              <a:t>m</a:t>
            </a:r>
            <a:r>
              <a:rPr lang="en-GB" altLang="en-US"/>
              <a:t>) = </a:t>
            </a:r>
            <a:r>
              <a:rPr lang="en-GB" altLang="en-US" i="1"/>
              <a:t>x</a:t>
            </a:r>
          </a:p>
        </p:txBody>
      </p:sp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5786EBC7-6119-4429-A501-2C368655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49D316-E3D5-475F-8546-7FF99D0078A2}" type="slidenum">
              <a:rPr lang="en-GB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95C8D350-48F1-4204-AC4B-FFD186B4D5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1" y="1600200"/>
            <a:ext cx="7769225" cy="5029200"/>
          </a:xfrm>
        </p:spPr>
        <p:txBody>
          <a:bodyPr/>
          <a:lstStyle/>
          <a:p>
            <a:pPr algn="just" eaLnBrk="1" hangingPunct="1"/>
            <a:r>
              <a:rPr lang="en-US" altLang="en-US" sz="2400" b="1">
                <a:cs typeface="Times New Roman" panose="02020603050405020304" pitchFamily="18" charset="0"/>
              </a:rPr>
              <a:t>Contoh</a:t>
            </a:r>
            <a:r>
              <a:rPr lang="en-US" altLang="en-US" sz="2400">
                <a:cs typeface="Times New Roman" panose="02020603050405020304" pitchFamily="18" charset="0"/>
              </a:rPr>
              <a:t> Tentukan balikan dari 4 (mod 9), 17 (mod 7), dan 18 (mod 10).</a:t>
            </a:r>
          </a:p>
          <a:p>
            <a:pPr algn="just"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</a:t>
            </a:r>
            <a:endParaRPr lang="en-GB" altLang="en-US" sz="2400"/>
          </a:p>
        </p:txBody>
      </p:sp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162878D1-8F1C-44FA-870F-CCA3C061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1A4317-2C41-48D4-8583-484544A00A09}" type="slidenum">
              <a:rPr lang="en-GB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89AE2317-99F4-4F47-A1A9-F8C546A1E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1" y="1600200"/>
            <a:ext cx="7769225" cy="5029200"/>
          </a:xfrm>
        </p:spPr>
        <p:txBody>
          <a:bodyPr>
            <a:normAutofit fontScale="92500"/>
          </a:bodyPr>
          <a:lstStyle/>
          <a:p>
            <a:pPr algn="just" eaLnBrk="1" hangingPunct="1"/>
            <a:r>
              <a:rPr lang="en-US" altLang="en-US" sz="2400" b="1">
                <a:cs typeface="Times New Roman" panose="02020603050405020304" pitchFamily="18" charset="0"/>
              </a:rPr>
              <a:t>Contoh</a:t>
            </a:r>
            <a:r>
              <a:rPr lang="en-US" altLang="en-US" sz="2400">
                <a:cs typeface="Times New Roman" panose="02020603050405020304" pitchFamily="18" charset="0"/>
              </a:rPr>
              <a:t> Tentukan balikan dari 4 (mod 9), 17 (mod 7), dan 18 (mod 10).</a:t>
            </a:r>
          </a:p>
          <a:p>
            <a:pPr algn="just"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</a:t>
            </a:r>
            <a:r>
              <a:rPr lang="en-US" altLang="en-US" sz="2400" u="sng">
                <a:cs typeface="Times New Roman" panose="02020603050405020304" pitchFamily="18" charset="0"/>
              </a:rPr>
              <a:t>Solusi</a:t>
            </a:r>
            <a:r>
              <a:rPr lang="en-US" altLang="en-US" sz="2400"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r>
              <a:rPr lang="en-US" altLang="en-US" sz="2400">
                <a:cs typeface="Times New Roman" panose="02020603050405020304" pitchFamily="18" charset="0"/>
              </a:rPr>
              <a:t>(a)  Karena PBB(4, 9) = 1, maka balikan dari 4 (mod 9) 	ada. Dari algoritma Euclidean diperoleh bahwa </a:t>
            </a:r>
          </a:p>
          <a:p>
            <a:pPr algn="just"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 			9 = 2 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2400">
                <a:cs typeface="Times New Roman" panose="02020603050405020304" pitchFamily="18" charset="0"/>
              </a:rPr>
              <a:t> 4 + 1 </a:t>
            </a:r>
          </a:p>
          <a:p>
            <a:pPr algn="just"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	Susun persamaan di atas  menjadi</a:t>
            </a:r>
          </a:p>
          <a:p>
            <a:pPr algn="just"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  			–2 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2400">
                <a:cs typeface="Times New Roman" panose="02020603050405020304" pitchFamily="18" charset="0"/>
              </a:rPr>
              <a:t> 4 + 1 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2400">
                <a:cs typeface="Times New Roman" panose="02020603050405020304" pitchFamily="18" charset="0"/>
              </a:rPr>
              <a:t> 9 = 1	</a:t>
            </a:r>
          </a:p>
          <a:p>
            <a:pPr algn="just"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  Dari persamaan terakhir ini kita peroleh –2 adalah balikan dari 4 (mod 9). </a:t>
            </a:r>
          </a:p>
          <a:p>
            <a:pPr algn="just"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   Periksa bahwa  –2 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2400">
                <a:cs typeface="Times New Roman" panose="02020603050405020304" pitchFamily="18" charset="0"/>
              </a:rPr>
              <a:t> 4 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en-US" sz="2400">
                <a:cs typeface="Times New Roman" panose="02020603050405020304" pitchFamily="18" charset="0"/>
              </a:rPr>
              <a:t> 1 (mod 9)</a:t>
            </a:r>
            <a:endParaRPr lang="en-GB" altLang="en-US" sz="2400"/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7DD94AB1-8567-4EAA-B133-8AA10F2E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EF0D87-9CEF-4A94-A846-0C4F30A481D5}" type="slidenum">
              <a:rPr lang="en-GB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62AB8A45-45C2-4669-9A5C-A76097CE7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E52A702-A2E2-4D3D-9401-0095A3193A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800">
                <a:cs typeface="Times New Roman" panose="02020603050405020304" pitchFamily="18" charset="0"/>
              </a:rPr>
              <a:t>Catatan: setiap bilangan yang kongruen dengan</a:t>
            </a:r>
          </a:p>
          <a:p>
            <a:pPr algn="just" eaLnBrk="1" hangingPunct="1"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 –2 (</a:t>
            </a:r>
            <a:r>
              <a:rPr lang="en-US" altLang="en-US" sz="2800" b="1">
                <a:cs typeface="Times New Roman" panose="02020603050405020304" pitchFamily="18" charset="0"/>
              </a:rPr>
              <a:t>mod</a:t>
            </a:r>
            <a:r>
              <a:rPr lang="en-US" altLang="en-US" sz="2800">
                <a:cs typeface="Times New Roman" panose="02020603050405020304" pitchFamily="18" charset="0"/>
              </a:rPr>
              <a:t> 9) </a:t>
            </a:r>
          </a:p>
          <a:p>
            <a:pPr algn="just" eaLnBrk="1" hangingPunct="1"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juga adalah inversi dari 4, misalnya 7, –11, 16, dan seterusnya, karena</a:t>
            </a:r>
            <a:endParaRPr lang="en-US" altLang="en-US" sz="28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         </a:t>
            </a:r>
            <a:r>
              <a:rPr lang="en-US" altLang="en-US" sz="2400">
                <a:cs typeface="Times New Roman" panose="02020603050405020304" pitchFamily="18" charset="0"/>
              </a:rPr>
              <a:t>7 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</a:t>
            </a:r>
            <a:r>
              <a:rPr lang="en-US" altLang="en-US" sz="2400">
                <a:cs typeface="Times New Roman" panose="02020603050405020304" pitchFamily="18" charset="0"/>
              </a:rPr>
              <a:t> –2 (</a:t>
            </a:r>
            <a:r>
              <a:rPr lang="en-US" altLang="en-US" sz="2400" b="1">
                <a:cs typeface="Times New Roman" panose="02020603050405020304" pitchFamily="18" charset="0"/>
              </a:rPr>
              <a:t>mod</a:t>
            </a:r>
            <a:r>
              <a:rPr lang="en-US" altLang="en-US" sz="2400">
                <a:cs typeface="Times New Roman" panose="02020603050405020304" pitchFamily="18" charset="0"/>
              </a:rPr>
              <a:t> 9)	(9 habis membagi 7 – (–2) = 9)</a:t>
            </a:r>
            <a:endParaRPr lang="en-US" altLang="en-US" sz="24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–11 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</a:t>
            </a:r>
            <a:r>
              <a:rPr lang="en-US" altLang="en-US" sz="2400">
                <a:cs typeface="Times New Roman" panose="02020603050405020304" pitchFamily="18" charset="0"/>
              </a:rPr>
              <a:t> –2 (</a:t>
            </a:r>
            <a:r>
              <a:rPr lang="en-US" altLang="en-US" sz="2400" b="1">
                <a:cs typeface="Times New Roman" panose="02020603050405020304" pitchFamily="18" charset="0"/>
              </a:rPr>
              <a:t>mod</a:t>
            </a:r>
            <a:r>
              <a:rPr lang="en-US" altLang="en-US" sz="2400">
                <a:cs typeface="Times New Roman" panose="02020603050405020304" pitchFamily="18" charset="0"/>
              </a:rPr>
              <a:t> 9)	(9 habis membagi –11 – (–2) = –9)</a:t>
            </a:r>
            <a:endParaRPr lang="en-US" altLang="en-US" sz="24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  16 </a:t>
            </a:r>
            <a:r>
              <a:rPr lang="en-US" altLang="en-US" sz="2400">
                <a:cs typeface="Courier New" panose="02070309020205020404" pitchFamily="49" charset="0"/>
                <a:sym typeface="Symbol" panose="05050102010706020507" pitchFamily="18" charset="2"/>
              </a:rPr>
              <a:t></a:t>
            </a:r>
            <a:r>
              <a:rPr lang="en-US" altLang="en-US" sz="2400">
                <a:cs typeface="Times New Roman" panose="02020603050405020304" pitchFamily="18" charset="0"/>
              </a:rPr>
              <a:t> –2 (</a:t>
            </a:r>
            <a:r>
              <a:rPr lang="en-US" altLang="en-US" sz="2400" b="1">
                <a:cs typeface="Times New Roman" panose="02020603050405020304" pitchFamily="18" charset="0"/>
              </a:rPr>
              <a:t>mod</a:t>
            </a:r>
            <a:r>
              <a:rPr lang="en-US" altLang="en-US" sz="2400">
                <a:cs typeface="Times New Roman" panose="02020603050405020304" pitchFamily="18" charset="0"/>
              </a:rPr>
              <a:t> 9)	(9 habis membagi 16 – (–2) = 18)</a:t>
            </a:r>
            <a:endParaRPr lang="en-US" altLang="en-US" sz="24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GB" altLang="en-US" sz="2400"/>
          </a:p>
        </p:txBody>
      </p:sp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9A24060D-4454-4477-BA19-E34BABDA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87CE66-B3CE-4F35-A01D-A4A85A7BC570}" type="slidenum">
              <a:rPr lang="en-GB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0F6B8AF9-0E95-4C6B-942C-008DD9F87B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344" y="260648"/>
            <a:ext cx="11737303" cy="612068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Karena PBB(17, 7) = 1,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balikan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 (mod 7)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Dari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Euclidean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17 = 2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+ 3	(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7 =  2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+ 1	(ii)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3 = 3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+ 0	(iii)	(yang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PBB(17, 7) = 1) 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   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Susun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(ii)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		1 = 7 – 2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	(iv)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   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Susun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		3 = 17 – 2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	(v)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  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Sulihkan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(v)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(iv):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		1 = 7 – 2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(17 – 2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7) = 1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– 2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 + 4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= 5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– 2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  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	       –2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 </a:t>
            </a:r>
            <a:r>
              <a:rPr lang="en-US" altLang="en-US" sz="1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= 1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Dari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persamaan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–2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balikan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 (mod 7)  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–2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(mod 7)	(7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–2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 – 1 = –35)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D231D0DB-817D-468E-9E5D-739DA103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ACC1D2-309C-4D0D-BA2D-9B987CA757CD}" type="slidenum">
              <a:rPr lang="en-GB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3</TotalTime>
  <Words>332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Schoolbook</vt:lpstr>
      <vt:lpstr>Courier New</vt:lpstr>
      <vt:lpstr>Times New Roman</vt:lpstr>
      <vt:lpstr>Wingdings</vt:lpstr>
      <vt:lpstr>CITY SKETCH 16X9</vt:lpstr>
      <vt:lpstr>Bilangan Relatif Prima dan Invers Modulo</vt:lpstr>
      <vt:lpstr>Relatif Prima</vt:lpstr>
      <vt:lpstr>PowerPoint Presentation</vt:lpstr>
      <vt:lpstr>Balikan Modulo (modulo invers)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 lain menghitung balikan</vt:lpstr>
      <vt:lpstr>PowerPoint Presentation</vt:lpstr>
      <vt:lpstr>Latihan</vt:lpstr>
      <vt:lpstr>Solusi:</vt:lpstr>
      <vt:lpstr>MATUR SUWUN LURR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Bilangan Relatif Prima dan Invers Modulo</dc:title>
  <dc:creator>Acer</dc:creator>
  <cp:lastModifiedBy>Acer</cp:lastModifiedBy>
  <cp:revision>1</cp:revision>
  <dcterms:created xsi:type="dcterms:W3CDTF">2019-06-19T23:37:45Z</dcterms:created>
  <dcterms:modified xsi:type="dcterms:W3CDTF">2019-06-19T23:41:42Z</dcterms:modified>
</cp:coreProperties>
</file>