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1"/>
  </p:sldMasterIdLst>
  <p:notesMasterIdLst>
    <p:notesMasterId r:id="rId37"/>
  </p:notesMasterIdLst>
  <p:handoutMasterIdLst>
    <p:handoutMasterId r:id="rId38"/>
  </p:handoutMasterIdLst>
  <p:sldIdLst>
    <p:sldId id="256" r:id="rId2"/>
    <p:sldId id="258" r:id="rId3"/>
    <p:sldId id="260" r:id="rId4"/>
    <p:sldId id="282" r:id="rId5"/>
    <p:sldId id="284" r:id="rId6"/>
    <p:sldId id="283" r:id="rId7"/>
    <p:sldId id="259" r:id="rId8"/>
    <p:sldId id="281" r:id="rId9"/>
    <p:sldId id="261" r:id="rId10"/>
    <p:sldId id="289" r:id="rId11"/>
    <p:sldId id="290" r:id="rId12"/>
    <p:sldId id="267" r:id="rId13"/>
    <p:sldId id="292" r:id="rId14"/>
    <p:sldId id="291" r:id="rId15"/>
    <p:sldId id="293" r:id="rId16"/>
    <p:sldId id="294" r:id="rId17"/>
    <p:sldId id="295" r:id="rId18"/>
    <p:sldId id="296" r:id="rId19"/>
    <p:sldId id="297" r:id="rId20"/>
    <p:sldId id="298" r:id="rId21"/>
    <p:sldId id="299" r:id="rId22"/>
    <p:sldId id="300" r:id="rId23"/>
    <p:sldId id="268" r:id="rId24"/>
    <p:sldId id="303" r:id="rId25"/>
    <p:sldId id="271" r:id="rId26"/>
    <p:sldId id="288" r:id="rId27"/>
    <p:sldId id="301" r:id="rId28"/>
    <p:sldId id="304" r:id="rId29"/>
    <p:sldId id="278" r:id="rId30"/>
    <p:sldId id="263" r:id="rId31"/>
    <p:sldId id="302" r:id="rId32"/>
    <p:sldId id="285" r:id="rId33"/>
    <p:sldId id="273" r:id="rId34"/>
    <p:sldId id="305" r:id="rId35"/>
    <p:sldId id="26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60"/>
  </p:normalViewPr>
  <p:slideViewPr>
    <p:cSldViewPr snapToGrid="0">
      <p:cViewPr varScale="1">
        <p:scale>
          <a:sx n="67" d="100"/>
          <a:sy n="67" d="100"/>
        </p:scale>
        <p:origin x="78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4C103A-5975-4837-8B7F-F792CE18112C}" type="datetimeFigureOut">
              <a:rPr lang="en-US" smtClean="0"/>
              <a:t>2/13/2023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5D9C8B-B782-429A-B539-1A6206305C29}" type="slidenum">
              <a:rPr lang="en-US" smtClean="0"/>
              <a:t>‹#›</a:t>
            </a:fld>
            <a:endParaRPr lang="en-US"/>
          </a:p>
        </p:txBody>
      </p:sp>
    </p:spTree>
    <p:extLst>
      <p:ext uri="{BB962C8B-B14F-4D97-AF65-F5344CB8AC3E}">
        <p14:creationId xmlns:p14="http://schemas.microsoft.com/office/powerpoint/2010/main" val="3598458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7A66C-843D-4861-A530-655AD67046D3}" type="datetimeFigureOut">
              <a:rPr lang="en-US" smtClean="0"/>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0F189-85C2-455E-8C00-7A8ADCFC48FB}" type="slidenum">
              <a:rPr lang="en-US" smtClean="0"/>
              <a:t>‹#›</a:t>
            </a:fld>
            <a:endParaRPr lang="en-US"/>
          </a:p>
        </p:txBody>
      </p:sp>
    </p:spTree>
    <p:extLst>
      <p:ext uri="{BB962C8B-B14F-4D97-AF65-F5344CB8AC3E}">
        <p14:creationId xmlns:p14="http://schemas.microsoft.com/office/powerpoint/2010/main" val="1308304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a:t>
            </a:fld>
            <a:endParaRPr lang="en-US"/>
          </a:p>
        </p:txBody>
      </p:sp>
    </p:spTree>
    <p:extLst>
      <p:ext uri="{BB962C8B-B14F-4D97-AF65-F5344CB8AC3E}">
        <p14:creationId xmlns:p14="http://schemas.microsoft.com/office/powerpoint/2010/main" val="2420789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20</a:t>
            </a:fld>
            <a:endParaRPr lang="en-US" dirty="0"/>
          </a:p>
        </p:txBody>
      </p:sp>
    </p:spTree>
    <p:extLst>
      <p:ext uri="{BB962C8B-B14F-4D97-AF65-F5344CB8AC3E}">
        <p14:creationId xmlns:p14="http://schemas.microsoft.com/office/powerpoint/2010/main" val="89568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21</a:t>
            </a:fld>
            <a:endParaRPr lang="en-US" dirty="0"/>
          </a:p>
        </p:txBody>
      </p:sp>
    </p:spTree>
    <p:extLst>
      <p:ext uri="{BB962C8B-B14F-4D97-AF65-F5344CB8AC3E}">
        <p14:creationId xmlns:p14="http://schemas.microsoft.com/office/powerpoint/2010/main" val="88341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22</a:t>
            </a:fld>
            <a:endParaRPr lang="en-US" dirty="0"/>
          </a:p>
        </p:txBody>
      </p:sp>
    </p:spTree>
    <p:extLst>
      <p:ext uri="{BB962C8B-B14F-4D97-AF65-F5344CB8AC3E}">
        <p14:creationId xmlns:p14="http://schemas.microsoft.com/office/powerpoint/2010/main" val="392058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12</a:t>
            </a:fld>
            <a:endParaRPr lang="en-US" dirty="0"/>
          </a:p>
        </p:txBody>
      </p:sp>
    </p:spTree>
    <p:extLst>
      <p:ext uri="{BB962C8B-B14F-4D97-AF65-F5344CB8AC3E}">
        <p14:creationId xmlns:p14="http://schemas.microsoft.com/office/powerpoint/2010/main" val="187514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13</a:t>
            </a:fld>
            <a:endParaRPr lang="en-US" dirty="0"/>
          </a:p>
        </p:txBody>
      </p:sp>
    </p:spTree>
    <p:extLst>
      <p:ext uri="{BB962C8B-B14F-4D97-AF65-F5344CB8AC3E}">
        <p14:creationId xmlns:p14="http://schemas.microsoft.com/office/powerpoint/2010/main" val="370700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14</a:t>
            </a:fld>
            <a:endParaRPr lang="en-US" dirty="0"/>
          </a:p>
        </p:txBody>
      </p:sp>
    </p:spTree>
    <p:extLst>
      <p:ext uri="{BB962C8B-B14F-4D97-AF65-F5344CB8AC3E}">
        <p14:creationId xmlns:p14="http://schemas.microsoft.com/office/powerpoint/2010/main" val="518924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15</a:t>
            </a:fld>
            <a:endParaRPr lang="en-US" dirty="0"/>
          </a:p>
        </p:txBody>
      </p:sp>
    </p:spTree>
    <p:extLst>
      <p:ext uri="{BB962C8B-B14F-4D97-AF65-F5344CB8AC3E}">
        <p14:creationId xmlns:p14="http://schemas.microsoft.com/office/powerpoint/2010/main" val="12447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16</a:t>
            </a:fld>
            <a:endParaRPr lang="en-US" dirty="0"/>
          </a:p>
        </p:txBody>
      </p:sp>
    </p:spTree>
    <p:extLst>
      <p:ext uri="{BB962C8B-B14F-4D97-AF65-F5344CB8AC3E}">
        <p14:creationId xmlns:p14="http://schemas.microsoft.com/office/powerpoint/2010/main" val="81531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17</a:t>
            </a:fld>
            <a:endParaRPr lang="en-US" dirty="0"/>
          </a:p>
        </p:txBody>
      </p:sp>
    </p:spTree>
    <p:extLst>
      <p:ext uri="{BB962C8B-B14F-4D97-AF65-F5344CB8AC3E}">
        <p14:creationId xmlns:p14="http://schemas.microsoft.com/office/powerpoint/2010/main" val="19835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18</a:t>
            </a:fld>
            <a:endParaRPr lang="en-US" dirty="0"/>
          </a:p>
        </p:txBody>
      </p:sp>
    </p:spTree>
    <p:extLst>
      <p:ext uri="{BB962C8B-B14F-4D97-AF65-F5344CB8AC3E}">
        <p14:creationId xmlns:p14="http://schemas.microsoft.com/office/powerpoint/2010/main" val="216612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0F189-85C2-455E-8C00-7A8ADCFC48FB}" type="slidenum">
              <a:rPr lang="en-US" smtClean="0"/>
              <a:t>19</a:t>
            </a:fld>
            <a:endParaRPr lang="en-US" dirty="0"/>
          </a:p>
        </p:txBody>
      </p:sp>
    </p:spTree>
    <p:extLst>
      <p:ext uri="{BB962C8B-B14F-4D97-AF65-F5344CB8AC3E}">
        <p14:creationId xmlns:p14="http://schemas.microsoft.com/office/powerpoint/2010/main" val="337887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2FA88A-BB0D-4438-B833-64BCEDA6C83E}" type="datetime1">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8553-E753-45E8-A019-7575AF6A43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373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2EB27-F340-4F33-A05C-B61E01210E3D}" type="datetime1">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2300489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BF3FE-7673-41AC-9C4F-E38072DA7BAE}" type="datetime1">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248903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72817-78E6-4BF4-97DF-99C8F4B9F8FA}" type="datetime1">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3453217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93F47-BDE7-470B-B834-B73DB2213DB5}" type="datetime1">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8553-E753-45E8-A019-7575AF6A43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41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C64FEE-14FA-46CF-87FC-25BFA1506D09}" type="datetime1">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34986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CBA42-CB1B-4C8A-8DD6-F29D87D644AB}" type="datetime1">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3135091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C1E65-84A7-4DF4-A050-85A580B14ECE}" type="datetime1">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3644965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8CB5AB-DC56-4B60-AF9F-B863473D6285}" type="datetime1">
              <a:rPr lang="en-US" smtClean="0"/>
              <a:t>2/13/2023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9382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9B7DE7-8102-4430-BDFA-2558DA681C36}" type="datetime1">
              <a:rPr lang="en-US" smtClean="0"/>
              <a:t>2/13/2023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778553-E753-45E8-A019-7575AF6A4370}" type="slidenum">
              <a:rPr lang="en-US" smtClean="0"/>
              <a:t>‹#›</a:t>
            </a:fld>
            <a:endParaRPr lang="en-US"/>
          </a:p>
        </p:txBody>
      </p:sp>
    </p:spTree>
    <p:extLst>
      <p:ext uri="{BB962C8B-B14F-4D97-AF65-F5344CB8AC3E}">
        <p14:creationId xmlns:p14="http://schemas.microsoft.com/office/powerpoint/2010/main" val="437978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280960-3CD1-4223-ACF5-E3D2FB677DE6}" type="datetime1">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78553-E753-45E8-A019-7575AF6A4370}" type="slidenum">
              <a:rPr lang="en-US" smtClean="0"/>
              <a:t>‹#›</a:t>
            </a:fld>
            <a:endParaRPr lang="en-US"/>
          </a:p>
        </p:txBody>
      </p:sp>
    </p:spTree>
    <p:extLst>
      <p:ext uri="{BB962C8B-B14F-4D97-AF65-F5344CB8AC3E}">
        <p14:creationId xmlns:p14="http://schemas.microsoft.com/office/powerpoint/2010/main" val="1129947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E450F0-ABCD-49CF-8172-8EF562A87F70}" type="datetime1">
              <a:rPr lang="en-US" smtClean="0"/>
              <a:t>2/13/2023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778553-E753-45E8-A019-7575AF6A43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5392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8142E8-2106-423B-80C8-3462A196BB94}"/>
              </a:ext>
            </a:extLst>
          </p:cNvPr>
          <p:cNvSpPr txBox="1"/>
          <p:nvPr/>
        </p:nvSpPr>
        <p:spPr>
          <a:xfrm>
            <a:off x="1120916" y="2972035"/>
            <a:ext cx="10784848" cy="1604362"/>
          </a:xfrm>
          <a:prstGeom prst="rect">
            <a:avLst/>
          </a:prstGeom>
        </p:spPr>
        <p:txBody>
          <a:bodyPr vert="horz" lIns="91440" tIns="45720" rIns="91440" bIns="45720" rtlCol="0" anchor="b">
            <a:noAutofit/>
          </a:bodyPr>
          <a:lstStyle/>
          <a:p>
            <a:pPr algn="l"/>
            <a:endParaRPr lang="en-US" sz="4400" b="1" dirty="0">
              <a:latin typeface="+mj-lt"/>
              <a:ea typeface="+mj-ea"/>
              <a:cs typeface="+mj-cs"/>
            </a:endParaRPr>
          </a:p>
        </p:txBody>
      </p:sp>
      <p:sp>
        <p:nvSpPr>
          <p:cNvPr id="7" name="TextBox 6">
            <a:extLst>
              <a:ext uri="{FF2B5EF4-FFF2-40B4-BE49-F238E27FC236}">
                <a16:creationId xmlns:a16="http://schemas.microsoft.com/office/drawing/2014/main" id="{5F393298-BA98-46FC-BEAC-2E84410A904B}"/>
              </a:ext>
            </a:extLst>
          </p:cNvPr>
          <p:cNvSpPr txBox="1"/>
          <p:nvPr/>
        </p:nvSpPr>
        <p:spPr>
          <a:xfrm>
            <a:off x="3812345" y="1209822"/>
            <a:ext cx="45719" cy="45719"/>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17BB4A21-C7EC-445B-B9F1-1115F5B4E166}"/>
              </a:ext>
            </a:extLst>
          </p:cNvPr>
          <p:cNvSpPr txBox="1"/>
          <p:nvPr/>
        </p:nvSpPr>
        <p:spPr>
          <a:xfrm>
            <a:off x="-237812" y="284012"/>
            <a:ext cx="12192000" cy="1077218"/>
          </a:xfrm>
          <a:prstGeom prst="rect">
            <a:avLst/>
          </a:prstGeom>
          <a:noFill/>
        </p:spPr>
        <p:txBody>
          <a:bodyPr wrap="square" rtlCol="0">
            <a:spAutoFit/>
          </a:bodyPr>
          <a:lstStyle/>
          <a:p>
            <a:pPr algn="ctr"/>
            <a:r>
              <a:rPr lang="en-US" sz="3200" b="1" i="0" u="none" strike="noStrike" baseline="0" dirty="0">
                <a:solidFill>
                  <a:srgbClr val="002060"/>
                </a:solidFill>
                <a:latin typeface="Times New Roman" panose="02020603050405020304" pitchFamily="18" charset="0"/>
              </a:rPr>
              <a:t>Thesis Defense</a:t>
            </a:r>
          </a:p>
          <a:p>
            <a:pPr algn="ctr"/>
            <a:endParaRPr lang="en-US" sz="3200" b="0" i="0" u="none" strike="noStrike" baseline="0" dirty="0">
              <a:solidFill>
                <a:srgbClr val="002060"/>
              </a:solidFill>
              <a:latin typeface="Times New Roman" panose="02020603050405020304" pitchFamily="18" charset="0"/>
            </a:endParaRPr>
          </a:p>
        </p:txBody>
      </p:sp>
      <p:cxnSp>
        <p:nvCxnSpPr>
          <p:cNvPr id="3" name="Straight Connector 2">
            <a:extLst>
              <a:ext uri="{FF2B5EF4-FFF2-40B4-BE49-F238E27FC236}">
                <a16:creationId xmlns:a16="http://schemas.microsoft.com/office/drawing/2014/main" id="{1D4561A4-9F9F-4FA6-8D70-AB29EC349B80}"/>
              </a:ext>
            </a:extLst>
          </p:cNvPr>
          <p:cNvCxnSpPr/>
          <p:nvPr/>
        </p:nvCxnSpPr>
        <p:spPr>
          <a:xfrm>
            <a:off x="4881489" y="391595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B0004F-6C7F-4951-A852-ED2CD5CE8F89}"/>
              </a:ext>
            </a:extLst>
          </p:cNvPr>
          <p:cNvSpPr txBox="1"/>
          <p:nvPr/>
        </p:nvSpPr>
        <p:spPr>
          <a:xfrm>
            <a:off x="1763807" y="2568185"/>
            <a:ext cx="8664381" cy="954107"/>
          </a:xfrm>
          <a:prstGeom prst="rect">
            <a:avLst/>
          </a:prstGeom>
          <a:noFill/>
        </p:spPr>
        <p:txBody>
          <a:bodyPr wrap="square" rtlCol="0">
            <a:spAutoFit/>
          </a:bodyPr>
          <a:lstStyle/>
          <a:p>
            <a:r>
              <a:rPr lang="en-US" sz="2800" b="1" i="0" u="none" strike="noStrike" baseline="0" dirty="0">
                <a:solidFill>
                  <a:srgbClr val="000000"/>
                </a:solidFill>
                <a:latin typeface="Times New Roman" panose="02020603050405020304" pitchFamily="18" charset="0"/>
              </a:rPr>
              <a:t>Event Detection and Cyber-Attacks Prediction of Smart</a:t>
            </a:r>
          </a:p>
          <a:p>
            <a:pPr algn="ctr"/>
            <a:r>
              <a:rPr lang="en-US" sz="2800" b="1" i="0" u="none" strike="noStrike" baseline="0" dirty="0">
                <a:solidFill>
                  <a:srgbClr val="000000"/>
                </a:solidFill>
                <a:latin typeface="Times New Roman" panose="02020603050405020304" pitchFamily="18" charset="0"/>
              </a:rPr>
              <a:t>Power Grid Using Machine Learning</a:t>
            </a:r>
            <a:endParaRPr lang="en-US" sz="4000" b="1" i="0" dirty="0">
              <a:effectLst/>
              <a:latin typeface="Helvetica Neue"/>
            </a:endParaRPr>
          </a:p>
        </p:txBody>
      </p:sp>
      <p:pic>
        <p:nvPicPr>
          <p:cNvPr id="1026" name="Picture 2" descr="KUET | Khulna University of Engineering &amp; Technology">
            <a:extLst>
              <a:ext uri="{FF2B5EF4-FFF2-40B4-BE49-F238E27FC236}">
                <a16:creationId xmlns:a16="http://schemas.microsoft.com/office/drawing/2014/main" id="{5F734842-78B4-47BD-9D8A-94E820F25AF5}"/>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255836" y="994377"/>
            <a:ext cx="1390653" cy="14806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CB6165-8018-439B-B587-050BED5D26DC}"/>
              </a:ext>
            </a:extLst>
          </p:cNvPr>
          <p:cNvSpPr txBox="1"/>
          <p:nvPr/>
        </p:nvSpPr>
        <p:spPr>
          <a:xfrm>
            <a:off x="1308294" y="3929165"/>
            <a:ext cx="4642869" cy="1513235"/>
          </a:xfrm>
          <a:prstGeom prst="rect">
            <a:avLst/>
          </a:prstGeom>
          <a:noFill/>
        </p:spPr>
        <p:txBody>
          <a:bodyPr wrap="square" rtlCol="0">
            <a:spAutoFit/>
          </a:bodyPr>
          <a:lstStyle/>
          <a:p>
            <a:r>
              <a:rPr lang="en-US" sz="2200" b="1" dirty="0">
                <a:solidFill>
                  <a:srgbClr val="002060"/>
                </a:solidFill>
                <a:latin typeface="Times New Roman" panose="02020603050405020304" pitchFamily="18" charset="0"/>
                <a:cs typeface="Times New Roman" panose="02020603050405020304" pitchFamily="18" charset="0"/>
              </a:rPr>
              <a:t>Presented By:</a:t>
            </a:r>
          </a:p>
          <a:p>
            <a:pPr>
              <a:spcBef>
                <a:spcPts val="500"/>
              </a:spcBef>
            </a:pPr>
            <a:r>
              <a:rPr lang="en-US" sz="2200" i="0" u="none" strike="noStrike" baseline="0" dirty="0">
                <a:solidFill>
                  <a:srgbClr val="000000"/>
                </a:solidFill>
                <a:latin typeface="Times New Roman" panose="02020603050405020304" pitchFamily="18" charset="0"/>
                <a:cs typeface="Times New Roman" panose="02020603050405020304" pitchFamily="18" charset="0"/>
              </a:rPr>
              <a:t>Md Muhibbin </a:t>
            </a:r>
            <a:r>
              <a:rPr lang="en-US" sz="2200" i="0" u="none" strike="noStrike" baseline="0" dirty="0" err="1">
                <a:solidFill>
                  <a:srgbClr val="000000"/>
                </a:solidFill>
                <a:latin typeface="Times New Roman" panose="02020603050405020304" pitchFamily="18" charset="0"/>
                <a:cs typeface="Times New Roman" panose="02020603050405020304" pitchFamily="18" charset="0"/>
              </a:rPr>
              <a:t>Hossin</a:t>
            </a:r>
            <a:r>
              <a:rPr lang="en-US" sz="2200"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i="0" u="none" strike="noStrike" baseline="0" dirty="0" err="1">
                <a:solidFill>
                  <a:srgbClr val="000000"/>
                </a:solidFill>
                <a:latin typeface="Times New Roman" panose="02020603050405020304" pitchFamily="18" charset="0"/>
                <a:cs typeface="Times New Roman" panose="02020603050405020304" pitchFamily="18" charset="0"/>
              </a:rPr>
              <a:t>Sarder</a:t>
            </a:r>
            <a:endParaRPr lang="en-US" sz="2200" i="0" u="none" strike="noStrike" baseline="0" dirty="0">
              <a:solidFill>
                <a:srgbClr val="000000"/>
              </a:solidFill>
              <a:latin typeface="Times New Roman" panose="02020603050405020304" pitchFamily="18" charset="0"/>
              <a:cs typeface="Times New Roman" panose="02020603050405020304" pitchFamily="18" charset="0"/>
            </a:endParaRPr>
          </a:p>
          <a:p>
            <a:pPr>
              <a:spcBef>
                <a:spcPts val="500"/>
              </a:spcBef>
            </a:pPr>
            <a:r>
              <a:rPr lang="en-US" sz="2200" dirty="0">
                <a:solidFill>
                  <a:srgbClr val="000000"/>
                </a:solidFill>
                <a:latin typeface="Times New Roman" panose="02020603050405020304" pitchFamily="18" charset="0"/>
                <a:cs typeface="Times New Roman" panose="02020603050405020304" pitchFamily="18" charset="0"/>
              </a:rPr>
              <a:t>Roll: </a:t>
            </a:r>
            <a:r>
              <a:rPr lang="en-US" sz="2200" i="0" u="none" strike="noStrike" baseline="0" dirty="0">
                <a:solidFill>
                  <a:srgbClr val="000000"/>
                </a:solidFill>
                <a:latin typeface="Times New Roman" panose="02020603050405020304" pitchFamily="18" charset="0"/>
                <a:cs typeface="Times New Roman" panose="02020603050405020304" pitchFamily="18" charset="0"/>
              </a:rPr>
              <a:t>1707081</a:t>
            </a:r>
            <a:endParaRPr lang="en-US" sz="2200" dirty="0">
              <a:latin typeface="Times New Roman" panose="02020603050405020304" pitchFamily="18" charset="0"/>
              <a:cs typeface="Times New Roman" panose="02020603050405020304" pitchFamily="18" charset="0"/>
            </a:endParaRPr>
          </a:p>
          <a:p>
            <a:pPr algn="ctr"/>
            <a:endParaRPr lang="en-US" sz="1800" b="0" i="0" u="none" strike="noStrike" baseline="0" dirty="0">
              <a:solidFill>
                <a:srgbClr val="000000"/>
              </a:solidFill>
              <a:latin typeface="Times New Roman" panose="02020603050405020304" pitchFamily="18" charset="0"/>
            </a:endParaRPr>
          </a:p>
        </p:txBody>
      </p:sp>
      <p:sp>
        <p:nvSpPr>
          <p:cNvPr id="11" name="TextBox 10">
            <a:extLst>
              <a:ext uri="{FF2B5EF4-FFF2-40B4-BE49-F238E27FC236}">
                <a16:creationId xmlns:a16="http://schemas.microsoft.com/office/drawing/2014/main" id="{6CB977D3-E800-47A7-A25D-4D32A969016A}"/>
              </a:ext>
            </a:extLst>
          </p:cNvPr>
          <p:cNvSpPr txBox="1"/>
          <p:nvPr/>
        </p:nvSpPr>
        <p:spPr>
          <a:xfrm>
            <a:off x="6333143" y="3955294"/>
            <a:ext cx="6179341" cy="1236236"/>
          </a:xfrm>
          <a:prstGeom prst="rect">
            <a:avLst/>
          </a:prstGeom>
          <a:noFill/>
        </p:spPr>
        <p:txBody>
          <a:bodyPr wrap="square" rtlCol="0">
            <a:spAutoFit/>
          </a:bodyPr>
          <a:lstStyle/>
          <a:p>
            <a:r>
              <a:rPr lang="en-US" sz="2200" b="1" u="none" strike="noStrike" baseline="0" dirty="0">
                <a:solidFill>
                  <a:srgbClr val="002060"/>
                </a:solidFill>
                <a:latin typeface="Times New Roman" panose="02020603050405020304" pitchFamily="18" charset="0"/>
              </a:rPr>
              <a:t>Supervised By: </a:t>
            </a:r>
          </a:p>
          <a:p>
            <a:pPr>
              <a:spcBef>
                <a:spcPts val="500"/>
              </a:spcBef>
            </a:pPr>
            <a:r>
              <a:rPr lang="en-US" sz="2200" i="0" u="none" strike="noStrike" baseline="0" dirty="0">
                <a:solidFill>
                  <a:srgbClr val="000000"/>
                </a:solidFill>
                <a:latin typeface="Times New Roman" panose="02020603050405020304" pitchFamily="18" charset="0"/>
                <a:cs typeface="Times New Roman" panose="02020603050405020304" pitchFamily="18" charset="0"/>
              </a:rPr>
              <a:t>Dr. </a:t>
            </a:r>
            <a:r>
              <a:rPr lang="en-US" sz="2200" i="0" u="none" strike="noStrike" baseline="0" dirty="0" err="1">
                <a:solidFill>
                  <a:srgbClr val="000000"/>
                </a:solidFill>
                <a:latin typeface="Times New Roman" panose="02020603050405020304" pitchFamily="18" charset="0"/>
                <a:cs typeface="Times New Roman" panose="02020603050405020304" pitchFamily="18" charset="0"/>
              </a:rPr>
              <a:t>Kazi</a:t>
            </a:r>
            <a:r>
              <a:rPr lang="en-US" sz="2200" i="0" u="none" strike="noStrike" baseline="0" dirty="0">
                <a:solidFill>
                  <a:srgbClr val="000000"/>
                </a:solidFill>
                <a:latin typeface="Times New Roman" panose="02020603050405020304" pitchFamily="18" charset="0"/>
                <a:cs typeface="Times New Roman" panose="02020603050405020304" pitchFamily="18" charset="0"/>
              </a:rPr>
              <a:t> Md. </a:t>
            </a:r>
            <a:r>
              <a:rPr lang="en-US" sz="2200" i="0" u="none" strike="noStrike" baseline="0" dirty="0" err="1">
                <a:solidFill>
                  <a:srgbClr val="000000"/>
                </a:solidFill>
                <a:latin typeface="Times New Roman" panose="02020603050405020304" pitchFamily="18" charset="0"/>
                <a:cs typeface="Times New Roman" panose="02020603050405020304" pitchFamily="18" charset="0"/>
              </a:rPr>
              <a:t>Rokibul</a:t>
            </a:r>
            <a:r>
              <a:rPr lang="en-US" sz="2200" i="0" u="none" strike="noStrike" baseline="0" dirty="0">
                <a:solidFill>
                  <a:srgbClr val="000000"/>
                </a:solidFill>
                <a:latin typeface="Times New Roman" panose="02020603050405020304" pitchFamily="18" charset="0"/>
                <a:cs typeface="Times New Roman" panose="02020603050405020304" pitchFamily="18" charset="0"/>
              </a:rPr>
              <a:t> </a:t>
            </a:r>
            <a:r>
              <a:rPr lang="en-US" sz="2200" i="0" u="none" strike="noStrike" baseline="0" dirty="0" err="1">
                <a:solidFill>
                  <a:srgbClr val="000000"/>
                </a:solidFill>
                <a:latin typeface="Times New Roman" panose="02020603050405020304" pitchFamily="18" charset="0"/>
                <a:cs typeface="Times New Roman" panose="02020603050405020304" pitchFamily="18" charset="0"/>
              </a:rPr>
              <a:t>Alam</a:t>
            </a:r>
            <a:endParaRPr lang="en-US" sz="2200" i="0" u="none" strike="noStrike" baseline="0" dirty="0">
              <a:solidFill>
                <a:srgbClr val="000000"/>
              </a:solidFill>
              <a:latin typeface="Times New Roman" panose="02020603050405020304" pitchFamily="18" charset="0"/>
              <a:cs typeface="Times New Roman" panose="02020603050405020304" pitchFamily="18" charset="0"/>
            </a:endParaRPr>
          </a:p>
          <a:p>
            <a:pPr>
              <a:spcBef>
                <a:spcPts val="500"/>
              </a:spcBef>
            </a:pPr>
            <a:r>
              <a:rPr lang="en-US" sz="2200" i="0" u="none" strike="noStrike" baseline="0" dirty="0">
                <a:solidFill>
                  <a:srgbClr val="000000"/>
                </a:solidFill>
                <a:latin typeface="Times New Roman" panose="02020603050405020304" pitchFamily="18" charset="0"/>
                <a:cs typeface="Times New Roman" panose="02020603050405020304" pitchFamily="18" charset="0"/>
              </a:rPr>
              <a:t>Professor     </a:t>
            </a:r>
          </a:p>
        </p:txBody>
      </p:sp>
      <p:sp>
        <p:nvSpPr>
          <p:cNvPr id="5" name="TextBox 4">
            <a:extLst>
              <a:ext uri="{FF2B5EF4-FFF2-40B4-BE49-F238E27FC236}">
                <a16:creationId xmlns:a16="http://schemas.microsoft.com/office/drawing/2014/main" id="{B69C3099-6034-404A-BE96-B0FBB7B1263A}"/>
              </a:ext>
            </a:extLst>
          </p:cNvPr>
          <p:cNvSpPr txBox="1"/>
          <p:nvPr/>
        </p:nvSpPr>
        <p:spPr>
          <a:xfrm>
            <a:off x="813580" y="5442400"/>
            <a:ext cx="10564837" cy="769441"/>
          </a:xfrm>
          <a:prstGeom prst="rect">
            <a:avLst/>
          </a:prstGeom>
          <a:noFill/>
        </p:spPr>
        <p:txBody>
          <a:bodyPr wrap="square" rtlCol="0">
            <a:spAutoFit/>
          </a:bodyPr>
          <a:lstStyle/>
          <a:p>
            <a:pPr algn="ctr"/>
            <a:r>
              <a:rPr lang="en-US" sz="2200" b="1" i="0" u="none" strike="noStrike" baseline="0" dirty="0">
                <a:solidFill>
                  <a:srgbClr val="000000"/>
                </a:solidFill>
                <a:latin typeface="Times New Roman" panose="02020603050405020304" pitchFamily="18" charset="0"/>
              </a:rPr>
              <a:t>Department of Computer Science and Engineering </a:t>
            </a:r>
          </a:p>
          <a:p>
            <a:pPr algn="ctr"/>
            <a:r>
              <a:rPr lang="en-US" sz="2200" b="1" i="0" u="none" strike="noStrike" baseline="0" dirty="0">
                <a:solidFill>
                  <a:srgbClr val="000000"/>
                </a:solidFill>
                <a:latin typeface="Times New Roman" panose="02020603050405020304" pitchFamily="18" charset="0"/>
              </a:rPr>
              <a:t>Khulna University of Engineering &amp; Technology(KUET)</a:t>
            </a:r>
            <a:endParaRPr lang="en-US" sz="2200" b="1" dirty="0"/>
          </a:p>
        </p:txBody>
      </p:sp>
    </p:spTree>
    <p:extLst>
      <p:ext uri="{BB962C8B-B14F-4D97-AF65-F5344CB8AC3E}">
        <p14:creationId xmlns:p14="http://schemas.microsoft.com/office/powerpoint/2010/main" val="1076315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5F49D47-E02F-4E4E-A5C8-B7E1B8ECA3EF}"/>
              </a:ext>
            </a:extLst>
          </p:cNvPr>
          <p:cNvSpPr>
            <a:spLocks noGrp="1"/>
          </p:cNvSpPr>
          <p:nvPr>
            <p:ph type="title"/>
          </p:nvPr>
        </p:nvSpPr>
        <p:spPr/>
        <p:txBody>
          <a:bodyPr/>
          <a:lstStyle/>
          <a:p>
            <a:r>
              <a:rPr lang="en-US" altLang="en-US" sz="4800" b="1" dirty="0">
                <a:solidFill>
                  <a:srgbClr val="002060"/>
                </a:solidFill>
              </a:rPr>
              <a:t>Dataset Collection</a:t>
            </a:r>
            <a:endParaRPr lang="en-US" dirty="0">
              <a:solidFill>
                <a:srgbClr val="002060"/>
              </a:solidFill>
            </a:endParaRPr>
          </a:p>
        </p:txBody>
      </p:sp>
      <p:sp>
        <p:nvSpPr>
          <p:cNvPr id="34" name="Content Placeholder 2">
            <a:extLst>
              <a:ext uri="{FF2B5EF4-FFF2-40B4-BE49-F238E27FC236}">
                <a16:creationId xmlns:a16="http://schemas.microsoft.com/office/drawing/2014/main" id="{4407DE94-956B-4C10-A5D0-F85713CA2B8B}"/>
              </a:ext>
            </a:extLst>
          </p:cNvPr>
          <p:cNvSpPr txBox="1">
            <a:spLocks/>
          </p:cNvSpPr>
          <p:nvPr/>
        </p:nvSpPr>
        <p:spPr>
          <a:xfrm>
            <a:off x="1414697" y="1737360"/>
            <a:ext cx="10058400" cy="43104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None/>
            </a:pPr>
            <a:endParaRPr lang="en-US" sz="2400" dirty="0">
              <a:solidFill>
                <a:schemeClr val="tx1"/>
              </a:solidFill>
            </a:endParaRPr>
          </a:p>
          <a:p>
            <a:pPr marL="0" indent="0">
              <a:buFont typeface="Calibri" panose="020F0502020204030204" pitchFamily="34" charset="0"/>
              <a:buNone/>
            </a:pPr>
            <a:endParaRPr lang="en-US" sz="1800" dirty="0">
              <a:solidFill>
                <a:schemeClr val="tx1"/>
              </a:solidFill>
            </a:endParaRPr>
          </a:p>
        </p:txBody>
      </p:sp>
      <p:sp>
        <p:nvSpPr>
          <p:cNvPr id="3" name="Slide Number Placeholder 2"/>
          <p:cNvSpPr>
            <a:spLocks noGrp="1"/>
          </p:cNvSpPr>
          <p:nvPr>
            <p:ph type="sldNum" sz="quarter" idx="12"/>
          </p:nvPr>
        </p:nvSpPr>
        <p:spPr/>
        <p:txBody>
          <a:bodyPr/>
          <a:lstStyle/>
          <a:p>
            <a:fld id="{EC778553-E753-45E8-A019-7575AF6A4370}" type="slidenum">
              <a:rPr lang="en-US" sz="1800" smtClean="0">
                <a:solidFill>
                  <a:schemeClr val="tx1"/>
                </a:solidFill>
              </a:rPr>
              <a:t>10</a:t>
            </a:fld>
            <a:endParaRPr lang="en-US" sz="1800" dirty="0">
              <a:solidFill>
                <a:schemeClr val="tx1"/>
              </a:solidFill>
            </a:endParaRPr>
          </a:p>
        </p:txBody>
      </p:sp>
      <p:pic>
        <p:nvPicPr>
          <p:cNvPr id="2" name="Content Placeholder 5">
            <a:extLst>
              <a:ext uri="{FF2B5EF4-FFF2-40B4-BE49-F238E27FC236}">
                <a16:creationId xmlns:a16="http://schemas.microsoft.com/office/drawing/2014/main" id="{111C49A3-40A2-2456-7136-AFCCDC606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5853" y="1794687"/>
            <a:ext cx="3488867" cy="4195762"/>
          </a:xfrm>
          <a:prstGeom prst="rect">
            <a:avLst/>
          </a:prstGeom>
        </p:spPr>
      </p:pic>
      <p:sp>
        <p:nvSpPr>
          <p:cNvPr id="4" name="TextBox 3">
            <a:extLst>
              <a:ext uri="{FF2B5EF4-FFF2-40B4-BE49-F238E27FC236}">
                <a16:creationId xmlns:a16="http://schemas.microsoft.com/office/drawing/2014/main" id="{1F7B537F-0760-50ED-7B10-711B4F506D89}"/>
              </a:ext>
            </a:extLst>
          </p:cNvPr>
          <p:cNvSpPr txBox="1"/>
          <p:nvPr/>
        </p:nvSpPr>
        <p:spPr>
          <a:xfrm>
            <a:off x="1097280" y="2058019"/>
            <a:ext cx="5689283"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Table 2 shows the situation of each group of dataset. The data distribution is relatively uniform for different label types.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There are 78377 data and 128 features in the dataset</a:t>
            </a:r>
          </a:p>
        </p:txBody>
      </p:sp>
      <p:sp>
        <p:nvSpPr>
          <p:cNvPr id="5" name="TextBox 4">
            <a:extLst>
              <a:ext uri="{FF2B5EF4-FFF2-40B4-BE49-F238E27FC236}">
                <a16:creationId xmlns:a16="http://schemas.microsoft.com/office/drawing/2014/main" id="{CDDD91CC-676F-A07A-C660-CAA8F2043551}"/>
              </a:ext>
            </a:extLst>
          </p:cNvPr>
          <p:cNvSpPr txBox="1"/>
          <p:nvPr/>
        </p:nvSpPr>
        <p:spPr>
          <a:xfrm>
            <a:off x="7103980" y="5915025"/>
            <a:ext cx="4686534" cy="369332"/>
          </a:xfrm>
          <a:prstGeom prst="rect">
            <a:avLst/>
          </a:prstGeom>
          <a:noFill/>
        </p:spPr>
        <p:txBody>
          <a:bodyPr wrap="square" rtlCol="0">
            <a:spAutoFit/>
          </a:bodyPr>
          <a:lstStyle/>
          <a:p>
            <a:r>
              <a:rPr lang="en-US" dirty="0"/>
              <a:t>Table 2 : Multi-class sample data statistics</a:t>
            </a:r>
          </a:p>
        </p:txBody>
      </p:sp>
    </p:spTree>
    <p:custDataLst>
      <p:tags r:id="rId1"/>
    </p:custDataLst>
    <p:extLst>
      <p:ext uri="{BB962C8B-B14F-4D97-AF65-F5344CB8AC3E}">
        <p14:creationId xmlns:p14="http://schemas.microsoft.com/office/powerpoint/2010/main" val="2349549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5F49D47-E02F-4E4E-A5C8-B7E1B8ECA3EF}"/>
              </a:ext>
            </a:extLst>
          </p:cNvPr>
          <p:cNvSpPr>
            <a:spLocks noGrp="1"/>
          </p:cNvSpPr>
          <p:nvPr>
            <p:ph type="title"/>
          </p:nvPr>
        </p:nvSpPr>
        <p:spPr/>
        <p:txBody>
          <a:bodyPr/>
          <a:lstStyle/>
          <a:p>
            <a:r>
              <a:rPr lang="en-US" altLang="en-US" sz="4800" b="1" dirty="0">
                <a:solidFill>
                  <a:srgbClr val="002060"/>
                </a:solidFill>
              </a:rPr>
              <a:t>Dataset Collection</a:t>
            </a:r>
            <a:endParaRPr lang="en-US" dirty="0">
              <a:solidFill>
                <a:srgbClr val="002060"/>
              </a:solidFill>
            </a:endParaRPr>
          </a:p>
        </p:txBody>
      </p:sp>
      <p:sp>
        <p:nvSpPr>
          <p:cNvPr id="34" name="Content Placeholder 2">
            <a:extLst>
              <a:ext uri="{FF2B5EF4-FFF2-40B4-BE49-F238E27FC236}">
                <a16:creationId xmlns:a16="http://schemas.microsoft.com/office/drawing/2014/main" id="{4407DE94-956B-4C10-A5D0-F85713CA2B8B}"/>
              </a:ext>
            </a:extLst>
          </p:cNvPr>
          <p:cNvSpPr txBox="1">
            <a:spLocks/>
          </p:cNvSpPr>
          <p:nvPr/>
        </p:nvSpPr>
        <p:spPr>
          <a:xfrm>
            <a:off x="1414697" y="1737360"/>
            <a:ext cx="10058400" cy="43104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None/>
            </a:pPr>
            <a:endParaRPr lang="en-US" sz="2400" dirty="0">
              <a:solidFill>
                <a:schemeClr val="tx1"/>
              </a:solidFill>
            </a:endParaRPr>
          </a:p>
          <a:p>
            <a:pPr marL="0" indent="0">
              <a:buFont typeface="Calibri" panose="020F0502020204030204" pitchFamily="34" charset="0"/>
              <a:buNone/>
            </a:pPr>
            <a:endParaRPr lang="en-US" sz="1800" dirty="0">
              <a:solidFill>
                <a:schemeClr val="tx1"/>
              </a:solidFill>
            </a:endParaRPr>
          </a:p>
        </p:txBody>
      </p:sp>
      <p:sp>
        <p:nvSpPr>
          <p:cNvPr id="3" name="Slide Number Placeholder 2"/>
          <p:cNvSpPr>
            <a:spLocks noGrp="1"/>
          </p:cNvSpPr>
          <p:nvPr>
            <p:ph type="sldNum" sz="quarter" idx="12"/>
          </p:nvPr>
        </p:nvSpPr>
        <p:spPr/>
        <p:txBody>
          <a:bodyPr/>
          <a:lstStyle/>
          <a:p>
            <a:fld id="{EC778553-E753-45E8-A019-7575AF6A4370}" type="slidenum">
              <a:rPr lang="en-US" sz="1800" smtClean="0">
                <a:solidFill>
                  <a:schemeClr val="tx1"/>
                </a:solidFill>
              </a:rPr>
              <a:t>11</a:t>
            </a:fld>
            <a:endParaRPr lang="en-US" sz="1800" dirty="0">
              <a:solidFill>
                <a:schemeClr val="tx1"/>
              </a:solidFill>
            </a:endParaRPr>
          </a:p>
        </p:txBody>
      </p:sp>
      <p:sp>
        <p:nvSpPr>
          <p:cNvPr id="4" name="TextBox 3">
            <a:extLst>
              <a:ext uri="{FF2B5EF4-FFF2-40B4-BE49-F238E27FC236}">
                <a16:creationId xmlns:a16="http://schemas.microsoft.com/office/drawing/2014/main" id="{1F7B537F-0760-50ED-7B10-711B4F506D89}"/>
              </a:ext>
            </a:extLst>
          </p:cNvPr>
          <p:cNvSpPr txBox="1"/>
          <p:nvPr/>
        </p:nvSpPr>
        <p:spPr>
          <a:xfrm>
            <a:off x="718903" y="1965663"/>
            <a:ext cx="5689283"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128 features are explained in the Table 3</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 the system there are 4 PMUs which measure 29 features for 116 PMU measurement columns total.</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After the PMU measurement columns, there are 12 columns for control panel logs, Snort alerts and relay logs</a:t>
            </a:r>
          </a:p>
        </p:txBody>
      </p:sp>
      <p:pic>
        <p:nvPicPr>
          <p:cNvPr id="6" name="Picture 5">
            <a:extLst>
              <a:ext uri="{FF2B5EF4-FFF2-40B4-BE49-F238E27FC236}">
                <a16:creationId xmlns:a16="http://schemas.microsoft.com/office/drawing/2014/main" id="{2F8A1B90-25E9-D449-2420-ACC86F5DF6DE}"/>
              </a:ext>
            </a:extLst>
          </p:cNvPr>
          <p:cNvPicPr>
            <a:picLocks noChangeAspect="1"/>
          </p:cNvPicPr>
          <p:nvPr/>
        </p:nvPicPr>
        <p:blipFill>
          <a:blip r:embed="rId3"/>
          <a:stretch>
            <a:fillRect/>
          </a:stretch>
        </p:blipFill>
        <p:spPr>
          <a:xfrm>
            <a:off x="6615231" y="1947595"/>
            <a:ext cx="5029199" cy="3330814"/>
          </a:xfrm>
          <a:prstGeom prst="rect">
            <a:avLst/>
          </a:prstGeom>
        </p:spPr>
      </p:pic>
      <p:sp>
        <p:nvSpPr>
          <p:cNvPr id="7" name="TextBox 6">
            <a:extLst>
              <a:ext uri="{FF2B5EF4-FFF2-40B4-BE49-F238E27FC236}">
                <a16:creationId xmlns:a16="http://schemas.microsoft.com/office/drawing/2014/main" id="{283B4E4E-5731-9082-5254-0477E9F59914}"/>
              </a:ext>
            </a:extLst>
          </p:cNvPr>
          <p:cNvSpPr txBox="1"/>
          <p:nvPr/>
        </p:nvSpPr>
        <p:spPr>
          <a:xfrm>
            <a:off x="6615231" y="5443538"/>
            <a:ext cx="5300544" cy="369332"/>
          </a:xfrm>
          <a:prstGeom prst="rect">
            <a:avLst/>
          </a:prstGeom>
          <a:noFill/>
        </p:spPr>
        <p:txBody>
          <a:bodyPr wrap="square" rtlCol="0">
            <a:spAutoFit/>
          </a:bodyPr>
          <a:lstStyle/>
          <a:p>
            <a:r>
              <a:rPr lang="en-US" dirty="0"/>
              <a:t>Table 3 : Description of features measured by a PMU</a:t>
            </a:r>
          </a:p>
        </p:txBody>
      </p:sp>
    </p:spTree>
    <p:custDataLst>
      <p:tags r:id="rId1"/>
    </p:custDataLst>
    <p:extLst>
      <p:ext uri="{BB962C8B-B14F-4D97-AF65-F5344CB8AC3E}">
        <p14:creationId xmlns:p14="http://schemas.microsoft.com/office/powerpoint/2010/main" val="4060564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88" y="286603"/>
            <a:ext cx="11258550" cy="1450757"/>
          </a:xfrm>
        </p:spPr>
        <p:txBody>
          <a:bodyPr>
            <a:normAutofit/>
          </a:bodyPr>
          <a:lstStyle/>
          <a:p>
            <a:r>
              <a:rPr lang="en-US" altLang="en-US" sz="4800" b="1" dirty="0">
                <a:solidFill>
                  <a:srgbClr val="002060"/>
                </a:solidFill>
              </a:rPr>
              <a:t>Proposed </a:t>
            </a:r>
            <a:r>
              <a:rPr lang="en-US" altLang="en-US" b="1" dirty="0">
                <a:solidFill>
                  <a:srgbClr val="002060"/>
                </a:solidFill>
              </a:rPr>
              <a:t>Methodology</a:t>
            </a:r>
            <a:r>
              <a:rPr lang="en-US" altLang="en-US" sz="4800" b="1" dirty="0">
                <a:solidFill>
                  <a:srgbClr val="002060"/>
                </a:solidFill>
              </a:rPr>
              <a:t> </a:t>
            </a:r>
            <a:r>
              <a:rPr lang="en-US" sz="4800" b="1" dirty="0">
                <a:solidFill>
                  <a:srgbClr val="002060"/>
                </a:solidFill>
              </a:rPr>
              <a:t>: Features Construction </a:t>
            </a:r>
            <a:endParaRPr lang="en-US" dirty="0">
              <a:solidFill>
                <a:srgbClr val="002060"/>
              </a:solidFill>
            </a:endParaRPr>
          </a:p>
        </p:txBody>
      </p:sp>
      <p:sp>
        <p:nvSpPr>
          <p:cNvPr id="7" name="TextBox 6"/>
          <p:cNvSpPr txBox="1"/>
          <p:nvPr/>
        </p:nvSpPr>
        <p:spPr>
          <a:xfrm>
            <a:off x="629147" y="1856817"/>
            <a:ext cx="5457327"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16 new features are extracted and then added to the original dataset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We adopt relevant calculation measures to extract new features. The extracted features are shown in Table 4 .</a:t>
            </a:r>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12</a:t>
            </a:fld>
            <a:endParaRPr lang="en-US" sz="1800" dirty="0">
              <a:solidFill>
                <a:schemeClr val="tx1"/>
              </a:solidFill>
            </a:endParaRPr>
          </a:p>
        </p:txBody>
      </p:sp>
      <p:pic>
        <p:nvPicPr>
          <p:cNvPr id="13" name="Picture 12">
            <a:extLst>
              <a:ext uri="{FF2B5EF4-FFF2-40B4-BE49-F238E27FC236}">
                <a16:creationId xmlns:a16="http://schemas.microsoft.com/office/drawing/2014/main" id="{9B469540-3279-16AE-289C-52E72193264A}"/>
              </a:ext>
            </a:extLst>
          </p:cNvPr>
          <p:cNvPicPr>
            <a:picLocks noChangeAspect="1"/>
          </p:cNvPicPr>
          <p:nvPr/>
        </p:nvPicPr>
        <p:blipFill>
          <a:blip r:embed="rId4"/>
          <a:stretch>
            <a:fillRect/>
          </a:stretch>
        </p:blipFill>
        <p:spPr>
          <a:xfrm>
            <a:off x="6472238" y="2016592"/>
            <a:ext cx="5204915" cy="3104049"/>
          </a:xfrm>
          <a:prstGeom prst="rect">
            <a:avLst/>
          </a:prstGeom>
        </p:spPr>
      </p:pic>
      <p:sp>
        <p:nvSpPr>
          <p:cNvPr id="14" name="TextBox 13">
            <a:extLst>
              <a:ext uri="{FF2B5EF4-FFF2-40B4-BE49-F238E27FC236}">
                <a16:creationId xmlns:a16="http://schemas.microsoft.com/office/drawing/2014/main" id="{B8302892-6FDE-D576-FFC8-E5799045E06E}"/>
              </a:ext>
            </a:extLst>
          </p:cNvPr>
          <p:cNvSpPr txBox="1"/>
          <p:nvPr/>
        </p:nvSpPr>
        <p:spPr>
          <a:xfrm>
            <a:off x="6372225" y="5314950"/>
            <a:ext cx="5457327" cy="369332"/>
          </a:xfrm>
          <a:prstGeom prst="rect">
            <a:avLst/>
          </a:prstGeom>
          <a:noFill/>
        </p:spPr>
        <p:txBody>
          <a:bodyPr wrap="square" rtlCol="0">
            <a:spAutoFit/>
          </a:bodyPr>
          <a:lstStyle/>
          <a:p>
            <a:r>
              <a:rPr lang="en-US" dirty="0"/>
              <a:t>Table 4 : Description of Extracted Features</a:t>
            </a:r>
          </a:p>
        </p:txBody>
      </p:sp>
    </p:spTree>
    <p:custDataLst>
      <p:tags r:id="rId1"/>
    </p:custDataLst>
    <p:extLst>
      <p:ext uri="{BB962C8B-B14F-4D97-AF65-F5344CB8AC3E}">
        <p14:creationId xmlns:p14="http://schemas.microsoft.com/office/powerpoint/2010/main" val="3339272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800" b="1" dirty="0">
                <a:solidFill>
                  <a:srgbClr val="002060"/>
                </a:solidFill>
              </a:rPr>
              <a:t>Proposed </a:t>
            </a:r>
            <a:r>
              <a:rPr lang="en-US" altLang="en-US" b="1" dirty="0">
                <a:solidFill>
                  <a:srgbClr val="002060"/>
                </a:solidFill>
              </a:rPr>
              <a:t>Methodology</a:t>
            </a:r>
            <a:r>
              <a:rPr lang="en-US" altLang="en-US" sz="4800" b="1" dirty="0">
                <a:solidFill>
                  <a:srgbClr val="002060"/>
                </a:solidFill>
              </a:rPr>
              <a:t> </a:t>
            </a:r>
            <a:r>
              <a:rPr lang="en-US" sz="4800" b="1" dirty="0">
                <a:solidFill>
                  <a:srgbClr val="002060"/>
                </a:solidFill>
              </a:rPr>
              <a:t>: Data Processing</a:t>
            </a:r>
            <a:endParaRPr lang="en-US" dirty="0">
              <a:solidFill>
                <a:srgbClr val="002060"/>
              </a:solidFill>
            </a:endParaRPr>
          </a:p>
        </p:txBody>
      </p:sp>
      <p:sp>
        <p:nvSpPr>
          <p:cNvPr id="7" name="TextBox 6"/>
          <p:cNvSpPr txBox="1"/>
          <p:nvPr/>
        </p:nvSpPr>
        <p:spPr>
          <a:xfrm>
            <a:off x="1200648" y="1828242"/>
            <a:ext cx="9955032" cy="310854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Data Cleaning</a:t>
            </a:r>
          </a:p>
          <a:p>
            <a:pPr marL="285750"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the dataset often exists the Not a Number(NAN) and infinity(INF) values</a:t>
            </a:r>
          </a:p>
          <a:p>
            <a:pPr marL="742950" lvl="1"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 it is generally replaced and filled by the average value or 0</a:t>
            </a:r>
          </a:p>
          <a:p>
            <a:pPr lvl="1"/>
            <a:endParaRPr lang="en-US" sz="2400" dirty="0"/>
          </a:p>
          <a:p>
            <a:pPr marL="742950" lvl="1" indent="-285750">
              <a:buFont typeface="Wingdings" panose="05000000000000000000" pitchFamily="2" charset="2"/>
              <a:buChar char="Ø"/>
            </a:pPr>
            <a:r>
              <a:rPr lang="en-US" sz="2400" dirty="0"/>
              <a:t>We proposed KNN interpolation method to replace NAN and INF values existing in the data</a:t>
            </a:r>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13</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1058840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altLang="en-US" sz="4800" b="1" dirty="0">
                <a:solidFill>
                  <a:srgbClr val="002060"/>
                </a:solidFill>
              </a:rPr>
              <a:t>Proposed </a:t>
            </a:r>
            <a:r>
              <a:rPr lang="en-US" altLang="en-US" b="1" dirty="0">
                <a:solidFill>
                  <a:srgbClr val="002060"/>
                </a:solidFill>
              </a:rPr>
              <a:t>Methodology</a:t>
            </a:r>
            <a:r>
              <a:rPr lang="en-US" altLang="en-US" sz="4800" b="1" dirty="0">
                <a:solidFill>
                  <a:srgbClr val="002060"/>
                </a:solidFill>
              </a:rPr>
              <a:t> </a:t>
            </a:r>
            <a:r>
              <a:rPr lang="en-US" sz="4800" b="1" dirty="0">
                <a:solidFill>
                  <a:srgbClr val="002060"/>
                </a:solidFill>
              </a:rPr>
              <a:t>: Data Transformation</a:t>
            </a:r>
            <a:endParaRPr lang="en-US" dirty="0">
              <a:solidFill>
                <a:srgbClr val="002060"/>
              </a:solidFill>
            </a:endParaRPr>
          </a:p>
        </p:txBody>
      </p:sp>
      <mc:AlternateContent xmlns:mc="http://schemas.openxmlformats.org/markup-compatibility/2006" xmlns:a14="http://schemas.microsoft.com/office/drawing/2010/main">
        <mc:Choice Requires="a14">
          <p:sp>
            <p:nvSpPr>
              <p:cNvPr id="7" name="TextBox 6"/>
              <p:cNvSpPr txBox="1"/>
              <p:nvPr/>
            </p:nvSpPr>
            <p:spPr>
              <a:xfrm>
                <a:off x="1200647" y="1828242"/>
                <a:ext cx="10011835" cy="460279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Z-score normalization and Min-Max normalization are two common methods used in data pre-processing to scale the values of a dataset.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 used z-score normalization for data processing. The standard score is calculated as follows:</a:t>
                </a:r>
              </a:p>
              <a:p>
                <a:pPr algn="ctr"/>
                <a:endParaRPr lang="en-US"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𝑧</m:t>
                      </m:r>
                      <m:r>
                        <a:rPr lang="en-US" sz="2400" i="1" smtClean="0">
                          <a:latin typeface="Cambria Math" panose="02040503050406030204" pitchFamily="18" charset="0"/>
                        </a:rPr>
                        <m:t>=</m:t>
                      </m:r>
                      <m:f>
                        <m:fPr>
                          <m:ctrlPr>
                            <a:rPr lang="en-US" sz="2400" i="1" smtClean="0">
                              <a:solidFill>
                                <a:srgbClr val="836967"/>
                              </a:solidFill>
                              <a:latin typeface="Cambria Math" panose="02040503050406030204" pitchFamily="18" charset="0"/>
                            </a:rPr>
                          </m:ctrlPr>
                        </m:fPr>
                        <m:num>
                          <m:r>
                            <a:rPr lang="en-US" sz="2400" i="1" smtClean="0">
                              <a:latin typeface="Cambria Math" panose="02040503050406030204" pitchFamily="18" charset="0"/>
                            </a:rPr>
                            <m:t>𝑥</m:t>
                          </m:r>
                          <m:r>
                            <a:rPr lang="en-US" sz="2400" i="1" smtClean="0">
                              <a:latin typeface="Cambria Math" panose="02040503050406030204" pitchFamily="18" charset="0"/>
                            </a:rPr>
                            <m:t>−</m:t>
                          </m:r>
                          <m:r>
                            <a:rPr lang="en-US" sz="2400" i="1" smtClean="0">
                              <a:latin typeface="Cambria Math" panose="02040503050406030204" pitchFamily="18" charset="0"/>
                            </a:rPr>
                            <m:t>𝜇</m:t>
                          </m:r>
                        </m:num>
                        <m:den>
                          <m:r>
                            <a:rPr lang="en-US" sz="2400" i="1" smtClean="0">
                              <a:latin typeface="Cambria Math" panose="02040503050406030204" pitchFamily="18" charset="0"/>
                            </a:rPr>
                            <m:t>𝜎</m:t>
                          </m:r>
                        </m:den>
                      </m:f>
                    </m:oMath>
                  </m:oMathPara>
                </a14:m>
                <a:endParaRPr lang="en-US" sz="2400" dirty="0"/>
              </a:p>
              <a:p>
                <a:endParaRPr lang="en-US" sz="2400" dirty="0"/>
              </a:p>
              <a:p>
                <a:r>
                  <a:rPr lang="en-US" sz="2400" dirty="0"/>
                  <a:t>	  </a:t>
                </a:r>
                <a:r>
                  <a:rPr lang="en-US" sz="2000" dirty="0"/>
                  <a:t>where, z is the Z-score of the variable</a:t>
                </a:r>
              </a:p>
              <a:p>
                <a:r>
                  <a:rPr lang="en-US" sz="2000" dirty="0"/>
                  <a:t>			x is the original value of the variable</a:t>
                </a:r>
              </a:p>
              <a:p>
                <a:r>
                  <a:rPr lang="en-US" sz="2000" dirty="0"/>
                  <a:t>			μ is the mean of the variable </a:t>
                </a:r>
              </a:p>
              <a:p>
                <a:r>
                  <a:rPr lang="en-US" sz="2000" dirty="0"/>
                  <a:t>			σ is the standard deviation of the variable</a:t>
                </a:r>
              </a:p>
            </p:txBody>
          </p:sp>
        </mc:Choice>
        <mc:Fallback xmlns="">
          <p:sp>
            <p:nvSpPr>
              <p:cNvPr id="7" name="TextBox 6"/>
              <p:cNvSpPr txBox="1">
                <a:spLocks noRot="1" noChangeAspect="1" noMove="1" noResize="1" noEditPoints="1" noAdjustHandles="1" noChangeArrowheads="1" noChangeShapeType="1" noTextEdit="1"/>
              </p:cNvSpPr>
              <p:nvPr/>
            </p:nvSpPr>
            <p:spPr>
              <a:xfrm>
                <a:off x="1200647" y="1828242"/>
                <a:ext cx="10011835" cy="4602798"/>
              </a:xfrm>
              <a:prstGeom prst="rect">
                <a:avLst/>
              </a:prstGeom>
              <a:blipFill>
                <a:blip r:embed="rId4"/>
                <a:stretch>
                  <a:fillRect l="-853" t="-1060" r="-1279" b="-1457"/>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14</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1479370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altLang="en-US" sz="4800" b="1" dirty="0">
                <a:solidFill>
                  <a:srgbClr val="002060"/>
                </a:solidFill>
              </a:rPr>
              <a:t>Proposed </a:t>
            </a:r>
            <a:r>
              <a:rPr lang="en-US" altLang="en-US" b="1" dirty="0">
                <a:solidFill>
                  <a:srgbClr val="002060"/>
                </a:solidFill>
              </a:rPr>
              <a:t>Methodology</a:t>
            </a:r>
            <a:r>
              <a:rPr lang="en-US" altLang="en-US" sz="4800" b="1" dirty="0">
                <a:solidFill>
                  <a:srgbClr val="002060"/>
                </a:solidFill>
              </a:rPr>
              <a:t> </a:t>
            </a:r>
            <a:r>
              <a:rPr lang="en-US" sz="4800" b="1" dirty="0">
                <a:solidFill>
                  <a:srgbClr val="002060"/>
                </a:solidFill>
              </a:rPr>
              <a:t>: Data Transformation</a:t>
            </a:r>
            <a:endParaRPr lang="en-US" dirty="0">
              <a:solidFill>
                <a:srgbClr val="002060"/>
              </a:solidFill>
            </a:endParaRPr>
          </a:p>
        </p:txBody>
      </p:sp>
      <p:sp>
        <p:nvSpPr>
          <p:cNvPr id="7" name="TextBox 6"/>
          <p:cNvSpPr txBox="1"/>
          <p:nvPr/>
        </p:nvSpPr>
        <p:spPr>
          <a:xfrm>
            <a:off x="1200647" y="1828242"/>
            <a:ext cx="10011835" cy="3046988"/>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Z-score normalization transforms the values of a dataset to have a mean of zero and a standard deviation of one. This method ensures that all variables have the same scale and unit of measurement, which is important when comparing variables that have different units or scales.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Min-Max normalization scales the values of a dataset to a specific range. It may not reflect the true relationship for different units of measurement.</a:t>
            </a:r>
            <a:endParaRPr lang="en-US" sz="2000" dirty="0"/>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15</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165866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altLang="en-US" sz="4800" b="1" dirty="0">
                <a:solidFill>
                  <a:srgbClr val="002060"/>
                </a:solidFill>
              </a:rPr>
              <a:t>Proposed </a:t>
            </a:r>
            <a:r>
              <a:rPr lang="en-US" altLang="en-US" b="1" dirty="0">
                <a:solidFill>
                  <a:srgbClr val="002060"/>
                </a:solidFill>
              </a:rPr>
              <a:t>Methodology</a:t>
            </a:r>
            <a:r>
              <a:rPr lang="en-US" altLang="en-US" sz="4800" b="1" dirty="0">
                <a:solidFill>
                  <a:srgbClr val="002060"/>
                </a:solidFill>
              </a:rPr>
              <a:t> </a:t>
            </a:r>
            <a:r>
              <a:rPr lang="en-US" sz="4800" b="1" dirty="0">
                <a:solidFill>
                  <a:srgbClr val="002060"/>
                </a:solidFill>
              </a:rPr>
              <a:t>: Data Reduction</a:t>
            </a:r>
            <a:endParaRPr lang="en-US" dirty="0">
              <a:solidFill>
                <a:srgbClr val="002060"/>
              </a:solidFill>
            </a:endParaRPr>
          </a:p>
        </p:txBody>
      </p:sp>
      <p:sp>
        <p:nvSpPr>
          <p:cNvPr id="7" name="TextBox 6"/>
          <p:cNvSpPr txBox="1"/>
          <p:nvPr/>
        </p:nvSpPr>
        <p:spPr>
          <a:xfrm>
            <a:off x="1675870" y="1923098"/>
            <a:ext cx="8840260" cy="3785652"/>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Improved computational efficiency</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Improved model performance</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Reduced storage and transmission costs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Better data visualization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Better feature selection</a:t>
            </a:r>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16</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1952920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sz="4800" b="1" dirty="0">
                <a:solidFill>
                  <a:srgbClr val="002060"/>
                </a:solidFill>
              </a:rPr>
              <a:t>Data Reduction : Correlation Matrix</a:t>
            </a:r>
            <a:endParaRPr lang="en-US" dirty="0">
              <a:solidFill>
                <a:srgbClr val="002060"/>
              </a:solidFill>
            </a:endParaRPr>
          </a:p>
        </p:txBody>
      </p:sp>
      <mc:AlternateContent xmlns:mc="http://schemas.openxmlformats.org/markup-compatibility/2006" xmlns:a14="http://schemas.microsoft.com/office/drawing/2010/main">
        <mc:Choice Requires="a14">
          <p:sp>
            <p:nvSpPr>
              <p:cNvPr id="7" name="TextBox 6"/>
              <p:cNvSpPr txBox="1"/>
              <p:nvPr/>
            </p:nvSpPr>
            <p:spPr>
              <a:xfrm>
                <a:off x="1200647" y="1828242"/>
                <a:ext cx="10011835" cy="4189352"/>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Feature Selection - The process of selecting a subset of the features or variables in the data that are most relevant to the problem being addressed.</a:t>
                </a:r>
              </a:p>
              <a:p>
                <a:pPr marL="285750"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Correlation Matrix: A correlation matrix is a table showing the correlation between multiple variables using Pearson correlation coefficient.</a:t>
                </a:r>
              </a:p>
              <a:p>
                <a:pPr lvl="1"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𝜌</m:t>
                      </m:r>
                      <m:d>
                        <m:dPr>
                          <m:ctrlPr>
                            <a:rPr lang="en-US" sz="2000" i="1" dirty="0">
                              <a:solidFill>
                                <a:srgbClr val="836967"/>
                              </a:solidFill>
                              <a:latin typeface="Cambria Math" panose="02040503050406030204" pitchFamily="18" charset="0"/>
                            </a:rPr>
                          </m:ctrlPr>
                        </m:dPr>
                        <m:e>
                          <m:r>
                            <a:rPr lang="en-US" sz="2000" i="1" dirty="0">
                              <a:latin typeface="Cambria Math" panose="02040503050406030204" pitchFamily="18" charset="0"/>
                            </a:rPr>
                            <m:t>𝑥</m:t>
                          </m:r>
                          <m:r>
                            <a:rPr lang="en-US" sz="2000" i="0" dirty="0">
                              <a:latin typeface="Cambria Math" panose="02040503050406030204" pitchFamily="18" charset="0"/>
                            </a:rPr>
                            <m:t>,</m:t>
                          </m:r>
                          <m:r>
                            <a:rPr lang="en-US" sz="2000" i="1" dirty="0">
                              <a:latin typeface="Cambria Math" panose="02040503050406030204" pitchFamily="18" charset="0"/>
                            </a:rPr>
                            <m:t>𝑦</m:t>
                          </m:r>
                        </m:e>
                      </m:d>
                      <m:r>
                        <a:rPr lang="en-US" sz="2000" i="0" dirty="0">
                          <a:latin typeface="Cambria Math" panose="02040503050406030204" pitchFamily="18" charset="0"/>
                        </a:rPr>
                        <m:t>=</m:t>
                      </m:r>
                      <m:f>
                        <m:fPr>
                          <m:ctrlPr>
                            <a:rPr lang="en-US" sz="2000" i="1" dirty="0">
                              <a:solidFill>
                                <a:srgbClr val="836967"/>
                              </a:solidFill>
                              <a:latin typeface="Cambria Math" panose="02040503050406030204" pitchFamily="18" charset="0"/>
                            </a:rPr>
                          </m:ctrlPr>
                        </m:fPr>
                        <m:num>
                          <m:func>
                            <m:funcPr>
                              <m:ctrlPr>
                                <a:rPr lang="en-US" sz="2000" i="1" dirty="0">
                                  <a:latin typeface="Cambria Math" panose="02040503050406030204" pitchFamily="18" charset="0"/>
                                </a:rPr>
                              </m:ctrlPr>
                            </m:funcPr>
                            <m:fName>
                              <m:r>
                                <m:rPr>
                                  <m:sty m:val="p"/>
                                </m:rPr>
                                <a:rPr lang="en-US" sz="2000" i="0" dirty="0">
                                  <a:latin typeface="Cambria Math" panose="02040503050406030204" pitchFamily="18" charset="0"/>
                                </a:rPr>
                                <m:t>cov</m:t>
                              </m:r>
                            </m:fName>
                            <m:e>
                              <m:d>
                                <m:dPr>
                                  <m:ctrlPr>
                                    <a:rPr lang="en-US" sz="2000" i="1" dirty="0">
                                      <a:solidFill>
                                        <a:srgbClr val="836967"/>
                                      </a:solidFill>
                                      <a:latin typeface="Cambria Math" panose="02040503050406030204" pitchFamily="18" charset="0"/>
                                    </a:rPr>
                                  </m:ctrlPr>
                                </m:dPr>
                                <m:e>
                                  <m:r>
                                    <a:rPr lang="en-US" sz="2000" i="1" dirty="0">
                                      <a:latin typeface="Cambria Math" panose="02040503050406030204" pitchFamily="18" charset="0"/>
                                    </a:rPr>
                                    <m:t>𝑥</m:t>
                                  </m:r>
                                  <m:r>
                                    <a:rPr lang="en-US" sz="2000" dirty="0">
                                      <a:latin typeface="Cambria Math" panose="02040503050406030204" pitchFamily="18" charset="0"/>
                                    </a:rPr>
                                    <m:t>,</m:t>
                                  </m:r>
                                  <m:r>
                                    <a:rPr lang="en-US" sz="2000" i="1" dirty="0">
                                      <a:latin typeface="Cambria Math" panose="02040503050406030204" pitchFamily="18" charset="0"/>
                                    </a:rPr>
                                    <m:t>𝑦</m:t>
                                  </m:r>
                                </m:e>
                              </m:d>
                            </m:e>
                          </m:func>
                        </m:num>
                        <m:den>
                          <m:r>
                            <a:rPr lang="en-US" sz="2000" i="1" dirty="0">
                              <a:latin typeface="Cambria Math" panose="02040503050406030204" pitchFamily="18" charset="0"/>
                            </a:rPr>
                            <m:t>𝜎</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 </m:t>
                          </m:r>
                          <m:r>
                            <a:rPr lang="en-US" sz="2000" i="1" dirty="0">
                              <a:latin typeface="Cambria Math" panose="02040503050406030204" pitchFamily="18" charset="0"/>
                            </a:rPr>
                            <m:t>𝜎</m:t>
                          </m:r>
                          <m:r>
                            <a:rPr lang="en-US" sz="2000" b="0" i="1" dirty="0" smtClean="0">
                              <a:latin typeface="Cambria Math" panose="02040503050406030204" pitchFamily="18" charset="0"/>
                            </a:rPr>
                            <m:t>𝑦</m:t>
                          </m:r>
                        </m:den>
                      </m:f>
                    </m:oMath>
                  </m:oMathPara>
                </a14:m>
                <a:endParaRPr lang="en-US" sz="2000" dirty="0"/>
              </a:p>
              <a:p>
                <a:pPr lvl="1" algn="ctr"/>
                <a:endParaRPr lang="en-US" sz="2000" dirty="0"/>
              </a:p>
              <a:p>
                <a:pPr lvl="1"/>
                <a:r>
                  <a:rPr lang="en-US" sz="2000" dirty="0"/>
                  <a:t>x and y are two variables, </a:t>
                </a:r>
                <a:r>
                  <a:rPr lang="en-US" sz="2000" dirty="0" err="1"/>
                  <a:t>cov</a:t>
                </a:r>
                <a:r>
                  <a:rPr lang="en-US" sz="2000" dirty="0"/>
                  <a:t>(x, y) is the covariance between x and y , and </a:t>
                </a:r>
                <a:r>
                  <a:rPr lang="en-US" sz="2000" dirty="0" err="1"/>
                  <a:t>σx</a:t>
                </a:r>
                <a:endParaRPr lang="en-US" sz="2000" dirty="0"/>
              </a:p>
              <a:p>
                <a:pPr lvl="1"/>
                <a:r>
                  <a:rPr lang="en-US" sz="2000" dirty="0"/>
                  <a:t>and </a:t>
                </a:r>
                <a:r>
                  <a:rPr lang="en-US" sz="2000" dirty="0" err="1"/>
                  <a:t>σy</a:t>
                </a:r>
                <a:r>
                  <a:rPr lang="en-US" sz="2000" dirty="0"/>
                  <a:t> are the standard deviations of x and y respectively.</a:t>
                </a:r>
              </a:p>
              <a:p>
                <a:pPr marL="742950" lvl="1" indent="-285750">
                  <a:buFont typeface="Wingdings" panose="05000000000000000000" pitchFamily="2" charset="2"/>
                  <a:buChar char="Ø"/>
                </a:pP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200647" y="1828242"/>
                <a:ext cx="10011835" cy="4189352"/>
              </a:xfrm>
              <a:prstGeom prst="rect">
                <a:avLst/>
              </a:prstGeom>
              <a:blipFill>
                <a:blip r:embed="rId4"/>
                <a:stretch>
                  <a:fillRect l="-853" r="-121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17</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2954049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altLang="en-US" sz="4800" b="1" dirty="0">
                <a:solidFill>
                  <a:srgbClr val="002060"/>
                </a:solidFill>
              </a:rPr>
              <a:t>Data Reduction : Correlation Matrix</a:t>
            </a:r>
            <a:endParaRPr lang="en-US" dirty="0">
              <a:solidFill>
                <a:srgbClr val="002060"/>
              </a:solidFill>
            </a:endParaRPr>
          </a:p>
        </p:txBody>
      </p:sp>
      <p:sp>
        <p:nvSpPr>
          <p:cNvPr id="7" name="TextBox 6"/>
          <p:cNvSpPr txBox="1"/>
          <p:nvPr/>
        </p:nvSpPr>
        <p:spPr>
          <a:xfrm>
            <a:off x="447675" y="1905506"/>
            <a:ext cx="5194850" cy="2677656"/>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Fig 1 Shows the correlation matrix of the dataset</a:t>
            </a:r>
          </a:p>
          <a:p>
            <a:pPr marL="742950" lvl="1"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we drop out the highly correlated data from our dataset to reduce the data </a:t>
            </a:r>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18</a:t>
            </a:fld>
            <a:endParaRPr lang="en-US" sz="1800" dirty="0">
              <a:solidFill>
                <a:schemeClr val="tx1"/>
              </a:solidFill>
            </a:endParaRPr>
          </a:p>
        </p:txBody>
      </p:sp>
      <p:pic>
        <p:nvPicPr>
          <p:cNvPr id="4" name="Picture 3">
            <a:extLst>
              <a:ext uri="{FF2B5EF4-FFF2-40B4-BE49-F238E27FC236}">
                <a16:creationId xmlns:a16="http://schemas.microsoft.com/office/drawing/2014/main" id="{4ADBAC48-8200-599B-2B13-55EDEDB3B181}"/>
              </a:ext>
            </a:extLst>
          </p:cNvPr>
          <p:cNvPicPr>
            <a:picLocks noChangeAspect="1"/>
          </p:cNvPicPr>
          <p:nvPr/>
        </p:nvPicPr>
        <p:blipFill>
          <a:blip r:embed="rId4"/>
          <a:stretch>
            <a:fillRect/>
          </a:stretch>
        </p:blipFill>
        <p:spPr>
          <a:xfrm>
            <a:off x="5823500" y="2333166"/>
            <a:ext cx="5920825" cy="2743511"/>
          </a:xfrm>
          <a:prstGeom prst="rect">
            <a:avLst/>
          </a:prstGeom>
        </p:spPr>
      </p:pic>
      <p:sp>
        <p:nvSpPr>
          <p:cNvPr id="6" name="TextBox 5">
            <a:extLst>
              <a:ext uri="{FF2B5EF4-FFF2-40B4-BE49-F238E27FC236}">
                <a16:creationId xmlns:a16="http://schemas.microsoft.com/office/drawing/2014/main" id="{E5E733B4-5D8E-4089-FB6D-C751109ACE41}"/>
              </a:ext>
            </a:extLst>
          </p:cNvPr>
          <p:cNvSpPr txBox="1"/>
          <p:nvPr/>
        </p:nvSpPr>
        <p:spPr>
          <a:xfrm>
            <a:off x="7543800" y="5076677"/>
            <a:ext cx="5043487" cy="369332"/>
          </a:xfrm>
          <a:prstGeom prst="rect">
            <a:avLst/>
          </a:prstGeom>
          <a:noFill/>
        </p:spPr>
        <p:txBody>
          <a:bodyPr wrap="square" rtlCol="0">
            <a:spAutoFit/>
          </a:bodyPr>
          <a:lstStyle/>
          <a:p>
            <a:r>
              <a:rPr lang="en-US" dirty="0"/>
              <a:t>Fig 1 : Correlation Matrix</a:t>
            </a:r>
          </a:p>
        </p:txBody>
      </p:sp>
    </p:spTree>
    <p:custDataLst>
      <p:tags r:id="rId1"/>
    </p:custDataLst>
    <p:extLst>
      <p:ext uri="{BB962C8B-B14F-4D97-AF65-F5344CB8AC3E}">
        <p14:creationId xmlns:p14="http://schemas.microsoft.com/office/powerpoint/2010/main" val="3811847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altLang="en-US" sz="4800" b="1" dirty="0">
                <a:solidFill>
                  <a:srgbClr val="002060"/>
                </a:solidFill>
              </a:rPr>
              <a:t>Data Reduction : Feature Importance</a:t>
            </a:r>
            <a:endParaRPr lang="en-US" dirty="0">
              <a:solidFill>
                <a:srgbClr val="002060"/>
              </a:solidFill>
            </a:endParaRPr>
          </a:p>
        </p:txBody>
      </p:sp>
      <p:sp>
        <p:nvSpPr>
          <p:cNvPr id="7" name="TextBox 6"/>
          <p:cNvSpPr txBox="1"/>
          <p:nvPr/>
        </p:nvSpPr>
        <p:spPr>
          <a:xfrm>
            <a:off x="1200647" y="1828242"/>
            <a:ext cx="10011835" cy="4154984"/>
          </a:xfrm>
          <a:prstGeom prst="rect">
            <a:avLst/>
          </a:prstGeom>
          <a:noFill/>
        </p:spPr>
        <p:txBody>
          <a:bodyPr wrap="square" rtlCol="0">
            <a:spAutoFit/>
          </a:bodyPr>
          <a:lstStyle/>
          <a:p>
            <a:pPr lvl="1"/>
            <a:endParaRPr lang="en-US" sz="2400" dirty="0"/>
          </a:p>
          <a:p>
            <a:pPr marL="742950" lvl="1" indent="-285750">
              <a:buFont typeface="Wingdings" panose="05000000000000000000" pitchFamily="2" charset="2"/>
              <a:buChar char="Ø"/>
            </a:pPr>
            <a:r>
              <a:rPr lang="en-US" sz="2400" dirty="0"/>
              <a:t>In </a:t>
            </a:r>
            <a:r>
              <a:rPr lang="en-US" sz="2400" dirty="0" err="1"/>
              <a:t>XGBoost</a:t>
            </a:r>
            <a:r>
              <a:rPr lang="en-US" sz="2400" dirty="0"/>
              <a:t>, the feature importance score measures the relative importance of each feature in the prediction of the target variable.</a:t>
            </a:r>
          </a:p>
          <a:p>
            <a:pPr marL="742950" lvl="1"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The feature importance scores are calculated based on the average decrease in impurity (e.g., Gini impurity) across all trees in the model.</a:t>
            </a:r>
          </a:p>
          <a:p>
            <a:pPr marL="742950" lvl="1" indent="-285750">
              <a:buFont typeface="Wingdings" panose="05000000000000000000" pitchFamily="2" charset="2"/>
              <a:buChar char="Ø"/>
            </a:pPr>
            <a:endParaRPr lang="en-US" sz="2400" dirty="0"/>
          </a:p>
          <a:p>
            <a:pPr marL="742950" lvl="1" indent="-285750">
              <a:buFont typeface="Wingdings" panose="05000000000000000000" pitchFamily="2" charset="2"/>
              <a:buChar char="Ø"/>
            </a:pPr>
            <a:r>
              <a:rPr lang="en-US" sz="2400" dirty="0"/>
              <a:t>In other words, the feature importance score indicates how much the model performance improves if the feature is used compared to if the feature is not used.</a:t>
            </a:r>
          </a:p>
          <a:p>
            <a:pPr marL="742950" lvl="1" indent="-285750">
              <a:buFont typeface="Wingdings" panose="05000000000000000000" pitchFamily="2" charset="2"/>
              <a:buChar char="Ø"/>
            </a:pPr>
            <a:endParaRPr lang="en-US" sz="2400" dirty="0"/>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19</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3753117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0366-666A-445D-9A28-624F8C8D45EF}"/>
              </a:ext>
            </a:extLst>
          </p:cNvPr>
          <p:cNvSpPr>
            <a:spLocks noGrp="1"/>
          </p:cNvSpPr>
          <p:nvPr>
            <p:ph type="title"/>
          </p:nvPr>
        </p:nvSpPr>
        <p:spPr>
          <a:xfrm>
            <a:off x="1066800" y="263527"/>
            <a:ext cx="10058400" cy="1450757"/>
          </a:xfrm>
        </p:spPr>
        <p:txBody>
          <a:bodyPr>
            <a:normAutofit/>
          </a:bodyPr>
          <a:lstStyle/>
          <a:p>
            <a:r>
              <a:rPr lang="en-US" altLang="en-US" b="1" dirty="0">
                <a:solidFill>
                  <a:srgbClr val="002060"/>
                </a:solidFill>
              </a:rPr>
              <a:t>Outline</a:t>
            </a:r>
            <a:endParaRPr lang="en-US" b="1" dirty="0">
              <a:solidFill>
                <a:srgbClr val="002060"/>
              </a:solidFill>
            </a:endParaRPr>
          </a:p>
        </p:txBody>
      </p:sp>
      <p:sp>
        <p:nvSpPr>
          <p:cNvPr id="3" name="Content Placeholder 2">
            <a:extLst>
              <a:ext uri="{FF2B5EF4-FFF2-40B4-BE49-F238E27FC236}">
                <a16:creationId xmlns:a16="http://schemas.microsoft.com/office/drawing/2014/main" id="{39F0F6A9-28D5-4947-9985-D731C5A0FE35}"/>
              </a:ext>
            </a:extLst>
          </p:cNvPr>
          <p:cNvSpPr>
            <a:spLocks noGrp="1"/>
          </p:cNvSpPr>
          <p:nvPr>
            <p:ph idx="1"/>
          </p:nvPr>
        </p:nvSpPr>
        <p:spPr>
          <a:xfrm>
            <a:off x="1097280" y="1845734"/>
            <a:ext cx="4485835" cy="4023360"/>
          </a:xfrm>
        </p:spPr>
        <p:txBody>
          <a:bodyPr>
            <a:normAutofit/>
          </a:bodyPr>
          <a:lstStyle/>
          <a:p>
            <a:pPr>
              <a:buClrTx/>
              <a:buFont typeface="Wingdings" panose="05000000000000000000" pitchFamily="2" charset="2"/>
              <a:buChar char="Ø"/>
            </a:pPr>
            <a:r>
              <a:rPr lang="en-US" sz="2800" dirty="0">
                <a:solidFill>
                  <a:schemeClr val="tx1"/>
                </a:solidFill>
              </a:rPr>
              <a:t>Introduction</a:t>
            </a:r>
          </a:p>
          <a:p>
            <a:pPr>
              <a:buClrTx/>
              <a:buFont typeface="Wingdings" panose="05000000000000000000" pitchFamily="2" charset="2"/>
              <a:buChar char="Ø"/>
            </a:pPr>
            <a:r>
              <a:rPr lang="en-US" sz="2800" dirty="0">
                <a:solidFill>
                  <a:schemeClr val="tx1"/>
                </a:solidFill>
              </a:rPr>
              <a:t>Related Works</a:t>
            </a:r>
          </a:p>
          <a:p>
            <a:pPr>
              <a:buClrTx/>
              <a:buFont typeface="Wingdings" panose="05000000000000000000" pitchFamily="2" charset="2"/>
              <a:buChar char="Ø"/>
            </a:pPr>
            <a:r>
              <a:rPr lang="en-US" sz="2800" dirty="0">
                <a:solidFill>
                  <a:schemeClr val="tx1"/>
                </a:solidFill>
              </a:rPr>
              <a:t>Objectives</a:t>
            </a:r>
          </a:p>
          <a:p>
            <a:pPr>
              <a:buClrTx/>
              <a:buFont typeface="Wingdings" panose="05000000000000000000" pitchFamily="2" charset="2"/>
              <a:buChar char="Ø"/>
            </a:pPr>
            <a:r>
              <a:rPr lang="en-US" sz="2800" dirty="0">
                <a:solidFill>
                  <a:schemeClr val="tx1"/>
                </a:solidFill>
              </a:rPr>
              <a:t> </a:t>
            </a:r>
            <a:r>
              <a:rPr lang="en-US" altLang="en-US" sz="2800" dirty="0">
                <a:solidFill>
                  <a:schemeClr val="tx1"/>
                </a:solidFill>
              </a:rPr>
              <a:t>Proposed Methodology</a:t>
            </a:r>
          </a:p>
          <a:p>
            <a:pPr>
              <a:buClrTx/>
              <a:buFont typeface="Wingdings" panose="05000000000000000000" pitchFamily="2" charset="2"/>
              <a:buChar char="Ø"/>
            </a:pPr>
            <a:r>
              <a:rPr lang="en-US" sz="2800" dirty="0">
                <a:solidFill>
                  <a:schemeClr val="tx1"/>
                </a:solidFill>
              </a:rPr>
              <a:t> Experimental Analysis</a:t>
            </a:r>
          </a:p>
          <a:p>
            <a:pPr>
              <a:buClrTx/>
              <a:buFont typeface="Wingdings" panose="05000000000000000000" pitchFamily="2" charset="2"/>
              <a:buChar char="Ø"/>
            </a:pPr>
            <a:r>
              <a:rPr lang="en-US" sz="2800" dirty="0">
                <a:solidFill>
                  <a:schemeClr val="tx1"/>
                </a:solidFill>
              </a:rPr>
              <a:t> Conclusions</a:t>
            </a:r>
            <a:endParaRPr lang="en-US" sz="3200" dirty="0">
              <a:solidFill>
                <a:schemeClr val="tx1"/>
              </a:solidFill>
            </a:endParaRPr>
          </a:p>
        </p:txBody>
      </p:sp>
      <p:sp>
        <p:nvSpPr>
          <p:cNvPr id="5" name="Slide Number Placeholder 4"/>
          <p:cNvSpPr>
            <a:spLocks noGrp="1"/>
          </p:cNvSpPr>
          <p:nvPr>
            <p:ph type="sldNum" sz="quarter" idx="12"/>
          </p:nvPr>
        </p:nvSpPr>
        <p:spPr/>
        <p:txBody>
          <a:bodyPr/>
          <a:lstStyle/>
          <a:p>
            <a:fld id="{EC778553-E753-45E8-A019-7575AF6A4370}" type="slidenum">
              <a:rPr lang="en-US" sz="1800" smtClean="0">
                <a:solidFill>
                  <a:schemeClr val="tx1"/>
                </a:solidFill>
              </a:rPr>
              <a:t>2</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164640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altLang="en-US" sz="4800" b="1" dirty="0">
                <a:solidFill>
                  <a:srgbClr val="002060"/>
                </a:solidFill>
              </a:rPr>
              <a:t>Data Reduction : Feature Importance</a:t>
            </a:r>
            <a:endParaRPr lang="en-US" dirty="0">
              <a:solidFill>
                <a:srgbClr val="002060"/>
              </a:solidFill>
            </a:endParaRPr>
          </a:p>
        </p:txBody>
      </p:sp>
      <p:sp>
        <p:nvSpPr>
          <p:cNvPr id="7" name="TextBox 6"/>
          <p:cNvSpPr txBox="1"/>
          <p:nvPr/>
        </p:nvSpPr>
        <p:spPr>
          <a:xfrm>
            <a:off x="1294870" y="1997839"/>
            <a:ext cx="10011835" cy="286232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The main indicators used to evaluate feature importance are weight and gain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The proposed method is to utilize weight to calculate feature importance</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Weight is the number of times a feature appearance in a tree</a:t>
            </a:r>
          </a:p>
          <a:p>
            <a:pPr marL="285750" indent="-285750">
              <a:buFont typeface="Wingdings" panose="05000000000000000000" pitchFamily="2" charset="2"/>
              <a:buChar char="Ø"/>
            </a:pPr>
            <a:endParaRPr lang="en-US" sz="2400" dirty="0"/>
          </a:p>
          <a:p>
            <a:endParaRPr lang="en-US" dirty="0"/>
          </a:p>
          <a:p>
            <a:endParaRPr lang="en-US" dirty="0"/>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20</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2272107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465550"/>
            <a:ext cx="10887074" cy="765810"/>
          </a:xfrm>
        </p:spPr>
        <p:txBody>
          <a:bodyPr>
            <a:normAutofit/>
          </a:bodyPr>
          <a:lstStyle/>
          <a:p>
            <a:r>
              <a:rPr lang="en-US" altLang="en-US" sz="4800" b="1" dirty="0">
                <a:solidFill>
                  <a:srgbClr val="002060"/>
                </a:solidFill>
              </a:rPr>
              <a:t>Data Reduction : Feature Importance</a:t>
            </a:r>
            <a:endParaRPr lang="en-US" dirty="0">
              <a:solidFill>
                <a:srgbClr val="002060"/>
              </a:solidFill>
            </a:endParaRPr>
          </a:p>
        </p:txBody>
      </p:sp>
      <p:sp>
        <p:nvSpPr>
          <p:cNvPr id="7" name="TextBox 6"/>
          <p:cNvSpPr txBox="1"/>
          <p:nvPr/>
        </p:nvSpPr>
        <p:spPr>
          <a:xfrm>
            <a:off x="1294870" y="1983551"/>
            <a:ext cx="10011835" cy="1015663"/>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a:p>
          <a:p>
            <a:endParaRPr lang="en-US" dirty="0"/>
          </a:p>
          <a:p>
            <a:endParaRPr lang="en-US" dirty="0"/>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21</a:t>
            </a:fld>
            <a:endParaRPr lang="en-US" sz="1800" dirty="0">
              <a:solidFill>
                <a:schemeClr val="tx1"/>
              </a:solidFill>
            </a:endParaRPr>
          </a:p>
        </p:txBody>
      </p:sp>
      <p:sp>
        <p:nvSpPr>
          <p:cNvPr id="5" name="TextBox 4">
            <a:extLst>
              <a:ext uri="{FF2B5EF4-FFF2-40B4-BE49-F238E27FC236}">
                <a16:creationId xmlns:a16="http://schemas.microsoft.com/office/drawing/2014/main" id="{5E22BD30-8F79-D241-0003-F9B67CF804A4}"/>
              </a:ext>
            </a:extLst>
          </p:cNvPr>
          <p:cNvSpPr txBox="1"/>
          <p:nvPr/>
        </p:nvSpPr>
        <p:spPr>
          <a:xfrm>
            <a:off x="4374160" y="5854002"/>
            <a:ext cx="3443678" cy="369332"/>
          </a:xfrm>
          <a:prstGeom prst="rect">
            <a:avLst/>
          </a:prstGeom>
          <a:noFill/>
        </p:spPr>
        <p:txBody>
          <a:bodyPr wrap="square" rtlCol="0">
            <a:spAutoFit/>
          </a:bodyPr>
          <a:lstStyle/>
          <a:p>
            <a:r>
              <a:rPr lang="en-US" dirty="0"/>
              <a:t>Fig 2: Importance feature score</a:t>
            </a:r>
          </a:p>
        </p:txBody>
      </p:sp>
      <p:pic>
        <p:nvPicPr>
          <p:cNvPr id="9" name="Picture 8">
            <a:extLst>
              <a:ext uri="{FF2B5EF4-FFF2-40B4-BE49-F238E27FC236}">
                <a16:creationId xmlns:a16="http://schemas.microsoft.com/office/drawing/2014/main" id="{D432A395-5CD1-60A2-C6E1-AA3F69635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92" y="1231360"/>
            <a:ext cx="11866813" cy="4667068"/>
          </a:xfrm>
          <a:prstGeom prst="rect">
            <a:avLst/>
          </a:prstGeom>
        </p:spPr>
      </p:pic>
    </p:spTree>
    <p:custDataLst>
      <p:tags r:id="rId1"/>
    </p:custDataLst>
    <p:extLst>
      <p:ext uri="{BB962C8B-B14F-4D97-AF65-F5344CB8AC3E}">
        <p14:creationId xmlns:p14="http://schemas.microsoft.com/office/powerpoint/2010/main" val="1373771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286603"/>
            <a:ext cx="10887074" cy="1450757"/>
          </a:xfrm>
        </p:spPr>
        <p:txBody>
          <a:bodyPr>
            <a:normAutofit/>
          </a:bodyPr>
          <a:lstStyle/>
          <a:p>
            <a:r>
              <a:rPr lang="en-US" altLang="en-US" sz="4800" b="1" dirty="0">
                <a:solidFill>
                  <a:srgbClr val="002060"/>
                </a:solidFill>
              </a:rPr>
              <a:t>Data Reduction : Feature Importance</a:t>
            </a:r>
            <a:endParaRPr lang="en-US" dirty="0">
              <a:solidFill>
                <a:srgbClr val="002060"/>
              </a:solidFill>
            </a:endParaRPr>
          </a:p>
        </p:txBody>
      </p:sp>
      <p:sp>
        <p:nvSpPr>
          <p:cNvPr id="7" name="TextBox 6"/>
          <p:cNvSpPr txBox="1"/>
          <p:nvPr/>
        </p:nvSpPr>
        <p:spPr>
          <a:xfrm>
            <a:off x="1294870" y="1997839"/>
            <a:ext cx="10011835"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The blue part in the fig. 2 represents the original features and the red mark are the features generated by feature construction engineering.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It can be seen that the all 16 constructed features are in the top 40.</a:t>
            </a:r>
          </a:p>
        </p:txBody>
      </p:sp>
      <p:sp>
        <p:nvSpPr>
          <p:cNvPr id="8" name="Slide Number Placeholder 7"/>
          <p:cNvSpPr>
            <a:spLocks noGrp="1"/>
          </p:cNvSpPr>
          <p:nvPr>
            <p:ph type="sldNum" sz="quarter" idx="12"/>
          </p:nvPr>
        </p:nvSpPr>
        <p:spPr/>
        <p:txBody>
          <a:bodyPr/>
          <a:lstStyle/>
          <a:p>
            <a:fld id="{EC778553-E753-45E8-A019-7575AF6A4370}" type="slidenum">
              <a:rPr lang="en-US" sz="1800" smtClean="0">
                <a:solidFill>
                  <a:schemeClr val="tx1"/>
                </a:solidFill>
              </a:rPr>
              <a:t>22</a:t>
            </a:fld>
            <a:endParaRPr lang="en-US" sz="1800" dirty="0">
              <a:solidFill>
                <a:schemeClr val="tx1"/>
              </a:solidFill>
            </a:endParaRPr>
          </a:p>
        </p:txBody>
      </p:sp>
    </p:spTree>
    <p:custDataLst>
      <p:tags r:id="rId1"/>
    </p:custDataLst>
    <p:extLst>
      <p:ext uri="{BB962C8B-B14F-4D97-AF65-F5344CB8AC3E}">
        <p14:creationId xmlns:p14="http://schemas.microsoft.com/office/powerpoint/2010/main" val="1459260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2060"/>
                </a:solidFill>
              </a:rPr>
              <a:t>Proposed Methodology </a:t>
            </a:r>
            <a:r>
              <a:rPr lang="en-US" sz="4800" b="1" dirty="0">
                <a:solidFill>
                  <a:srgbClr val="002060"/>
                </a:solidFill>
              </a:rPr>
              <a:t>: Machine Learning Models</a:t>
            </a:r>
            <a:endParaRPr lang="en-US" dirty="0">
              <a:solidFill>
                <a:srgbClr val="002060"/>
              </a:solidFill>
            </a:endParaRPr>
          </a:p>
        </p:txBody>
      </p:sp>
      <p:sp>
        <p:nvSpPr>
          <p:cNvPr id="3" name="Content Placeholder 2"/>
          <p:cNvSpPr>
            <a:spLocks noGrp="1"/>
          </p:cNvSpPr>
          <p:nvPr>
            <p:ph idx="1"/>
          </p:nvPr>
        </p:nvSpPr>
        <p:spPr/>
        <p:txBody>
          <a:bodyPr>
            <a:normAutofit/>
          </a:bodyPr>
          <a:lstStyle/>
          <a:p>
            <a:pPr>
              <a:buClr>
                <a:schemeClr val="tx1"/>
              </a:buClr>
              <a:buFont typeface="Wingdings" panose="05000000000000000000" pitchFamily="2" charset="2"/>
              <a:buChar char="Ø"/>
            </a:pPr>
            <a:r>
              <a:rPr lang="en-US" sz="2400" dirty="0">
                <a:solidFill>
                  <a:schemeClr val="tx1"/>
                </a:solidFill>
              </a:rPr>
              <a:t> K-nearest Neighbor Algorithm</a:t>
            </a:r>
          </a:p>
          <a:p>
            <a:pPr lvl="2">
              <a:buClr>
                <a:schemeClr val="tx1"/>
              </a:buClr>
              <a:buFont typeface="Wingdings" panose="05000000000000000000" pitchFamily="2" charset="2"/>
              <a:buChar char="Ø"/>
            </a:pPr>
            <a:r>
              <a:rPr lang="en-US" sz="2200" dirty="0">
                <a:solidFill>
                  <a:schemeClr val="tx1"/>
                </a:solidFill>
              </a:rPr>
              <a:t>It is classified according to the distance between feature values. The formula for calculating distance mainly includes Euclidean distance or Manhattan distance formula.</a:t>
            </a:r>
          </a:p>
          <a:p>
            <a:pPr>
              <a:buClr>
                <a:schemeClr val="tx1"/>
              </a:buClr>
              <a:buFont typeface="Wingdings" panose="05000000000000000000" pitchFamily="2" charset="2"/>
              <a:buChar char="Ø"/>
            </a:pPr>
            <a:r>
              <a:rPr lang="en-US" sz="2400" dirty="0">
                <a:solidFill>
                  <a:schemeClr val="tx1"/>
                </a:solidFill>
              </a:rPr>
              <a:t>Decision Trees </a:t>
            </a:r>
          </a:p>
          <a:p>
            <a:pPr lvl="2">
              <a:buClr>
                <a:schemeClr val="tx1"/>
              </a:buClr>
              <a:buFont typeface="Wingdings" panose="05000000000000000000" pitchFamily="2" charset="2"/>
              <a:buChar char="Ø"/>
            </a:pPr>
            <a:r>
              <a:rPr lang="en-US" sz="2200" dirty="0">
                <a:solidFill>
                  <a:schemeClr val="tx1"/>
                </a:solidFill>
              </a:rPr>
              <a:t>a supervised learning algorithm that recursively splits the data into smaller subgroups based on the feature that provides the maximum reduction in impurity.</a:t>
            </a:r>
          </a:p>
          <a:p>
            <a:pPr>
              <a:buClr>
                <a:schemeClr val="tx1"/>
              </a:buClr>
              <a:buFont typeface="Wingdings" panose="05000000000000000000" pitchFamily="2" charset="2"/>
              <a:buChar char="Ø"/>
            </a:pPr>
            <a:r>
              <a:rPr lang="en-US" sz="2400" dirty="0">
                <a:solidFill>
                  <a:schemeClr val="tx1"/>
                </a:solidFill>
              </a:rPr>
              <a:t>Gradient Boosting (GB)</a:t>
            </a:r>
          </a:p>
          <a:p>
            <a:pPr lvl="2">
              <a:buClr>
                <a:schemeClr val="tx1"/>
              </a:buClr>
              <a:buFont typeface="Wingdings" panose="05000000000000000000" pitchFamily="2" charset="2"/>
              <a:buChar char="Ø"/>
            </a:pPr>
            <a:r>
              <a:rPr lang="en-US" sz="2200" dirty="0">
                <a:solidFill>
                  <a:schemeClr val="tx1"/>
                </a:solidFill>
              </a:rPr>
              <a:t>an iterative, non-linear, supervised learning algorithm that trains weak models, such as decision trees, and combines their predictions to form a final prediction.</a:t>
            </a:r>
            <a:endParaRPr lang="en-US" sz="2200" dirty="0"/>
          </a:p>
          <a:p>
            <a:pPr marL="0" indent="0">
              <a:buClr>
                <a:schemeClr val="tx1"/>
              </a:buClr>
              <a:buNone/>
            </a:pPr>
            <a:endParaRPr lang="en-US" sz="2400" dirty="0">
              <a:solidFill>
                <a:schemeClr val="tx1"/>
              </a:solidFill>
            </a:endParaRPr>
          </a:p>
        </p:txBody>
      </p:sp>
      <p:sp>
        <p:nvSpPr>
          <p:cNvPr id="9" name="Slide Number Placeholder 8"/>
          <p:cNvSpPr>
            <a:spLocks noGrp="1"/>
          </p:cNvSpPr>
          <p:nvPr>
            <p:ph type="sldNum" sz="quarter" idx="12"/>
          </p:nvPr>
        </p:nvSpPr>
        <p:spPr/>
        <p:txBody>
          <a:bodyPr/>
          <a:lstStyle/>
          <a:p>
            <a:fld id="{EC778553-E753-45E8-A019-7575AF6A4370}" type="slidenum">
              <a:rPr lang="en-US" sz="1800" smtClean="0">
                <a:solidFill>
                  <a:schemeClr val="tx1"/>
                </a:solidFill>
              </a:rPr>
              <a:t>23</a:t>
            </a:fld>
            <a:endParaRPr lang="en-US" sz="1800" dirty="0">
              <a:solidFill>
                <a:schemeClr val="tx1"/>
              </a:solidFill>
            </a:endParaRPr>
          </a:p>
        </p:txBody>
      </p:sp>
    </p:spTree>
    <p:extLst>
      <p:ext uri="{BB962C8B-B14F-4D97-AF65-F5344CB8AC3E}">
        <p14:creationId xmlns:p14="http://schemas.microsoft.com/office/powerpoint/2010/main" val="51740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rgbClr val="002060"/>
                </a:solidFill>
              </a:rPr>
              <a:t>Proposed Methodology </a:t>
            </a:r>
            <a:r>
              <a:rPr lang="en-US" sz="4800" b="1" dirty="0">
                <a:solidFill>
                  <a:srgbClr val="002060"/>
                </a:solidFill>
              </a:rPr>
              <a:t>: Machine Learning Models</a:t>
            </a:r>
            <a:endParaRPr lang="en-US" dirty="0">
              <a:solidFill>
                <a:srgbClr val="002060"/>
              </a:solidFill>
            </a:endParaRPr>
          </a:p>
        </p:txBody>
      </p:sp>
      <p:sp>
        <p:nvSpPr>
          <p:cNvPr id="3" name="Content Placeholder 2"/>
          <p:cNvSpPr>
            <a:spLocks noGrp="1"/>
          </p:cNvSpPr>
          <p:nvPr>
            <p:ph idx="1"/>
          </p:nvPr>
        </p:nvSpPr>
        <p:spPr/>
        <p:txBody>
          <a:bodyPr>
            <a:normAutofit/>
          </a:bodyPr>
          <a:lstStyle/>
          <a:p>
            <a:pPr marL="0" indent="0">
              <a:buClr>
                <a:schemeClr val="tx1"/>
              </a:buClr>
              <a:buNone/>
            </a:pPr>
            <a:endParaRPr lang="en-US" sz="2400" dirty="0"/>
          </a:p>
          <a:p>
            <a:pPr marL="0" indent="0">
              <a:buClr>
                <a:schemeClr val="tx1"/>
              </a:buClr>
              <a:buNone/>
            </a:pPr>
            <a:endParaRPr lang="en-US" sz="2400" dirty="0">
              <a:solidFill>
                <a:schemeClr val="tx1"/>
              </a:solidFill>
            </a:endParaRPr>
          </a:p>
        </p:txBody>
      </p:sp>
      <p:sp>
        <p:nvSpPr>
          <p:cNvPr id="9" name="Slide Number Placeholder 8"/>
          <p:cNvSpPr>
            <a:spLocks noGrp="1"/>
          </p:cNvSpPr>
          <p:nvPr>
            <p:ph type="sldNum" sz="quarter" idx="12"/>
          </p:nvPr>
        </p:nvSpPr>
        <p:spPr/>
        <p:txBody>
          <a:bodyPr/>
          <a:lstStyle/>
          <a:p>
            <a:fld id="{EC778553-E753-45E8-A019-7575AF6A4370}" type="slidenum">
              <a:rPr lang="en-US" sz="1800" smtClean="0">
                <a:solidFill>
                  <a:schemeClr val="tx1"/>
                </a:solidFill>
              </a:rPr>
              <a:t>24</a:t>
            </a:fld>
            <a:endParaRPr lang="en-US" sz="1800" dirty="0">
              <a:solidFill>
                <a:schemeClr val="tx1"/>
              </a:solidFill>
            </a:endParaRPr>
          </a:p>
        </p:txBody>
      </p:sp>
      <p:sp>
        <p:nvSpPr>
          <p:cNvPr id="4" name="TextBox 3">
            <a:extLst>
              <a:ext uri="{FF2B5EF4-FFF2-40B4-BE49-F238E27FC236}">
                <a16:creationId xmlns:a16="http://schemas.microsoft.com/office/drawing/2014/main" id="{68DC3BFE-C403-13A7-66E8-36C0BBD06F2F}"/>
              </a:ext>
            </a:extLst>
          </p:cNvPr>
          <p:cNvSpPr txBox="1"/>
          <p:nvPr/>
        </p:nvSpPr>
        <p:spPr>
          <a:xfrm>
            <a:off x="1036320" y="1873914"/>
            <a:ext cx="10747058" cy="458587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t>XGBoost</a:t>
            </a:r>
            <a:r>
              <a:rPr lang="en-US" sz="2400" dirty="0"/>
              <a:t> (XGB)</a:t>
            </a:r>
          </a:p>
          <a:p>
            <a:pPr marL="742950" lvl="1" indent="-285750">
              <a:buFont typeface="Wingdings" panose="05000000000000000000" pitchFamily="2" charset="2"/>
              <a:buChar char="Ø"/>
            </a:pPr>
            <a:r>
              <a:rPr lang="en-US" dirty="0"/>
              <a:t> </a:t>
            </a:r>
            <a:r>
              <a:rPr lang="en-US" sz="2200" dirty="0"/>
              <a:t>XGB is an optimized version of gradient boosting that uses efficient data structures and parallel processing to improve the speed and accuracy of the model.</a:t>
            </a:r>
          </a:p>
          <a:p>
            <a:pPr marL="742950" lvl="1"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400" dirty="0"/>
              <a:t>Random Forest (RF): </a:t>
            </a:r>
          </a:p>
          <a:p>
            <a:pPr marL="742950" lvl="1" indent="-285750">
              <a:buFont typeface="Wingdings" panose="05000000000000000000" pitchFamily="2" charset="2"/>
              <a:buChar char="Ø"/>
            </a:pPr>
            <a:r>
              <a:rPr lang="en-US" sz="2200" dirty="0"/>
              <a:t>RF is an ensemble learning method for classification and regression. It builds multiple decision trees, and the final prediction is made by aggregating the predictions of individual trees</a:t>
            </a:r>
          </a:p>
          <a:p>
            <a:pPr marL="742950" lvl="1"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400" dirty="0"/>
              <a:t>AdaBoost</a:t>
            </a:r>
            <a:r>
              <a:rPr lang="en-US" sz="2200" dirty="0"/>
              <a:t> </a:t>
            </a:r>
          </a:p>
          <a:p>
            <a:pPr marL="742950" lvl="1" indent="-285750">
              <a:buFont typeface="Wingdings" panose="05000000000000000000" pitchFamily="2" charset="2"/>
              <a:buChar char="Ø"/>
            </a:pPr>
            <a:r>
              <a:rPr lang="en-US" sz="2200" dirty="0"/>
              <a:t>It builds multiple weak learners in a sequential manner, each trying to correct the mistakes of the previous one. The final prediction is made by weighting the predictions of individual weak learners.</a:t>
            </a:r>
          </a:p>
        </p:txBody>
      </p:sp>
    </p:spTree>
    <p:extLst>
      <p:ext uri="{BB962C8B-B14F-4D97-AF65-F5344CB8AC3E}">
        <p14:creationId xmlns:p14="http://schemas.microsoft.com/office/powerpoint/2010/main" val="108030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7098-9651-43DE-9681-991E2FDB15B8}"/>
              </a:ext>
            </a:extLst>
          </p:cNvPr>
          <p:cNvSpPr>
            <a:spLocks noGrp="1"/>
          </p:cNvSpPr>
          <p:nvPr>
            <p:ph type="title" idx="4294967295"/>
          </p:nvPr>
        </p:nvSpPr>
        <p:spPr>
          <a:xfrm>
            <a:off x="962110" y="354122"/>
            <a:ext cx="9777413" cy="1512887"/>
          </a:xfrm>
        </p:spPr>
        <p:txBody>
          <a:bodyPr>
            <a:normAutofit/>
          </a:bodyPr>
          <a:lstStyle/>
          <a:p>
            <a:r>
              <a:rPr lang="en-US" altLang="en-US" b="1" u="sng" dirty="0">
                <a:solidFill>
                  <a:srgbClr val="002060"/>
                </a:solidFill>
              </a:rPr>
              <a:t>Proposed Methodology </a:t>
            </a:r>
            <a:r>
              <a:rPr lang="en-US" altLang="en-US" sz="4800" b="1" u="sng" dirty="0">
                <a:solidFill>
                  <a:srgbClr val="002060"/>
                </a:solidFill>
              </a:rPr>
              <a:t>: </a:t>
            </a:r>
            <a:r>
              <a:rPr lang="en-US" sz="4800" b="1" u="sng" dirty="0">
                <a:solidFill>
                  <a:srgbClr val="002060"/>
                </a:solidFill>
              </a:rPr>
              <a:t>Flow diagram</a:t>
            </a:r>
            <a:br>
              <a:rPr lang="en-US" sz="4800" b="1" u="sng" dirty="0">
                <a:solidFill>
                  <a:srgbClr val="002060"/>
                </a:solidFill>
              </a:rPr>
            </a:br>
            <a:endParaRPr lang="en-US" u="sng" dirty="0">
              <a:solidFill>
                <a:srgbClr val="002060"/>
              </a:solidFill>
            </a:endParaRPr>
          </a:p>
        </p:txBody>
      </p:sp>
      <p:sp>
        <p:nvSpPr>
          <p:cNvPr id="14" name="TextBox 13"/>
          <p:cNvSpPr txBox="1"/>
          <p:nvPr/>
        </p:nvSpPr>
        <p:spPr>
          <a:xfrm>
            <a:off x="3566593" y="5852160"/>
            <a:ext cx="5058813" cy="400110"/>
          </a:xfrm>
          <a:prstGeom prst="rect">
            <a:avLst/>
          </a:prstGeom>
          <a:noFill/>
        </p:spPr>
        <p:txBody>
          <a:bodyPr wrap="square" rtlCol="0">
            <a:spAutoFit/>
          </a:bodyPr>
          <a:lstStyle/>
          <a:p>
            <a:r>
              <a:rPr lang="en-US" sz="2000" dirty="0"/>
              <a:t>Fig. 3: Flow diagram of proposed methodology</a:t>
            </a:r>
          </a:p>
        </p:txBody>
      </p:sp>
      <p:sp>
        <p:nvSpPr>
          <p:cNvPr id="3" name="Slide Number Placeholder 2"/>
          <p:cNvSpPr>
            <a:spLocks noGrp="1"/>
          </p:cNvSpPr>
          <p:nvPr>
            <p:ph type="sldNum" sz="quarter" idx="12"/>
          </p:nvPr>
        </p:nvSpPr>
        <p:spPr/>
        <p:txBody>
          <a:bodyPr/>
          <a:lstStyle/>
          <a:p>
            <a:fld id="{EC778553-E753-45E8-A019-7575AF6A4370}" type="slidenum">
              <a:rPr lang="en-US" sz="1800" smtClean="0">
                <a:solidFill>
                  <a:schemeClr val="tx1"/>
                </a:solidFill>
              </a:rPr>
              <a:t>25</a:t>
            </a:fld>
            <a:endParaRPr lang="en-US" sz="1800" dirty="0">
              <a:solidFill>
                <a:schemeClr val="tx1"/>
              </a:solidFill>
            </a:endParaRPr>
          </a:p>
        </p:txBody>
      </p:sp>
      <p:pic>
        <p:nvPicPr>
          <p:cNvPr id="5" name="Picture 4">
            <a:extLst>
              <a:ext uri="{FF2B5EF4-FFF2-40B4-BE49-F238E27FC236}">
                <a16:creationId xmlns:a16="http://schemas.microsoft.com/office/drawing/2014/main" id="{F69A1818-BA71-7056-A6B9-20F55124F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314" y="1228724"/>
            <a:ext cx="2947004" cy="4679225"/>
          </a:xfrm>
          <a:prstGeom prst="rect">
            <a:avLst/>
          </a:prstGeom>
        </p:spPr>
      </p:pic>
    </p:spTree>
    <p:custDataLst>
      <p:tags r:id="rId1"/>
    </p:custDataLst>
    <p:extLst>
      <p:ext uri="{BB962C8B-B14F-4D97-AF65-F5344CB8AC3E}">
        <p14:creationId xmlns:p14="http://schemas.microsoft.com/office/powerpoint/2010/main" val="3525397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6DF5848-6243-4C20-A4B8-E071278029B2}"/>
              </a:ext>
            </a:extLst>
          </p:cNvPr>
          <p:cNvSpPr txBox="1">
            <a:spLocks/>
          </p:cNvSpPr>
          <p:nvPr/>
        </p:nvSpPr>
        <p:spPr>
          <a:xfrm>
            <a:off x="1144172" y="24557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solidFill>
                  <a:srgbClr val="002060"/>
                </a:solidFill>
              </a:rPr>
              <a:t>Experimental Analysis </a:t>
            </a:r>
            <a:endParaRPr lang="en-US" dirty="0">
              <a:solidFill>
                <a:srgbClr val="002060"/>
              </a:solidFill>
            </a:endParaRPr>
          </a:p>
        </p:txBody>
      </p:sp>
      <p:sp>
        <p:nvSpPr>
          <p:cNvPr id="7" name="Rectangle 6">
            <a:extLst>
              <a:ext uri="{FF2B5EF4-FFF2-40B4-BE49-F238E27FC236}">
                <a16:creationId xmlns:a16="http://schemas.microsoft.com/office/drawing/2014/main" id="{E0FEC7DE-B9F7-4475-9963-8BDF69F9B2D6}"/>
              </a:ext>
            </a:extLst>
          </p:cNvPr>
          <p:cNvSpPr/>
          <p:nvPr/>
        </p:nvSpPr>
        <p:spPr>
          <a:xfrm>
            <a:off x="1144172" y="1894937"/>
            <a:ext cx="10414416" cy="2308324"/>
          </a:xfrm>
          <a:prstGeom prst="rect">
            <a:avLst/>
          </a:prstGeom>
        </p:spPr>
        <p:txBody>
          <a:bodyPr wrap="square">
            <a:spAutoFit/>
          </a:bodyPr>
          <a:lstStyle/>
          <a:p>
            <a:pPr marL="285750" indent="-285750" algn="just">
              <a:buFont typeface="Wingdings" panose="05000000000000000000" pitchFamily="2" charset="2"/>
              <a:buChar char="Ø"/>
            </a:pPr>
            <a:r>
              <a:rPr lang="en-US" sz="2400" dirty="0"/>
              <a:t>In the experiment, 15 groups of multi-class classification datasets were trained and tested respectively and the accuracy, precision, recall and f1 score were adopted as the evaluation metrics.</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Fig. 4 and fig.5 shows the evaluation metrics of different models</a:t>
            </a:r>
          </a:p>
          <a:p>
            <a:pPr marL="285750" indent="-285750" algn="just">
              <a:buFont typeface="Wingdings" panose="05000000000000000000" pitchFamily="2" charset="2"/>
              <a:buChar char="Ø"/>
            </a:pPr>
            <a:endParaRPr lang="en-US" sz="2400" dirty="0"/>
          </a:p>
        </p:txBody>
      </p:sp>
      <p:sp>
        <p:nvSpPr>
          <p:cNvPr id="13" name="Slide Number Placeholder 8"/>
          <p:cNvSpPr txBox="1">
            <a:spLocks/>
          </p:cNvSpPr>
          <p:nvPr/>
        </p:nvSpPr>
        <p:spPr>
          <a:xfrm>
            <a:off x="9947350" y="641875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chemeClr val="tx1"/>
                </a:solidFill>
              </a:rPr>
              <a:t>17</a:t>
            </a:r>
          </a:p>
        </p:txBody>
      </p:sp>
    </p:spTree>
    <p:extLst>
      <p:ext uri="{BB962C8B-B14F-4D97-AF65-F5344CB8AC3E}">
        <p14:creationId xmlns:p14="http://schemas.microsoft.com/office/powerpoint/2010/main" val="3561032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C6DF5848-6243-4C20-A4B8-E071278029B2}"/>
              </a:ext>
            </a:extLst>
          </p:cNvPr>
          <p:cNvSpPr txBox="1">
            <a:spLocks/>
          </p:cNvSpPr>
          <p:nvPr/>
        </p:nvSpPr>
        <p:spPr>
          <a:xfrm>
            <a:off x="1144172" y="24557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solidFill>
                  <a:srgbClr val="002060"/>
                </a:solidFill>
              </a:rPr>
              <a:t>Experimental Analysis </a:t>
            </a:r>
            <a:endParaRPr lang="en-US" dirty="0">
              <a:solidFill>
                <a:srgbClr val="002060"/>
              </a:solidFill>
            </a:endParaRPr>
          </a:p>
        </p:txBody>
      </p:sp>
      <p:sp>
        <p:nvSpPr>
          <p:cNvPr id="7" name="Rectangle 6">
            <a:extLst>
              <a:ext uri="{FF2B5EF4-FFF2-40B4-BE49-F238E27FC236}">
                <a16:creationId xmlns:a16="http://schemas.microsoft.com/office/drawing/2014/main" id="{E0FEC7DE-B9F7-4475-9963-8BDF69F9B2D6}"/>
              </a:ext>
            </a:extLst>
          </p:cNvPr>
          <p:cNvSpPr/>
          <p:nvPr/>
        </p:nvSpPr>
        <p:spPr>
          <a:xfrm>
            <a:off x="1144172" y="1894937"/>
            <a:ext cx="10414416" cy="830997"/>
          </a:xfrm>
          <a:prstGeom prst="rect">
            <a:avLst/>
          </a:prstGeom>
        </p:spPr>
        <p:txBody>
          <a:bodyPr wrap="square">
            <a:spAutoFit/>
          </a:bodyPr>
          <a:lstStyle/>
          <a:p>
            <a:pPr marL="285750" indent="-285750" algn="just">
              <a:buFont typeface="Wingdings" panose="05000000000000000000" pitchFamily="2" charset="2"/>
              <a:buChar char="Ø"/>
            </a:pPr>
            <a:r>
              <a:rPr lang="en-US" sz="2400" dirty="0"/>
              <a:t>After extensive testing, it has been shown that the AdaBoost classifier model performs best on the dataset.</a:t>
            </a:r>
          </a:p>
        </p:txBody>
      </p:sp>
      <p:sp>
        <p:nvSpPr>
          <p:cNvPr id="13" name="Slide Number Placeholder 8"/>
          <p:cNvSpPr txBox="1">
            <a:spLocks/>
          </p:cNvSpPr>
          <p:nvPr/>
        </p:nvSpPr>
        <p:spPr>
          <a:xfrm>
            <a:off x="9947350" y="6418754"/>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chemeClr val="tx1"/>
                </a:solidFill>
              </a:rPr>
              <a:t>17</a:t>
            </a:r>
          </a:p>
        </p:txBody>
      </p:sp>
      <p:pic>
        <p:nvPicPr>
          <p:cNvPr id="3" name="Picture 2">
            <a:extLst>
              <a:ext uri="{FF2B5EF4-FFF2-40B4-BE49-F238E27FC236}">
                <a16:creationId xmlns:a16="http://schemas.microsoft.com/office/drawing/2014/main" id="{EC807043-ED19-01F4-0434-288189681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78" y="2920294"/>
            <a:ext cx="5055522" cy="2984162"/>
          </a:xfrm>
          <a:prstGeom prst="rect">
            <a:avLst/>
          </a:prstGeom>
        </p:spPr>
      </p:pic>
      <p:pic>
        <p:nvPicPr>
          <p:cNvPr id="6" name="Picture 5">
            <a:extLst>
              <a:ext uri="{FF2B5EF4-FFF2-40B4-BE49-F238E27FC236}">
                <a16:creationId xmlns:a16="http://schemas.microsoft.com/office/drawing/2014/main" id="{74F0955C-8F5E-5087-9E24-EA3E59FC3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674" y="2920294"/>
            <a:ext cx="4863227" cy="2839185"/>
          </a:xfrm>
          <a:prstGeom prst="rect">
            <a:avLst/>
          </a:prstGeom>
        </p:spPr>
      </p:pic>
      <p:sp>
        <p:nvSpPr>
          <p:cNvPr id="8" name="TextBox 7">
            <a:extLst>
              <a:ext uri="{FF2B5EF4-FFF2-40B4-BE49-F238E27FC236}">
                <a16:creationId xmlns:a16="http://schemas.microsoft.com/office/drawing/2014/main" id="{D1B5DDFF-D200-26A3-2DF1-248DBDD347FF}"/>
              </a:ext>
            </a:extLst>
          </p:cNvPr>
          <p:cNvSpPr txBox="1"/>
          <p:nvPr/>
        </p:nvSpPr>
        <p:spPr>
          <a:xfrm>
            <a:off x="1144172" y="5904456"/>
            <a:ext cx="4951828" cy="369332"/>
          </a:xfrm>
          <a:prstGeom prst="rect">
            <a:avLst/>
          </a:prstGeom>
          <a:noFill/>
        </p:spPr>
        <p:txBody>
          <a:bodyPr wrap="square" rtlCol="0">
            <a:spAutoFit/>
          </a:bodyPr>
          <a:lstStyle/>
          <a:p>
            <a:r>
              <a:rPr lang="en-US" dirty="0"/>
              <a:t>Fig. 4 : Accuracy of different model</a:t>
            </a:r>
          </a:p>
        </p:txBody>
      </p:sp>
      <p:sp>
        <p:nvSpPr>
          <p:cNvPr id="9" name="TextBox 8">
            <a:extLst>
              <a:ext uri="{FF2B5EF4-FFF2-40B4-BE49-F238E27FC236}">
                <a16:creationId xmlns:a16="http://schemas.microsoft.com/office/drawing/2014/main" id="{185C2B5D-B8E2-1CAC-91CE-F6A06363014D}"/>
              </a:ext>
            </a:extLst>
          </p:cNvPr>
          <p:cNvSpPr txBox="1"/>
          <p:nvPr/>
        </p:nvSpPr>
        <p:spPr>
          <a:xfrm>
            <a:off x="6731563" y="5746535"/>
            <a:ext cx="4487447" cy="646331"/>
          </a:xfrm>
          <a:prstGeom prst="rect">
            <a:avLst/>
          </a:prstGeom>
          <a:noFill/>
        </p:spPr>
        <p:txBody>
          <a:bodyPr wrap="square" rtlCol="0">
            <a:spAutoFit/>
          </a:bodyPr>
          <a:lstStyle/>
          <a:p>
            <a:r>
              <a:rPr lang="en-US" dirty="0"/>
              <a:t>Fig. 5: Precision, recall and f1 score of different model</a:t>
            </a:r>
          </a:p>
        </p:txBody>
      </p:sp>
    </p:spTree>
    <p:extLst>
      <p:ext uri="{BB962C8B-B14F-4D97-AF65-F5344CB8AC3E}">
        <p14:creationId xmlns:p14="http://schemas.microsoft.com/office/powerpoint/2010/main" val="9426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27" y="414337"/>
            <a:ext cx="10126980" cy="737235"/>
          </a:xfrm>
        </p:spPr>
        <p:txBody>
          <a:bodyPr/>
          <a:lstStyle/>
          <a:p>
            <a:r>
              <a:rPr lang="en-US" b="1" dirty="0">
                <a:solidFill>
                  <a:srgbClr val="002060"/>
                </a:solidFill>
              </a:rPr>
              <a:t>Experimental Analysis</a:t>
            </a:r>
            <a:endParaRPr lang="en-US" dirty="0"/>
          </a:p>
        </p:txBody>
      </p:sp>
      <p:sp>
        <p:nvSpPr>
          <p:cNvPr id="3" name="Slide Number Placeholder 2"/>
          <p:cNvSpPr>
            <a:spLocks noGrp="1"/>
          </p:cNvSpPr>
          <p:nvPr>
            <p:ph type="sldNum" sz="quarter" idx="12"/>
          </p:nvPr>
        </p:nvSpPr>
        <p:spPr/>
        <p:txBody>
          <a:bodyPr/>
          <a:lstStyle/>
          <a:p>
            <a:fld id="{EC778553-E753-45E8-A019-7575AF6A4370}" type="slidenum">
              <a:rPr lang="en-US" sz="1800" smtClean="0">
                <a:solidFill>
                  <a:schemeClr val="tx1"/>
                </a:solidFill>
              </a:rPr>
              <a:t>28</a:t>
            </a:fld>
            <a:endParaRPr lang="en-US" sz="1800" dirty="0">
              <a:solidFill>
                <a:schemeClr val="tx1"/>
              </a:solidFill>
            </a:endParaRPr>
          </a:p>
        </p:txBody>
      </p:sp>
      <p:pic>
        <p:nvPicPr>
          <p:cNvPr id="7" name="Picture 6">
            <a:extLst>
              <a:ext uri="{FF2B5EF4-FFF2-40B4-BE49-F238E27FC236}">
                <a16:creationId xmlns:a16="http://schemas.microsoft.com/office/drawing/2014/main" id="{AC51B153-F001-BE95-A270-5506B307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32" y="2092253"/>
            <a:ext cx="4590507" cy="3139265"/>
          </a:xfrm>
          <a:prstGeom prst="rect">
            <a:avLst/>
          </a:prstGeom>
        </p:spPr>
      </p:pic>
      <p:pic>
        <p:nvPicPr>
          <p:cNvPr id="9" name="Picture 8">
            <a:extLst>
              <a:ext uri="{FF2B5EF4-FFF2-40B4-BE49-F238E27FC236}">
                <a16:creationId xmlns:a16="http://schemas.microsoft.com/office/drawing/2014/main" id="{2AE9075C-03AA-73AB-C7A1-F01033256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052" y="2092253"/>
            <a:ext cx="4590507" cy="3139265"/>
          </a:xfrm>
          <a:prstGeom prst="rect">
            <a:avLst/>
          </a:prstGeom>
        </p:spPr>
      </p:pic>
      <p:sp>
        <p:nvSpPr>
          <p:cNvPr id="14" name="TextBox 13">
            <a:extLst>
              <a:ext uri="{FF2B5EF4-FFF2-40B4-BE49-F238E27FC236}">
                <a16:creationId xmlns:a16="http://schemas.microsoft.com/office/drawing/2014/main" id="{7B258CDD-80B2-4057-BEC9-C92144B20B24}"/>
              </a:ext>
            </a:extLst>
          </p:cNvPr>
          <p:cNvSpPr txBox="1"/>
          <p:nvPr/>
        </p:nvSpPr>
        <p:spPr>
          <a:xfrm>
            <a:off x="1756568" y="5594940"/>
            <a:ext cx="3772873" cy="369332"/>
          </a:xfrm>
          <a:prstGeom prst="rect">
            <a:avLst/>
          </a:prstGeom>
          <a:noFill/>
        </p:spPr>
        <p:txBody>
          <a:bodyPr wrap="square" rtlCol="0">
            <a:spAutoFit/>
          </a:bodyPr>
          <a:lstStyle/>
          <a:p>
            <a:r>
              <a:rPr lang="en-US" dirty="0"/>
              <a:t>(a) </a:t>
            </a:r>
            <a:r>
              <a:rPr lang="en-US" sz="1800" b="0" i="0" u="none" strike="noStrike" baseline="0" dirty="0">
                <a:latin typeface="NimbusRomNo9L-Regu"/>
              </a:rPr>
              <a:t>Accuracy over 15 dataset</a:t>
            </a:r>
            <a:endParaRPr lang="en-US" dirty="0"/>
          </a:p>
        </p:txBody>
      </p:sp>
      <p:sp>
        <p:nvSpPr>
          <p:cNvPr id="15" name="TextBox 14">
            <a:extLst>
              <a:ext uri="{FF2B5EF4-FFF2-40B4-BE49-F238E27FC236}">
                <a16:creationId xmlns:a16="http://schemas.microsoft.com/office/drawing/2014/main" id="{7B3F824D-A579-9E6D-8BA4-00B64950B10C}"/>
              </a:ext>
            </a:extLst>
          </p:cNvPr>
          <p:cNvSpPr txBox="1"/>
          <p:nvPr/>
        </p:nvSpPr>
        <p:spPr>
          <a:xfrm>
            <a:off x="6859980" y="5589258"/>
            <a:ext cx="3696490" cy="369332"/>
          </a:xfrm>
          <a:prstGeom prst="rect">
            <a:avLst/>
          </a:prstGeom>
          <a:noFill/>
        </p:spPr>
        <p:txBody>
          <a:bodyPr wrap="square" rtlCol="0">
            <a:spAutoFit/>
          </a:bodyPr>
          <a:lstStyle/>
          <a:p>
            <a:r>
              <a:rPr lang="en-US" dirty="0"/>
              <a:t>(b) </a:t>
            </a:r>
            <a:r>
              <a:rPr lang="en-US" sz="1800" b="0" i="0" u="none" strike="noStrike" baseline="0" dirty="0">
                <a:latin typeface="NimbusRomNo9L-Regu"/>
              </a:rPr>
              <a:t>Precision over 15 dataset</a:t>
            </a:r>
            <a:endParaRPr lang="en-US" dirty="0"/>
          </a:p>
        </p:txBody>
      </p:sp>
    </p:spTree>
    <p:extLst>
      <p:ext uri="{BB962C8B-B14F-4D97-AF65-F5344CB8AC3E}">
        <p14:creationId xmlns:p14="http://schemas.microsoft.com/office/powerpoint/2010/main" val="4040494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27" y="414337"/>
            <a:ext cx="10126980" cy="737235"/>
          </a:xfrm>
        </p:spPr>
        <p:txBody>
          <a:bodyPr/>
          <a:lstStyle/>
          <a:p>
            <a:r>
              <a:rPr lang="en-US" b="1" dirty="0">
                <a:solidFill>
                  <a:srgbClr val="002060"/>
                </a:solidFill>
              </a:rPr>
              <a:t>Experimental Analysis</a:t>
            </a:r>
            <a:endParaRPr lang="en-US" dirty="0"/>
          </a:p>
        </p:txBody>
      </p:sp>
      <p:sp>
        <p:nvSpPr>
          <p:cNvPr id="3" name="Slide Number Placeholder 2"/>
          <p:cNvSpPr>
            <a:spLocks noGrp="1"/>
          </p:cNvSpPr>
          <p:nvPr>
            <p:ph type="sldNum" sz="quarter" idx="12"/>
          </p:nvPr>
        </p:nvSpPr>
        <p:spPr/>
        <p:txBody>
          <a:bodyPr/>
          <a:lstStyle/>
          <a:p>
            <a:fld id="{EC778553-E753-45E8-A019-7575AF6A4370}" type="slidenum">
              <a:rPr lang="en-US" sz="1800" smtClean="0">
                <a:solidFill>
                  <a:schemeClr val="tx1"/>
                </a:solidFill>
              </a:rPr>
              <a:t>29</a:t>
            </a:fld>
            <a:endParaRPr lang="en-US" sz="1800" dirty="0">
              <a:solidFill>
                <a:schemeClr val="tx1"/>
              </a:solidFill>
            </a:endParaRPr>
          </a:p>
        </p:txBody>
      </p:sp>
      <p:pic>
        <p:nvPicPr>
          <p:cNvPr id="11" name="Picture 10">
            <a:extLst>
              <a:ext uri="{FF2B5EF4-FFF2-40B4-BE49-F238E27FC236}">
                <a16:creationId xmlns:a16="http://schemas.microsoft.com/office/drawing/2014/main" id="{7A0D33E1-CB44-3F9C-B83E-E9A720250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527" y="2091798"/>
            <a:ext cx="4809126" cy="3288770"/>
          </a:xfrm>
          <a:prstGeom prst="rect">
            <a:avLst/>
          </a:prstGeom>
        </p:spPr>
      </p:pic>
      <p:pic>
        <p:nvPicPr>
          <p:cNvPr id="13" name="Picture 12">
            <a:extLst>
              <a:ext uri="{FF2B5EF4-FFF2-40B4-BE49-F238E27FC236}">
                <a16:creationId xmlns:a16="http://schemas.microsoft.com/office/drawing/2014/main" id="{074C4AB8-F31A-33AD-3FB1-F3A7DDC36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381" y="2094208"/>
            <a:ext cx="4809126" cy="3288770"/>
          </a:xfrm>
          <a:prstGeom prst="rect">
            <a:avLst/>
          </a:prstGeom>
        </p:spPr>
      </p:pic>
      <p:sp>
        <p:nvSpPr>
          <p:cNvPr id="16" name="TextBox 15">
            <a:extLst>
              <a:ext uri="{FF2B5EF4-FFF2-40B4-BE49-F238E27FC236}">
                <a16:creationId xmlns:a16="http://schemas.microsoft.com/office/drawing/2014/main" id="{E6B9BC51-58D4-5586-FB9D-3F5943CD4E5E}"/>
              </a:ext>
            </a:extLst>
          </p:cNvPr>
          <p:cNvSpPr txBox="1"/>
          <p:nvPr/>
        </p:nvSpPr>
        <p:spPr>
          <a:xfrm>
            <a:off x="1540955" y="5545488"/>
            <a:ext cx="3544270" cy="369332"/>
          </a:xfrm>
          <a:prstGeom prst="rect">
            <a:avLst/>
          </a:prstGeom>
          <a:noFill/>
        </p:spPr>
        <p:txBody>
          <a:bodyPr wrap="square" rtlCol="0">
            <a:spAutoFit/>
          </a:bodyPr>
          <a:lstStyle/>
          <a:p>
            <a:r>
              <a:rPr lang="en-US" dirty="0">
                <a:latin typeface="NimbusRomNo9L-Regu"/>
              </a:rPr>
              <a:t>(c) </a:t>
            </a:r>
            <a:r>
              <a:rPr lang="en-US" sz="1800" b="0" i="0" u="none" strike="noStrike" baseline="0" dirty="0">
                <a:latin typeface="NimbusRomNo9L-Regu"/>
              </a:rPr>
              <a:t>Recall over 15 dataset</a:t>
            </a:r>
            <a:endParaRPr lang="en-US" dirty="0"/>
          </a:p>
        </p:txBody>
      </p:sp>
      <p:sp>
        <p:nvSpPr>
          <p:cNvPr id="17" name="TextBox 16">
            <a:extLst>
              <a:ext uri="{FF2B5EF4-FFF2-40B4-BE49-F238E27FC236}">
                <a16:creationId xmlns:a16="http://schemas.microsoft.com/office/drawing/2014/main" id="{84C46301-5FAE-B95F-B285-C65B33B7A1A5}"/>
              </a:ext>
            </a:extLst>
          </p:cNvPr>
          <p:cNvSpPr txBox="1"/>
          <p:nvPr/>
        </p:nvSpPr>
        <p:spPr>
          <a:xfrm>
            <a:off x="6696080" y="5541337"/>
            <a:ext cx="3567108" cy="369332"/>
          </a:xfrm>
          <a:prstGeom prst="rect">
            <a:avLst/>
          </a:prstGeom>
          <a:noFill/>
        </p:spPr>
        <p:txBody>
          <a:bodyPr wrap="square" rtlCol="0">
            <a:spAutoFit/>
          </a:bodyPr>
          <a:lstStyle/>
          <a:p>
            <a:r>
              <a:rPr lang="en-US" sz="1800" b="0" i="0" u="none" strike="noStrike" baseline="0" dirty="0">
                <a:latin typeface="NimbusRomNo9L-Regu"/>
              </a:rPr>
              <a:t>(d) F1 Score over 15 dataset</a:t>
            </a:r>
            <a:endParaRPr lang="en-US" dirty="0"/>
          </a:p>
        </p:txBody>
      </p:sp>
      <p:sp>
        <p:nvSpPr>
          <p:cNvPr id="18" name="TextBox 17">
            <a:extLst>
              <a:ext uri="{FF2B5EF4-FFF2-40B4-BE49-F238E27FC236}">
                <a16:creationId xmlns:a16="http://schemas.microsoft.com/office/drawing/2014/main" id="{22404B3B-999C-7562-F754-6854ED52DF94}"/>
              </a:ext>
            </a:extLst>
          </p:cNvPr>
          <p:cNvSpPr txBox="1"/>
          <p:nvPr/>
        </p:nvSpPr>
        <p:spPr>
          <a:xfrm>
            <a:off x="2657707" y="5910669"/>
            <a:ext cx="6628620" cy="369332"/>
          </a:xfrm>
          <a:prstGeom prst="rect">
            <a:avLst/>
          </a:prstGeom>
          <a:noFill/>
        </p:spPr>
        <p:txBody>
          <a:bodyPr wrap="square" rtlCol="0">
            <a:spAutoFit/>
          </a:bodyPr>
          <a:lstStyle/>
          <a:p>
            <a:r>
              <a:rPr lang="en-US" dirty="0"/>
              <a:t>Fig 6: comparison with features using different evaluation </a:t>
            </a:r>
            <a:r>
              <a:rPr lang="en-US" dirty="0" err="1"/>
              <a:t>matrics</a:t>
            </a:r>
            <a:endParaRPr lang="en-US" dirty="0"/>
          </a:p>
        </p:txBody>
      </p:sp>
    </p:spTree>
    <p:extLst>
      <p:ext uri="{BB962C8B-B14F-4D97-AF65-F5344CB8AC3E}">
        <p14:creationId xmlns:p14="http://schemas.microsoft.com/office/powerpoint/2010/main" val="3715615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92BF-21CA-4FAF-9C5B-96F25F2E631B}"/>
              </a:ext>
            </a:extLst>
          </p:cNvPr>
          <p:cNvSpPr>
            <a:spLocks noGrp="1"/>
          </p:cNvSpPr>
          <p:nvPr>
            <p:ph type="title"/>
          </p:nvPr>
        </p:nvSpPr>
        <p:spPr/>
        <p:txBody>
          <a:bodyPr/>
          <a:lstStyle/>
          <a:p>
            <a:r>
              <a:rPr lang="en-US" b="1" dirty="0">
                <a:solidFill>
                  <a:srgbClr val="002060"/>
                </a:solidFill>
              </a:rPr>
              <a:t>Introduction</a:t>
            </a:r>
          </a:p>
        </p:txBody>
      </p:sp>
      <p:sp>
        <p:nvSpPr>
          <p:cNvPr id="3" name="Content Placeholder 2">
            <a:extLst>
              <a:ext uri="{FF2B5EF4-FFF2-40B4-BE49-F238E27FC236}">
                <a16:creationId xmlns:a16="http://schemas.microsoft.com/office/drawing/2014/main" id="{2E91D8B5-6AE0-4242-ACB6-977262769C99}"/>
              </a:ext>
            </a:extLst>
          </p:cNvPr>
          <p:cNvSpPr>
            <a:spLocks noGrp="1"/>
          </p:cNvSpPr>
          <p:nvPr>
            <p:ph idx="1"/>
          </p:nvPr>
        </p:nvSpPr>
        <p:spPr>
          <a:xfrm>
            <a:off x="1097280" y="1845733"/>
            <a:ext cx="10058400" cy="4204337"/>
          </a:xfrm>
        </p:spPr>
        <p:txBody>
          <a:bodyPr>
            <a:noAutofit/>
          </a:bodyPr>
          <a:lstStyle/>
          <a:p>
            <a:pPr algn="just">
              <a:spcBef>
                <a:spcPts val="200"/>
              </a:spcBef>
              <a:spcAft>
                <a:spcPts val="0"/>
              </a:spcAft>
              <a:buClr>
                <a:schemeClr val="tx1"/>
              </a:buClr>
              <a:buFont typeface="Wingdings" panose="05000000000000000000" pitchFamily="2" charset="2"/>
              <a:buChar char="Ø"/>
            </a:pPr>
            <a:r>
              <a:rPr lang="en-US" sz="2400" dirty="0">
                <a:solidFill>
                  <a:schemeClr val="tx1"/>
                </a:solidFill>
              </a:rPr>
              <a:t>Protect smart grid infrastructure from the growing threat of cyber attacks.</a:t>
            </a:r>
          </a:p>
          <a:p>
            <a:pPr marL="0" indent="0" algn="just">
              <a:spcBef>
                <a:spcPts val="200"/>
              </a:spcBef>
              <a:spcAft>
                <a:spcPts val="0"/>
              </a:spcAft>
              <a:buClr>
                <a:schemeClr val="tx1"/>
              </a:buClr>
              <a:buNone/>
            </a:pPr>
            <a:r>
              <a:rPr lang="en-US" sz="2400" dirty="0">
                <a:solidFill>
                  <a:schemeClr val="tx1"/>
                </a:solidFill>
              </a:rPr>
              <a:t> </a:t>
            </a:r>
          </a:p>
          <a:p>
            <a:pPr algn="just">
              <a:spcBef>
                <a:spcPts val="200"/>
              </a:spcBef>
              <a:spcAft>
                <a:spcPts val="0"/>
              </a:spcAft>
              <a:buClr>
                <a:schemeClr val="tx1"/>
              </a:buClr>
              <a:buFont typeface="Wingdings" panose="05000000000000000000" pitchFamily="2" charset="2"/>
              <a:buChar char="Ø"/>
            </a:pPr>
            <a:r>
              <a:rPr lang="en-US" sz="2400" dirty="0">
                <a:solidFill>
                  <a:schemeClr val="tx1"/>
                </a:solidFill>
              </a:rPr>
              <a:t>Phasor measurement units (PMU) : PMU measures the phasor values of current and voltage. </a:t>
            </a:r>
          </a:p>
          <a:p>
            <a:pPr marL="0" indent="0" algn="just">
              <a:spcBef>
                <a:spcPts val="200"/>
              </a:spcBef>
              <a:spcAft>
                <a:spcPts val="0"/>
              </a:spcAft>
              <a:buClr>
                <a:schemeClr val="tx1"/>
              </a:buClr>
              <a:buNone/>
            </a:pPr>
            <a:endParaRPr lang="en-US" sz="2400" dirty="0">
              <a:solidFill>
                <a:schemeClr val="tx1"/>
              </a:solidFill>
            </a:endParaRPr>
          </a:p>
          <a:p>
            <a:pPr algn="just">
              <a:spcBef>
                <a:spcPts val="200"/>
              </a:spcBef>
              <a:spcAft>
                <a:spcPts val="0"/>
              </a:spcAft>
              <a:buClr>
                <a:schemeClr val="tx1"/>
              </a:buClr>
              <a:buFont typeface="Wingdings" panose="05000000000000000000" pitchFamily="2" charset="2"/>
              <a:buChar char="Ø"/>
            </a:pPr>
            <a:r>
              <a:rPr lang="en-US" sz="2400" dirty="0">
                <a:solidFill>
                  <a:schemeClr val="tx1"/>
                </a:solidFill>
              </a:rPr>
              <a:t>An attack detection model for power system based on machine learning that can be trained by using information and logs collected by phasor measurement units (PMUs)</a:t>
            </a:r>
          </a:p>
          <a:p>
            <a:pPr algn="just">
              <a:spcBef>
                <a:spcPts val="200"/>
              </a:spcBef>
              <a:spcAft>
                <a:spcPts val="0"/>
              </a:spcAft>
              <a:buClr>
                <a:schemeClr val="tx1"/>
              </a:buClr>
              <a:buFont typeface="Wingdings" panose="05000000000000000000" pitchFamily="2" charset="2"/>
              <a:buChar char="Ø"/>
            </a:pPr>
            <a:endParaRPr lang="en-US" sz="2400" dirty="0">
              <a:solidFill>
                <a:schemeClr val="tx1"/>
              </a:solidFill>
            </a:endParaRPr>
          </a:p>
          <a:p>
            <a:pPr algn="just">
              <a:spcBef>
                <a:spcPts val="200"/>
              </a:spcBef>
              <a:spcAft>
                <a:spcPts val="0"/>
              </a:spcAft>
              <a:buClr>
                <a:schemeClr val="tx1"/>
              </a:buClr>
              <a:buFont typeface="Wingdings" panose="05000000000000000000" pitchFamily="2" charset="2"/>
              <a:buChar char="Ø"/>
            </a:pPr>
            <a:r>
              <a:rPr lang="en-US" sz="2400" dirty="0">
                <a:solidFill>
                  <a:schemeClr val="tx1"/>
                </a:solidFill>
              </a:rPr>
              <a:t>Crucial for ensuring the stability and reliability of the power grid and minimizing the consequences of cyber attacks.</a:t>
            </a:r>
          </a:p>
          <a:p>
            <a:pPr algn="just">
              <a:spcBef>
                <a:spcPts val="200"/>
              </a:spcBef>
              <a:spcAft>
                <a:spcPts val="0"/>
              </a:spcAft>
              <a:buClr>
                <a:schemeClr val="tx1"/>
              </a:buClr>
              <a:buFont typeface="Wingdings" panose="05000000000000000000" pitchFamily="2" charset="2"/>
              <a:buChar char="Ø"/>
            </a:pP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EC778553-E753-45E8-A019-7575AF6A4370}" type="slidenum">
              <a:rPr lang="en-US" sz="1800" smtClean="0">
                <a:solidFill>
                  <a:schemeClr val="tx1"/>
                </a:solidFill>
              </a:rPr>
              <a:t>3</a:t>
            </a:fld>
            <a:endParaRPr lang="en-US" sz="1800" dirty="0">
              <a:solidFill>
                <a:schemeClr val="tx1"/>
              </a:solidFill>
            </a:endParaRPr>
          </a:p>
        </p:txBody>
      </p:sp>
    </p:spTree>
    <p:extLst>
      <p:ext uri="{BB962C8B-B14F-4D97-AF65-F5344CB8AC3E}">
        <p14:creationId xmlns:p14="http://schemas.microsoft.com/office/powerpoint/2010/main" val="850465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05EA-3288-4F75-8AEF-C129D3F35EF1}"/>
              </a:ext>
            </a:extLst>
          </p:cNvPr>
          <p:cNvSpPr>
            <a:spLocks noGrp="1"/>
          </p:cNvSpPr>
          <p:nvPr>
            <p:ph type="title"/>
          </p:nvPr>
        </p:nvSpPr>
        <p:spPr/>
        <p:txBody>
          <a:bodyPr/>
          <a:lstStyle/>
          <a:p>
            <a:r>
              <a:rPr lang="en-US" b="1" dirty="0">
                <a:solidFill>
                  <a:srgbClr val="002060"/>
                </a:solidFill>
              </a:rPr>
              <a:t>Experimental Analysis</a:t>
            </a:r>
          </a:p>
        </p:txBody>
      </p:sp>
      <p:sp>
        <p:nvSpPr>
          <p:cNvPr id="3" name="Content Placeholder 2">
            <a:extLst>
              <a:ext uri="{FF2B5EF4-FFF2-40B4-BE49-F238E27FC236}">
                <a16:creationId xmlns:a16="http://schemas.microsoft.com/office/drawing/2014/main" id="{0A61DF6D-770B-4FD7-9FEB-48EAE5C264FB}"/>
              </a:ext>
            </a:extLst>
          </p:cNvPr>
          <p:cNvSpPr>
            <a:spLocks noGrp="1"/>
          </p:cNvSpPr>
          <p:nvPr>
            <p:ph idx="1"/>
          </p:nvPr>
        </p:nvSpPr>
        <p:spPr/>
        <p:txBody>
          <a:bodyPr>
            <a:normAutofit fontScale="92500" lnSpcReduction="20000"/>
          </a:bodyPr>
          <a:lstStyle/>
          <a:p>
            <a:pPr>
              <a:spcBef>
                <a:spcPts val="200"/>
              </a:spcBef>
              <a:buClrTx/>
              <a:buFont typeface="Wingdings" panose="05000000000000000000" pitchFamily="2" charset="2"/>
              <a:buChar char="Ø"/>
            </a:pPr>
            <a:r>
              <a:rPr lang="en-US" sz="2400" dirty="0">
                <a:solidFill>
                  <a:schemeClr val="tx1"/>
                </a:solidFill>
              </a:rPr>
              <a:t> Fig. 6 is a detailed comparison of the use of original 128 features and combined features from different evaluation by using AdaBoost model.</a:t>
            </a:r>
          </a:p>
          <a:p>
            <a:pPr>
              <a:spcBef>
                <a:spcPts val="200"/>
              </a:spcBef>
              <a:buClrTx/>
              <a:buFont typeface="Wingdings" panose="05000000000000000000" pitchFamily="2" charset="2"/>
              <a:buChar char="Ø"/>
            </a:pPr>
            <a:endParaRPr lang="en-US" sz="2400" dirty="0">
              <a:solidFill>
                <a:schemeClr val="tx1"/>
              </a:solidFill>
            </a:endParaRPr>
          </a:p>
          <a:p>
            <a:pPr>
              <a:spcBef>
                <a:spcPts val="200"/>
              </a:spcBef>
              <a:buClrTx/>
              <a:buFont typeface="Wingdings" panose="05000000000000000000" pitchFamily="2" charset="2"/>
              <a:buChar char="Ø"/>
            </a:pPr>
            <a:r>
              <a:rPr lang="en-US" sz="2400" dirty="0">
                <a:solidFill>
                  <a:schemeClr val="tx1"/>
                </a:solidFill>
              </a:rPr>
              <a:t>While working with 128 features we got accuracy 0.9182 while after data processing steps the accuracy got </a:t>
            </a:r>
            <a:r>
              <a:rPr lang="en-US" sz="2400" dirty="0" err="1">
                <a:solidFill>
                  <a:schemeClr val="tx1"/>
                </a:solidFill>
              </a:rPr>
              <a:t>upto</a:t>
            </a:r>
            <a:r>
              <a:rPr lang="en-US" sz="2400" dirty="0">
                <a:solidFill>
                  <a:schemeClr val="tx1"/>
                </a:solidFill>
              </a:rPr>
              <a:t> 0.94053.</a:t>
            </a:r>
          </a:p>
          <a:p>
            <a:pPr marL="0" indent="0">
              <a:spcBef>
                <a:spcPts val="200"/>
              </a:spcBef>
              <a:buClrTx/>
              <a:buNone/>
            </a:pPr>
            <a:endParaRPr lang="en-US" sz="2400" dirty="0">
              <a:solidFill>
                <a:schemeClr val="tx1"/>
              </a:solidFill>
            </a:endParaRPr>
          </a:p>
          <a:p>
            <a:pPr>
              <a:spcBef>
                <a:spcPts val="200"/>
              </a:spcBef>
              <a:buClrTx/>
              <a:buFont typeface="Wingdings" panose="05000000000000000000" pitchFamily="2" charset="2"/>
              <a:buChar char="Ø"/>
            </a:pPr>
            <a:r>
              <a:rPr lang="en-US" sz="2400" dirty="0">
                <a:solidFill>
                  <a:schemeClr val="tx1"/>
                </a:solidFill>
              </a:rPr>
              <a:t>Obviously, using combined features is better than using original data in all evaluation metrics. </a:t>
            </a:r>
          </a:p>
          <a:p>
            <a:pPr>
              <a:spcBef>
                <a:spcPts val="200"/>
              </a:spcBef>
              <a:buClrTx/>
              <a:buFont typeface="Wingdings" panose="05000000000000000000" pitchFamily="2" charset="2"/>
              <a:buChar char="Ø"/>
            </a:pPr>
            <a:endParaRPr lang="en-US" sz="2400" dirty="0">
              <a:solidFill>
                <a:schemeClr val="tx1"/>
              </a:solidFill>
            </a:endParaRPr>
          </a:p>
          <a:p>
            <a:pPr>
              <a:spcBef>
                <a:spcPts val="200"/>
              </a:spcBef>
              <a:buClrTx/>
              <a:buFont typeface="Wingdings" panose="05000000000000000000" pitchFamily="2" charset="2"/>
              <a:buChar char="Ø"/>
            </a:pPr>
            <a:r>
              <a:rPr lang="en-US" sz="2400" dirty="0">
                <a:solidFill>
                  <a:schemeClr val="tx1"/>
                </a:solidFill>
              </a:rPr>
              <a:t>Compared to the original features, the dimension of combined features is only 31 dimensions, and the dimension is reduced by 75%, thereby saving computing resources.</a:t>
            </a:r>
          </a:p>
          <a:p>
            <a:pPr>
              <a:spcBef>
                <a:spcPts val="200"/>
              </a:spcBef>
              <a:buClrTx/>
              <a:buFont typeface="Wingdings" panose="05000000000000000000" pitchFamily="2" charset="2"/>
              <a:buChar char="Ø"/>
            </a:pPr>
            <a:endParaRPr lang="en-US" sz="2400" dirty="0">
              <a:solidFill>
                <a:schemeClr val="tx1"/>
              </a:solidFill>
            </a:endParaRPr>
          </a:p>
          <a:p>
            <a:pPr>
              <a:spcBef>
                <a:spcPts val="200"/>
              </a:spcBef>
              <a:buClrTx/>
              <a:buFont typeface="Wingdings" panose="05000000000000000000" pitchFamily="2" charset="2"/>
              <a:buChar char="Ø"/>
            </a:pPr>
            <a:r>
              <a:rPr lang="en-US" sz="2400" dirty="0">
                <a:solidFill>
                  <a:schemeClr val="tx1"/>
                </a:solidFill>
              </a:rPr>
              <a:t>It verifies the above mentioned that the better the features, the better performance of the model.</a:t>
            </a:r>
          </a:p>
        </p:txBody>
      </p:sp>
      <p:sp>
        <p:nvSpPr>
          <p:cNvPr id="5" name="Slide Number Placeholder 4"/>
          <p:cNvSpPr>
            <a:spLocks noGrp="1"/>
          </p:cNvSpPr>
          <p:nvPr>
            <p:ph type="sldNum" sz="quarter" idx="12"/>
          </p:nvPr>
        </p:nvSpPr>
        <p:spPr/>
        <p:txBody>
          <a:bodyPr/>
          <a:lstStyle/>
          <a:p>
            <a:fld id="{EC778553-E753-45E8-A019-7575AF6A4370}" type="slidenum">
              <a:rPr lang="en-US" sz="1800" smtClean="0">
                <a:solidFill>
                  <a:schemeClr val="tx1"/>
                </a:solidFill>
              </a:rPr>
              <a:t>30</a:t>
            </a:fld>
            <a:endParaRPr lang="en-US" sz="1800" dirty="0">
              <a:solidFill>
                <a:schemeClr val="tx1"/>
              </a:solidFill>
            </a:endParaRPr>
          </a:p>
        </p:txBody>
      </p:sp>
    </p:spTree>
    <p:extLst>
      <p:ext uri="{BB962C8B-B14F-4D97-AF65-F5344CB8AC3E}">
        <p14:creationId xmlns:p14="http://schemas.microsoft.com/office/powerpoint/2010/main" val="3166776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05EA-3288-4F75-8AEF-C129D3F35EF1}"/>
              </a:ext>
            </a:extLst>
          </p:cNvPr>
          <p:cNvSpPr>
            <a:spLocks noGrp="1"/>
          </p:cNvSpPr>
          <p:nvPr>
            <p:ph type="title"/>
          </p:nvPr>
        </p:nvSpPr>
        <p:spPr/>
        <p:txBody>
          <a:bodyPr/>
          <a:lstStyle/>
          <a:p>
            <a:r>
              <a:rPr lang="en-US" b="1" dirty="0">
                <a:solidFill>
                  <a:srgbClr val="002060"/>
                </a:solidFill>
              </a:rPr>
              <a:t>Conclusions</a:t>
            </a:r>
          </a:p>
        </p:txBody>
      </p:sp>
      <p:sp>
        <p:nvSpPr>
          <p:cNvPr id="3" name="Content Placeholder 2">
            <a:extLst>
              <a:ext uri="{FF2B5EF4-FFF2-40B4-BE49-F238E27FC236}">
                <a16:creationId xmlns:a16="http://schemas.microsoft.com/office/drawing/2014/main" id="{0A61DF6D-770B-4FD7-9FEB-48EAE5C264FB}"/>
              </a:ext>
            </a:extLst>
          </p:cNvPr>
          <p:cNvSpPr>
            <a:spLocks noGrp="1"/>
          </p:cNvSpPr>
          <p:nvPr>
            <p:ph idx="1"/>
          </p:nvPr>
        </p:nvSpPr>
        <p:spPr/>
        <p:txBody>
          <a:bodyPr>
            <a:noAutofit/>
          </a:bodyPr>
          <a:lstStyle/>
          <a:p>
            <a:pPr>
              <a:spcBef>
                <a:spcPts val="200"/>
              </a:spcBef>
              <a:buClrTx/>
              <a:buFont typeface="Wingdings" panose="05000000000000000000" pitchFamily="2" charset="2"/>
              <a:buChar char="Ø"/>
            </a:pPr>
            <a:r>
              <a:rPr lang="en-US" sz="2400" dirty="0">
                <a:solidFill>
                  <a:schemeClr val="tx1"/>
                </a:solidFill>
              </a:rPr>
              <a:t>The proposed model is to identify faults and cyber-attacks in power grid. </a:t>
            </a:r>
          </a:p>
          <a:p>
            <a:pPr>
              <a:spcBef>
                <a:spcPts val="200"/>
              </a:spcBef>
              <a:buClrTx/>
              <a:buFont typeface="Wingdings" panose="05000000000000000000" pitchFamily="2" charset="2"/>
              <a:buChar char="Ø"/>
            </a:pPr>
            <a:endParaRPr lang="en-US" sz="2400" dirty="0">
              <a:solidFill>
                <a:schemeClr val="tx1"/>
              </a:solidFill>
            </a:endParaRPr>
          </a:p>
          <a:p>
            <a:pPr>
              <a:spcBef>
                <a:spcPts val="200"/>
              </a:spcBef>
              <a:buClrTx/>
              <a:buFont typeface="Wingdings" panose="05000000000000000000" pitchFamily="2" charset="2"/>
              <a:buChar char="Ø"/>
            </a:pPr>
            <a:r>
              <a:rPr lang="en-US" sz="2400" dirty="0">
                <a:solidFill>
                  <a:schemeClr val="tx1"/>
                </a:solidFill>
              </a:rPr>
              <a:t>The proposed model extracts the main features of power grid data and thus reduce the computational cost</a:t>
            </a:r>
          </a:p>
          <a:p>
            <a:pPr marL="0" indent="0">
              <a:spcBef>
                <a:spcPts val="200"/>
              </a:spcBef>
              <a:buClrTx/>
              <a:buNone/>
            </a:pPr>
            <a:endParaRPr lang="en-US" sz="2400" dirty="0">
              <a:solidFill>
                <a:schemeClr val="tx1"/>
              </a:solidFill>
            </a:endParaRPr>
          </a:p>
          <a:p>
            <a:pPr>
              <a:spcBef>
                <a:spcPts val="200"/>
              </a:spcBef>
              <a:buClrTx/>
              <a:buFont typeface="Wingdings" panose="05000000000000000000" pitchFamily="2" charset="2"/>
              <a:buChar char="Ø"/>
            </a:pPr>
            <a:r>
              <a:rPr lang="en-US" sz="2400" dirty="0">
                <a:solidFill>
                  <a:schemeClr val="tx1"/>
                </a:solidFill>
              </a:rPr>
              <a:t>A variety of machine learning evaluation metrics are used to evaluate the model proposed in this thesis and traditional machine learning models in the experiment. </a:t>
            </a:r>
          </a:p>
          <a:p>
            <a:pPr>
              <a:spcBef>
                <a:spcPts val="200"/>
              </a:spcBef>
              <a:buClrTx/>
              <a:buFont typeface="Wingdings" panose="05000000000000000000" pitchFamily="2" charset="2"/>
              <a:buChar char="Ø"/>
            </a:pPr>
            <a:endParaRPr lang="en-US" sz="2400" dirty="0">
              <a:solidFill>
                <a:schemeClr val="tx1"/>
              </a:solidFill>
            </a:endParaRPr>
          </a:p>
          <a:p>
            <a:pPr>
              <a:spcBef>
                <a:spcPts val="200"/>
              </a:spcBef>
              <a:buClrTx/>
              <a:buFont typeface="Wingdings" panose="05000000000000000000" pitchFamily="2" charset="2"/>
              <a:buChar char="Ø"/>
            </a:pPr>
            <a:r>
              <a:rPr lang="en-US" sz="2400" dirty="0">
                <a:solidFill>
                  <a:schemeClr val="tx1"/>
                </a:solidFill>
              </a:rPr>
              <a:t>The results show that the data processing method can improve the existing accuracy of the model, and AdaBoost Classification model can effectively detect 37 kinds of behaviors in the power grid.</a:t>
            </a:r>
          </a:p>
        </p:txBody>
      </p:sp>
      <p:sp>
        <p:nvSpPr>
          <p:cNvPr id="5" name="Slide Number Placeholder 4"/>
          <p:cNvSpPr>
            <a:spLocks noGrp="1"/>
          </p:cNvSpPr>
          <p:nvPr>
            <p:ph type="sldNum" sz="quarter" idx="12"/>
          </p:nvPr>
        </p:nvSpPr>
        <p:spPr/>
        <p:txBody>
          <a:bodyPr/>
          <a:lstStyle/>
          <a:p>
            <a:fld id="{EC778553-E753-45E8-A019-7575AF6A4370}" type="slidenum">
              <a:rPr lang="en-US" sz="1800" smtClean="0">
                <a:solidFill>
                  <a:schemeClr val="tx1"/>
                </a:solidFill>
              </a:rPr>
              <a:t>31</a:t>
            </a:fld>
            <a:endParaRPr lang="en-US" sz="1800" dirty="0">
              <a:solidFill>
                <a:schemeClr val="tx1"/>
              </a:solidFill>
            </a:endParaRPr>
          </a:p>
        </p:txBody>
      </p:sp>
    </p:spTree>
    <p:extLst>
      <p:ext uri="{BB962C8B-B14F-4D97-AF65-F5344CB8AC3E}">
        <p14:creationId xmlns:p14="http://schemas.microsoft.com/office/powerpoint/2010/main" val="2954902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Future Work</a:t>
            </a:r>
            <a:endParaRPr lang="en-US" dirty="0"/>
          </a:p>
        </p:txBody>
      </p:sp>
      <p:sp>
        <p:nvSpPr>
          <p:cNvPr id="3" name="Content Placeholder 2"/>
          <p:cNvSpPr>
            <a:spLocks noGrp="1"/>
          </p:cNvSpPr>
          <p:nvPr>
            <p:ph idx="1"/>
          </p:nvPr>
        </p:nvSpPr>
        <p:spPr/>
        <p:txBody>
          <a:bodyPr/>
          <a:lstStyle/>
          <a:p>
            <a:pPr marL="0" indent="0">
              <a:buNone/>
            </a:pPr>
            <a:r>
              <a:rPr lang="en-US" sz="2800" dirty="0">
                <a:solidFill>
                  <a:schemeClr val="tx1"/>
                </a:solidFill>
              </a:rPr>
              <a:t>In our future work, We will try</a:t>
            </a:r>
          </a:p>
          <a:p>
            <a:pPr>
              <a:buClrTx/>
              <a:buFont typeface="Wingdings" panose="05000000000000000000" pitchFamily="2" charset="2"/>
              <a:buChar char="Ø"/>
            </a:pPr>
            <a:r>
              <a:rPr lang="en-US" sz="2800" dirty="0">
                <a:solidFill>
                  <a:schemeClr val="tx1"/>
                </a:solidFill>
              </a:rPr>
              <a:t>Will continue to enhance relevant data and work on deep learning models combined with Big Data processing in the future </a:t>
            </a:r>
          </a:p>
          <a:p>
            <a:pPr>
              <a:buClrTx/>
              <a:buFont typeface="Wingdings" panose="05000000000000000000" pitchFamily="2" charset="2"/>
              <a:buChar char="Ø"/>
            </a:pPr>
            <a:endParaRPr lang="en-US" sz="2800" dirty="0">
              <a:solidFill>
                <a:schemeClr val="tx1"/>
              </a:solidFill>
            </a:endParaRPr>
          </a:p>
          <a:p>
            <a:pPr>
              <a:buClrTx/>
              <a:buFont typeface="Wingdings" panose="05000000000000000000" pitchFamily="2" charset="2"/>
              <a:buChar char="Ø"/>
            </a:pPr>
            <a:r>
              <a:rPr lang="en-US" sz="2800" dirty="0">
                <a:solidFill>
                  <a:schemeClr val="tx1"/>
                </a:solidFill>
              </a:rPr>
              <a:t>Collecting representative instances of various attack events is usually a difficult task. We will also work on semi-supervised learning in this case in the future.</a:t>
            </a:r>
            <a:endParaRPr lang="en-US" dirty="0"/>
          </a:p>
        </p:txBody>
      </p:sp>
      <p:sp>
        <p:nvSpPr>
          <p:cNvPr id="4" name="Slide Number Placeholder 3"/>
          <p:cNvSpPr>
            <a:spLocks noGrp="1"/>
          </p:cNvSpPr>
          <p:nvPr>
            <p:ph type="sldNum" sz="quarter" idx="12"/>
          </p:nvPr>
        </p:nvSpPr>
        <p:spPr/>
        <p:txBody>
          <a:bodyPr/>
          <a:lstStyle/>
          <a:p>
            <a:fld id="{EC778553-E753-45E8-A019-7575AF6A4370}" type="slidenum">
              <a:rPr lang="en-US" sz="1800" smtClean="0">
                <a:solidFill>
                  <a:schemeClr val="tx1"/>
                </a:solidFill>
              </a:rPr>
              <a:t>32</a:t>
            </a:fld>
            <a:endParaRPr lang="en-US" sz="1800" dirty="0">
              <a:solidFill>
                <a:schemeClr val="tx1"/>
              </a:solidFill>
            </a:endParaRPr>
          </a:p>
        </p:txBody>
      </p:sp>
    </p:spTree>
    <p:extLst>
      <p:ext uri="{BB962C8B-B14F-4D97-AF65-F5344CB8AC3E}">
        <p14:creationId xmlns:p14="http://schemas.microsoft.com/office/powerpoint/2010/main" val="1491530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002060"/>
                </a:solidFill>
              </a:rPr>
              <a:t>References</a:t>
            </a:r>
          </a:p>
        </p:txBody>
      </p:sp>
      <p:sp>
        <p:nvSpPr>
          <p:cNvPr id="6" name="Content Placeholder 5"/>
          <p:cNvSpPr>
            <a:spLocks noGrp="1"/>
          </p:cNvSpPr>
          <p:nvPr>
            <p:ph idx="1"/>
          </p:nvPr>
        </p:nvSpPr>
        <p:spPr/>
        <p:txBody>
          <a:bodyPr>
            <a:normAutofit/>
          </a:bodyPr>
          <a:lstStyle/>
          <a:p>
            <a:pPr marL="0" indent="0" algn="just">
              <a:buNone/>
            </a:pPr>
            <a:endParaRPr lang="en-US" sz="2800" dirty="0">
              <a:solidFill>
                <a:schemeClr val="tx1"/>
              </a:solidFill>
            </a:endParaRPr>
          </a:p>
          <a:p>
            <a:pPr algn="just"/>
            <a:endParaRPr lang="en-US" sz="2400"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EC778553-E753-45E8-A019-7575AF6A4370}" type="slidenum">
              <a:rPr lang="en-US" sz="1800" smtClean="0">
                <a:solidFill>
                  <a:schemeClr val="tx1"/>
                </a:solidFill>
              </a:rPr>
              <a:t>33</a:t>
            </a:fld>
            <a:endParaRPr lang="en-US" sz="1800" dirty="0">
              <a:solidFill>
                <a:schemeClr val="tx1"/>
              </a:solidFill>
            </a:endParaRPr>
          </a:p>
        </p:txBody>
      </p:sp>
      <p:sp>
        <p:nvSpPr>
          <p:cNvPr id="8" name="TextBox 7">
            <a:extLst>
              <a:ext uri="{FF2B5EF4-FFF2-40B4-BE49-F238E27FC236}">
                <a16:creationId xmlns:a16="http://schemas.microsoft.com/office/drawing/2014/main" id="{5EE4D81A-9421-00D0-8862-50309D663ED8}"/>
              </a:ext>
            </a:extLst>
          </p:cNvPr>
          <p:cNvSpPr txBox="1"/>
          <p:nvPr/>
        </p:nvSpPr>
        <p:spPr>
          <a:xfrm>
            <a:off x="1097281" y="1718153"/>
            <a:ext cx="10404158" cy="4708981"/>
          </a:xfrm>
          <a:prstGeom prst="rect">
            <a:avLst/>
          </a:prstGeom>
          <a:noFill/>
        </p:spPr>
        <p:txBody>
          <a:bodyPr wrap="square">
            <a:spAutoFit/>
          </a:bodyPr>
          <a:lstStyle/>
          <a:p>
            <a:pPr marL="285750" indent="-285750">
              <a:buFont typeface="Wingdings" panose="05000000000000000000" pitchFamily="2" charset="2"/>
              <a:buChar char="Ø"/>
            </a:pPr>
            <a:r>
              <a:rPr lang="en-US" sz="2000" dirty="0"/>
              <a:t>Ahmed CM, Zhou J, Mathur AP. Noise matters: Using sensor and process noise fingerprint to detect stealthy cyber attacks and authenticate sensors in cps. In: Proceedings of the 34th Annual Computer Security Applications Conference. New York, NY, USA: ACM; 2018. p. 566–81. ISBN 978-1-4503-6569-7. </a:t>
            </a:r>
            <a:r>
              <a:rPr lang="en-US" sz="2000" dirty="0" err="1"/>
              <a:t>doi</a:t>
            </a:r>
            <a:r>
              <a:rPr lang="en-US" sz="2000" dirty="0"/>
              <a:t>: 10. 1145/3274694.3274748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Shoukry Y , Chong M , </a:t>
            </a:r>
            <a:r>
              <a:rPr lang="en-US" sz="2000" dirty="0" err="1"/>
              <a:t>Wakaiki</a:t>
            </a:r>
            <a:r>
              <a:rPr lang="en-US" sz="2000" dirty="0"/>
              <a:t> M , Nuzzo P , </a:t>
            </a:r>
            <a:r>
              <a:rPr lang="en-US" sz="2000" dirty="0" err="1"/>
              <a:t>Sangiovanni-Vincentelli</a:t>
            </a:r>
            <a:r>
              <a:rPr lang="en-US" sz="2000" dirty="0"/>
              <a:t> A , Se- </a:t>
            </a:r>
            <a:r>
              <a:rPr lang="en-US" sz="2000" dirty="0" err="1"/>
              <a:t>shia</a:t>
            </a:r>
            <a:r>
              <a:rPr lang="en-US" sz="2000" dirty="0"/>
              <a:t> SA , et al. </a:t>
            </a:r>
            <a:r>
              <a:rPr lang="en-US" sz="2000" dirty="0" err="1"/>
              <a:t>Smt</a:t>
            </a:r>
            <a:r>
              <a:rPr lang="en-US" sz="2000" dirty="0"/>
              <a:t>-based observer design for cyber-physical systems under sensor attacks. ACM Transactions on Cyber-Physical Systems 2018;2(1):5 .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err="1"/>
              <a:t>Hadžiosmanovi</a:t>
            </a:r>
            <a:r>
              <a:rPr lang="en-US" sz="2000" dirty="0"/>
              <a:t> ´c D, Sommer R, </a:t>
            </a:r>
            <a:r>
              <a:rPr lang="en-US" sz="2000" dirty="0" err="1"/>
              <a:t>Zambon</a:t>
            </a:r>
            <a:r>
              <a:rPr lang="en-US" sz="2000" dirty="0"/>
              <a:t> E, </a:t>
            </a:r>
            <a:r>
              <a:rPr lang="en-US" sz="2000" dirty="0" err="1"/>
              <a:t>Hartel</a:t>
            </a:r>
            <a:r>
              <a:rPr lang="en-US" sz="2000" dirty="0"/>
              <a:t> PH. Through the eye of the plc: Semantic security monitoring for industrial processes. In: Proceedings of the 30th Annual Computer Security Applications Conference. New York, NY, USA: ACM;</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Nader P , </a:t>
            </a:r>
            <a:r>
              <a:rPr lang="en-US" sz="2000" dirty="0" err="1"/>
              <a:t>Honeine</a:t>
            </a:r>
            <a:r>
              <a:rPr lang="en-US" sz="2000" dirty="0"/>
              <a:t> P , </a:t>
            </a:r>
            <a:r>
              <a:rPr lang="en-US" sz="2000" dirty="0" err="1"/>
              <a:t>Beauseroy</a:t>
            </a:r>
            <a:r>
              <a:rPr lang="en-US" sz="2000" dirty="0"/>
              <a:t> P . </a:t>
            </a:r>
            <a:r>
              <a:rPr lang="en-US" sz="2000" dirty="0" err="1"/>
              <a:t>Lp</a:t>
            </a:r>
            <a:r>
              <a:rPr lang="en-US" sz="2000" dirty="0"/>
              <a:t>-norms in one-class classification for </a:t>
            </a:r>
            <a:r>
              <a:rPr lang="en-US" sz="2000" dirty="0" err="1"/>
              <a:t>intru</a:t>
            </a:r>
            <a:r>
              <a:rPr lang="en-US" sz="2000" dirty="0"/>
              <a:t>- </a:t>
            </a:r>
            <a:r>
              <a:rPr lang="en-US" sz="2000" dirty="0" err="1"/>
              <a:t>sion</a:t>
            </a:r>
            <a:r>
              <a:rPr lang="en-US" sz="2000" dirty="0"/>
              <a:t> detection in </a:t>
            </a:r>
            <a:r>
              <a:rPr lang="en-US" sz="2000" dirty="0" err="1"/>
              <a:t>scada</a:t>
            </a:r>
            <a:r>
              <a:rPr lang="en-US" sz="2000" dirty="0"/>
              <a:t> systems.. IEEE Trans Ind Informa 2014;10(4):2308–17 .</a:t>
            </a:r>
          </a:p>
        </p:txBody>
      </p:sp>
    </p:spTree>
    <p:extLst>
      <p:ext uri="{BB962C8B-B14F-4D97-AF65-F5344CB8AC3E}">
        <p14:creationId xmlns:p14="http://schemas.microsoft.com/office/powerpoint/2010/main" val="3929019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002060"/>
                </a:solidFill>
              </a:rPr>
              <a:t>References</a:t>
            </a:r>
          </a:p>
        </p:txBody>
      </p:sp>
      <p:sp>
        <p:nvSpPr>
          <p:cNvPr id="6" name="Content Placeholder 5"/>
          <p:cNvSpPr>
            <a:spLocks noGrp="1"/>
          </p:cNvSpPr>
          <p:nvPr>
            <p:ph idx="1"/>
          </p:nvPr>
        </p:nvSpPr>
        <p:spPr/>
        <p:txBody>
          <a:bodyPr>
            <a:normAutofit/>
          </a:bodyPr>
          <a:lstStyle/>
          <a:p>
            <a:pPr marL="0" indent="0" algn="just">
              <a:buNone/>
            </a:pPr>
            <a:endParaRPr lang="en-US" sz="2800" dirty="0">
              <a:solidFill>
                <a:schemeClr val="tx1"/>
              </a:solidFill>
            </a:endParaRPr>
          </a:p>
          <a:p>
            <a:pPr algn="just"/>
            <a:endParaRPr lang="en-US" sz="2400"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EC778553-E753-45E8-A019-7575AF6A4370}" type="slidenum">
              <a:rPr lang="en-US" sz="1800" smtClean="0">
                <a:solidFill>
                  <a:schemeClr val="tx1"/>
                </a:solidFill>
              </a:rPr>
              <a:t>34</a:t>
            </a:fld>
            <a:endParaRPr lang="en-US" sz="1800" dirty="0">
              <a:solidFill>
                <a:schemeClr val="tx1"/>
              </a:solidFill>
            </a:endParaRPr>
          </a:p>
        </p:txBody>
      </p:sp>
      <p:sp>
        <p:nvSpPr>
          <p:cNvPr id="8" name="TextBox 7">
            <a:extLst>
              <a:ext uri="{FF2B5EF4-FFF2-40B4-BE49-F238E27FC236}">
                <a16:creationId xmlns:a16="http://schemas.microsoft.com/office/drawing/2014/main" id="{5EE4D81A-9421-00D0-8862-50309D663ED8}"/>
              </a:ext>
            </a:extLst>
          </p:cNvPr>
          <p:cNvSpPr txBox="1"/>
          <p:nvPr/>
        </p:nvSpPr>
        <p:spPr>
          <a:xfrm>
            <a:off x="924401" y="1737360"/>
            <a:ext cx="10404158" cy="3785652"/>
          </a:xfrm>
          <a:prstGeom prst="rect">
            <a:avLst/>
          </a:prstGeom>
          <a:noFill/>
        </p:spPr>
        <p:txBody>
          <a:bodyPr wrap="square">
            <a:spAutoFit/>
          </a:bodyPr>
          <a:lstStyle/>
          <a:p>
            <a:pPr marL="285750" indent="-285750">
              <a:buFont typeface="Wingdings" panose="05000000000000000000" pitchFamily="2" charset="2"/>
              <a:buChar char="Ø"/>
            </a:pPr>
            <a:r>
              <a:rPr lang="en-US" sz="2000" dirty="0" err="1"/>
              <a:t>Junejo</a:t>
            </a:r>
            <a:r>
              <a:rPr lang="en-US" sz="2000" dirty="0"/>
              <a:t> KN , Goh J . </a:t>
            </a:r>
            <a:r>
              <a:rPr lang="en-US" sz="2000" dirty="0" err="1"/>
              <a:t>Behaviour</a:t>
            </a:r>
            <a:r>
              <a:rPr lang="en-US" sz="2000" dirty="0"/>
              <a:t>-based attack detection and classification in cyber physical systems using machine learning. In: Proceedings of the 2nd ACM International Workshop on Cyber-Physical System Security. ACM; 2016. p. 34–43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Pan S , Morris T , Adhikari U . Classification of disturbances and cyber-attacks in power systems using heterogeneous time-synchronized data. IEEE Trans Ind Inf 2015;11(3):650–62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Che L , Liu X , Shuai Z , Li Z , Wen Y . Cyber cascades screening considering the impacts of false data injection attacks. IEEE Trans Power Syst 2018 .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Case DU . Analysis of the cyber attack on the </a:t>
            </a:r>
            <a:r>
              <a:rPr lang="en-US" sz="2000" dirty="0" err="1"/>
              <a:t>ukrainian</a:t>
            </a:r>
            <a:r>
              <a:rPr lang="en-US" sz="2000" dirty="0"/>
              <a:t> power grid. Electric. Inform. Shar. Anal. Center (E-ISAC) 2016 .</a:t>
            </a:r>
          </a:p>
        </p:txBody>
      </p:sp>
    </p:spTree>
    <p:extLst>
      <p:ext uri="{BB962C8B-B14F-4D97-AF65-F5344CB8AC3E}">
        <p14:creationId xmlns:p14="http://schemas.microsoft.com/office/powerpoint/2010/main" val="3221776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80F84-15BD-42B3-92D2-0621F1DD7EA2}"/>
              </a:ext>
            </a:extLst>
          </p:cNvPr>
          <p:cNvSpPr txBox="1"/>
          <p:nvPr/>
        </p:nvSpPr>
        <p:spPr>
          <a:xfrm flipV="1">
            <a:off x="4501662" y="3429000"/>
            <a:ext cx="2194560" cy="101991"/>
          </a:xfrm>
          <a:prstGeom prst="rect">
            <a:avLst/>
          </a:prstGeom>
          <a:noFill/>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fld id="{EC778553-E753-45E8-A019-7575AF6A4370}" type="slidenum">
              <a:rPr lang="en-US" sz="1800" smtClean="0">
                <a:solidFill>
                  <a:schemeClr val="tx1"/>
                </a:solidFill>
              </a:rPr>
              <a:t>35</a:t>
            </a:fld>
            <a:endParaRPr lang="en-US" sz="1800" dirty="0">
              <a:solidFill>
                <a:schemeClr val="tx1"/>
              </a:solidFill>
            </a:endParaRPr>
          </a:p>
        </p:txBody>
      </p:sp>
      <p:sp>
        <p:nvSpPr>
          <p:cNvPr id="4" name="TextBox 3">
            <a:extLst>
              <a:ext uri="{FF2B5EF4-FFF2-40B4-BE49-F238E27FC236}">
                <a16:creationId xmlns:a16="http://schemas.microsoft.com/office/drawing/2014/main" id="{C2B24F92-47B1-49C2-B701-D5BC75407256}"/>
              </a:ext>
            </a:extLst>
          </p:cNvPr>
          <p:cNvSpPr txBox="1"/>
          <p:nvPr/>
        </p:nvSpPr>
        <p:spPr>
          <a:xfrm>
            <a:off x="3964772" y="2223890"/>
            <a:ext cx="4473527" cy="1015663"/>
          </a:xfrm>
          <a:prstGeom prst="rect">
            <a:avLst/>
          </a:prstGeom>
          <a:noFill/>
        </p:spPr>
        <p:txBody>
          <a:bodyPr wrap="square" rtlCol="0">
            <a:spAutoFit/>
          </a:bodyPr>
          <a:lstStyle/>
          <a:p>
            <a:pPr algn="ctr"/>
            <a:r>
              <a:rPr lang="en-US" sz="5400" b="1" dirty="0">
                <a:solidFill>
                  <a:srgbClr val="002060"/>
                </a:solidFill>
              </a:rPr>
              <a:t>Thank </a:t>
            </a:r>
            <a:r>
              <a:rPr lang="en-US" sz="6000" b="1" dirty="0">
                <a:solidFill>
                  <a:srgbClr val="002060"/>
                </a:solidFill>
              </a:rPr>
              <a:t>You</a:t>
            </a:r>
            <a:endParaRPr lang="en-US" sz="5400" b="1" dirty="0">
              <a:solidFill>
                <a:srgbClr val="002060"/>
              </a:solidFill>
            </a:endParaRPr>
          </a:p>
        </p:txBody>
      </p:sp>
    </p:spTree>
    <p:custDataLst>
      <p:tags r:id="rId1"/>
    </p:custDataLst>
    <p:extLst>
      <p:ext uri="{BB962C8B-B14F-4D97-AF65-F5344CB8AC3E}">
        <p14:creationId xmlns:p14="http://schemas.microsoft.com/office/powerpoint/2010/main" val="73052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Related Works</a:t>
            </a:r>
          </a:p>
        </p:txBody>
      </p:sp>
      <p:sp>
        <p:nvSpPr>
          <p:cNvPr id="3" name="Content Placeholder 2"/>
          <p:cNvSpPr>
            <a:spLocks noGrp="1"/>
          </p:cNvSpPr>
          <p:nvPr>
            <p:ph idx="1"/>
          </p:nvPr>
        </p:nvSpPr>
        <p:spPr>
          <a:xfrm>
            <a:off x="1097280" y="1845734"/>
            <a:ext cx="10347008" cy="4023360"/>
          </a:xfrm>
        </p:spPr>
        <p:txBody>
          <a:bodyPr>
            <a:noAutofit/>
          </a:bodyPr>
          <a:lstStyle/>
          <a:p>
            <a:pPr algn="just">
              <a:spcBef>
                <a:spcPts val="200"/>
              </a:spcBef>
              <a:buClrTx/>
              <a:buFont typeface="Wingdings" panose="05000000000000000000" pitchFamily="2" charset="2"/>
              <a:buChar char="Ø"/>
            </a:pPr>
            <a:r>
              <a:rPr lang="en-US" sz="2400" dirty="0">
                <a:solidFill>
                  <a:schemeClr val="tx1"/>
                </a:solidFill>
              </a:rPr>
              <a:t>Ahmed et al. used sensor and process noise fingerprint to detect stealthy cyber-attacks in CPS, and validated the method on a dataset from a real-world water treatment facility. </a:t>
            </a:r>
          </a:p>
          <a:p>
            <a:pPr algn="just">
              <a:spcBef>
                <a:spcPts val="200"/>
              </a:spcBef>
              <a:buClrTx/>
              <a:buFont typeface="Wingdings" panose="05000000000000000000" pitchFamily="2" charset="2"/>
              <a:buChar char="Ø"/>
            </a:pPr>
            <a:endParaRPr lang="en-US" sz="2400" dirty="0">
              <a:solidFill>
                <a:schemeClr val="tx1"/>
              </a:solidFill>
            </a:endParaRPr>
          </a:p>
          <a:p>
            <a:pPr algn="just">
              <a:spcBef>
                <a:spcPts val="200"/>
              </a:spcBef>
              <a:buClrTx/>
              <a:buFont typeface="Wingdings" panose="05000000000000000000" pitchFamily="2" charset="2"/>
              <a:buChar char="Ø"/>
            </a:pPr>
            <a:r>
              <a:rPr lang="en-US" sz="2400" dirty="0">
                <a:solidFill>
                  <a:schemeClr val="tx1"/>
                </a:solidFill>
              </a:rPr>
              <a:t>Shoukry et al. proposed a Multi-Modal </a:t>
            </a:r>
            <a:r>
              <a:rPr lang="en-US" sz="2400" dirty="0" err="1">
                <a:solidFill>
                  <a:schemeClr val="tx1"/>
                </a:solidFill>
              </a:rPr>
              <a:t>Luenberger</a:t>
            </a:r>
            <a:r>
              <a:rPr lang="en-US" sz="2400" dirty="0">
                <a:solidFill>
                  <a:schemeClr val="tx1"/>
                </a:solidFill>
              </a:rPr>
              <a:t> observer that can isolate the attacked sensors and estimate the state of the underlying dynamics from the remaining sensors and their approach can be applied to large-scale CPSs.</a:t>
            </a:r>
          </a:p>
          <a:p>
            <a:pPr algn="just">
              <a:spcBef>
                <a:spcPts val="200"/>
              </a:spcBef>
              <a:buClrTx/>
              <a:buFont typeface="Wingdings" panose="05000000000000000000" pitchFamily="2" charset="2"/>
              <a:buChar char="Ø"/>
            </a:pPr>
            <a:endParaRPr lang="en-US" sz="2400" dirty="0">
              <a:solidFill>
                <a:schemeClr val="tx1"/>
              </a:solidFill>
            </a:endParaRPr>
          </a:p>
          <a:p>
            <a:pPr algn="just">
              <a:spcBef>
                <a:spcPts val="200"/>
              </a:spcBef>
              <a:buClrTx/>
              <a:buFont typeface="Wingdings" panose="05000000000000000000" pitchFamily="2" charset="2"/>
              <a:buChar char="Ø"/>
            </a:pPr>
            <a:r>
              <a:rPr lang="en-US" sz="2400" dirty="0" err="1">
                <a:solidFill>
                  <a:schemeClr val="tx1"/>
                </a:solidFill>
              </a:rPr>
              <a:t>Hadžiosmanovi´c</a:t>
            </a:r>
            <a:r>
              <a:rPr lang="en-US" sz="2400" dirty="0">
                <a:solidFill>
                  <a:schemeClr val="tx1"/>
                </a:solidFill>
              </a:rPr>
              <a:t> et al. developed a semantic, network-based instruction detection system to detect attacks on process control by using network traffic from water plants</a:t>
            </a:r>
          </a:p>
          <a:p>
            <a:pPr algn="just">
              <a:spcBef>
                <a:spcPts val="200"/>
              </a:spcBef>
              <a:buClrTx/>
              <a:buFont typeface="Wingdings" panose="05000000000000000000" pitchFamily="2" charset="2"/>
              <a:buChar char="Ø"/>
            </a:pPr>
            <a:endParaRPr lang="en-US" sz="2400" dirty="0">
              <a:solidFill>
                <a:schemeClr val="tx1"/>
              </a:solidFill>
            </a:endParaRPr>
          </a:p>
          <a:p>
            <a:pPr algn="just">
              <a:spcBef>
                <a:spcPts val="200"/>
              </a:spcBef>
              <a:buClrTx/>
              <a:buFont typeface="Wingdings" panose="05000000000000000000" pitchFamily="2" charset="2"/>
              <a:buChar char="Ø"/>
            </a:pPr>
            <a:endParaRPr lang="en-US" sz="2400" dirty="0">
              <a:solidFill>
                <a:schemeClr val="tx1"/>
              </a:solidFill>
            </a:endParaRPr>
          </a:p>
          <a:p>
            <a:pPr algn="just">
              <a:spcBef>
                <a:spcPts val="200"/>
              </a:spcBef>
              <a:buClrTx/>
              <a:buFont typeface="Wingdings" panose="05000000000000000000" pitchFamily="2" charset="2"/>
              <a:buChar char="Ø"/>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EC778553-E753-45E8-A019-7575AF6A4370}" type="slidenum">
              <a:rPr lang="en-US" sz="1800" smtClean="0">
                <a:solidFill>
                  <a:schemeClr val="tx1"/>
                </a:solidFill>
              </a:rPr>
              <a:t>4</a:t>
            </a:fld>
            <a:endParaRPr lang="en-US" sz="1800" dirty="0">
              <a:solidFill>
                <a:schemeClr val="tx1"/>
              </a:solidFill>
            </a:endParaRPr>
          </a:p>
        </p:txBody>
      </p:sp>
    </p:spTree>
    <p:extLst>
      <p:ext uri="{BB962C8B-B14F-4D97-AF65-F5344CB8AC3E}">
        <p14:creationId xmlns:p14="http://schemas.microsoft.com/office/powerpoint/2010/main" val="1714848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Related Works (cont.)</a:t>
            </a:r>
            <a:endParaRPr lang="en-US" dirty="0"/>
          </a:p>
        </p:txBody>
      </p:sp>
      <p:sp>
        <p:nvSpPr>
          <p:cNvPr id="3" name="Content Placeholder 2"/>
          <p:cNvSpPr>
            <a:spLocks noGrp="1"/>
          </p:cNvSpPr>
          <p:nvPr>
            <p:ph idx="1"/>
          </p:nvPr>
        </p:nvSpPr>
        <p:spPr>
          <a:xfrm>
            <a:off x="1097280" y="1906493"/>
            <a:ext cx="10447020" cy="4918417"/>
          </a:xfrm>
        </p:spPr>
        <p:txBody>
          <a:bodyPr>
            <a:normAutofit/>
          </a:bodyPr>
          <a:lstStyle/>
          <a:p>
            <a:pPr algn="just">
              <a:spcBef>
                <a:spcPts val="2000"/>
              </a:spcBef>
              <a:buClrTx/>
              <a:buFont typeface="Wingdings" panose="05000000000000000000" pitchFamily="2" charset="2"/>
              <a:buChar char="Ø"/>
            </a:pPr>
            <a:r>
              <a:rPr lang="en-US" sz="2400" dirty="0">
                <a:solidFill>
                  <a:schemeClr val="tx1"/>
                </a:solidFill>
              </a:rPr>
              <a:t>Other works</a:t>
            </a:r>
          </a:p>
          <a:p>
            <a:pPr lvl="2" algn="just">
              <a:spcBef>
                <a:spcPts val="2000"/>
              </a:spcBef>
              <a:buClrTx/>
              <a:buFont typeface="Wingdings" panose="05000000000000000000" pitchFamily="2" charset="2"/>
              <a:buChar char="Ø"/>
            </a:pPr>
            <a:r>
              <a:rPr lang="en-US" sz="2400" dirty="0" err="1">
                <a:solidFill>
                  <a:schemeClr val="tx1"/>
                </a:solidFill>
              </a:rPr>
              <a:t>Junejo</a:t>
            </a:r>
            <a:r>
              <a:rPr lang="en-US" sz="2400" dirty="0">
                <a:solidFill>
                  <a:schemeClr val="tx1"/>
                </a:solidFill>
              </a:rPr>
              <a:t> and Goh proposed a behavior-based machine learning approach for the intrusion detection</a:t>
            </a:r>
          </a:p>
          <a:p>
            <a:pPr lvl="2" algn="just">
              <a:spcBef>
                <a:spcPts val="2000"/>
              </a:spcBef>
              <a:buClrTx/>
              <a:buFont typeface="Wingdings" panose="05000000000000000000" pitchFamily="2" charset="2"/>
              <a:buChar char="Ø"/>
            </a:pPr>
            <a:r>
              <a:rPr lang="en-US" sz="2400" dirty="0">
                <a:solidFill>
                  <a:schemeClr val="tx1"/>
                </a:solidFill>
              </a:rPr>
              <a:t>Nader et al. utilized a fast one- class classification approach which overcome the drawback of high sensitivity towards to outliers</a:t>
            </a:r>
          </a:p>
          <a:p>
            <a:pPr lvl="2" algn="just">
              <a:spcBef>
                <a:spcPts val="2000"/>
              </a:spcBef>
              <a:buClrTx/>
              <a:buFont typeface="Wingdings" panose="05000000000000000000" pitchFamily="2" charset="2"/>
              <a:buChar char="Ø"/>
            </a:pPr>
            <a:r>
              <a:rPr lang="en-US" sz="2400" dirty="0">
                <a:solidFill>
                  <a:schemeClr val="tx1"/>
                </a:solidFill>
              </a:rPr>
              <a:t>Pan et al. proposed a sequential pattern mining approach to accurately extract patterns of power system disturbances and cyber-attacks.</a:t>
            </a:r>
          </a:p>
          <a:p>
            <a:pPr algn="just">
              <a:spcBef>
                <a:spcPts val="2000"/>
              </a:spcBef>
              <a:buClrTx/>
              <a:buFont typeface="Wingdings" panose="05000000000000000000" pitchFamily="2" charset="2"/>
              <a:buChar char="Ø"/>
            </a:pPr>
            <a:endParaRPr lang="en-US" sz="2400" dirty="0">
              <a:solidFill>
                <a:schemeClr val="tx1"/>
              </a:solidFill>
            </a:endParaRPr>
          </a:p>
          <a:p>
            <a:pPr>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fld id="{EC778553-E753-45E8-A019-7575AF6A4370}" type="slidenum">
              <a:rPr lang="en-US" sz="1800" smtClean="0">
                <a:solidFill>
                  <a:schemeClr val="tx1"/>
                </a:solidFill>
              </a:rPr>
              <a:t>5</a:t>
            </a:fld>
            <a:endParaRPr lang="en-US" sz="1800" dirty="0">
              <a:solidFill>
                <a:schemeClr val="tx1"/>
              </a:solidFill>
            </a:endParaRPr>
          </a:p>
        </p:txBody>
      </p:sp>
    </p:spTree>
    <p:extLst>
      <p:ext uri="{BB962C8B-B14F-4D97-AF65-F5344CB8AC3E}">
        <p14:creationId xmlns:p14="http://schemas.microsoft.com/office/powerpoint/2010/main" val="1152228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Gap in the Research</a:t>
            </a:r>
          </a:p>
        </p:txBody>
      </p:sp>
      <p:sp>
        <p:nvSpPr>
          <p:cNvPr id="3" name="Content Placeholder 2"/>
          <p:cNvSpPr>
            <a:spLocks noGrp="1"/>
          </p:cNvSpPr>
          <p:nvPr>
            <p:ph idx="1"/>
          </p:nvPr>
        </p:nvSpPr>
        <p:spPr>
          <a:xfrm>
            <a:off x="1097280" y="1574271"/>
            <a:ext cx="10058400" cy="4023360"/>
          </a:xfrm>
        </p:spPr>
        <p:txBody>
          <a:bodyPr>
            <a:normAutofit/>
          </a:bodyPr>
          <a:lstStyle/>
          <a:p>
            <a:pPr lvl="3">
              <a:spcBef>
                <a:spcPts val="2000"/>
              </a:spcBef>
              <a:buClrTx/>
              <a:buFont typeface="Wingdings" panose="05000000000000000000" pitchFamily="2" charset="2"/>
              <a:buChar char="ü"/>
            </a:pPr>
            <a:endParaRPr lang="en-US" sz="2800" dirty="0">
              <a:solidFill>
                <a:schemeClr val="tx1"/>
              </a:solidFill>
            </a:endParaRPr>
          </a:p>
          <a:p>
            <a:pPr lvl="3">
              <a:spcBef>
                <a:spcPts val="2000"/>
              </a:spcBef>
              <a:buClrTx/>
              <a:buFont typeface="Wingdings" panose="05000000000000000000" pitchFamily="2" charset="2"/>
              <a:buChar char="ü"/>
            </a:pPr>
            <a:r>
              <a:rPr lang="en-US" sz="2800" dirty="0">
                <a:solidFill>
                  <a:schemeClr val="tx1"/>
                </a:solidFill>
              </a:rPr>
              <a:t>Traditional methods of event and cyber attack detection in the power grid are based on rule-based algorithms that are limited in their ability to detect complex and evolving cyber threats.</a:t>
            </a:r>
          </a:p>
          <a:p>
            <a:pPr lvl="3">
              <a:spcBef>
                <a:spcPts val="2000"/>
              </a:spcBef>
              <a:buClrTx/>
              <a:buFont typeface="Wingdings" panose="05000000000000000000" pitchFamily="2" charset="2"/>
              <a:buChar char="ü"/>
            </a:pPr>
            <a:r>
              <a:rPr lang="en-US" sz="2800" dirty="0">
                <a:solidFill>
                  <a:schemeClr val="tx1"/>
                </a:solidFill>
              </a:rPr>
              <a:t>The increasing volume and complexity of data generated by the power grid also makes it difficult to detect attacks using traditional methods.</a:t>
            </a:r>
          </a:p>
          <a:p>
            <a:pPr lvl="3">
              <a:lnSpc>
                <a:spcPct val="150000"/>
              </a:lnSpc>
              <a:buClrTx/>
              <a:buFont typeface="Wingdings" panose="05000000000000000000" pitchFamily="2" charset="2"/>
              <a:buChar char="ü"/>
            </a:pP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EC778553-E753-45E8-A019-7575AF6A4370}" type="slidenum">
              <a:rPr lang="en-US" sz="1800" smtClean="0">
                <a:solidFill>
                  <a:schemeClr val="tx1"/>
                </a:solidFill>
              </a:rPr>
              <a:t>6</a:t>
            </a:fld>
            <a:endParaRPr lang="en-US" sz="1800" dirty="0">
              <a:solidFill>
                <a:schemeClr val="tx1"/>
              </a:solidFill>
            </a:endParaRPr>
          </a:p>
        </p:txBody>
      </p:sp>
    </p:spTree>
    <p:extLst>
      <p:ext uri="{BB962C8B-B14F-4D97-AF65-F5344CB8AC3E}">
        <p14:creationId xmlns:p14="http://schemas.microsoft.com/office/powerpoint/2010/main" val="4027267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8C7A-1FA6-49BF-8E6C-62BDD3E9AF57}"/>
              </a:ext>
            </a:extLst>
          </p:cNvPr>
          <p:cNvSpPr>
            <a:spLocks noGrp="1"/>
          </p:cNvSpPr>
          <p:nvPr>
            <p:ph type="title"/>
          </p:nvPr>
        </p:nvSpPr>
        <p:spPr/>
        <p:txBody>
          <a:bodyPr/>
          <a:lstStyle/>
          <a:p>
            <a:r>
              <a:rPr lang="en-US" b="1" dirty="0">
                <a:solidFill>
                  <a:srgbClr val="002060"/>
                </a:solidFill>
              </a:rPr>
              <a:t>Objectives</a:t>
            </a:r>
          </a:p>
        </p:txBody>
      </p:sp>
      <p:sp>
        <p:nvSpPr>
          <p:cNvPr id="3" name="Content Placeholder 2">
            <a:extLst>
              <a:ext uri="{FF2B5EF4-FFF2-40B4-BE49-F238E27FC236}">
                <a16:creationId xmlns:a16="http://schemas.microsoft.com/office/drawing/2014/main" id="{1007E5DA-423C-470D-964F-74BABD0CE229}"/>
              </a:ext>
            </a:extLst>
          </p:cNvPr>
          <p:cNvSpPr>
            <a:spLocks noGrp="1"/>
          </p:cNvSpPr>
          <p:nvPr>
            <p:ph idx="1"/>
          </p:nvPr>
        </p:nvSpPr>
        <p:spPr>
          <a:xfrm>
            <a:off x="1097280" y="1995452"/>
            <a:ext cx="10058400" cy="4023360"/>
          </a:xfrm>
        </p:spPr>
        <p:txBody>
          <a:bodyPr>
            <a:normAutofit/>
          </a:bodyPr>
          <a:lstStyle/>
          <a:p>
            <a:pPr algn="just">
              <a:spcBef>
                <a:spcPts val="2000"/>
              </a:spcBef>
              <a:buClrTx/>
              <a:buFont typeface="Wingdings" panose="05000000000000000000" pitchFamily="2" charset="2"/>
              <a:buChar char="Ø"/>
            </a:pPr>
            <a:r>
              <a:rPr lang="en-US" sz="3200" dirty="0">
                <a:solidFill>
                  <a:schemeClr val="tx1"/>
                </a:solidFill>
              </a:rPr>
              <a:t> To propose an approach that uses machine learning to detect events and cyber attacks in the power grid.</a:t>
            </a:r>
          </a:p>
          <a:p>
            <a:pPr marL="0" indent="0" algn="just">
              <a:spcBef>
                <a:spcPts val="2000"/>
              </a:spcBef>
              <a:buClrTx/>
              <a:buNone/>
            </a:pPr>
            <a:endParaRPr lang="en-US" sz="3200" dirty="0">
              <a:solidFill>
                <a:schemeClr val="tx1"/>
              </a:solidFill>
            </a:endParaRPr>
          </a:p>
          <a:p>
            <a:pPr algn="just">
              <a:spcBef>
                <a:spcPts val="200"/>
              </a:spcBef>
              <a:buClrTx/>
              <a:buFont typeface="Wingdings" panose="05000000000000000000" pitchFamily="2" charset="2"/>
              <a:buChar char="Ø"/>
            </a:pPr>
            <a:r>
              <a:rPr lang="en-US" sz="3200" dirty="0">
                <a:solidFill>
                  <a:schemeClr val="tx1"/>
                </a:solidFill>
              </a:rPr>
              <a:t>  To minimize features and better the performance without sacrificing event and attack detection ability.</a:t>
            </a:r>
          </a:p>
          <a:p>
            <a:pPr marL="0" indent="0" algn="just">
              <a:buClrTx/>
              <a:buNone/>
            </a:pPr>
            <a:endParaRPr lang="en-US" sz="3200" dirty="0">
              <a:solidFill>
                <a:schemeClr val="tx1"/>
              </a:solidFill>
            </a:endParaRPr>
          </a:p>
        </p:txBody>
      </p:sp>
      <p:sp>
        <p:nvSpPr>
          <p:cNvPr id="5" name="Slide Number Placeholder 4"/>
          <p:cNvSpPr>
            <a:spLocks noGrp="1"/>
          </p:cNvSpPr>
          <p:nvPr>
            <p:ph type="sldNum" sz="quarter" idx="12"/>
          </p:nvPr>
        </p:nvSpPr>
        <p:spPr/>
        <p:txBody>
          <a:bodyPr/>
          <a:lstStyle/>
          <a:p>
            <a:fld id="{EC778553-E753-45E8-A019-7575AF6A4370}" type="slidenum">
              <a:rPr lang="en-US" sz="1800" smtClean="0">
                <a:solidFill>
                  <a:schemeClr val="tx1"/>
                </a:solidFill>
              </a:rPr>
              <a:t>7</a:t>
            </a:fld>
            <a:endParaRPr lang="en-US" sz="1800" dirty="0">
              <a:solidFill>
                <a:schemeClr val="tx1"/>
              </a:solidFill>
            </a:endParaRPr>
          </a:p>
        </p:txBody>
      </p:sp>
    </p:spTree>
    <p:extLst>
      <p:ext uri="{BB962C8B-B14F-4D97-AF65-F5344CB8AC3E}">
        <p14:creationId xmlns:p14="http://schemas.microsoft.com/office/powerpoint/2010/main" val="293270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Contribution</a:t>
            </a:r>
          </a:p>
        </p:txBody>
      </p:sp>
      <p:sp>
        <p:nvSpPr>
          <p:cNvPr id="3" name="Content Placeholder 2"/>
          <p:cNvSpPr>
            <a:spLocks noGrp="1"/>
          </p:cNvSpPr>
          <p:nvPr>
            <p:ph idx="1"/>
          </p:nvPr>
        </p:nvSpPr>
        <p:spPr/>
        <p:txBody>
          <a:bodyPr>
            <a:normAutofit fontScale="92500" lnSpcReduction="10000"/>
          </a:bodyPr>
          <a:lstStyle/>
          <a:p>
            <a:pPr>
              <a:lnSpc>
                <a:spcPct val="150000"/>
              </a:lnSpc>
              <a:buClrTx/>
              <a:buFont typeface="Wingdings" panose="05000000000000000000" pitchFamily="2" charset="2"/>
              <a:buChar char="Ø"/>
            </a:pPr>
            <a:r>
              <a:rPr lang="en-US" sz="2800" dirty="0">
                <a:solidFill>
                  <a:schemeClr val="tx1"/>
                </a:solidFill>
              </a:rPr>
              <a:t>An approach to deal with unusual data in the datasets, such as Not a Number(</a:t>
            </a:r>
            <a:r>
              <a:rPr lang="en-US" sz="2800" dirty="0" err="1">
                <a:solidFill>
                  <a:schemeClr val="tx1"/>
                </a:solidFill>
              </a:rPr>
              <a:t>NaN</a:t>
            </a:r>
            <a:r>
              <a:rPr lang="en-US" sz="2800" dirty="0">
                <a:solidFill>
                  <a:schemeClr val="tx1"/>
                </a:solidFill>
              </a:rPr>
              <a:t>) and Infinity values</a:t>
            </a:r>
          </a:p>
          <a:p>
            <a:pPr>
              <a:lnSpc>
                <a:spcPct val="150000"/>
              </a:lnSpc>
              <a:buClrTx/>
              <a:buFont typeface="Wingdings" panose="05000000000000000000" pitchFamily="2" charset="2"/>
              <a:buChar char="Ø"/>
            </a:pPr>
            <a:r>
              <a:rPr lang="en-US" sz="2800" dirty="0">
                <a:solidFill>
                  <a:schemeClr val="tx1"/>
                </a:solidFill>
              </a:rPr>
              <a:t>Feature engineering to construct new features</a:t>
            </a:r>
          </a:p>
          <a:p>
            <a:pPr>
              <a:lnSpc>
                <a:spcPct val="150000"/>
              </a:lnSpc>
              <a:buClrTx/>
              <a:buFont typeface="Wingdings" panose="05000000000000000000" pitchFamily="2" charset="2"/>
              <a:buChar char="Ø"/>
            </a:pPr>
            <a:r>
              <a:rPr lang="en-US" sz="2800" dirty="0">
                <a:solidFill>
                  <a:schemeClr val="tx1"/>
                </a:solidFill>
              </a:rPr>
              <a:t>Feature selection technique to reduce the data</a:t>
            </a:r>
          </a:p>
          <a:p>
            <a:pPr>
              <a:lnSpc>
                <a:spcPct val="150000"/>
              </a:lnSpc>
              <a:buClrTx/>
              <a:buFont typeface="Wingdings" panose="05000000000000000000" pitchFamily="2" charset="2"/>
              <a:buChar char="Ø"/>
            </a:pPr>
            <a:r>
              <a:rPr lang="en-US" sz="2800" dirty="0">
                <a:solidFill>
                  <a:schemeClr val="tx1"/>
                </a:solidFill>
              </a:rPr>
              <a:t>A machine learning-based classification model that can successfully distinguish 37 types of event, including cyber-attacks</a:t>
            </a:r>
          </a:p>
        </p:txBody>
      </p:sp>
      <p:sp>
        <p:nvSpPr>
          <p:cNvPr id="4" name="Slide Number Placeholder 3"/>
          <p:cNvSpPr>
            <a:spLocks noGrp="1"/>
          </p:cNvSpPr>
          <p:nvPr>
            <p:ph type="sldNum" sz="quarter" idx="12"/>
          </p:nvPr>
        </p:nvSpPr>
        <p:spPr/>
        <p:txBody>
          <a:bodyPr/>
          <a:lstStyle/>
          <a:p>
            <a:fld id="{EC778553-E753-45E8-A019-7575AF6A4370}" type="slidenum">
              <a:rPr lang="en-US" sz="1800" smtClean="0">
                <a:solidFill>
                  <a:schemeClr val="tx1"/>
                </a:solidFill>
              </a:rPr>
              <a:t>8</a:t>
            </a:fld>
            <a:endParaRPr lang="en-US" sz="1800" dirty="0">
              <a:solidFill>
                <a:schemeClr val="tx1"/>
              </a:solidFill>
            </a:endParaRPr>
          </a:p>
        </p:txBody>
      </p:sp>
    </p:spTree>
    <p:extLst>
      <p:ext uri="{BB962C8B-B14F-4D97-AF65-F5344CB8AC3E}">
        <p14:creationId xmlns:p14="http://schemas.microsoft.com/office/powerpoint/2010/main" val="9353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5F49D47-E02F-4E4E-A5C8-B7E1B8ECA3EF}"/>
              </a:ext>
            </a:extLst>
          </p:cNvPr>
          <p:cNvSpPr>
            <a:spLocks noGrp="1"/>
          </p:cNvSpPr>
          <p:nvPr>
            <p:ph type="title"/>
          </p:nvPr>
        </p:nvSpPr>
        <p:spPr/>
        <p:txBody>
          <a:bodyPr/>
          <a:lstStyle/>
          <a:p>
            <a:r>
              <a:rPr lang="en-US" altLang="en-US" sz="4800" b="1" dirty="0">
                <a:solidFill>
                  <a:srgbClr val="002060"/>
                </a:solidFill>
              </a:rPr>
              <a:t>Proposed Methodology</a:t>
            </a:r>
            <a:endParaRPr lang="en-US" dirty="0">
              <a:solidFill>
                <a:srgbClr val="002060"/>
              </a:solidFill>
            </a:endParaRPr>
          </a:p>
        </p:txBody>
      </p:sp>
      <p:sp>
        <p:nvSpPr>
          <p:cNvPr id="34" name="Content Placeholder 2">
            <a:extLst>
              <a:ext uri="{FF2B5EF4-FFF2-40B4-BE49-F238E27FC236}">
                <a16:creationId xmlns:a16="http://schemas.microsoft.com/office/drawing/2014/main" id="{4407DE94-956B-4C10-A5D0-F85713CA2B8B}"/>
              </a:ext>
            </a:extLst>
          </p:cNvPr>
          <p:cNvSpPr txBox="1">
            <a:spLocks/>
          </p:cNvSpPr>
          <p:nvPr/>
        </p:nvSpPr>
        <p:spPr>
          <a:xfrm>
            <a:off x="1154083" y="1248248"/>
            <a:ext cx="10058400" cy="43104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Ø"/>
            </a:pPr>
            <a:endParaRPr lang="en-US" sz="2400" dirty="0">
              <a:solidFill>
                <a:schemeClr val="tx1"/>
              </a:solidFill>
            </a:endParaRPr>
          </a:p>
          <a:p>
            <a:pPr>
              <a:buClrTx/>
              <a:buFont typeface="Wingdings" panose="05000000000000000000" pitchFamily="2" charset="2"/>
              <a:buChar char="Ø"/>
            </a:pPr>
            <a:r>
              <a:rPr lang="en-US" sz="2400" dirty="0">
                <a:solidFill>
                  <a:schemeClr val="tx1"/>
                </a:solidFill>
              </a:rPr>
              <a:t>Dataset Collection: </a:t>
            </a:r>
          </a:p>
          <a:p>
            <a:pPr lvl="2">
              <a:buClrTx/>
              <a:buFont typeface="Wingdings" panose="05000000000000000000" pitchFamily="2" charset="2"/>
              <a:buChar char="Ø"/>
            </a:pPr>
            <a:r>
              <a:rPr lang="en-US" sz="2400" dirty="0">
                <a:solidFill>
                  <a:schemeClr val="tx1"/>
                </a:solidFill>
              </a:rPr>
              <a:t>the dataset used was created by </a:t>
            </a:r>
            <a:r>
              <a:rPr lang="en-US" sz="2400" dirty="0" err="1">
                <a:solidFill>
                  <a:schemeClr val="tx1"/>
                </a:solidFill>
              </a:rPr>
              <a:t>Uttam</a:t>
            </a:r>
            <a:r>
              <a:rPr lang="en-US" sz="2400" dirty="0">
                <a:solidFill>
                  <a:schemeClr val="tx1"/>
                </a:solidFill>
              </a:rPr>
              <a:t> Adhikari, </a:t>
            </a:r>
            <a:r>
              <a:rPr lang="en-US" sz="2400" dirty="0" err="1">
                <a:solidFill>
                  <a:schemeClr val="tx1"/>
                </a:solidFill>
              </a:rPr>
              <a:t>Shengyi</a:t>
            </a:r>
            <a:r>
              <a:rPr lang="en-US" sz="2400" dirty="0">
                <a:solidFill>
                  <a:schemeClr val="tx1"/>
                </a:solidFill>
              </a:rPr>
              <a:t> Pan in cooperation with Oak Ridge National Laboratories</a:t>
            </a:r>
          </a:p>
          <a:p>
            <a:pPr lvl="2">
              <a:buClrTx/>
              <a:buFont typeface="Wingdings" panose="05000000000000000000" pitchFamily="2" charset="2"/>
              <a:buChar char="Ø"/>
            </a:pPr>
            <a:endParaRPr lang="en-US" sz="2400" dirty="0">
              <a:solidFill>
                <a:schemeClr val="tx1"/>
              </a:solidFill>
            </a:endParaRPr>
          </a:p>
          <a:p>
            <a:pPr lvl="2">
              <a:buClrTx/>
              <a:buFont typeface="Wingdings" panose="05000000000000000000" pitchFamily="2" charset="2"/>
              <a:buChar char="Ø"/>
            </a:pPr>
            <a:r>
              <a:rPr lang="en-US" sz="2400" dirty="0">
                <a:solidFill>
                  <a:schemeClr val="tx1"/>
                </a:solidFill>
              </a:rPr>
              <a:t>The dataset mainly includes measurement data related to normal, fault and cyber-attack behaviors described in table 1.</a:t>
            </a:r>
          </a:p>
          <a:p>
            <a:pPr>
              <a:buClrTx/>
              <a:buFont typeface="Wingdings" panose="05000000000000000000" pitchFamily="2" charset="2"/>
              <a:buChar char="Ø"/>
            </a:pPr>
            <a:endParaRPr lang="en-US" sz="2400" dirty="0">
              <a:solidFill>
                <a:schemeClr val="tx1"/>
              </a:solidFill>
            </a:endParaRPr>
          </a:p>
          <a:p>
            <a:pPr marL="0" indent="0">
              <a:buFont typeface="Calibri" panose="020F0502020204030204" pitchFamily="34" charset="0"/>
              <a:buNone/>
            </a:pPr>
            <a:endParaRPr lang="en-US" sz="1800" dirty="0">
              <a:solidFill>
                <a:schemeClr val="tx1"/>
              </a:solidFill>
            </a:endParaRPr>
          </a:p>
        </p:txBody>
      </p:sp>
      <p:sp>
        <p:nvSpPr>
          <p:cNvPr id="3" name="Slide Number Placeholder 2"/>
          <p:cNvSpPr>
            <a:spLocks noGrp="1"/>
          </p:cNvSpPr>
          <p:nvPr>
            <p:ph type="sldNum" sz="quarter" idx="12"/>
          </p:nvPr>
        </p:nvSpPr>
        <p:spPr/>
        <p:txBody>
          <a:bodyPr/>
          <a:lstStyle/>
          <a:p>
            <a:fld id="{EC778553-E753-45E8-A019-7575AF6A4370}" type="slidenum">
              <a:rPr lang="en-US" sz="1800" smtClean="0">
                <a:solidFill>
                  <a:schemeClr val="tx1"/>
                </a:solidFill>
              </a:rPr>
              <a:t>9</a:t>
            </a:fld>
            <a:endParaRPr lang="en-US" sz="1800" dirty="0">
              <a:solidFill>
                <a:schemeClr val="tx1"/>
              </a:solidFill>
            </a:endParaRPr>
          </a:p>
        </p:txBody>
      </p:sp>
      <p:pic>
        <p:nvPicPr>
          <p:cNvPr id="4" name="Picture 3">
            <a:extLst>
              <a:ext uri="{FF2B5EF4-FFF2-40B4-BE49-F238E27FC236}">
                <a16:creationId xmlns:a16="http://schemas.microsoft.com/office/drawing/2014/main" id="{6885256F-6572-24E0-66A7-D042787DCD82}"/>
              </a:ext>
            </a:extLst>
          </p:cNvPr>
          <p:cNvPicPr>
            <a:picLocks noChangeAspect="1"/>
          </p:cNvPicPr>
          <p:nvPr/>
        </p:nvPicPr>
        <p:blipFill>
          <a:blip r:embed="rId3"/>
          <a:stretch>
            <a:fillRect/>
          </a:stretch>
        </p:blipFill>
        <p:spPr>
          <a:xfrm>
            <a:off x="3081337" y="4313284"/>
            <a:ext cx="5163271" cy="1614713"/>
          </a:xfrm>
          <a:prstGeom prst="rect">
            <a:avLst/>
          </a:prstGeom>
        </p:spPr>
      </p:pic>
      <p:sp>
        <p:nvSpPr>
          <p:cNvPr id="5" name="TextBox 4">
            <a:extLst>
              <a:ext uri="{FF2B5EF4-FFF2-40B4-BE49-F238E27FC236}">
                <a16:creationId xmlns:a16="http://schemas.microsoft.com/office/drawing/2014/main" id="{06FAD7C6-82F6-2D80-6D53-FA76D658763D}"/>
              </a:ext>
            </a:extLst>
          </p:cNvPr>
          <p:cNvSpPr txBox="1"/>
          <p:nvPr/>
        </p:nvSpPr>
        <p:spPr>
          <a:xfrm>
            <a:off x="4041223" y="5927997"/>
            <a:ext cx="3243497" cy="369332"/>
          </a:xfrm>
          <a:prstGeom prst="rect">
            <a:avLst/>
          </a:prstGeom>
          <a:noFill/>
        </p:spPr>
        <p:txBody>
          <a:bodyPr wrap="square" rtlCol="0">
            <a:spAutoFit/>
          </a:bodyPr>
          <a:lstStyle/>
          <a:p>
            <a:r>
              <a:rPr lang="en-US" dirty="0"/>
              <a:t>Table 1: Description of Scenarios</a:t>
            </a:r>
          </a:p>
        </p:txBody>
      </p:sp>
    </p:spTree>
    <p:custDataLst>
      <p:tags r:id="rId1"/>
    </p:custDataLst>
    <p:extLst>
      <p:ext uri="{BB962C8B-B14F-4D97-AF65-F5344CB8AC3E}">
        <p14:creationId xmlns:p14="http://schemas.microsoft.com/office/powerpoint/2010/main" val="2383561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
</p:tagLst>
</file>

<file path=ppt/tags/tag10.xml><?xml version="1.0" encoding="utf-8"?>
<p:tagLst xmlns:a="http://schemas.openxmlformats.org/drawingml/2006/main" xmlns:r="http://schemas.openxmlformats.org/officeDocument/2006/relationships" xmlns:p="http://schemas.openxmlformats.org/presentationml/2006/main">
  <p:tag name="TIMING" val="|8"/>
</p:tagLst>
</file>

<file path=ppt/tags/tag11.xml><?xml version="1.0" encoding="utf-8"?>
<p:tagLst xmlns:a="http://schemas.openxmlformats.org/drawingml/2006/main" xmlns:r="http://schemas.openxmlformats.org/officeDocument/2006/relationships" xmlns:p="http://schemas.openxmlformats.org/presentationml/2006/main">
  <p:tag name="TIMING" val="|8"/>
</p:tagLst>
</file>

<file path=ppt/tags/tag12.xml><?xml version="1.0" encoding="utf-8"?>
<p:tagLst xmlns:a="http://schemas.openxmlformats.org/drawingml/2006/main" xmlns:r="http://schemas.openxmlformats.org/officeDocument/2006/relationships" xmlns:p="http://schemas.openxmlformats.org/presentationml/2006/main">
  <p:tag name="TIMING" val="|8"/>
</p:tagLst>
</file>

<file path=ppt/tags/tag13.xml><?xml version="1.0" encoding="utf-8"?>
<p:tagLst xmlns:a="http://schemas.openxmlformats.org/drawingml/2006/main" xmlns:r="http://schemas.openxmlformats.org/officeDocument/2006/relationships" xmlns:p="http://schemas.openxmlformats.org/presentationml/2006/main">
  <p:tag name="TIMING" val="|8"/>
</p:tagLst>
</file>

<file path=ppt/tags/tag14.xml><?xml version="1.0" encoding="utf-8"?>
<p:tagLst xmlns:a="http://schemas.openxmlformats.org/drawingml/2006/main" xmlns:r="http://schemas.openxmlformats.org/officeDocument/2006/relationships" xmlns:p="http://schemas.openxmlformats.org/presentationml/2006/main">
  <p:tag name="TIMING" val="|8"/>
</p:tagLst>
</file>

<file path=ppt/tags/tag15.xml><?xml version="1.0" encoding="utf-8"?>
<p:tagLst xmlns:a="http://schemas.openxmlformats.org/drawingml/2006/main" xmlns:r="http://schemas.openxmlformats.org/officeDocument/2006/relationships" xmlns:p="http://schemas.openxmlformats.org/presentationml/2006/main">
  <p:tag name="TIMING" val="|8"/>
</p:tagLst>
</file>

<file path=ppt/tags/tag16.xml><?xml version="1.0" encoding="utf-8"?>
<p:tagLst xmlns:a="http://schemas.openxmlformats.org/drawingml/2006/main" xmlns:r="http://schemas.openxmlformats.org/officeDocument/2006/relationships" xmlns:p="http://schemas.openxmlformats.org/presentationml/2006/main">
  <p:tag name="TIMING" val="|7.2"/>
</p:tagLst>
</file>

<file path=ppt/tags/tag17.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8"/>
</p:tagLst>
</file>

<file path=ppt/tags/tag6.xml><?xml version="1.0" encoding="utf-8"?>
<p:tagLst xmlns:a="http://schemas.openxmlformats.org/drawingml/2006/main" xmlns:r="http://schemas.openxmlformats.org/officeDocument/2006/relationships" xmlns:p="http://schemas.openxmlformats.org/presentationml/2006/main">
  <p:tag name="TIMING" val="|8"/>
</p:tagLst>
</file>

<file path=ppt/tags/tag7.xml><?xml version="1.0" encoding="utf-8"?>
<p:tagLst xmlns:a="http://schemas.openxmlformats.org/drawingml/2006/main" xmlns:r="http://schemas.openxmlformats.org/officeDocument/2006/relationships" xmlns:p="http://schemas.openxmlformats.org/presentationml/2006/main">
  <p:tag name="TIMING" val="|8"/>
</p:tagLst>
</file>

<file path=ppt/tags/tag8.xml><?xml version="1.0" encoding="utf-8"?>
<p:tagLst xmlns:a="http://schemas.openxmlformats.org/drawingml/2006/main" xmlns:r="http://schemas.openxmlformats.org/officeDocument/2006/relationships" xmlns:p="http://schemas.openxmlformats.org/presentationml/2006/main">
  <p:tag name="TIMING" val="|8"/>
</p:tagLst>
</file>

<file path=ppt/tags/tag9.xml><?xml version="1.0" encoding="utf-8"?>
<p:tagLst xmlns:a="http://schemas.openxmlformats.org/drawingml/2006/main" xmlns:r="http://schemas.openxmlformats.org/officeDocument/2006/relationships" xmlns:p="http://schemas.openxmlformats.org/presentationml/2006/main">
  <p:tag name="TIMING" val="|8"/>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5090</TotalTime>
  <Words>2159</Words>
  <Application>Microsoft Office PowerPoint</Application>
  <PresentationFormat>Widescreen</PresentationFormat>
  <Paragraphs>269</Paragraphs>
  <Slides>35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Calibri</vt:lpstr>
      <vt:lpstr>Calibri Light</vt:lpstr>
      <vt:lpstr>Cambria Math</vt:lpstr>
      <vt:lpstr>Helvetica Neue</vt:lpstr>
      <vt:lpstr>NimbusRomNo9L-Regu</vt:lpstr>
      <vt:lpstr>Times New Roman</vt:lpstr>
      <vt:lpstr>Wingdings</vt:lpstr>
      <vt:lpstr>Retrospect</vt:lpstr>
      <vt:lpstr>PowerPoint Presentation</vt:lpstr>
      <vt:lpstr>Outline</vt:lpstr>
      <vt:lpstr>Introduction</vt:lpstr>
      <vt:lpstr>Related Works</vt:lpstr>
      <vt:lpstr>Related Works (cont.)</vt:lpstr>
      <vt:lpstr>Gap in the Research</vt:lpstr>
      <vt:lpstr>Objectives</vt:lpstr>
      <vt:lpstr>Contribution</vt:lpstr>
      <vt:lpstr>Proposed Methodology</vt:lpstr>
      <vt:lpstr>Dataset Collection</vt:lpstr>
      <vt:lpstr>Dataset Collection</vt:lpstr>
      <vt:lpstr>Proposed Methodology : Features Construction </vt:lpstr>
      <vt:lpstr>Proposed Methodology : Data Processing</vt:lpstr>
      <vt:lpstr>Proposed Methodology : Data Transformation</vt:lpstr>
      <vt:lpstr>Proposed Methodology : Data Transformation</vt:lpstr>
      <vt:lpstr>Proposed Methodology : Data Reduction</vt:lpstr>
      <vt:lpstr>Data Reduction : Correlation Matrix</vt:lpstr>
      <vt:lpstr>Data Reduction : Correlation Matrix</vt:lpstr>
      <vt:lpstr>Data Reduction : Feature Importance</vt:lpstr>
      <vt:lpstr>Data Reduction : Feature Importance</vt:lpstr>
      <vt:lpstr>Data Reduction : Feature Importance</vt:lpstr>
      <vt:lpstr>Data Reduction : Feature Importance</vt:lpstr>
      <vt:lpstr>Proposed Methodology : Machine Learning Models</vt:lpstr>
      <vt:lpstr>Proposed Methodology : Machine Learning Models</vt:lpstr>
      <vt:lpstr>Proposed Methodology : Flow diagram </vt:lpstr>
      <vt:lpstr>PowerPoint Presentation</vt:lpstr>
      <vt:lpstr>PowerPoint Presentation</vt:lpstr>
      <vt:lpstr>Experimental Analysis</vt:lpstr>
      <vt:lpstr>Experimental Analysis</vt:lpstr>
      <vt:lpstr>Experimental Analysis</vt:lpstr>
      <vt:lpstr>Conclusions</vt:lpstr>
      <vt:lpstr>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Samrat Alam</dc:creator>
  <cp:lastModifiedBy>Muhibbin Munna</cp:lastModifiedBy>
  <cp:revision>301</cp:revision>
  <dcterms:created xsi:type="dcterms:W3CDTF">2020-12-05T12:31:32Z</dcterms:created>
  <dcterms:modified xsi:type="dcterms:W3CDTF">2023-02-13T08:13:31Z</dcterms:modified>
</cp:coreProperties>
</file>