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6a850220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6a850220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6a850220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6a850220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6a85022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6a85022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6a850220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6a850220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af7b223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af7b223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af7b2238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af7b2238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6a850220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6a850220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Each interval contains both its endpoints and that no two intervals share a common endpoint</a:t>
            </a:r>
            <a:endParaRPr>
              <a:solidFill>
                <a:schemeClr val="dk1"/>
              </a:solidFill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>
                <a:solidFill>
                  <a:schemeClr val="dk1"/>
                </a:solidFill>
              </a:rPr>
              <a:t>The sorted endpoints list is given and the intervals in I are indexed by increasing right endpoints, that is, b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 &lt; b</a:t>
            </a:r>
            <a:r>
              <a:rPr baseline="-25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 &lt; . . . &lt; b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6a850220f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6a850220f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6a850220f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6a850220f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6a850220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6a85022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af7b2238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af7b223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6a850220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b6a850220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6a850220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6a850220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6a850220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6a850220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6a850220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6a850220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6a850220f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6a850220f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6a850220f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6a850220f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6a850220f_6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b6a850220f_6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6a850220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6a850220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6a850220f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6a850220f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b6a850220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b6a850220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a85022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a85022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b6a850220f_6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b6a850220f_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6a850220f_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6a850220f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6a850220f_6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6a850220f_6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b6a850220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b6a850220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6a850220f_6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6a850220f_6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6a85022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6a85022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a850220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a850220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Hsiao, Tang and Chang solved the single step graph searching problem by solving the M2IS problem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Hsu and Tsai solved the two-track assignment problem by solving the M2IS problem on circular arc graphs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Lou, Sarrafzadeh and Lee solved the maximum 2-chain problem on a given point set, which is the same as the M2IS problem on a permutation graph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Sarrafzadeh and Lee proposed the relationship between the M2IS problem and the topological via minimization problem.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6a850220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6a850220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a850220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a850220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Maximum Weighted Independent Set (MWIS) is Maximum Independed Set of a Weighted graph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Maximum Weighted K Independent Set (MWKIS): </a:t>
            </a:r>
            <a:r>
              <a:rPr lang="en">
                <a:solidFill>
                  <a:schemeClr val="dk1"/>
                </a:solidFill>
              </a:rPr>
              <a:t>MKIS problem on a graph </a:t>
            </a:r>
            <a:r>
              <a:rPr b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 is to determine k disjoint independent sets </a:t>
            </a:r>
            <a:r>
              <a:rPr b="1" lang="en">
                <a:solidFill>
                  <a:schemeClr val="dk1"/>
                </a:solidFill>
              </a:rPr>
              <a:t>S</a:t>
            </a:r>
            <a:r>
              <a:rPr b="1" baseline="-25000" lang="en">
                <a:solidFill>
                  <a:schemeClr val="dk1"/>
                </a:solidFill>
              </a:rPr>
              <a:t>1</a:t>
            </a:r>
            <a:r>
              <a:rPr b="1" lang="en">
                <a:solidFill>
                  <a:schemeClr val="dk1"/>
                </a:solidFill>
              </a:rPr>
              <a:t>, S</a:t>
            </a:r>
            <a:r>
              <a:rPr b="1" baseline="-25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,...,S</a:t>
            </a:r>
            <a:r>
              <a:rPr b="1" baseline="-25000"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 in G such that </a:t>
            </a:r>
            <a:r>
              <a:rPr b="1" lang="en">
                <a:solidFill>
                  <a:schemeClr val="dk1"/>
                </a:solidFill>
              </a:rPr>
              <a:t>S</a:t>
            </a:r>
            <a:r>
              <a:rPr b="1" baseline="-25000" lang="en">
                <a:solidFill>
                  <a:schemeClr val="dk1"/>
                </a:solidFill>
              </a:rPr>
              <a:t>1</a:t>
            </a:r>
            <a:r>
              <a:rPr b="1" lang="en">
                <a:solidFill>
                  <a:schemeClr val="dk1"/>
                </a:solidFill>
              </a:rPr>
              <a:t> U S</a:t>
            </a:r>
            <a:r>
              <a:rPr b="1" baseline="-25000" lang="en">
                <a:solidFill>
                  <a:schemeClr val="dk1"/>
                </a:solidFill>
              </a:rPr>
              <a:t>2</a:t>
            </a:r>
            <a:r>
              <a:rPr b="1" lang="en">
                <a:solidFill>
                  <a:schemeClr val="dk1"/>
                </a:solidFill>
              </a:rPr>
              <a:t> U ...S</a:t>
            </a:r>
            <a:r>
              <a:rPr b="1" baseline="-25000" lang="en">
                <a:solidFill>
                  <a:schemeClr val="dk1"/>
                </a:solidFill>
              </a:rPr>
              <a:t>k</a:t>
            </a:r>
            <a:r>
              <a:rPr lang="en">
                <a:solidFill>
                  <a:schemeClr val="dk1"/>
                </a:solidFill>
              </a:rPr>
              <a:t> is maximum. The MKIS problem is NP-complete for general graphs (</a:t>
            </a:r>
            <a:r>
              <a:rPr lang="en">
                <a:solidFill>
                  <a:srgbClr val="5B9BD5"/>
                </a:solidFill>
              </a:rPr>
              <a:t>Gavril and Yannakakis in Das, 2010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af7b223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af7b223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Maximum Weighted 2 Independent Set (MW2IS): </a:t>
            </a:r>
            <a:r>
              <a:rPr lang="en">
                <a:solidFill>
                  <a:srgbClr val="1A9988"/>
                </a:solidFill>
              </a:rPr>
              <a:t>MW2IS is an MWKIS problem as defined earlier. MW2IS includes 2 independent, *disjoint* sets such that </a:t>
            </a:r>
            <a:r>
              <a:rPr b="1" lang="en">
                <a:solidFill>
                  <a:srgbClr val="1A9988"/>
                </a:solidFill>
              </a:rPr>
              <a:t>S</a:t>
            </a:r>
            <a:r>
              <a:rPr b="1" baseline="-25000" lang="en">
                <a:solidFill>
                  <a:srgbClr val="1A9988"/>
                </a:solidFill>
              </a:rPr>
              <a:t>1</a:t>
            </a:r>
            <a:r>
              <a:rPr b="1" lang="en">
                <a:solidFill>
                  <a:srgbClr val="1A9988"/>
                </a:solidFill>
              </a:rPr>
              <a:t> U S</a:t>
            </a:r>
            <a:r>
              <a:rPr b="1" baseline="-25000" lang="en">
                <a:solidFill>
                  <a:srgbClr val="1A9988"/>
                </a:solidFill>
              </a:rPr>
              <a:t>2</a:t>
            </a:r>
            <a:r>
              <a:rPr lang="en">
                <a:solidFill>
                  <a:srgbClr val="1A9988"/>
                </a:solidFill>
              </a:rPr>
              <a:t> is maximum.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6a850220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6a850220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An efficient algorithm for finding a maximum weight 2-independent set on interval graphs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4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Dawood Minhas  	i170362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Farman Hasnain         i170366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Muhid Abid		i180560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2171550"/>
            <a:ext cx="654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Design and Analysis of Algorithms - project phase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75" y="2180200"/>
            <a:ext cx="4027825" cy="9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4">
            <a:alphaModFix/>
          </a:blip>
          <a:srcRect b="16666" l="0" r="0" t="0"/>
          <a:stretch/>
        </p:blipFill>
        <p:spPr>
          <a:xfrm>
            <a:off x="1641400" y="232825"/>
            <a:ext cx="5861200" cy="16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3275538" y="1926175"/>
            <a:ext cx="25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of weighted intervals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2629200" y="4388875"/>
            <a:ext cx="3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Maximum Weighted Independent Set (MWIS)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7877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434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7227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30743" r="0" t="0"/>
          <a:stretch/>
        </p:blipFill>
        <p:spPr>
          <a:xfrm>
            <a:off x="4350125" y="2180200"/>
            <a:ext cx="3152475" cy="23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075" y="2180200"/>
            <a:ext cx="4027825" cy="9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5">
            <a:alphaModFix/>
          </a:blip>
          <a:srcRect b="16666" l="0" r="0" t="0"/>
          <a:stretch/>
        </p:blipFill>
        <p:spPr>
          <a:xfrm>
            <a:off x="1641400" y="232825"/>
            <a:ext cx="5861200" cy="16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3275538" y="1926175"/>
            <a:ext cx="25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of weighted intervals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7877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434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7227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6">
            <a:alphaModFix/>
          </a:blip>
          <a:srcRect b="55993" l="0" r="73990" t="0"/>
          <a:stretch/>
        </p:blipFill>
        <p:spPr>
          <a:xfrm>
            <a:off x="1696800" y="2180200"/>
            <a:ext cx="1145945" cy="10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16414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4345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72275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509196" y="4388875"/>
            <a:ext cx="4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Maximum Weighted 2-Independent Set (MW2IS)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 rotWithShape="1">
          <a:blip r:embed="rId3">
            <a:alphaModFix/>
          </a:blip>
          <a:srcRect b="0" l="30743" r="0" t="0"/>
          <a:stretch/>
        </p:blipFill>
        <p:spPr>
          <a:xfrm>
            <a:off x="4350125" y="2180200"/>
            <a:ext cx="3152475" cy="239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6075" y="2180200"/>
            <a:ext cx="4027825" cy="9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 rotWithShape="1">
          <a:blip r:embed="rId5">
            <a:alphaModFix/>
          </a:blip>
          <a:srcRect b="16666" l="0" r="0" t="0"/>
          <a:stretch/>
        </p:blipFill>
        <p:spPr>
          <a:xfrm>
            <a:off x="1641400" y="232825"/>
            <a:ext cx="5861200" cy="16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3275538" y="1926175"/>
            <a:ext cx="25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of weighted intervals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7877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5434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7227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6">
            <a:alphaModFix/>
          </a:blip>
          <a:srcRect b="55993" l="0" r="73990" t="0"/>
          <a:stretch/>
        </p:blipFill>
        <p:spPr>
          <a:xfrm>
            <a:off x="1696800" y="2180200"/>
            <a:ext cx="1145945" cy="10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16414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4345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72275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1454840" y="2109089"/>
            <a:ext cx="6234550" cy="2357450"/>
          </a:xfrm>
          <a:custGeom>
            <a:rect b="b" l="l" r="r" t="t"/>
            <a:pathLst>
              <a:path extrusionOk="0" h="94298" w="249382">
                <a:moveTo>
                  <a:pt x="40600" y="13470"/>
                </a:moveTo>
                <a:cubicBezTo>
                  <a:pt x="35115" y="2512"/>
                  <a:pt x="13776" y="-4786"/>
                  <a:pt x="5111" y="3879"/>
                </a:cubicBezTo>
                <a:cubicBezTo>
                  <a:pt x="-5073" y="14063"/>
                  <a:pt x="1641" y="36377"/>
                  <a:pt x="11825" y="46561"/>
                </a:cubicBezTo>
                <a:cubicBezTo>
                  <a:pt x="14543" y="49279"/>
                  <a:pt x="19103" y="49085"/>
                  <a:pt x="22855" y="49919"/>
                </a:cubicBezTo>
                <a:cubicBezTo>
                  <a:pt x="33989" y="52393"/>
                  <a:pt x="45500" y="53276"/>
                  <a:pt x="56905" y="53276"/>
                </a:cubicBezTo>
                <a:cubicBezTo>
                  <a:pt x="73887" y="53276"/>
                  <a:pt x="90191" y="60375"/>
                  <a:pt x="106302" y="65745"/>
                </a:cubicBezTo>
                <a:cubicBezTo>
                  <a:pt x="111525" y="67486"/>
                  <a:pt x="116312" y="70347"/>
                  <a:pt x="121169" y="72938"/>
                </a:cubicBezTo>
                <a:cubicBezTo>
                  <a:pt x="123979" y="74437"/>
                  <a:pt x="128515" y="73165"/>
                  <a:pt x="130281" y="75816"/>
                </a:cubicBezTo>
                <a:cubicBezTo>
                  <a:pt x="140097" y="90545"/>
                  <a:pt x="162457" y="94040"/>
                  <a:pt x="180157" y="94040"/>
                </a:cubicBezTo>
                <a:cubicBezTo>
                  <a:pt x="190887" y="94040"/>
                  <a:pt x="201972" y="95069"/>
                  <a:pt x="212289" y="92122"/>
                </a:cubicBezTo>
                <a:cubicBezTo>
                  <a:pt x="224116" y="88743"/>
                  <a:pt x="246328" y="98429"/>
                  <a:pt x="248737" y="86367"/>
                </a:cubicBezTo>
                <a:cubicBezTo>
                  <a:pt x="249916" y="80464"/>
                  <a:pt x="249638" y="72877"/>
                  <a:pt x="245380" y="68622"/>
                </a:cubicBezTo>
                <a:cubicBezTo>
                  <a:pt x="236585" y="59833"/>
                  <a:pt x="220825" y="64586"/>
                  <a:pt x="208453" y="63347"/>
                </a:cubicBezTo>
                <a:cubicBezTo>
                  <a:pt x="188017" y="61301"/>
                  <a:pt x="167397" y="60975"/>
                  <a:pt x="147066" y="58071"/>
                </a:cubicBezTo>
                <a:cubicBezTo>
                  <a:pt x="127720" y="55307"/>
                  <a:pt x="108715" y="50256"/>
                  <a:pt x="89996" y="44643"/>
                </a:cubicBezTo>
                <a:cubicBezTo>
                  <a:pt x="85611" y="43328"/>
                  <a:pt x="80376" y="44306"/>
                  <a:pt x="76568" y="41766"/>
                </a:cubicBezTo>
                <a:cubicBezTo>
                  <a:pt x="68589" y="36444"/>
                  <a:pt x="61305" y="30142"/>
                  <a:pt x="53548" y="24501"/>
                </a:cubicBezTo>
                <a:cubicBezTo>
                  <a:pt x="48863" y="21094"/>
                  <a:pt x="45913" y="13470"/>
                  <a:pt x="40120" y="1347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Google Shape;188;p24"/>
          <p:cNvSpPr/>
          <p:nvPr/>
        </p:nvSpPr>
        <p:spPr>
          <a:xfrm>
            <a:off x="3384421" y="2223259"/>
            <a:ext cx="4246175" cy="768425"/>
          </a:xfrm>
          <a:custGeom>
            <a:rect b="b" l="l" r="r" t="t"/>
            <a:pathLst>
              <a:path extrusionOk="0" h="30737" w="169847">
                <a:moveTo>
                  <a:pt x="14732" y="4109"/>
                </a:moveTo>
                <a:cubicBezTo>
                  <a:pt x="8729" y="5824"/>
                  <a:pt x="1860" y="10042"/>
                  <a:pt x="344" y="16098"/>
                </a:cubicBezTo>
                <a:cubicBezTo>
                  <a:pt x="-1033" y="21599"/>
                  <a:pt x="6066" y="27056"/>
                  <a:pt x="11375" y="29047"/>
                </a:cubicBezTo>
                <a:cubicBezTo>
                  <a:pt x="14818" y="30338"/>
                  <a:pt x="18838" y="28155"/>
                  <a:pt x="22405" y="29047"/>
                </a:cubicBezTo>
                <a:cubicBezTo>
                  <a:pt x="29701" y="30870"/>
                  <a:pt x="37425" y="30006"/>
                  <a:pt x="44945" y="30006"/>
                </a:cubicBezTo>
                <a:cubicBezTo>
                  <a:pt x="65247" y="30006"/>
                  <a:pt x="85550" y="30006"/>
                  <a:pt x="105852" y="30006"/>
                </a:cubicBezTo>
                <a:cubicBezTo>
                  <a:pt x="127758" y="30006"/>
                  <a:pt x="166040" y="35789"/>
                  <a:pt x="169636" y="14180"/>
                </a:cubicBezTo>
                <a:cubicBezTo>
                  <a:pt x="172617" y="-3728"/>
                  <a:pt x="134205" y="-890"/>
                  <a:pt x="116403" y="2670"/>
                </a:cubicBezTo>
                <a:cubicBezTo>
                  <a:pt x="103392" y="5272"/>
                  <a:pt x="89866" y="2670"/>
                  <a:pt x="76598" y="2670"/>
                </a:cubicBezTo>
                <a:cubicBezTo>
                  <a:pt x="55651" y="2670"/>
                  <a:pt x="34720" y="4109"/>
                  <a:pt x="13773" y="410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24"/>
          <p:cNvSpPr txBox="1"/>
          <p:nvPr/>
        </p:nvSpPr>
        <p:spPr>
          <a:xfrm>
            <a:off x="2509196" y="4388875"/>
            <a:ext cx="4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Maximum Weighted 2-Independent Set (MW2IS)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5"/>
          <p:cNvPicPr preferRelativeResize="0"/>
          <p:nvPr/>
        </p:nvPicPr>
        <p:blipFill rotWithShape="1">
          <a:blip r:embed="rId3">
            <a:alphaModFix/>
          </a:blip>
          <a:srcRect b="16666" l="0" r="0" t="0"/>
          <a:stretch/>
        </p:blipFill>
        <p:spPr>
          <a:xfrm>
            <a:off x="1641400" y="232825"/>
            <a:ext cx="5861200" cy="16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089" y="2137866"/>
            <a:ext cx="5663825" cy="2524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3275538" y="1926175"/>
            <a:ext cx="25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of weighted intervals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709488" y="4388875"/>
            <a:ext cx="1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Interval Graph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16414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16414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37877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275550" y="37507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54345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434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7227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72275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1454840" y="2109089"/>
            <a:ext cx="6234550" cy="2357450"/>
          </a:xfrm>
          <a:custGeom>
            <a:rect b="b" l="l" r="r" t="t"/>
            <a:pathLst>
              <a:path extrusionOk="0" h="94298" w="249382">
                <a:moveTo>
                  <a:pt x="40600" y="13470"/>
                </a:moveTo>
                <a:cubicBezTo>
                  <a:pt x="35115" y="2512"/>
                  <a:pt x="13776" y="-4786"/>
                  <a:pt x="5111" y="3879"/>
                </a:cubicBezTo>
                <a:cubicBezTo>
                  <a:pt x="-5073" y="14063"/>
                  <a:pt x="1641" y="36377"/>
                  <a:pt x="11825" y="46561"/>
                </a:cubicBezTo>
                <a:cubicBezTo>
                  <a:pt x="14543" y="49279"/>
                  <a:pt x="19103" y="49085"/>
                  <a:pt x="22855" y="49919"/>
                </a:cubicBezTo>
                <a:cubicBezTo>
                  <a:pt x="33989" y="52393"/>
                  <a:pt x="45500" y="53276"/>
                  <a:pt x="56905" y="53276"/>
                </a:cubicBezTo>
                <a:cubicBezTo>
                  <a:pt x="73887" y="53276"/>
                  <a:pt x="90191" y="60375"/>
                  <a:pt x="106302" y="65745"/>
                </a:cubicBezTo>
                <a:cubicBezTo>
                  <a:pt x="111525" y="67486"/>
                  <a:pt x="116312" y="70347"/>
                  <a:pt x="121169" y="72938"/>
                </a:cubicBezTo>
                <a:cubicBezTo>
                  <a:pt x="123979" y="74437"/>
                  <a:pt x="128515" y="73165"/>
                  <a:pt x="130281" y="75816"/>
                </a:cubicBezTo>
                <a:cubicBezTo>
                  <a:pt x="140097" y="90545"/>
                  <a:pt x="162457" y="94040"/>
                  <a:pt x="180157" y="94040"/>
                </a:cubicBezTo>
                <a:cubicBezTo>
                  <a:pt x="190887" y="94040"/>
                  <a:pt x="201972" y="95069"/>
                  <a:pt x="212289" y="92122"/>
                </a:cubicBezTo>
                <a:cubicBezTo>
                  <a:pt x="224116" y="88743"/>
                  <a:pt x="246328" y="98429"/>
                  <a:pt x="248737" y="86367"/>
                </a:cubicBezTo>
                <a:cubicBezTo>
                  <a:pt x="249916" y="80464"/>
                  <a:pt x="249638" y="72877"/>
                  <a:pt x="245380" y="68622"/>
                </a:cubicBezTo>
                <a:cubicBezTo>
                  <a:pt x="236585" y="59833"/>
                  <a:pt x="220825" y="64586"/>
                  <a:pt x="208453" y="63347"/>
                </a:cubicBezTo>
                <a:cubicBezTo>
                  <a:pt x="188017" y="61301"/>
                  <a:pt x="167397" y="60975"/>
                  <a:pt x="147066" y="58071"/>
                </a:cubicBezTo>
                <a:cubicBezTo>
                  <a:pt x="127720" y="55307"/>
                  <a:pt x="108715" y="50256"/>
                  <a:pt x="89996" y="44643"/>
                </a:cubicBezTo>
                <a:cubicBezTo>
                  <a:pt x="85611" y="43328"/>
                  <a:pt x="80376" y="44306"/>
                  <a:pt x="76568" y="41766"/>
                </a:cubicBezTo>
                <a:cubicBezTo>
                  <a:pt x="68589" y="36444"/>
                  <a:pt x="61305" y="30142"/>
                  <a:pt x="53548" y="24501"/>
                </a:cubicBezTo>
                <a:cubicBezTo>
                  <a:pt x="48863" y="21094"/>
                  <a:pt x="45913" y="13470"/>
                  <a:pt x="40120" y="13470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25"/>
          <p:cNvSpPr/>
          <p:nvPr/>
        </p:nvSpPr>
        <p:spPr>
          <a:xfrm>
            <a:off x="3384421" y="2223259"/>
            <a:ext cx="4246175" cy="768425"/>
          </a:xfrm>
          <a:custGeom>
            <a:rect b="b" l="l" r="r" t="t"/>
            <a:pathLst>
              <a:path extrusionOk="0" h="30737" w="169847">
                <a:moveTo>
                  <a:pt x="14732" y="4109"/>
                </a:moveTo>
                <a:cubicBezTo>
                  <a:pt x="8729" y="5824"/>
                  <a:pt x="1860" y="10042"/>
                  <a:pt x="344" y="16098"/>
                </a:cubicBezTo>
                <a:cubicBezTo>
                  <a:pt x="-1033" y="21599"/>
                  <a:pt x="6066" y="27056"/>
                  <a:pt x="11375" y="29047"/>
                </a:cubicBezTo>
                <a:cubicBezTo>
                  <a:pt x="14818" y="30338"/>
                  <a:pt x="18838" y="28155"/>
                  <a:pt x="22405" y="29047"/>
                </a:cubicBezTo>
                <a:cubicBezTo>
                  <a:pt x="29701" y="30870"/>
                  <a:pt x="37425" y="30006"/>
                  <a:pt x="44945" y="30006"/>
                </a:cubicBezTo>
                <a:cubicBezTo>
                  <a:pt x="65247" y="30006"/>
                  <a:pt x="85550" y="30006"/>
                  <a:pt x="105852" y="30006"/>
                </a:cubicBezTo>
                <a:cubicBezTo>
                  <a:pt x="127758" y="30006"/>
                  <a:pt x="166040" y="35789"/>
                  <a:pt x="169636" y="14180"/>
                </a:cubicBezTo>
                <a:cubicBezTo>
                  <a:pt x="172617" y="-3728"/>
                  <a:pt x="134205" y="-890"/>
                  <a:pt x="116403" y="2670"/>
                </a:cubicBezTo>
                <a:cubicBezTo>
                  <a:pt x="103392" y="5272"/>
                  <a:pt x="89866" y="2670"/>
                  <a:pt x="76598" y="2670"/>
                </a:cubicBezTo>
                <a:cubicBezTo>
                  <a:pt x="55651" y="2670"/>
                  <a:pt x="34720" y="4109"/>
                  <a:pt x="13773" y="4109"/>
                </a:cubicBezTo>
              </a:path>
            </a:pathLst>
          </a:cu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from previous work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	Weighted interval graphs</a:t>
            </a: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 	More efficient</a:t>
            </a:r>
            <a:endParaRPr b="1" sz="23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ethodology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	No </a:t>
            </a:r>
            <a:r>
              <a:rPr lang="en" sz="1600"/>
              <a:t>common endpoint</a:t>
            </a: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 	Sorted endpoints</a:t>
            </a:r>
            <a:endParaRPr b="1" sz="23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	</a:t>
            </a:r>
            <a:r>
              <a:rPr lang="en" sz="1600"/>
              <a:t>µ(k, j)</a:t>
            </a:r>
            <a:r>
              <a:rPr lang="en" sz="1600"/>
              <a:t> in every possible range</a:t>
            </a: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 	Table</a:t>
            </a: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 	Weight of MW2IS</a:t>
            </a: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 	MW2IS</a:t>
            </a:r>
            <a:endParaRPr sz="1600"/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688" y="2078875"/>
            <a:ext cx="46005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462" y="126250"/>
            <a:ext cx="5053075" cy="47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Evidence and Result</a:t>
            </a:r>
            <a:r>
              <a:rPr lang="en" sz="3200"/>
              <a:t> (8 marks)</a:t>
            </a:r>
            <a:br>
              <a:rPr lang="en" sz="3200"/>
            </a:br>
            <a:r>
              <a:rPr lang="en" sz="3200"/>
              <a:t>+</a:t>
            </a:r>
            <a:r>
              <a:rPr lang="en" sz="3200"/>
              <a:t>foreseen</a:t>
            </a:r>
            <a:r>
              <a:rPr lang="en" sz="3200"/>
              <a:t> challenges (5 marks)</a:t>
            </a:r>
            <a:endParaRPr sz="3200"/>
          </a:p>
        </p:txBody>
      </p:sp>
      <p:sp>
        <p:nvSpPr>
          <p:cNvPr id="242" name="Google Shape;242;p31"/>
          <p:cNvSpPr txBox="1"/>
          <p:nvPr/>
        </p:nvSpPr>
        <p:spPr>
          <a:xfrm>
            <a:off x="729450" y="2571750"/>
            <a:ext cx="733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Muhammad Dawood</a:t>
            </a:r>
            <a:r>
              <a:rPr b="1" lang="en" sz="2100">
                <a:latin typeface="Lato"/>
                <a:ea typeface="Lato"/>
                <a:cs typeface="Lato"/>
                <a:sym typeface="Lato"/>
              </a:rPr>
              <a:t>		i170362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ntroduction</a:t>
            </a:r>
            <a:r>
              <a:rPr lang="en"/>
              <a:t> of the domain (6 marks)</a:t>
            </a:r>
            <a:br>
              <a:rPr lang="en"/>
            </a:br>
            <a:r>
              <a:rPr lang="en"/>
              <a:t>+ related work (3 marks)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2571750"/>
            <a:ext cx="733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Farman Hasnain    i170366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Evidence</a:t>
            </a:r>
            <a:r>
              <a:rPr lang="en"/>
              <a:t> 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r>
              <a:rPr lang="en"/>
              <a:t> 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O(n) time algorithm to solve the maximum weight independent set problem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O(n2) time algorithm using O(n2) space to solve the maximum weight 2-independent set problem on an interval graph with n vertices.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a slight extension and modification of our algorithm, the maximum weight k-independent set problem on an interval graph with n vertices can be solved in O(nk) time using O(nk) space.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Foreseen</a:t>
            </a:r>
            <a:r>
              <a:rPr lang="en"/>
              <a:t> </a:t>
            </a:r>
            <a:r>
              <a:rPr lang="en"/>
              <a:t>Challenges</a:t>
            </a:r>
            <a:r>
              <a:rPr lang="en"/>
              <a:t> 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Research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Complexity and Computing Power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r>
              <a:rPr lang="en"/>
              <a:t> 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</a:t>
            </a:r>
            <a:r>
              <a:rPr lang="en"/>
              <a:t>e have to assume that each interval contains both its endpoints and that no two intervals share a common endpoint.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sorted endpoints list is given and the intervals in I are index by increasing right endpoints, that is, b1&lt;b2....&lt;bn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run (15 marks)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Weighted Independent Set Algorithm (7 marks)</a:t>
            </a:r>
            <a:endParaRPr/>
          </a:p>
        </p:txBody>
      </p:sp>
      <p:sp>
        <p:nvSpPr>
          <p:cNvPr id="283" name="Google Shape;283;p38"/>
          <p:cNvSpPr txBox="1"/>
          <p:nvPr/>
        </p:nvSpPr>
        <p:spPr>
          <a:xfrm>
            <a:off x="729450" y="284105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Farman Hasnain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9"/>
          <p:cNvPicPr preferRelativeResize="0"/>
          <p:nvPr/>
        </p:nvPicPr>
        <p:blipFill rotWithShape="1">
          <a:blip r:embed="rId3">
            <a:alphaModFix/>
          </a:blip>
          <a:srcRect b="6068" l="0" r="0" t="0"/>
          <a:stretch/>
        </p:blipFill>
        <p:spPr>
          <a:xfrm>
            <a:off x="5384000" y="974237"/>
            <a:ext cx="2851726" cy="267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 rotWithShape="1">
          <a:blip r:embed="rId4">
            <a:alphaModFix/>
          </a:blip>
          <a:srcRect b="6270" l="0" r="0" t="0"/>
          <a:stretch/>
        </p:blipFill>
        <p:spPr>
          <a:xfrm>
            <a:off x="453550" y="767175"/>
            <a:ext cx="4692250" cy="30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/>
        </p:nvSpPr>
        <p:spPr>
          <a:xfrm>
            <a:off x="798900" y="199500"/>
            <a:ext cx="6583500" cy="44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 – Calculate weight of MWIS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      temp_max =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     Every endpoint scanned from left to right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      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scanned endpoint is left endpoint, ac:         x(c) = wt(ic) + temp_max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      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scanned endpoint is right endpoint, bc:  	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x(c) &gt; temp_max:          	temp_max = x(c)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*  Weight of MWIS stored in temp_max = x(last interval)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 – Derive MWIS (let it be Smax­)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      Put last interval (let it be ilast_interval) into Smax­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     temp_max = temp_max – wt(ilast_interval)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      search for interval ic with right endpoint smaller than the left endpoint of ilast_interval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x(c) = temp_max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      put ic into Smax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       ilast_interval = ic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6.       repeat until all intervals checked</a:t>
            </a:r>
            <a:endParaRPr sz="1100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1"/>
          <p:cNvPicPr preferRelativeResize="0"/>
          <p:nvPr/>
        </p:nvPicPr>
        <p:blipFill rotWithShape="1">
          <a:blip r:embed="rId3">
            <a:alphaModFix/>
          </a:blip>
          <a:srcRect b="3157" l="0" r="0" t="0"/>
          <a:stretch/>
        </p:blipFill>
        <p:spPr>
          <a:xfrm>
            <a:off x="2870275" y="184888"/>
            <a:ext cx="3403449" cy="47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/>
          <p:nvPr/>
        </p:nvSpPr>
        <p:spPr>
          <a:xfrm>
            <a:off x="5292046" y="3791051"/>
            <a:ext cx="602650" cy="201700"/>
          </a:xfrm>
          <a:custGeom>
            <a:rect b="b" l="l" r="r" t="t"/>
            <a:pathLst>
              <a:path extrusionOk="0" h="8068" w="24106">
                <a:moveTo>
                  <a:pt x="3708" y="2760"/>
                </a:moveTo>
                <a:cubicBezTo>
                  <a:pt x="2490" y="3282"/>
                  <a:pt x="-703" y="3753"/>
                  <a:pt x="234" y="4690"/>
                </a:cubicBezTo>
                <a:cubicBezTo>
                  <a:pt x="3600" y="8056"/>
                  <a:pt x="9048" y="840"/>
                  <a:pt x="13744" y="57"/>
                </a:cubicBezTo>
                <a:cubicBezTo>
                  <a:pt x="14427" y="-57"/>
                  <a:pt x="13356" y="1410"/>
                  <a:pt x="12972" y="1987"/>
                </a:cubicBezTo>
                <a:cubicBezTo>
                  <a:pt x="11609" y="4033"/>
                  <a:pt x="7954" y="4934"/>
                  <a:pt x="7954" y="7392"/>
                </a:cubicBezTo>
                <a:cubicBezTo>
                  <a:pt x="7954" y="9981"/>
                  <a:pt x="12313" y="3918"/>
                  <a:pt x="14902" y="3918"/>
                </a:cubicBezTo>
                <a:cubicBezTo>
                  <a:pt x="16451" y="3918"/>
                  <a:pt x="16500" y="7818"/>
                  <a:pt x="17990" y="7392"/>
                </a:cubicBezTo>
                <a:cubicBezTo>
                  <a:pt x="19911" y="6843"/>
                  <a:pt x="22046" y="6839"/>
                  <a:pt x="23780" y="5848"/>
                </a:cubicBezTo>
                <a:cubicBezTo>
                  <a:pt x="24431" y="5476"/>
                  <a:pt x="22300" y="7606"/>
                  <a:pt x="21850" y="7006"/>
                </a:cubicBezTo>
                <a:cubicBezTo>
                  <a:pt x="20538" y="5256"/>
                  <a:pt x="18247" y="3918"/>
                  <a:pt x="16060" y="39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 graphs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275" y="1145377"/>
            <a:ext cx="6066900" cy="3625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Weighted 2-Independent Set Algorithm Step 1 (3 marks)</a:t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729450" y="284105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Muhid Abid		i180560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530775" y="857700"/>
            <a:ext cx="55584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1 – Calculate µ(k, j)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  	temp_max = 0, µ(k, c) = 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 	Scan endpoints from left to right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  	Initial temp_max = µ(k, 0)    (temp max will have max µ(k, x))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  	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is left endpoint and c &lt; k:   	&lt;do nothing&gt;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   	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elif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 left endpoint and c &gt; k:     by Theorem 3.3, µ(k, c) = wt(ic) + temp_max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6.   	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elif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endpoint is one of ik:           &lt;do nothing&gt;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7.   	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elif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is right endpoint:                  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µ(k, c) &gt; temp_max:	temp_max = µ(k, c)                     	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43200" lvl="0" marL="2743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                                                        </a:t>
            </a:r>
            <a:r>
              <a:rPr b="1"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else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                  	            	&lt;do nothing&gt;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8.       Iterate n times for different values of k in increasing sequence</a:t>
            </a:r>
            <a:endParaRPr sz="1100"/>
          </a:p>
          <a:p>
            <a:pPr indent="-228600" lvl="0" marL="457200" marR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 b="2922" l="0" r="0" t="0"/>
          <a:stretch/>
        </p:blipFill>
        <p:spPr>
          <a:xfrm>
            <a:off x="5923875" y="463200"/>
            <a:ext cx="3220123" cy="40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Weighted 2-Independent Set Algorithm Step 2 (3 marks)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729450" y="2841050"/>
            <a:ext cx="55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Dawood Minhas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998" y="963577"/>
            <a:ext cx="4083950" cy="38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5"/>
          <p:cNvSpPr txBox="1"/>
          <p:nvPr/>
        </p:nvSpPr>
        <p:spPr>
          <a:xfrm>
            <a:off x="366700" y="366700"/>
            <a:ext cx="5558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Step 2 – Find MW2IS, Qmax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       Assume ѱ(I) to be the last calculated value (bottom corner in table) ,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µ(u,v). Where u=7 and v=8 in this case.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       Set ѱ(I) = µ(u,v) and subtract wt(iu)+wt(iv) from ѱ(I)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       Add iu and iv into final MW2IS, Qmax2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       Then iterate upward column-wise and check if µ(k,j) = ѱ(I)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5.       Add ik and ij into final MW2IS, Qmax2 	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6.       if yes, repeat step 4 and 5 until no interval left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4">
            <a:alphaModFix/>
          </a:blip>
          <a:srcRect b="16666" l="0" r="0" t="0"/>
          <a:stretch/>
        </p:blipFill>
        <p:spPr>
          <a:xfrm>
            <a:off x="270200" y="2905900"/>
            <a:ext cx="4534675" cy="13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00" y="98625"/>
            <a:ext cx="7871198" cy="49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	Single step graph searching problem</a:t>
            </a: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 	Two-track assignment problem</a:t>
            </a: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 	Maximum 2-chain problem </a:t>
            </a: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 	Relationship between the M2IS and Topological problem</a:t>
            </a:r>
            <a:endParaRPr sz="16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67230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Aim of paper (5 marks)</a:t>
            </a:r>
            <a:br>
              <a:rPr lang="en" sz="3200"/>
            </a:br>
            <a:r>
              <a:rPr lang="en" sz="3200"/>
              <a:t>+ methodology (8 marks)</a:t>
            </a:r>
            <a:endParaRPr sz="3200"/>
          </a:p>
        </p:txBody>
      </p:sp>
      <p:sp>
        <p:nvSpPr>
          <p:cNvPr id="117" name="Google Shape;117;p18"/>
          <p:cNvSpPr txBox="1"/>
          <p:nvPr/>
        </p:nvSpPr>
        <p:spPr>
          <a:xfrm>
            <a:off x="729450" y="2571750"/>
            <a:ext cx="733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Muhid Abid	i180560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	Maximum Weighted Independent Set (MWIS)</a:t>
            </a: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/>
              <a:t>■ 	Maximum Weighted K Independent Set (MWKIS)</a:t>
            </a:r>
            <a:endParaRPr b="1" sz="2300">
              <a:solidFill>
                <a:srgbClr val="191B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definition of MIS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Weight 2-Independent 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16666" l="0" r="0" t="0"/>
          <a:stretch/>
        </p:blipFill>
        <p:spPr>
          <a:xfrm>
            <a:off x="1641400" y="232825"/>
            <a:ext cx="5861200" cy="16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0089" y="2137866"/>
            <a:ext cx="5663825" cy="252420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3275538" y="1926175"/>
            <a:ext cx="25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Set of weighted intervals </a:t>
            </a:r>
            <a:r>
              <a:rPr b="1" i="1" lang="en">
                <a:latin typeface="Lato"/>
                <a:ea typeface="Lato"/>
                <a:cs typeface="Lato"/>
                <a:sym typeface="Lato"/>
              </a:rPr>
              <a:t>I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3709488" y="4388875"/>
            <a:ext cx="17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Interval Graph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6414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6414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7877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275550" y="375072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4345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434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227500" y="22628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7227500" y="4066275"/>
            <a:ext cx="27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