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7" r:id="rId3"/>
    <p:sldId id="256"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p:restoredTop sz="94640"/>
  </p:normalViewPr>
  <p:slideViewPr>
    <p:cSldViewPr snapToGrid="0">
      <p:cViewPr varScale="1">
        <p:scale>
          <a:sx n="73" d="100"/>
          <a:sy n="73" d="100"/>
        </p:scale>
        <p:origin x="60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AC5E4AD-7C53-473A-514A-C25E2F709064}"/>
              </a:ext>
            </a:extLst>
          </p:cNvPr>
          <p:cNvPicPr>
            <a:picLocks noChangeAspect="1"/>
          </p:cNvPicPr>
          <p:nvPr/>
        </p:nvPicPr>
        <p:blipFill>
          <a:blip r:embed="rId2"/>
          <a:stretch>
            <a:fillRect/>
          </a:stretch>
        </p:blipFill>
        <p:spPr>
          <a:xfrm>
            <a:off x="3819428" y="480515"/>
            <a:ext cx="4553142" cy="5892302"/>
          </a:xfrm>
          <a:prstGeom prst="rect">
            <a:avLst/>
          </a:prstGeom>
        </p:spPr>
      </p:pic>
      <p:sp>
        <p:nvSpPr>
          <p:cNvPr id="5" name="TextBox 4">
            <a:extLst>
              <a:ext uri="{FF2B5EF4-FFF2-40B4-BE49-F238E27FC236}">
                <a16:creationId xmlns:a16="http://schemas.microsoft.com/office/drawing/2014/main" id="{376729D5-8C01-6022-2664-52B68DB0170A}"/>
              </a:ext>
            </a:extLst>
          </p:cNvPr>
          <p:cNvSpPr txBox="1"/>
          <p:nvPr/>
        </p:nvSpPr>
        <p:spPr>
          <a:xfrm>
            <a:off x="5093434" y="4518303"/>
            <a:ext cx="1170381" cy="276999"/>
          </a:xfrm>
          <a:prstGeom prst="rect">
            <a:avLst/>
          </a:prstGeom>
          <a:noFill/>
        </p:spPr>
        <p:txBody>
          <a:bodyPr wrap="square" rtlCol="0">
            <a:spAutoFit/>
          </a:bodyPr>
          <a:lstStyle/>
          <a:p>
            <a:r>
              <a:rPr lang="en-US" sz="1200" b="1" dirty="0"/>
              <a:t>Anton </a:t>
            </a:r>
            <a:r>
              <a:rPr lang="en-US" sz="1200" b="1" dirty="0" err="1"/>
              <a:t>Muhilan</a:t>
            </a:r>
            <a:endParaRPr lang="en-US" sz="1200" b="1" dirty="0"/>
          </a:p>
        </p:txBody>
      </p:sp>
      <p:sp>
        <p:nvSpPr>
          <p:cNvPr id="6" name="TextBox 5">
            <a:extLst>
              <a:ext uri="{FF2B5EF4-FFF2-40B4-BE49-F238E27FC236}">
                <a16:creationId xmlns:a16="http://schemas.microsoft.com/office/drawing/2014/main" id="{A7322B84-AA04-B3F6-1C79-844219973FC7}"/>
              </a:ext>
            </a:extLst>
          </p:cNvPr>
          <p:cNvSpPr txBox="1"/>
          <p:nvPr/>
        </p:nvSpPr>
        <p:spPr>
          <a:xfrm>
            <a:off x="5093436" y="4714511"/>
            <a:ext cx="1632317" cy="261610"/>
          </a:xfrm>
          <a:prstGeom prst="rect">
            <a:avLst/>
          </a:prstGeom>
          <a:noFill/>
        </p:spPr>
        <p:txBody>
          <a:bodyPr wrap="square" rtlCol="0">
            <a:spAutoFit/>
          </a:bodyPr>
          <a:lstStyle/>
          <a:p>
            <a:r>
              <a:rPr lang="en-US" sz="1100" b="1" dirty="0"/>
              <a:t>21011101022</a:t>
            </a:r>
          </a:p>
        </p:txBody>
      </p:sp>
      <p:sp>
        <p:nvSpPr>
          <p:cNvPr id="7" name="TextBox 6">
            <a:extLst>
              <a:ext uri="{FF2B5EF4-FFF2-40B4-BE49-F238E27FC236}">
                <a16:creationId xmlns:a16="http://schemas.microsoft.com/office/drawing/2014/main" id="{B3299CC2-6C90-FFEC-0BFE-EDF07EE49A81}"/>
              </a:ext>
            </a:extLst>
          </p:cNvPr>
          <p:cNvSpPr txBox="1"/>
          <p:nvPr/>
        </p:nvSpPr>
        <p:spPr>
          <a:xfrm>
            <a:off x="5092480" y="4889036"/>
            <a:ext cx="733031" cy="276999"/>
          </a:xfrm>
          <a:prstGeom prst="rect">
            <a:avLst/>
          </a:prstGeom>
          <a:noFill/>
        </p:spPr>
        <p:txBody>
          <a:bodyPr wrap="square" rtlCol="0">
            <a:spAutoFit/>
          </a:bodyPr>
          <a:lstStyle/>
          <a:p>
            <a:r>
              <a:rPr lang="en-US" sz="1200" b="1" dirty="0" err="1"/>
              <a:t>Cse</a:t>
            </a:r>
            <a:endParaRPr lang="en-US" sz="1200" b="1" dirty="0"/>
          </a:p>
        </p:txBody>
      </p:sp>
      <p:sp>
        <p:nvSpPr>
          <p:cNvPr id="10" name="TextBox 9">
            <a:extLst>
              <a:ext uri="{FF2B5EF4-FFF2-40B4-BE49-F238E27FC236}">
                <a16:creationId xmlns:a16="http://schemas.microsoft.com/office/drawing/2014/main" id="{D6E31CF9-5360-083C-2110-C5E36F79BEA7}"/>
              </a:ext>
            </a:extLst>
          </p:cNvPr>
          <p:cNvSpPr txBox="1"/>
          <p:nvPr/>
        </p:nvSpPr>
        <p:spPr>
          <a:xfrm>
            <a:off x="6085446" y="4897142"/>
            <a:ext cx="380371" cy="276999"/>
          </a:xfrm>
          <a:prstGeom prst="rect">
            <a:avLst/>
          </a:prstGeom>
          <a:noFill/>
        </p:spPr>
        <p:txBody>
          <a:bodyPr wrap="square" rtlCol="0">
            <a:spAutoFit/>
          </a:bodyPr>
          <a:lstStyle/>
          <a:p>
            <a:r>
              <a:rPr lang="en-US" sz="1200" b="1" dirty="0"/>
              <a:t>VI</a:t>
            </a:r>
          </a:p>
        </p:txBody>
      </p:sp>
      <p:sp>
        <p:nvSpPr>
          <p:cNvPr id="14" name="TextBox 13">
            <a:extLst>
              <a:ext uri="{FF2B5EF4-FFF2-40B4-BE49-F238E27FC236}">
                <a16:creationId xmlns:a16="http://schemas.microsoft.com/office/drawing/2014/main" id="{B210959B-59DF-3C6B-8E77-451EE1105BE9}"/>
              </a:ext>
            </a:extLst>
          </p:cNvPr>
          <p:cNvSpPr txBox="1"/>
          <p:nvPr/>
        </p:nvSpPr>
        <p:spPr>
          <a:xfrm>
            <a:off x="7164058" y="4897142"/>
            <a:ext cx="1437741" cy="276999"/>
          </a:xfrm>
          <a:prstGeom prst="rect">
            <a:avLst/>
          </a:prstGeom>
          <a:noFill/>
        </p:spPr>
        <p:txBody>
          <a:bodyPr wrap="square" rtlCol="0">
            <a:spAutoFit/>
          </a:bodyPr>
          <a:lstStyle/>
          <a:p>
            <a:r>
              <a:rPr lang="en-US" sz="1200" b="1" dirty="0"/>
              <a:t>AI&amp;DS-A</a:t>
            </a:r>
          </a:p>
        </p:txBody>
      </p:sp>
    </p:spTree>
    <p:extLst>
      <p:ext uri="{BB962C8B-B14F-4D97-AF65-F5344CB8AC3E}">
        <p14:creationId xmlns:p14="http://schemas.microsoft.com/office/powerpoint/2010/main" val="250494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4820-0709-F0CD-E993-837155D219BE}"/>
              </a:ext>
            </a:extLst>
          </p:cNvPr>
          <p:cNvSpPr>
            <a:spLocks noGrp="1"/>
          </p:cNvSpPr>
          <p:nvPr>
            <p:ph type="title"/>
          </p:nvPr>
        </p:nvSpPr>
        <p:spPr/>
        <p:txBody>
          <a:bodyPr/>
          <a:lstStyle/>
          <a:p>
            <a:endParaRPr lang="en-US"/>
          </a:p>
        </p:txBody>
      </p:sp>
      <p:pic>
        <p:nvPicPr>
          <p:cNvPr id="9" name="Content Placeholder 8" descr="A blank list of goods&#10;&#10;Description automatically generated with medium confidence">
            <a:extLst>
              <a:ext uri="{FF2B5EF4-FFF2-40B4-BE49-F238E27FC236}">
                <a16:creationId xmlns:a16="http://schemas.microsoft.com/office/drawing/2014/main" id="{6A089D02-D6C2-903F-5271-0168C84324F3}"/>
              </a:ext>
            </a:extLst>
          </p:cNvPr>
          <p:cNvPicPr>
            <a:picLocks noGrp="1" noChangeAspect="1"/>
          </p:cNvPicPr>
          <p:nvPr>
            <p:ph idx="1"/>
          </p:nvPr>
        </p:nvPicPr>
        <p:blipFill>
          <a:blip r:embed="rId2"/>
          <a:stretch>
            <a:fillRect/>
          </a:stretch>
        </p:blipFill>
        <p:spPr>
          <a:xfrm>
            <a:off x="6362699" y="353115"/>
            <a:ext cx="5145985" cy="6337300"/>
          </a:xfrm>
        </p:spPr>
      </p:pic>
      <p:pic>
        <p:nvPicPr>
          <p:cNvPr id="11" name="Picture 10" descr="A certificate of a scientific experiment&#10;&#10;Description automatically generated with medium confidence">
            <a:extLst>
              <a:ext uri="{FF2B5EF4-FFF2-40B4-BE49-F238E27FC236}">
                <a16:creationId xmlns:a16="http://schemas.microsoft.com/office/drawing/2014/main" id="{68AFC499-D041-7974-57F9-9F77DA1017AA}"/>
              </a:ext>
            </a:extLst>
          </p:cNvPr>
          <p:cNvPicPr>
            <a:picLocks noChangeAspect="1"/>
          </p:cNvPicPr>
          <p:nvPr/>
        </p:nvPicPr>
        <p:blipFill>
          <a:blip r:embed="rId3"/>
          <a:stretch>
            <a:fillRect/>
          </a:stretch>
        </p:blipFill>
        <p:spPr>
          <a:xfrm>
            <a:off x="950014" y="353115"/>
            <a:ext cx="5145985" cy="6337300"/>
          </a:xfrm>
          <a:prstGeom prst="rect">
            <a:avLst/>
          </a:prstGeom>
        </p:spPr>
      </p:pic>
    </p:spTree>
    <p:extLst>
      <p:ext uri="{BB962C8B-B14F-4D97-AF65-F5344CB8AC3E}">
        <p14:creationId xmlns:p14="http://schemas.microsoft.com/office/powerpoint/2010/main" val="19771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D5A8-6676-6C3A-CBAB-4A69AF29EC2E}"/>
              </a:ext>
            </a:extLst>
          </p:cNvPr>
          <p:cNvSpPr>
            <a:spLocks noGrp="1"/>
          </p:cNvSpPr>
          <p:nvPr>
            <p:ph type="ctrTitle"/>
          </p:nvPr>
        </p:nvSpPr>
        <p:spPr/>
        <p:txBody>
          <a:bodyPr/>
          <a:lstStyle/>
          <a:p>
            <a:r>
              <a:rPr lang="en-US" dirty="0"/>
              <a:t>US Election Poll Analysis</a:t>
            </a:r>
          </a:p>
        </p:txBody>
      </p:sp>
      <p:sp>
        <p:nvSpPr>
          <p:cNvPr id="3" name="Subtitle 2">
            <a:extLst>
              <a:ext uri="{FF2B5EF4-FFF2-40B4-BE49-F238E27FC236}">
                <a16:creationId xmlns:a16="http://schemas.microsoft.com/office/drawing/2014/main" id="{F3E7CF6F-E164-8E58-B8C5-DD2FC9820C0B}"/>
              </a:ext>
            </a:extLst>
          </p:cNvPr>
          <p:cNvSpPr>
            <a:spLocks noGrp="1"/>
          </p:cNvSpPr>
          <p:nvPr>
            <p:ph type="subTitle" idx="1"/>
          </p:nvPr>
        </p:nvSpPr>
        <p:spPr/>
        <p:txBody>
          <a:bodyPr/>
          <a:lstStyle/>
          <a:p>
            <a:r>
              <a:rPr lang="en-US" dirty="0"/>
              <a:t>By Anton </a:t>
            </a:r>
            <a:r>
              <a:rPr lang="en-US" dirty="0" err="1"/>
              <a:t>Muhilan</a:t>
            </a:r>
            <a:r>
              <a:rPr lang="en-US" dirty="0"/>
              <a:t> and </a:t>
            </a:r>
            <a:r>
              <a:rPr lang="en-US" dirty="0" err="1"/>
              <a:t>Jesswin</a:t>
            </a:r>
            <a:r>
              <a:rPr lang="en-US" dirty="0"/>
              <a:t> J</a:t>
            </a:r>
          </a:p>
        </p:txBody>
      </p:sp>
    </p:spTree>
    <p:extLst>
      <p:ext uri="{BB962C8B-B14F-4D97-AF65-F5344CB8AC3E}">
        <p14:creationId xmlns:p14="http://schemas.microsoft.com/office/powerpoint/2010/main" val="72655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55BA-BAA1-B0AA-6AEE-7828CD50A48F}"/>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23D5CCE9-C054-B55A-21B8-3332D9883004}"/>
              </a:ext>
            </a:extLst>
          </p:cNvPr>
          <p:cNvSpPr>
            <a:spLocks noGrp="1"/>
          </p:cNvSpPr>
          <p:nvPr>
            <p:ph idx="1"/>
          </p:nvPr>
        </p:nvSpPr>
        <p:spPr>
          <a:xfrm>
            <a:off x="1371600" y="2285999"/>
            <a:ext cx="10224052" cy="4194313"/>
          </a:xfrm>
        </p:spPr>
        <p:txBody>
          <a:bodyPr>
            <a:normAutofit fontScale="70000" lnSpcReduction="20000"/>
          </a:bodyPr>
          <a:lstStyle/>
          <a:p>
            <a:pPr marL="0" indent="0">
              <a:buNone/>
            </a:pPr>
            <a:r>
              <a:rPr lang="en-US" sz="4600" dirty="0">
                <a:effectLst/>
                <a:latin typeface="Helvetica Neue" panose="02000503000000020004" pitchFamily="2" charset="0"/>
              </a:rPr>
              <a:t>This project aims to predict sentiments within the US election environment utilizing a dataset sourced from Twitter. The methodology involves training a bidirectional LSTM (Long Short-Term Memory) model using the IMDb movie review dataset. This trained model is subsequently employed to forecast sentiments in the Twitter dataset. The extracted sentiment predictions are then subjected to Exploratory Data Analysis (EDA) to illustrate the support levels between the two major political parties.</a:t>
            </a:r>
          </a:p>
          <a:p>
            <a:endParaRPr lang="en-US" dirty="0"/>
          </a:p>
        </p:txBody>
      </p:sp>
    </p:spTree>
    <p:extLst>
      <p:ext uri="{BB962C8B-B14F-4D97-AF65-F5344CB8AC3E}">
        <p14:creationId xmlns:p14="http://schemas.microsoft.com/office/powerpoint/2010/main" val="300790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DC5E-7E54-FCD2-A279-5A463B883E42}"/>
              </a:ext>
            </a:extLst>
          </p:cNvPr>
          <p:cNvSpPr>
            <a:spLocks noGrp="1"/>
          </p:cNvSpPr>
          <p:nvPr>
            <p:ph type="title"/>
          </p:nvPr>
        </p:nvSpPr>
        <p:spPr/>
        <p:txBody>
          <a:bodyPr/>
          <a:lstStyle/>
          <a:p>
            <a:r>
              <a:rPr lang="en-US" dirty="0"/>
              <a:t>Pipeline</a:t>
            </a:r>
          </a:p>
        </p:txBody>
      </p:sp>
      <p:sp>
        <p:nvSpPr>
          <p:cNvPr id="3" name="Content Placeholder 2">
            <a:extLst>
              <a:ext uri="{FF2B5EF4-FFF2-40B4-BE49-F238E27FC236}">
                <a16:creationId xmlns:a16="http://schemas.microsoft.com/office/drawing/2014/main" id="{60A4ABDE-E6DB-33FA-DE6E-69C3D8C54EAB}"/>
              </a:ext>
            </a:extLst>
          </p:cNvPr>
          <p:cNvSpPr>
            <a:spLocks noGrp="1"/>
          </p:cNvSpPr>
          <p:nvPr>
            <p:ph idx="1"/>
          </p:nvPr>
        </p:nvSpPr>
        <p:spPr/>
        <p:txBody>
          <a:bodyPr>
            <a:normAutofit fontScale="92500"/>
          </a:bodyPr>
          <a:lstStyle/>
          <a:p>
            <a:pPr marL="0" indent="0">
              <a:buNone/>
            </a:pPr>
            <a:r>
              <a:rPr lang="en-US" sz="4800" dirty="0">
                <a:effectLst/>
                <a:latin typeface="Helvetica Neue" panose="02000503000000020004" pitchFamily="2" charset="0"/>
              </a:rPr>
              <a:t>Importing data </a:t>
            </a:r>
            <a:r>
              <a:rPr lang="en-US" sz="4800" dirty="0">
                <a:effectLst/>
                <a:latin typeface="Zapf Dingbats"/>
              </a:rPr>
              <a:t>➔</a:t>
            </a:r>
            <a:r>
              <a:rPr lang="en-US" sz="4800" dirty="0">
                <a:effectLst/>
                <a:latin typeface="Helvetica Neue" panose="02000503000000020004" pitchFamily="2" charset="0"/>
              </a:rPr>
              <a:t> Preprocessing </a:t>
            </a:r>
            <a:r>
              <a:rPr lang="en-US" sz="4800" dirty="0">
                <a:effectLst/>
                <a:latin typeface="Zapf Dingbats"/>
              </a:rPr>
              <a:t>➔</a:t>
            </a:r>
            <a:r>
              <a:rPr lang="en-US" sz="4800" dirty="0">
                <a:effectLst/>
                <a:latin typeface="Helvetica Neue" panose="02000503000000020004" pitchFamily="2" charset="0"/>
              </a:rPr>
              <a:t> Vectorization </a:t>
            </a:r>
            <a:r>
              <a:rPr lang="en-US" sz="4800" dirty="0">
                <a:effectLst/>
                <a:latin typeface="Zapf Dingbats"/>
              </a:rPr>
              <a:t>➔</a:t>
            </a:r>
            <a:r>
              <a:rPr lang="en-US" sz="4800" dirty="0">
                <a:effectLst/>
                <a:latin typeface="Helvetica Neue" panose="02000503000000020004" pitchFamily="2" charset="0"/>
              </a:rPr>
              <a:t> Training model </a:t>
            </a:r>
            <a:r>
              <a:rPr lang="en-US" sz="4800" dirty="0">
                <a:effectLst/>
                <a:latin typeface="Zapf Dingbats"/>
              </a:rPr>
              <a:t>➔</a:t>
            </a:r>
            <a:r>
              <a:rPr lang="en-US" sz="4800" dirty="0">
                <a:effectLst/>
                <a:latin typeface="Helvetica Neue" panose="02000503000000020004" pitchFamily="2" charset="0"/>
              </a:rPr>
              <a:t> Fitting the model </a:t>
            </a:r>
            <a:r>
              <a:rPr lang="en-US" sz="4800" dirty="0">
                <a:effectLst/>
                <a:latin typeface="Zapf Dingbats"/>
              </a:rPr>
              <a:t>➔</a:t>
            </a:r>
            <a:r>
              <a:rPr lang="en-US" sz="4800" dirty="0">
                <a:effectLst/>
                <a:latin typeface="Helvetica Neue" panose="02000503000000020004" pitchFamily="2" charset="0"/>
              </a:rPr>
              <a:t> Testing </a:t>
            </a:r>
            <a:r>
              <a:rPr lang="en-US" sz="4800" dirty="0">
                <a:effectLst/>
                <a:latin typeface="Zapf Dingbats"/>
              </a:rPr>
              <a:t>➔</a:t>
            </a:r>
            <a:r>
              <a:rPr lang="en-US" sz="4800" dirty="0">
                <a:effectLst/>
                <a:latin typeface="Helvetica Neue" panose="02000503000000020004" pitchFamily="2" charset="0"/>
              </a:rPr>
              <a:t> Using the trained model to predict sentiment in Twitter dataset </a:t>
            </a:r>
            <a:r>
              <a:rPr lang="en-US" sz="4800" dirty="0">
                <a:effectLst/>
                <a:latin typeface="Zapf Dingbats"/>
              </a:rPr>
              <a:t>➔</a:t>
            </a:r>
            <a:r>
              <a:rPr lang="en-US" sz="4800" dirty="0">
                <a:effectLst/>
                <a:latin typeface="Helvetica Neue" panose="02000503000000020004" pitchFamily="2" charset="0"/>
              </a:rPr>
              <a:t> EDA</a:t>
            </a:r>
          </a:p>
          <a:p>
            <a:endParaRPr lang="en-US" dirty="0"/>
          </a:p>
        </p:txBody>
      </p:sp>
    </p:spTree>
    <p:extLst>
      <p:ext uri="{BB962C8B-B14F-4D97-AF65-F5344CB8AC3E}">
        <p14:creationId xmlns:p14="http://schemas.microsoft.com/office/powerpoint/2010/main" val="340534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ACE6-5792-8B74-65F1-D083AF3D531C}"/>
              </a:ext>
            </a:extLst>
          </p:cNvPr>
          <p:cNvSpPr>
            <a:spLocks noGrp="1"/>
          </p:cNvSpPr>
          <p:nvPr>
            <p:ph type="title"/>
          </p:nvPr>
        </p:nvSpPr>
        <p:spPr/>
        <p:txBody>
          <a:bodyPr/>
          <a:lstStyle/>
          <a:p>
            <a:r>
              <a:rPr lang="en-US" dirty="0"/>
              <a:t>Embedding Techniques Used</a:t>
            </a:r>
          </a:p>
        </p:txBody>
      </p:sp>
      <p:sp>
        <p:nvSpPr>
          <p:cNvPr id="3" name="Content Placeholder 2">
            <a:extLst>
              <a:ext uri="{FF2B5EF4-FFF2-40B4-BE49-F238E27FC236}">
                <a16:creationId xmlns:a16="http://schemas.microsoft.com/office/drawing/2014/main" id="{28249B91-C46E-B21B-AEDC-D23C39EE15E9}"/>
              </a:ext>
            </a:extLst>
          </p:cNvPr>
          <p:cNvSpPr>
            <a:spLocks noGrp="1"/>
          </p:cNvSpPr>
          <p:nvPr>
            <p:ph idx="1"/>
          </p:nvPr>
        </p:nvSpPr>
        <p:spPr>
          <a:xfrm>
            <a:off x="1371600" y="1967947"/>
            <a:ext cx="10356574" cy="4572000"/>
          </a:xfrm>
        </p:spPr>
        <p:txBody>
          <a:bodyPr>
            <a:normAutofit fontScale="70000" lnSpcReduction="20000"/>
          </a:bodyPr>
          <a:lstStyle/>
          <a:p>
            <a:pPr>
              <a:buFont typeface="Arial" panose="020B0604020202020204" pitchFamily="34" charset="0"/>
              <a:buChar char="•"/>
            </a:pPr>
            <a:r>
              <a:rPr lang="en-US" sz="3900" b="1" dirty="0">
                <a:effectLst/>
                <a:latin typeface="Menlo" panose="020B0609030804020204" pitchFamily="49" charset="0"/>
              </a:rPr>
              <a:t>Word2Vec</a:t>
            </a:r>
            <a:r>
              <a:rPr lang="en-US" sz="3900" dirty="0">
                <a:effectLst/>
                <a:latin typeface="Menlo" panose="020B0609030804020204" pitchFamily="49" charset="0"/>
              </a:rPr>
              <a:t>: </a:t>
            </a:r>
            <a:r>
              <a:rPr lang="en-US" sz="3900" dirty="0">
                <a:effectLst/>
                <a:latin typeface="Helvetica" pitchFamily="2" charset="0"/>
              </a:rPr>
              <a:t>Captures semantic relationships between words by mapping them to a continuous vector space, enhancing the model's understanding of context and semantics.</a:t>
            </a:r>
          </a:p>
          <a:p>
            <a:pPr>
              <a:buFont typeface="Arial" panose="020B0604020202020204" pitchFamily="34" charset="0"/>
              <a:buChar char="•"/>
            </a:pPr>
            <a:r>
              <a:rPr lang="en-US" sz="3900" b="1" dirty="0">
                <a:effectLst/>
                <a:latin typeface="Helvetica Neue" panose="02000503000000020004" pitchFamily="2" charset="0"/>
              </a:rPr>
              <a:t>TF-IDF</a:t>
            </a:r>
            <a:r>
              <a:rPr lang="en-US" sz="3900" dirty="0">
                <a:effectLst/>
                <a:latin typeface="Helvetica Neue" panose="02000503000000020004" pitchFamily="2" charset="0"/>
              </a:rPr>
              <a:t>: Assigns higher weights to words that are important in a document but rare across other documents, aiding in capturing distinctive features for sentiment analysis.</a:t>
            </a:r>
          </a:p>
          <a:p>
            <a:pPr>
              <a:buFont typeface="Arial" panose="020B0604020202020204" pitchFamily="34" charset="0"/>
              <a:buChar char="•"/>
            </a:pPr>
            <a:r>
              <a:rPr lang="en-US" sz="3900" b="1" dirty="0" err="1">
                <a:effectLst/>
                <a:latin typeface="Helvetica Neue" panose="02000503000000020004" pitchFamily="2" charset="0"/>
              </a:rPr>
              <a:t>Text_to_sequence</a:t>
            </a:r>
            <a:r>
              <a:rPr lang="en-US" sz="3900" b="1" dirty="0">
                <a:effectLst/>
                <a:latin typeface="Helvetica Neue" panose="02000503000000020004" pitchFamily="2" charset="0"/>
              </a:rPr>
              <a:t> (Final)</a:t>
            </a:r>
            <a:r>
              <a:rPr lang="en-US" sz="3900" dirty="0">
                <a:effectLst/>
                <a:latin typeface="Helvetica Neue" panose="02000503000000020004" pitchFamily="2" charset="0"/>
              </a:rPr>
              <a:t>: Converts text data into sequences of integers, ensuring compatibility with extensive vocabularies encountered in the dataset, thereby enhancing the model's ability to handle diverse textual data effectively.</a:t>
            </a:r>
          </a:p>
          <a:p>
            <a:pPr marL="0" indent="0">
              <a:buNone/>
            </a:pPr>
            <a:r>
              <a:rPr lang="en-US" sz="3900" dirty="0">
                <a:effectLst/>
                <a:latin typeface="Helvetica Neue" panose="02000503000000020004" pitchFamily="2" charset="0"/>
              </a:rPr>
              <a:t>By integrating these techniques, we aim to improve the model's performance in accurately predicting sentiments within the US election discourse on Twitter.</a:t>
            </a:r>
          </a:p>
          <a:p>
            <a:pPr algn="ctr"/>
            <a:endParaRPr lang="en-US" dirty="0">
              <a:effectLst/>
              <a:latin typeface="Helvetica Neue" panose="02000503000000020004" pitchFamily="2" charset="0"/>
            </a:endParaRPr>
          </a:p>
        </p:txBody>
      </p:sp>
    </p:spTree>
    <p:extLst>
      <p:ext uri="{BB962C8B-B14F-4D97-AF65-F5344CB8AC3E}">
        <p14:creationId xmlns:p14="http://schemas.microsoft.com/office/powerpoint/2010/main" val="198710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9003-CFEC-A3A0-3DAC-8E9C0A52F226}"/>
              </a:ext>
            </a:extLst>
          </p:cNvPr>
          <p:cNvSpPr>
            <a:spLocks noGrp="1"/>
          </p:cNvSpPr>
          <p:nvPr>
            <p:ph type="ctrTitle"/>
          </p:nvPr>
        </p:nvSpPr>
        <p:spPr>
          <a:xfrm>
            <a:off x="1915385" y="1841463"/>
            <a:ext cx="8361229" cy="2098226"/>
          </a:xfrm>
        </p:spPr>
        <p:txBody>
          <a:bodyPr/>
          <a:lstStyle/>
          <a:p>
            <a:r>
              <a:rPr lang="en-US" sz="5000" dirty="0" err="1"/>
              <a:t>text_to_seq</a:t>
            </a:r>
            <a:r>
              <a:rPr lang="en-US" sz="5000" dirty="0"/>
              <a:t> gives us an accuracy score of 86%</a:t>
            </a:r>
          </a:p>
        </p:txBody>
      </p:sp>
      <p:sp>
        <p:nvSpPr>
          <p:cNvPr id="3" name="Subtitle 2">
            <a:extLst>
              <a:ext uri="{FF2B5EF4-FFF2-40B4-BE49-F238E27FC236}">
                <a16:creationId xmlns:a16="http://schemas.microsoft.com/office/drawing/2014/main" id="{34480F9C-E361-993F-2B5E-ACFB74ACD7C1}"/>
              </a:ext>
            </a:extLst>
          </p:cNvPr>
          <p:cNvSpPr>
            <a:spLocks noGrp="1"/>
          </p:cNvSpPr>
          <p:nvPr>
            <p:ph type="subTitle" idx="1"/>
          </p:nvPr>
        </p:nvSpPr>
        <p:spPr>
          <a:xfrm>
            <a:off x="1288427" y="616731"/>
            <a:ext cx="6831673" cy="1086237"/>
          </a:xfrm>
        </p:spPr>
        <p:txBody>
          <a:bodyPr>
            <a:normAutofit/>
          </a:bodyPr>
          <a:lstStyle/>
          <a:p>
            <a:r>
              <a:rPr lang="en-US" sz="3000" b="1" u="sng" dirty="0"/>
              <a:t>Result</a:t>
            </a:r>
          </a:p>
        </p:txBody>
      </p:sp>
    </p:spTree>
    <p:extLst>
      <p:ext uri="{BB962C8B-B14F-4D97-AF65-F5344CB8AC3E}">
        <p14:creationId xmlns:p14="http://schemas.microsoft.com/office/powerpoint/2010/main" val="311654240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23</TotalTime>
  <Words>259</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Franklin Gothic Book</vt:lpstr>
      <vt:lpstr>Helvetica</vt:lpstr>
      <vt:lpstr>Helvetica Neue</vt:lpstr>
      <vt:lpstr>Menlo</vt:lpstr>
      <vt:lpstr>Zapf Dingbats</vt:lpstr>
      <vt:lpstr>Crop</vt:lpstr>
      <vt:lpstr>PowerPoint Presentation</vt:lpstr>
      <vt:lpstr>PowerPoint Presentation</vt:lpstr>
      <vt:lpstr>US Election Poll Analysis</vt:lpstr>
      <vt:lpstr>Project Description</vt:lpstr>
      <vt:lpstr>Pipeline</vt:lpstr>
      <vt:lpstr>Embedding Techniques Used</vt:lpstr>
      <vt:lpstr>text_to_seq gives us an accuracy score of 86%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Jesswin</dc:creator>
  <cp:lastModifiedBy>a muhilan</cp:lastModifiedBy>
  <cp:revision>2</cp:revision>
  <dcterms:created xsi:type="dcterms:W3CDTF">2024-04-09T13:48:08Z</dcterms:created>
  <dcterms:modified xsi:type="dcterms:W3CDTF">2024-04-09T14:13:01Z</dcterms:modified>
</cp:coreProperties>
</file>