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40"/>
  </p:notesMasterIdLst>
  <p:handoutMasterIdLst>
    <p:handoutMasterId r:id="rId41"/>
  </p:handoutMasterIdLst>
  <p:sldIdLst>
    <p:sldId id="256" r:id="rId5"/>
    <p:sldId id="257" r:id="rId6"/>
    <p:sldId id="286" r:id="rId7"/>
    <p:sldId id="288" r:id="rId8"/>
    <p:sldId id="297" r:id="rId9"/>
    <p:sldId id="298" r:id="rId10"/>
    <p:sldId id="299" r:id="rId11"/>
    <p:sldId id="300" r:id="rId12"/>
    <p:sldId id="301" r:id="rId13"/>
    <p:sldId id="302" r:id="rId14"/>
    <p:sldId id="303" r:id="rId15"/>
    <p:sldId id="304" r:id="rId16"/>
    <p:sldId id="305" r:id="rId17"/>
    <p:sldId id="306" r:id="rId18"/>
    <p:sldId id="307" r:id="rId19"/>
    <p:sldId id="309" r:id="rId20"/>
    <p:sldId id="312" r:id="rId21"/>
    <p:sldId id="311" r:id="rId22"/>
    <p:sldId id="313" r:id="rId23"/>
    <p:sldId id="314" r:id="rId24"/>
    <p:sldId id="328" r:id="rId25"/>
    <p:sldId id="315" r:id="rId26"/>
    <p:sldId id="316" r:id="rId27"/>
    <p:sldId id="317" r:id="rId28"/>
    <p:sldId id="318" r:id="rId29"/>
    <p:sldId id="319" r:id="rId30"/>
    <p:sldId id="320" r:id="rId31"/>
    <p:sldId id="321" r:id="rId32"/>
    <p:sldId id="322" r:id="rId33"/>
    <p:sldId id="323" r:id="rId34"/>
    <p:sldId id="324" r:id="rId35"/>
    <p:sldId id="325" r:id="rId36"/>
    <p:sldId id="326" r:id="rId37"/>
    <p:sldId id="327"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EFE968B-0F61-45DD-B921-EEFB5EA3A55A}">
          <p14:sldIdLst>
            <p14:sldId id="256"/>
            <p14:sldId id="257"/>
            <p14:sldId id="286"/>
            <p14:sldId id="288"/>
            <p14:sldId id="297"/>
            <p14:sldId id="298"/>
            <p14:sldId id="299"/>
            <p14:sldId id="300"/>
            <p14:sldId id="301"/>
            <p14:sldId id="302"/>
            <p14:sldId id="303"/>
            <p14:sldId id="304"/>
            <p14:sldId id="305"/>
            <p14:sldId id="306"/>
            <p14:sldId id="307"/>
            <p14:sldId id="309"/>
            <p14:sldId id="312"/>
            <p14:sldId id="311"/>
            <p14:sldId id="313"/>
            <p14:sldId id="314"/>
            <p14:sldId id="328"/>
            <p14:sldId id="315"/>
            <p14:sldId id="316"/>
            <p14:sldId id="317"/>
            <p14:sldId id="318"/>
            <p14:sldId id="319"/>
            <p14:sldId id="320"/>
            <p14:sldId id="321"/>
            <p14:sldId id="322"/>
            <p14:sldId id="323"/>
            <p14:sldId id="324"/>
            <p14:sldId id="325"/>
            <p14:sldId id="326"/>
            <p14:sldId id="327"/>
            <p14:sldId id="2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646" autoAdjust="0"/>
  </p:normalViewPr>
  <p:slideViewPr>
    <p:cSldViewPr snapToGrid="0">
      <p:cViewPr>
        <p:scale>
          <a:sx n="75" d="100"/>
          <a:sy n="75" d="100"/>
        </p:scale>
        <p:origin x="902" y="139"/>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5/29/2025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p:cNvGrpSpPr/>
          <p:nvPr userDrawn="1"/>
        </p:nvGrpSpPr>
        <p:grpSpPr>
          <a:xfrm>
            <a:off x="0" y="-3419"/>
            <a:ext cx="12192000" cy="6861419"/>
            <a:chOff x="0" y="-3419"/>
            <a:chExt cx="12192000" cy="6861419"/>
          </a:xfrm>
        </p:grpSpPr>
        <p:sp>
          <p:nvSpPr>
            <p:cNvPr id="5" name="Oval 4"/>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p:cNvGrpSpPr/>
            <p:nvPr userDrawn="1"/>
          </p:nvGrpSpPr>
          <p:grpSpPr>
            <a:xfrm>
              <a:off x="8264427" y="-3419"/>
              <a:ext cx="3927573" cy="3165022"/>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p:cNvGrpSpPr/>
          <p:nvPr userDrawn="1"/>
        </p:nvGrpSpPr>
        <p:grpSpPr>
          <a:xfrm>
            <a:off x="0" y="-1"/>
            <a:ext cx="12192001" cy="6864796"/>
            <a:chOff x="0" y="-1"/>
            <a:chExt cx="12192001" cy="6864796"/>
          </a:xfrm>
        </p:grpSpPr>
        <p:sp>
          <p:nvSpPr>
            <p:cNvPr id="4" name="Rectangle 3"/>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userDrawn="1"/>
          </p:nvGrpSpPr>
          <p:grpSpPr>
            <a:xfrm>
              <a:off x="8264427" y="3685939"/>
              <a:ext cx="3927573" cy="3178856"/>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p:cNvGrpSpPr/>
          <p:nvPr userDrawn="1"/>
        </p:nvGrpSpPr>
        <p:grpSpPr>
          <a:xfrm>
            <a:off x="1" y="0"/>
            <a:ext cx="12191999" cy="6858000"/>
            <a:chOff x="1" y="0"/>
            <a:chExt cx="12191999" cy="685800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p:cNvGrpSpPr/>
          <p:nvPr userDrawn="1"/>
        </p:nvGrpSpPr>
        <p:grpSpPr>
          <a:xfrm flipH="1">
            <a:off x="1" y="0"/>
            <a:ext cx="12191999" cy="6858000"/>
            <a:chOff x="1" y="0"/>
            <a:chExt cx="12191999" cy="685800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p:cNvGrpSpPr/>
          <p:nvPr userDrawn="1"/>
        </p:nvGrpSpPr>
        <p:grpSpPr>
          <a:xfrm>
            <a:off x="1" y="0"/>
            <a:ext cx="12191999" cy="6858000"/>
            <a:chOff x="1" y="0"/>
            <a:chExt cx="12191999" cy="685800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12208822" cy="6858003"/>
            <a:chOff x="0" y="-1"/>
            <a:chExt cx="12208822" cy="6858003"/>
          </a:xfrm>
        </p:grpSpPr>
        <p:sp>
          <p:nvSpPr>
            <p:cNvPr id="7" name="Rectangle 6"/>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p:cNvSpPr>
            <a:spLocks noGrp="1"/>
          </p:cNvSpPr>
          <p:nvPr>
            <p:ph idx="14" hasCustomPrompt="1"/>
          </p:nvPr>
        </p:nvSpPr>
        <p:spPr>
          <a:xfrm>
            <a:off x="1166087" y="2652713"/>
            <a:ext cx="9780587" cy="3436936"/>
          </a:xfrm>
        </p:spPr>
        <p:txBody>
          <a:bodyPr>
            <a:normAutofit/>
          </a:bodyPr>
          <a:lstStyle>
            <a:lvl1pPr marL="342900" indent="-283210">
              <a:spcBef>
                <a:spcPts val="1000"/>
              </a:spcBef>
              <a:buFont typeface="Arial" panose="020B0604020202020204" pitchFamily="34" charset="0"/>
              <a:buChar char="•"/>
              <a:defRPr sz="2000">
                <a:solidFill>
                  <a:schemeClr val="bg1"/>
                </a:solidFill>
                <a:latin typeface="+mn-lt"/>
              </a:defRPr>
            </a:lvl1pPr>
            <a:lvl2pPr marL="567055" indent="-283210">
              <a:spcBef>
                <a:spcPts val="1000"/>
              </a:spcBef>
              <a:buFont typeface="Arial" panose="020B0604020202020204" pitchFamily="34" charset="0"/>
              <a:buChar char="•"/>
              <a:defRPr sz="2000">
                <a:solidFill>
                  <a:schemeClr val="bg1"/>
                </a:solidFill>
                <a:latin typeface="+mn-lt"/>
              </a:defRPr>
            </a:lvl2pPr>
            <a:lvl3pPr marL="850265" indent="-283210">
              <a:spcBef>
                <a:spcPts val="1000"/>
              </a:spcBef>
              <a:buFont typeface="Arial" panose="020B0604020202020204" pitchFamily="34" charset="0"/>
              <a:buChar char="•"/>
              <a:defRPr sz="2000">
                <a:solidFill>
                  <a:schemeClr val="bg1"/>
                </a:solidFill>
                <a:latin typeface="+mn-lt"/>
              </a:defRPr>
            </a:lvl3pPr>
            <a:lvl4pPr marL="1097280" indent="-283210">
              <a:spcBef>
                <a:spcPts val="1000"/>
              </a:spcBef>
              <a:buFont typeface="Arial" panose="020B0604020202020204" pitchFamily="34" charset="0"/>
              <a:buChar char="•"/>
              <a:defRPr sz="2000">
                <a:solidFill>
                  <a:schemeClr val="bg1"/>
                </a:solidFill>
                <a:latin typeface="+mn-lt"/>
              </a:defRPr>
            </a:lvl4pPr>
            <a:lvl5pPr marL="1371600" indent="-283210">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p:cNvGrpSpPr/>
          <p:nvPr userDrawn="1"/>
        </p:nvGrpSpPr>
        <p:grpSpPr>
          <a:xfrm>
            <a:off x="0" y="0"/>
            <a:ext cx="12192000" cy="6858000"/>
            <a:chOff x="0" y="0"/>
            <a:chExt cx="12192000" cy="6858000"/>
          </a:xfrm>
        </p:grpSpPr>
        <p:sp>
          <p:nvSpPr>
            <p:cNvPr id="23" name="Freeform 22"/>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p:cNvGrpSpPr/>
            <p:nvPr userDrawn="1"/>
          </p:nvGrpSpPr>
          <p:grpSpPr>
            <a:xfrm rot="16200000">
              <a:off x="8286528" y="2207195"/>
              <a:ext cx="3032351" cy="2443610"/>
              <a:chOff x="9857014" y="13834"/>
              <a:chExt cx="2334986" cy="1881641"/>
            </a:xfrm>
          </p:grpSpPr>
          <p:sp>
            <p:nvSpPr>
              <p:cNvPr id="15" name="Freeform 14"/>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p:cNvGrpSpPr/>
          <p:nvPr userDrawn="1"/>
        </p:nvGrpSpPr>
        <p:grpSpPr>
          <a:xfrm>
            <a:off x="1" y="0"/>
            <a:ext cx="12191999" cy="6858000"/>
            <a:chOff x="1" y="0"/>
            <a:chExt cx="12191999" cy="6858000"/>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p:cNvGrpSpPr/>
            <p:nvPr userDrawn="1"/>
          </p:nvGrpSpPr>
          <p:grpSpPr>
            <a:xfrm>
              <a:off x="8082092" y="5590903"/>
              <a:ext cx="1572380" cy="1267097"/>
              <a:chOff x="7413403" y="4976359"/>
              <a:chExt cx="2334986" cy="1881641"/>
            </a:xfrm>
          </p:grpSpPr>
          <p:sp>
            <p:nvSpPr>
              <p:cNvPr id="7" name="Freeform 6"/>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210" indent="-283210">
              <a:spcBef>
                <a:spcPts val="1000"/>
              </a:spcBef>
              <a:buFont typeface="Arial" panose="020B0604020202020204" pitchFamily="34" charset="0"/>
              <a:buChar char="•"/>
              <a:defRPr sz="2000">
                <a:latin typeface="+mn-lt"/>
              </a:defRPr>
            </a:lvl2pPr>
            <a:lvl3pPr marL="567055" indent="-283210">
              <a:spcBef>
                <a:spcPts val="1000"/>
              </a:spcBef>
              <a:buFont typeface="Arial" panose="020B0604020202020204" pitchFamily="34" charset="0"/>
              <a:buChar char="•"/>
              <a:defRPr sz="2000">
                <a:latin typeface="+mn-lt"/>
              </a:defRPr>
            </a:lvl3pPr>
            <a:lvl4pPr marL="850265" indent="-283210">
              <a:spcBef>
                <a:spcPts val="1000"/>
              </a:spcBef>
              <a:buFont typeface="Arial" panose="020B0604020202020204" pitchFamily="34" charset="0"/>
              <a:buChar char="•"/>
              <a:defRPr sz="2000">
                <a:latin typeface="+mn-lt"/>
              </a:defRPr>
            </a:lvl4pPr>
            <a:lvl5pPr marL="1134110" indent="-283210">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210" indent="-283210">
              <a:spcBef>
                <a:spcPts val="1000"/>
              </a:spcBef>
              <a:buFont typeface="Arial" panose="020B0604020202020204" pitchFamily="34" charset="0"/>
              <a:buChar char="•"/>
              <a:defRPr sz="2000">
                <a:latin typeface="+mn-lt"/>
              </a:defRPr>
            </a:lvl2pPr>
            <a:lvl3pPr marL="567055" indent="-283210">
              <a:spcBef>
                <a:spcPts val="1000"/>
              </a:spcBef>
              <a:buFont typeface="Arial" panose="020B0604020202020204" pitchFamily="34" charset="0"/>
              <a:buChar char="•"/>
              <a:defRPr sz="2000">
                <a:latin typeface="+mn-lt"/>
              </a:defRPr>
            </a:lvl3pPr>
            <a:lvl4pPr marL="850265" indent="-283210">
              <a:spcBef>
                <a:spcPts val="1000"/>
              </a:spcBef>
              <a:buFont typeface="Arial" panose="020B0604020202020204" pitchFamily="34" charset="0"/>
              <a:buChar char="•"/>
              <a:defRPr sz="2000">
                <a:latin typeface="+mn-lt"/>
              </a:defRPr>
            </a:lvl4pPr>
            <a:lvl5pPr marL="1134110" indent="-283210">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p:cNvGrpSpPr/>
          <p:nvPr userDrawn="1"/>
        </p:nvGrpSpPr>
        <p:grpSpPr>
          <a:xfrm>
            <a:off x="1" y="1"/>
            <a:ext cx="12191999" cy="6857999"/>
            <a:chOff x="1" y="1"/>
            <a:chExt cx="12191999" cy="6857999"/>
          </a:xfrm>
        </p:grpSpPr>
        <p:sp>
          <p:nvSpPr>
            <p:cNvPr id="4" name="Freeform 3"/>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p:cNvSpPr>
            <a:spLocks noGrp="1"/>
          </p:cNvSpPr>
          <p:nvPr>
            <p:ph idx="12" hasCustomPrompt="1"/>
          </p:nvPr>
        </p:nvSpPr>
        <p:spPr>
          <a:xfrm>
            <a:off x="1167493" y="2023984"/>
            <a:ext cx="4663440" cy="3332832"/>
          </a:xfrm>
        </p:spPr>
        <p:txBody>
          <a:bodyPr>
            <a:normAutofit/>
          </a:bodyPr>
          <a:lstStyle>
            <a:lvl1pPr marL="530225" indent="-530225">
              <a:spcBef>
                <a:spcPts val="1000"/>
              </a:spcBef>
              <a:buFont typeface="+mj-lt"/>
              <a:buAutoNum type="arabicPeriod"/>
              <a:defRPr sz="2000">
                <a:solidFill>
                  <a:schemeClr val="bg1"/>
                </a:solidFill>
                <a:latin typeface="+mn-lt"/>
              </a:defRPr>
            </a:lvl1pPr>
            <a:lvl2pPr marL="1097280" indent="-530225">
              <a:spcBef>
                <a:spcPts val="1000"/>
              </a:spcBef>
              <a:buFont typeface="+mj-lt"/>
              <a:buAutoNum type="alphaLcPeriod"/>
              <a:defRPr sz="2000">
                <a:solidFill>
                  <a:schemeClr val="bg1"/>
                </a:solidFill>
                <a:latin typeface="+mn-lt"/>
              </a:defRPr>
            </a:lvl2pPr>
            <a:lvl3pPr marL="1645920" indent="-530225">
              <a:spcBef>
                <a:spcPts val="1000"/>
              </a:spcBef>
              <a:buFont typeface="+mj-lt"/>
              <a:buAutoNum type="arabicParenR"/>
              <a:defRPr sz="2000">
                <a:solidFill>
                  <a:schemeClr val="bg1"/>
                </a:solidFill>
                <a:latin typeface="+mn-lt"/>
              </a:defRPr>
            </a:lvl3pPr>
            <a:lvl4pPr marL="1920240" indent="-530225">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210" indent="-283210">
              <a:spcBef>
                <a:spcPts val="1000"/>
              </a:spcBef>
              <a:buFont typeface="Arial" panose="020B0604020202020204" pitchFamily="34" charset="0"/>
              <a:buChar char="•"/>
              <a:defRPr sz="2000">
                <a:solidFill>
                  <a:schemeClr val="bg1"/>
                </a:solidFill>
                <a:latin typeface="+mn-lt"/>
              </a:defRPr>
            </a:lvl2pPr>
            <a:lvl3pPr marL="567055" indent="-283210">
              <a:spcBef>
                <a:spcPts val="1000"/>
              </a:spcBef>
              <a:buFont typeface="Arial" panose="020B0604020202020204" pitchFamily="34" charset="0"/>
              <a:buChar char="•"/>
              <a:defRPr sz="2000">
                <a:solidFill>
                  <a:schemeClr val="bg1"/>
                </a:solidFill>
                <a:latin typeface="+mn-lt"/>
              </a:defRPr>
            </a:lvl3pPr>
            <a:lvl4pPr marL="850265" indent="-283210">
              <a:spcBef>
                <a:spcPts val="1000"/>
              </a:spcBef>
              <a:buFont typeface="Arial" panose="020B0604020202020204" pitchFamily="34" charset="0"/>
              <a:buChar char="•"/>
              <a:defRPr sz="2000">
                <a:solidFill>
                  <a:schemeClr val="bg1"/>
                </a:solidFill>
                <a:latin typeface="+mn-lt"/>
              </a:defRPr>
            </a:lvl4pPr>
            <a:lvl5pPr marL="1134110" indent="-283210">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p:cNvGrpSpPr/>
          <p:nvPr userDrawn="1"/>
        </p:nvGrpSpPr>
        <p:grpSpPr>
          <a:xfrm rot="16200000">
            <a:off x="10772262" y="152641"/>
            <a:ext cx="1572380" cy="1267097"/>
            <a:chOff x="7413403" y="4976359"/>
            <a:chExt cx="2334986" cy="1881641"/>
          </a:xfrm>
        </p:grpSpPr>
        <p:sp>
          <p:nvSpPr>
            <p:cNvPr id="13" name="Freeform 12"/>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5428" y="2002476"/>
            <a:ext cx="8122423" cy="1815882"/>
          </a:xfrm>
        </p:spPr>
        <p:txBody>
          <a:bodyPr/>
          <a:lstStyle/>
          <a:p>
            <a:pPr algn="ctr"/>
            <a:r>
              <a:rPr lang="en-US" sz="4000" dirty="0">
                <a:latin typeface="Times New Roman" panose="02020603050405020304" pitchFamily="18" charset="0"/>
                <a:cs typeface="Times New Roman" panose="02020603050405020304" pitchFamily="18" charset="0"/>
              </a:rPr>
              <a:t>Secure Payment by Facial Recognition using Haar Cascade Algorithm</a:t>
            </a:r>
          </a:p>
        </p:txBody>
      </p:sp>
      <p:sp>
        <p:nvSpPr>
          <p:cNvPr id="4" name="TextBox 3"/>
          <p:cNvSpPr txBox="1"/>
          <p:nvPr/>
        </p:nvSpPr>
        <p:spPr>
          <a:xfrm>
            <a:off x="2260887" y="4695181"/>
            <a:ext cx="4406628" cy="1815882"/>
          </a:xfrm>
          <a:prstGeom prst="rect">
            <a:avLst/>
          </a:prstGeom>
          <a:noFill/>
        </p:spPr>
        <p:txBody>
          <a:bodyPr wrap="square" rtlCol="0">
            <a:spAutoFit/>
          </a:bodyPr>
          <a:lstStyle/>
          <a:p>
            <a:pPr algn="just"/>
            <a:r>
              <a:rPr lang="en-US" sz="3200" dirty="0">
                <a:latin typeface="Aptos" panose="020B0004020202020204" pitchFamily="34" charset="0"/>
              </a:rPr>
              <a:t>Presented By:</a:t>
            </a:r>
            <a:endParaRPr lang="en-US" sz="3200" dirty="0"/>
          </a:p>
          <a:p>
            <a:pPr algn="just"/>
            <a:endParaRPr lang="en-US" sz="1600" dirty="0">
              <a:latin typeface="Aptos Display" panose="020B0004020202020204" pitchFamily="34" charset="0"/>
            </a:endParaRPr>
          </a:p>
          <a:p>
            <a:pPr marL="457200" indent="-457200" algn="just">
              <a:buFont typeface="+mj-lt"/>
              <a:buAutoNum type="arabicPeriod"/>
            </a:pPr>
            <a:r>
              <a:rPr lang="en-US" sz="2000" dirty="0">
                <a:latin typeface="Aptos Display" panose="020B0004020202020204" pitchFamily="34" charset="0"/>
              </a:rPr>
              <a:t>Muhilan P (110821205030)</a:t>
            </a:r>
          </a:p>
          <a:p>
            <a:pPr marL="457200" indent="-457200" algn="just">
              <a:buFont typeface="+mj-lt"/>
              <a:buAutoNum type="arabicPeriod"/>
            </a:pPr>
            <a:r>
              <a:rPr lang="en-US" sz="2000" dirty="0" err="1">
                <a:latin typeface="Aptos Display" panose="020B0004020202020204" pitchFamily="34" charset="0"/>
              </a:rPr>
              <a:t>Mugundhan</a:t>
            </a:r>
            <a:r>
              <a:rPr lang="en-US" sz="2000" dirty="0">
                <a:latin typeface="Aptos Display" panose="020B0004020202020204" pitchFamily="34" charset="0"/>
              </a:rPr>
              <a:t> G (110821205029)</a:t>
            </a:r>
          </a:p>
          <a:p>
            <a:pPr marL="457200" indent="-457200" algn="just">
              <a:buFont typeface="+mj-lt"/>
              <a:buAutoNum type="arabicPeriod"/>
            </a:pPr>
            <a:r>
              <a:rPr lang="en-US" sz="2000" dirty="0">
                <a:latin typeface="Aptos Display" panose="020B0004020202020204" pitchFamily="34" charset="0"/>
              </a:rPr>
              <a:t>Raghul M (110821205038)</a:t>
            </a:r>
            <a:endParaRPr lang="en-IN" sz="2000" dirty="0">
              <a:latin typeface="Aptos Display" panose="020B0004020202020204" pitchFamily="34" charset="0"/>
            </a:endParaRPr>
          </a:p>
        </p:txBody>
      </p:sp>
      <p:sp>
        <p:nvSpPr>
          <p:cNvPr id="5" name="TextBox 4"/>
          <p:cNvSpPr txBox="1"/>
          <p:nvPr/>
        </p:nvSpPr>
        <p:spPr>
          <a:xfrm>
            <a:off x="1177220" y="346937"/>
            <a:ext cx="7178840" cy="1296509"/>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Jaya Engineering College</a:t>
            </a:r>
          </a:p>
          <a:p>
            <a:pPr algn="ctr">
              <a:lnSpc>
                <a:spcPct val="150000"/>
              </a:lnSpc>
            </a:pPr>
            <a:r>
              <a:rPr lang="en-US" sz="3200" b="1" dirty="0">
                <a:latin typeface="Times New Roman" panose="02020603050405020304" pitchFamily="18" charset="0"/>
                <a:cs typeface="Times New Roman" panose="02020603050405020304" pitchFamily="18" charset="0"/>
              </a:rPr>
              <a:t>Department of Information Technology</a:t>
            </a:r>
            <a:endParaRPr lang="en-IN" sz="32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177220" y="106998"/>
            <a:ext cx="1083667" cy="1083667"/>
          </a:xfrm>
          <a:prstGeom prst="rect">
            <a:avLst/>
          </a:prstGeom>
        </p:spPr>
      </p:pic>
      <p:sp>
        <p:nvSpPr>
          <p:cNvPr id="6" name="TextBox 5"/>
          <p:cNvSpPr txBox="1"/>
          <p:nvPr/>
        </p:nvSpPr>
        <p:spPr>
          <a:xfrm>
            <a:off x="6984459" y="4695181"/>
            <a:ext cx="3842425" cy="1138773"/>
          </a:xfrm>
          <a:prstGeom prst="rect">
            <a:avLst/>
          </a:prstGeom>
          <a:noFill/>
        </p:spPr>
        <p:txBody>
          <a:bodyPr wrap="square" rtlCol="0">
            <a:spAutoFit/>
          </a:bodyPr>
          <a:lstStyle/>
          <a:p>
            <a:r>
              <a:rPr lang="en-US" sz="3200" dirty="0">
                <a:latin typeface="Aptos" panose="020B0004020202020204" pitchFamily="34" charset="0"/>
              </a:rPr>
              <a:t>Guided By:</a:t>
            </a:r>
          </a:p>
          <a:p>
            <a:endParaRPr lang="en-IN" sz="1600" dirty="0">
              <a:latin typeface="Aptos" panose="020B0004020202020204" pitchFamily="34" charset="0"/>
            </a:endParaRPr>
          </a:p>
          <a:p>
            <a:r>
              <a:rPr lang="en-IN" sz="2000" dirty="0">
                <a:latin typeface="Aptos Display" panose="020B0004020202020204" pitchFamily="34" charset="0"/>
              </a:rPr>
              <a:t>Dr. V. </a:t>
            </a:r>
            <a:r>
              <a:rPr lang="en-IN" sz="2000" dirty="0" err="1">
                <a:latin typeface="Aptos Display" panose="020B0004020202020204" pitchFamily="34" charset="0"/>
              </a:rPr>
              <a:t>Seedha</a:t>
            </a:r>
            <a:r>
              <a:rPr lang="en-IN" sz="2000" dirty="0">
                <a:latin typeface="Aptos Display" panose="020B0004020202020204" pitchFamily="34" charset="0"/>
              </a:rPr>
              <a:t> Devi IT/HOD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51" y="765816"/>
            <a:ext cx="5330585" cy="729574"/>
          </a:xfrm>
        </p:spPr>
        <p:txBody>
          <a:bodyPr/>
          <a:lstStyle/>
          <a:p>
            <a:r>
              <a:rPr lang="en-US" sz="4800" dirty="0">
                <a:latin typeface="Times New Roman" panose="02020603050405020304" pitchFamily="18" charset="0"/>
                <a:cs typeface="Times New Roman" panose="02020603050405020304" pitchFamily="18" charset="0"/>
              </a:rPr>
              <a:t>Continues…</a:t>
            </a:r>
          </a:p>
        </p:txBody>
      </p:sp>
      <p:sp>
        <p:nvSpPr>
          <p:cNvPr id="3" name="TextBox 2"/>
          <p:cNvSpPr txBox="1"/>
          <p:nvPr/>
        </p:nvSpPr>
        <p:spPr>
          <a:xfrm>
            <a:off x="1293951" y="1495390"/>
            <a:ext cx="6235258" cy="4144083"/>
          </a:xfrm>
          <a:prstGeom prst="rect">
            <a:avLst/>
          </a:prstGeom>
          <a:noFill/>
        </p:spPr>
        <p:txBody>
          <a:bodyPr wrap="square" rtlCol="0">
            <a:spAutoFit/>
          </a:bodyPr>
          <a:lstStyle/>
          <a:p>
            <a:pPr>
              <a:lnSpc>
                <a:spcPct val="150000"/>
              </a:lnSpc>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rPr>
              <a:t>Python:</a:t>
            </a: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 Main Developmental Language for face recognition</a:t>
            </a:r>
          </a:p>
          <a:p>
            <a:pPr marL="342900" lvl="0" indent="-342900" algn="just">
              <a:lnSpc>
                <a:spcPct val="150000"/>
              </a:lnSpc>
              <a:buFont typeface="Symbol" panose="05050102010706020507" pitchFamily="18" charset="2"/>
              <a:buChar char=""/>
            </a:pPr>
            <a:r>
              <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rPr>
              <a:t>OpenCV:</a:t>
            </a: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  Haar Cascade algorithm </a:t>
            </a:r>
          </a:p>
          <a:p>
            <a:pPr marL="342900" lvl="0" indent="-342900" algn="just">
              <a:lnSpc>
                <a:spcPct val="150000"/>
              </a:lnSpc>
              <a:buFont typeface="Symbol" panose="05050102010706020507" pitchFamily="18" charset="2"/>
              <a:buChar char=""/>
            </a:pPr>
            <a:r>
              <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rPr>
              <a:t>Flask:</a:t>
            </a: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 Backend API framework</a:t>
            </a:r>
          </a:p>
          <a:p>
            <a:pPr marL="342900" lvl="0" indent="-342900" algn="just">
              <a:lnSpc>
                <a:spcPct val="150000"/>
              </a:lnSpc>
              <a:buFont typeface="Symbol" panose="05050102010706020507" pitchFamily="18" charset="2"/>
              <a:buChar char=""/>
            </a:pPr>
            <a:r>
              <a:rPr lang="en-IN" sz="1900" b="1" kern="100" dirty="0">
                <a:effectLst/>
                <a:latin typeface="Times New Roman" panose="02020603050405020304" pitchFamily="18" charset="0"/>
                <a:ea typeface="Calibri" panose="020F0502020204030204" pitchFamily="34" charset="0"/>
                <a:cs typeface="Times New Roman" panose="02020603050405020304" pitchFamily="18" charset="0"/>
              </a:rPr>
              <a:t>MySQL:</a:t>
            </a: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 Database for storing user and transaction details</a:t>
            </a:r>
          </a:p>
          <a:p>
            <a:pPr marL="342900" lvl="0" indent="-342900" algn="just">
              <a:lnSpc>
                <a:spcPct val="150000"/>
              </a:lnSpc>
              <a:buFont typeface="Symbol" panose="05050102010706020507" pitchFamily="18" charset="2"/>
              <a:buChar char=""/>
            </a:pPr>
            <a:r>
              <a:rPr lang="en-IN" sz="1900" b="1" kern="100" dirty="0">
                <a:latin typeface="Times New Roman" panose="02020603050405020304" pitchFamily="18" charset="0"/>
                <a:ea typeface="Calibri" panose="020F0502020204030204" pitchFamily="34" charset="0"/>
                <a:cs typeface="Times New Roman" panose="02020603050405020304" pitchFamily="18" charset="0"/>
              </a:rPr>
              <a:t>HTML &amp; CSS: </a:t>
            </a:r>
            <a:r>
              <a:rPr lang="en-IN" sz="1900" kern="100" dirty="0">
                <a:latin typeface="Times New Roman" panose="02020603050405020304" pitchFamily="18" charset="0"/>
                <a:ea typeface="Calibri" panose="020F0502020204030204" pitchFamily="34" charset="0"/>
                <a:cs typeface="Times New Roman" panose="02020603050405020304" pitchFamily="18" charset="0"/>
              </a:rPr>
              <a:t>Used to create user </a:t>
            </a:r>
            <a:r>
              <a:rPr lang="en-IN" sz="1900" kern="100" dirty="0" err="1">
                <a:latin typeface="Times New Roman" panose="02020603050405020304" pitchFamily="18" charset="0"/>
                <a:ea typeface="Calibri" panose="020F0502020204030204" pitchFamily="34" charset="0"/>
                <a:cs typeface="Times New Roman" panose="02020603050405020304" pitchFamily="18" charset="0"/>
              </a:rPr>
              <a:t>inferface</a:t>
            </a:r>
            <a:endParaRPr lang="en-IN" sz="19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1900" kern="100" dirty="0">
                <a:effectLst/>
                <a:latin typeface="Times New Roman" panose="02020603050405020304" pitchFamily="18" charset="0"/>
                <a:ea typeface="Calibri" panose="020F0502020204030204" pitchFamily="34" charset="0"/>
                <a:cs typeface="Times New Roman" panose="02020603050405020304" pitchFamily="18" charset="0"/>
              </a:rPr>
              <a:t>Libraries like OpenCV, face-recognition, NumPy etc…</a:t>
            </a:r>
          </a:p>
          <a:p>
            <a:pPr marL="622300" indent="-285750">
              <a:lnSpc>
                <a:spcPct val="150000"/>
              </a:lnSpc>
              <a:buFont typeface="Arial" panose="020B0604020202020204" pitchFamily="34" charset="0"/>
              <a:buChar char="•"/>
            </a:pP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293951" y="875490"/>
            <a:ext cx="7110747" cy="729574"/>
          </a:xfrm>
          <a:prstGeom prst="rect">
            <a:avLst/>
          </a:prstGeom>
        </p:spPr>
        <p:txBody>
          <a:bodyPr vert="horz" lIns="91440" tIns="45720" rIns="91440" bIns="45720" rtlCol="0" anchor="ctr"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5400" dirty="0">
                <a:latin typeface="Times New Roman" panose="02020603050405020304" pitchFamily="18" charset="0"/>
                <a:cs typeface="Times New Roman" panose="02020603050405020304" pitchFamily="18" charset="0"/>
              </a:rPr>
              <a:t>Project Plan:</a:t>
            </a:r>
          </a:p>
        </p:txBody>
      </p:sp>
      <p:sp>
        <p:nvSpPr>
          <p:cNvPr id="7" name="TextBox 6"/>
          <p:cNvSpPr txBox="1"/>
          <p:nvPr/>
        </p:nvSpPr>
        <p:spPr>
          <a:xfrm>
            <a:off x="1293951" y="1679348"/>
            <a:ext cx="9231377" cy="279595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Develop An Application for user to Register their Data and Manage Their Account.</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Develop An AI model to Store and recognise the Facial Related Data</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Create the database for Storing and Comparing the data</a:t>
            </a:r>
          </a:p>
          <a:p>
            <a:pPr marL="342900" indent="-342900">
              <a:lnSpc>
                <a:spcPct val="15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Deploy the system on Cloud or Server.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3951" y="875490"/>
            <a:ext cx="7110747" cy="729574"/>
          </a:xfrm>
        </p:spPr>
        <p:txBody>
          <a:bodyPr/>
          <a:lstStyle/>
          <a:p>
            <a:r>
              <a:rPr lang="en-US" sz="5400" dirty="0">
                <a:latin typeface="Times New Roman" panose="02020603050405020304" pitchFamily="18" charset="0"/>
                <a:cs typeface="Times New Roman" panose="02020603050405020304" pitchFamily="18" charset="0"/>
              </a:rPr>
              <a:t>Literature Survey</a:t>
            </a:r>
          </a:p>
        </p:txBody>
      </p:sp>
      <p:sp>
        <p:nvSpPr>
          <p:cNvPr id="7" name="TextBox 6"/>
          <p:cNvSpPr txBox="1"/>
          <p:nvPr/>
        </p:nvSpPr>
        <p:spPr>
          <a:xfrm>
            <a:off x="1293951" y="1605064"/>
            <a:ext cx="9597826" cy="1291957"/>
          </a:xfrm>
          <a:prstGeom prst="rect">
            <a:avLst/>
          </a:prstGeom>
          <a:noFill/>
        </p:spPr>
        <p:txBody>
          <a:bodyPr wrap="square" rtlCol="0">
            <a:spAutoFit/>
          </a:bodyPr>
          <a:lstStyle/>
          <a:p>
            <a:pPr marL="285750" indent="-285750" algn="just">
              <a:lnSpc>
                <a:spcPct val="150000"/>
              </a:lnSpc>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Yongping Zhong,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Hee</a:t>
            </a:r>
            <a:r>
              <a:rPr lang="en-US" dirty="0">
                <a:effectLst/>
                <a:latin typeface="Times New Roman" panose="02020603050405020304" pitchFamily="18" charset="0"/>
                <a:ea typeface="Calibri" panose="020F0502020204030204" pitchFamily="34" charset="0"/>
                <a:cs typeface="Times New Roman" panose="02020603050405020304" pitchFamily="18" charset="0"/>
              </a:rPr>
              <a:t>-Cheol Moon "Investigating Customer Behavior of Using Contactless Payment in China: A Comparative Study of Facial Recognition Payment and Mobile QR-Code Payment", information, ISSN: 2071-1050​, Volume 14, issued date: June 10, 2022</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1293951" y="2897021"/>
            <a:ext cx="5188084" cy="3480248"/>
          </a:xfrm>
          <a:prstGeom prst="rect">
            <a:avLst/>
          </a:prstGeom>
          <a:noFill/>
        </p:spPr>
        <p:txBody>
          <a:bodyPr wrap="square" rtlCol="0">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Description:</a:t>
            </a:r>
          </a:p>
          <a:p>
            <a:pPr algn="just">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research examines the behavioral differences between users of facial recognition and QR-code payments, analyzing factors that drive continued usage. It finds that QR-code payments have a stronger influence on user satisfaction and habitual behavior. Many consumers initially try facial recognition payments but revert to QR codes due to privacy concerns and technical failures, such as issues with mask detection. The study suggests strategies for improving facial recognition payment adoption, including enhanced security measures and better consumer education</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6780179" y="2950523"/>
            <a:ext cx="5820382" cy="1815305"/>
          </a:xfrm>
          <a:prstGeom prst="rect">
            <a:avLst/>
          </a:prstGeom>
          <a:noFill/>
        </p:spPr>
        <p:txBody>
          <a:bodyPr wrap="square" rtlCol="0">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Limitations:</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Sample Diversity</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Technological Barriers</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Habitual Behavior</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3951" y="1514846"/>
            <a:ext cx="9552561" cy="873572"/>
          </a:xfrm>
          <a:prstGeom prst="rect">
            <a:avLst/>
          </a:prstGeom>
          <a:noFill/>
        </p:spPr>
        <p:txBody>
          <a:bodyPr wrap="square" rtlCol="0">
            <a:spAutoFit/>
          </a:bodyPr>
          <a:lstStyle/>
          <a:p>
            <a:pPr marL="285750" indent="-285750"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Marta Beltrán, Miguel Calvo, “A privacy threat model for identity verification based on facial recognition”, Computers &amp; Security, ISSN: 0167 - 4048, Volume: 132, Issue: June 6, 2023</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itle 1"/>
          <p:cNvSpPr txBox="1"/>
          <p:nvPr/>
        </p:nvSpPr>
        <p:spPr>
          <a:xfrm>
            <a:off x="1293951" y="785272"/>
            <a:ext cx="5330585"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Continues…</a:t>
            </a:r>
          </a:p>
        </p:txBody>
      </p:sp>
      <p:sp>
        <p:nvSpPr>
          <p:cNvPr id="5" name="TextBox 4"/>
          <p:cNvSpPr txBox="1"/>
          <p:nvPr/>
        </p:nvSpPr>
        <p:spPr>
          <a:xfrm>
            <a:off x="1193261" y="2612279"/>
            <a:ext cx="5188084" cy="3072188"/>
          </a:xfrm>
          <a:prstGeom prst="rect">
            <a:avLst/>
          </a:prstGeom>
          <a:noFill/>
        </p:spPr>
        <p:txBody>
          <a:bodyPr wrap="square" rtlCol="0">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Description:</a:t>
            </a:r>
          </a:p>
          <a:p>
            <a:pPr algn="just">
              <a:lnSpc>
                <a:spcPct val="150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The paper "A Privacy Threat Model for Identity Verification Based on Facial Recognition" explores the privacy risks of using facial recognition for identity verification in areas like access control, mobile authentication, and payments. While enhancing security and convenience, these technologies raise concerns about data protection, surveillance, and ethics. The proposed threat model identifies key risks, including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linkability</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identifiability, non-repudiation, detectability, disclosure, unawareness, and non-compliance. The study also outlines safeguards to mitigate these risks, promoting secure and ethical use of facial recognition.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6482035" y="2719283"/>
            <a:ext cx="2447956" cy="1815305"/>
          </a:xfrm>
          <a:prstGeom prst="rect">
            <a:avLst/>
          </a:prstGeom>
          <a:noFill/>
        </p:spPr>
        <p:txBody>
          <a:bodyPr wrap="square" rtlCol="0">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Limitations:</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Data Sensitivity</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Regulatory Gap</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security Vulnerabilities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93951" y="1475067"/>
            <a:ext cx="9231377" cy="1707455"/>
          </a:xfrm>
          <a:prstGeom prst="rect">
            <a:avLst/>
          </a:prstGeom>
          <a:noFill/>
        </p:spPr>
        <p:txBody>
          <a:bodyPr wrap="square" rtlCol="0">
            <a:spAutoFit/>
          </a:bodyPr>
          <a:lstStyle/>
          <a:p>
            <a:pPr marL="285750" indent="-285750" algn="just">
              <a:lnSpc>
                <a:spcPct val="150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Romano Araujo,  Adarsh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Potekar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Mayuresh Raikar, Sumedha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Mainkar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Salil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Salgaonkar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Ashish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Narvekar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Yogini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Lamgaonkar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Face Recognition Based Payment Processing System”, International Research Journal of Engineering and Technology (IRJET), e-ISSN: 2395-0056, p-ISSN: 2395-0072, Volume: 09, Issued: July, 2022</a:t>
            </a:r>
          </a:p>
        </p:txBody>
      </p:sp>
      <p:sp>
        <p:nvSpPr>
          <p:cNvPr id="4" name="Title 1"/>
          <p:cNvSpPr txBox="1"/>
          <p:nvPr/>
        </p:nvSpPr>
        <p:spPr>
          <a:xfrm>
            <a:off x="1293951" y="785272"/>
            <a:ext cx="5330585"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Continues…</a:t>
            </a:r>
          </a:p>
        </p:txBody>
      </p:sp>
      <p:sp>
        <p:nvSpPr>
          <p:cNvPr id="2" name="TextBox 1"/>
          <p:cNvSpPr txBox="1"/>
          <p:nvPr/>
        </p:nvSpPr>
        <p:spPr>
          <a:xfrm>
            <a:off x="1193260" y="3163095"/>
            <a:ext cx="5188084" cy="3157083"/>
          </a:xfrm>
          <a:prstGeom prst="rect">
            <a:avLst/>
          </a:prstGeom>
          <a:noFill/>
        </p:spPr>
        <p:txBody>
          <a:bodyPr wrap="square" rtlCol="0">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Description:</a:t>
            </a:r>
          </a:p>
          <a:p>
            <a:pPr algn="just">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paper "Face Recognition Based Payment Processing System" proposes a biometric payment system using facial recognition for secure transactions. It employs Haar Cascade and LBPH algorithms to verify user identity by matching facial features with a pre-registered database. After successful recognition, an OTP is sent to the user’s phone for added security. Implemented with OpenCV and Python, the system ensures real-time processing, enhancing security, convenience, and reducing reliance on physical payment methods.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6507804" y="3287977"/>
            <a:ext cx="5820382" cy="1815305"/>
          </a:xfrm>
          <a:prstGeom prst="rect">
            <a:avLst/>
          </a:prstGeom>
          <a:noFill/>
        </p:spPr>
        <p:txBody>
          <a:bodyPr wrap="square" rtlCol="0">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Limitations:</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Accuracy Challenges</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Security Concerns</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Processing Speed</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93951" y="785272"/>
            <a:ext cx="5330585"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Continues…</a:t>
            </a:r>
          </a:p>
        </p:txBody>
      </p:sp>
      <p:sp>
        <p:nvSpPr>
          <p:cNvPr id="5" name="TextBox 4"/>
          <p:cNvSpPr txBox="1"/>
          <p:nvPr/>
        </p:nvSpPr>
        <p:spPr>
          <a:xfrm>
            <a:off x="1293951" y="1475067"/>
            <a:ext cx="9231377" cy="87357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Mohammad Fauzi Aziz, Gavin Sadiya Taraka, Sidharta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Sidharta</a:t>
            </a:r>
            <a:r>
              <a:rPr lang="en-IN" dirty="0">
                <a:effectLst/>
                <a:latin typeface="Times New Roman" panose="02020603050405020304" pitchFamily="18" charset="0"/>
                <a:ea typeface="Calibri" panose="020F0502020204030204" pitchFamily="34" charset="0"/>
                <a:cs typeface="Times New Roman" panose="02020603050405020304" pitchFamily="18" charset="0"/>
              </a:rPr>
              <a:t>, “Face Recognition as Base Protocol in Online Transactions ”, ScienceDirect, Volume: 245, ISSN: 1877-0509​, Issue: 2024</a:t>
            </a:r>
            <a:endPar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p:cNvSpPr txBox="1"/>
          <p:nvPr/>
        </p:nvSpPr>
        <p:spPr>
          <a:xfrm>
            <a:off x="1154351" y="2455739"/>
            <a:ext cx="5188084" cy="3157083"/>
          </a:xfrm>
          <a:prstGeom prst="rect">
            <a:avLst/>
          </a:prstGeom>
          <a:noFill/>
        </p:spPr>
        <p:txBody>
          <a:bodyPr wrap="square" rtlCol="0">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Description:</a:t>
            </a:r>
          </a:p>
          <a:p>
            <a:pPr algn="just">
              <a:lnSpc>
                <a:spcPct val="150000"/>
              </a:lnSpc>
              <a:spcAft>
                <a:spcPts val="800"/>
              </a:spcAft>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The paper "Face Recognition as Base Protocol in Online Transactions" explores the role of facial recognition technology in enhancing the security of digital transactions. With the increasing threats of fraud and identity theft in e-commerce, traditional authentication methods such as passwords and PINs are becoming more vulnerable. This study investigates how facial recognition can serve as a primary authentication protocol to reduce fraud risks and improve the efficiency of online payments.</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6624536" y="2455739"/>
            <a:ext cx="5820382" cy="1815305"/>
          </a:xfrm>
          <a:prstGeom prst="rect">
            <a:avLst/>
          </a:prstGeom>
          <a:noFill/>
        </p:spPr>
        <p:txBody>
          <a:bodyPr wrap="square" rtlCol="0">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Limitations:</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Security Risks</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Privacy Concerns</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Legal &amp; Ethical Issues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93951" y="1475067"/>
            <a:ext cx="9231377" cy="1528047"/>
          </a:xfrm>
          <a:prstGeom prst="rect">
            <a:avLst/>
          </a:prstGeom>
          <a:noFill/>
        </p:spPr>
        <p:txBody>
          <a:bodyPr wrap="square" rtlCol="0">
            <a:spAutoFit/>
          </a:bodyPr>
          <a:lstStyle/>
          <a:p>
            <a:pPr marL="285750" indent="-285750" algn="just">
              <a:lnSpc>
                <a:spcPct val="150000"/>
              </a:lnSpc>
              <a:spcAft>
                <a:spcPts val="800"/>
              </a:spcAft>
              <a:buFont typeface="Arial" panose="020B0604020202020204" pitchFamily="34" charset="0"/>
              <a:buChar char="•"/>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Kuldeep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Vayadande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Rachit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Chandawar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Anuj Mahajan, Swapnil Garud, Mansi Parse, Jaykumar Gavit, Pushkar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Gajdhane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Aryan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Chalpe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Pratik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Davare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Atharva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Borade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Eshan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Dasarwar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“Optimized Haar-cascade Algorithm for Face Recognition and Authentication”,  International Journal of Intelligent and Application in Engineering, Volume 12, ISSN: 2147-6799​, issue: 2024</a:t>
            </a:r>
          </a:p>
        </p:txBody>
      </p:sp>
      <p:sp>
        <p:nvSpPr>
          <p:cNvPr id="4" name="Title 1"/>
          <p:cNvSpPr txBox="1"/>
          <p:nvPr/>
        </p:nvSpPr>
        <p:spPr>
          <a:xfrm>
            <a:off x="1293951" y="785272"/>
            <a:ext cx="5330585"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Continues…</a:t>
            </a:r>
          </a:p>
        </p:txBody>
      </p:sp>
      <p:sp>
        <p:nvSpPr>
          <p:cNvPr id="2" name="TextBox 1"/>
          <p:cNvSpPr txBox="1"/>
          <p:nvPr/>
        </p:nvSpPr>
        <p:spPr>
          <a:xfrm>
            <a:off x="1293951" y="3003114"/>
            <a:ext cx="5188084" cy="3686074"/>
          </a:xfrm>
          <a:prstGeom prst="rect">
            <a:avLst/>
          </a:prstGeom>
          <a:noFill/>
        </p:spPr>
        <p:txBody>
          <a:bodyPr wrap="square" rtlCol="0">
            <a:spAutoFit/>
          </a:bodyPr>
          <a:lstStyle/>
          <a:p>
            <a:pPr algn="just">
              <a:lnSpc>
                <a:spcPct val="150000"/>
              </a:lnSpc>
              <a:spcAft>
                <a:spcPts val="8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Description:</a:t>
            </a:r>
          </a:p>
          <a:p>
            <a:pPr algn="just">
              <a:lnSpc>
                <a:spcPct val="150000"/>
              </a:lnSpc>
              <a:spcAft>
                <a:spcPts val="800"/>
              </a:spcAft>
            </a:pPr>
            <a:r>
              <a:rPr lang="en-US" sz="1050" kern="100" dirty="0">
                <a:effectLst/>
                <a:latin typeface="Times New Roman" panose="02020603050405020304" pitchFamily="18" charset="0"/>
                <a:ea typeface="Calibri" panose="020F0502020204030204" pitchFamily="34" charset="0"/>
                <a:cs typeface="Times New Roman" panose="02020603050405020304" pitchFamily="18" charset="0"/>
              </a:rPr>
              <a:t>The paper "Optimized Haar-Cascade Algorithm for Face Recognition and Authentication" explores an improved approach to face detection and authentication using the Haar-Cascade algorithm. The study emphasizes the role of biometric security in modern applications such as identity verification, digital transactions, and surveillance systems. Traditional face recognition techniques often face challenges related to accuracy, speed, and adaptability to varying environmental conditions. To enhance performance, the proposed system integrates Local Binary Pattern (LBP) and Multi-Task Cascaded Convolutional Networks (MTCNN) with the Haar-Cascade classifier. This hybrid approach improves feature extraction, detection accuracy, and real-time processing. The system is tested in real-world scenarios, such as payment authentication, security access control, and human-computer interaction systems. The paper further discusses the application of machine learning and neural networks in face recognition, highlighting their role in improving facial feature identification and classification.</a:t>
            </a:r>
            <a:endParaRPr lang="en-IN" sz="105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6507804" y="3287977"/>
            <a:ext cx="5820382" cy="1815305"/>
          </a:xfrm>
          <a:prstGeom prst="rect">
            <a:avLst/>
          </a:prstGeom>
          <a:noFill/>
        </p:spPr>
        <p:txBody>
          <a:bodyPr wrap="square" rtlCol="0">
            <a:spAutoFit/>
          </a:bodyPr>
          <a:lstStyle/>
          <a:p>
            <a:pPr algn="just">
              <a:lnSpc>
                <a:spcPct val="150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Limitations:</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Security Risks</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Computational Load</a:t>
            </a:r>
          </a:p>
          <a:p>
            <a:pPr marL="285750" indent="-285750" algn="just">
              <a:lnSpc>
                <a:spcPct val="150000"/>
              </a:lnSpc>
              <a:spcAft>
                <a:spcPts val="800"/>
              </a:spcAft>
              <a:buFont typeface="Arial" panose="020B0604020202020204" pitchFamily="34" charset="0"/>
              <a:buChar char="•"/>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Scalability Challenges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93951" y="785272"/>
            <a:ext cx="5330585"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t>Architecture:</a:t>
            </a:r>
          </a:p>
        </p:txBody>
      </p:sp>
      <p:pic>
        <p:nvPicPr>
          <p:cNvPr id="6" name="Picture 5"/>
          <p:cNvPicPr>
            <a:picLocks noChangeAspect="1"/>
          </p:cNvPicPr>
          <p:nvPr/>
        </p:nvPicPr>
        <p:blipFill>
          <a:blip r:embed="rId2"/>
          <a:stretch>
            <a:fillRect/>
          </a:stretch>
        </p:blipFill>
        <p:spPr>
          <a:xfrm>
            <a:off x="1451042" y="1514846"/>
            <a:ext cx="9447007" cy="398396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92394" y="619902"/>
            <a:ext cx="755821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Step By Step Description</a:t>
            </a:r>
          </a:p>
        </p:txBody>
      </p:sp>
      <p:sp>
        <p:nvSpPr>
          <p:cNvPr id="10" name="TextBox 9"/>
          <p:cNvSpPr txBox="1"/>
          <p:nvPr/>
        </p:nvSpPr>
        <p:spPr>
          <a:xfrm>
            <a:off x="1293951" y="1475067"/>
            <a:ext cx="9231377" cy="3997889"/>
          </a:xfrm>
          <a:prstGeom prst="rect">
            <a:avLst/>
          </a:prstGeom>
          <a:noFill/>
        </p:spPr>
        <p:txBody>
          <a:bodyPr wrap="square" rtlCol="0">
            <a:spAutoFit/>
          </a:bodyPr>
          <a:lstStyle/>
          <a:p>
            <a:pPr>
              <a:lnSpc>
                <a:spcPct val="150000"/>
              </a:lnSpc>
              <a:buNone/>
            </a:pPr>
            <a:r>
              <a:rPr lang="en-US" sz="2400" b="1" dirty="0">
                <a:latin typeface="Times New Roman" panose="02020603050405020304" pitchFamily="18" charset="0"/>
                <a:cs typeface="Times New Roman" panose="02020603050405020304" pitchFamily="18" charset="0"/>
              </a:rPr>
              <a:t>Step 1: User Registration</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user opens the App (Web Application Interface).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Navigates to the Registration Module.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Inputs their account details and facial data.</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system stores the user data into the User Database for future identification and transactions.</a:t>
            </a:r>
          </a:p>
          <a:p>
            <a:pPr lvl="1" algn="just">
              <a:spcAft>
                <a:spcPts val="800"/>
              </a:spcAft>
            </a:pPr>
            <a:endParaRPr lang="en-IN" sz="1600" dirty="0">
              <a:latin typeface="Times New Roman" panose="02020603050405020304" pitchFamily="18" charset="0"/>
              <a:cs typeface="Times New Roman" panose="02020603050405020304" pitchFamily="18" charset="0"/>
            </a:endParaRPr>
          </a:p>
          <a:p>
            <a:pPr>
              <a:lnSpc>
                <a:spcPct val="150000"/>
              </a:lnSpc>
              <a:buNone/>
            </a:pPr>
            <a:r>
              <a:rPr lang="en-US" sz="2000" b="1" dirty="0">
                <a:latin typeface="Times New Roman" panose="02020603050405020304" pitchFamily="18" charset="0"/>
                <a:cs typeface="Times New Roman" panose="02020603050405020304" pitchFamily="18" charset="0"/>
              </a:rPr>
              <a:t>Step 2: Face Authentication</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Camera System captures the user's face at the payment point.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Facial data is sent to the Facial Recognition Service.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service authenticates the face by comparing it with the registered data in the User Database.</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93951" y="785272"/>
            <a:ext cx="406290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Continues…</a:t>
            </a:r>
          </a:p>
        </p:txBody>
      </p:sp>
      <p:sp>
        <p:nvSpPr>
          <p:cNvPr id="2" name="TextBox 1"/>
          <p:cNvSpPr txBox="1"/>
          <p:nvPr/>
        </p:nvSpPr>
        <p:spPr>
          <a:xfrm>
            <a:off x="1293951" y="1475067"/>
            <a:ext cx="9231377" cy="3823483"/>
          </a:xfrm>
          <a:prstGeom prst="rect">
            <a:avLst/>
          </a:prstGeom>
          <a:noFill/>
        </p:spPr>
        <p:txBody>
          <a:bodyPr wrap="square" rtlCol="0">
            <a:spAutoFit/>
          </a:bodyPr>
          <a:lstStyle/>
          <a:p>
            <a:pPr>
              <a:lnSpc>
                <a:spcPct val="150000"/>
              </a:lnSpc>
              <a:buNone/>
            </a:pPr>
            <a:r>
              <a:rPr lang="en-US" sz="2400" b="1" dirty="0">
                <a:latin typeface="Times New Roman" panose="02020603050405020304" pitchFamily="18" charset="0"/>
                <a:cs typeface="Times New Roman" panose="02020603050405020304" pitchFamily="18" charset="0"/>
              </a:rPr>
              <a:t>Step 3: Payment Processing</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Once the face is authenticated, the Facial Recognition Service triggers a payment request.</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request is handled by the Wallet Service, which verifies wallet balance and initiates the payment.</a:t>
            </a:r>
          </a:p>
          <a:p>
            <a:pPr algn="just">
              <a:lnSpc>
                <a:spcPct val="150000"/>
              </a:lnSpc>
              <a:spcAft>
                <a:spcPts val="800"/>
              </a:spcAft>
            </a:pPr>
            <a:endParaRPr lang="en-IN" sz="1600" b="1" dirty="0">
              <a:latin typeface="Times New Roman" panose="02020603050405020304" pitchFamily="18" charset="0"/>
              <a:cs typeface="Times New Roman" panose="02020603050405020304" pitchFamily="18" charset="0"/>
            </a:endParaRPr>
          </a:p>
          <a:p>
            <a:pPr>
              <a:lnSpc>
                <a:spcPct val="150000"/>
              </a:lnSpc>
              <a:buNone/>
            </a:pPr>
            <a:r>
              <a:rPr lang="en-US" sz="2400" b="1" dirty="0">
                <a:latin typeface="Times New Roman" panose="02020603050405020304" pitchFamily="18" charset="0"/>
                <a:cs typeface="Times New Roman" panose="02020603050405020304" pitchFamily="18" charset="0"/>
              </a:rPr>
              <a:t>Step 4: Transaction Execution</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Wallet Service sends a payment request to the Payment Gateway.</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gateway processes the payment by deducting wallet points or funds from the user account.</a:t>
            </a:r>
            <a:endParaRPr lang="en-IN" sz="1600" dirty="0">
              <a:latin typeface="Times New Roman" panose="02020603050405020304" pitchFamily="18" charset="0"/>
              <a:cs typeface="Times New Roman" panose="02020603050405020304" pitchFamily="18" charset="0"/>
            </a:endParaRPr>
          </a:p>
          <a:p>
            <a:pPr marL="0" lvl="1" algn="just">
              <a:spcAft>
                <a:spcPts val="800"/>
              </a:spcAft>
            </a:pPr>
            <a:endParaRPr lang="en-IN" sz="1600" dirty="0">
              <a:latin typeface="Times New Roman" panose="02020603050405020304" pitchFamily="18" charset="0"/>
              <a:cs typeface="Times New Roman" panose="02020603050405020304" pitchFamily="18" charset="0"/>
            </a:endParaRPr>
          </a:p>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865" y="972766"/>
            <a:ext cx="2391732" cy="649934"/>
          </a:xfrm>
        </p:spPr>
        <p:txBody>
          <a:bodyPr/>
          <a:lstStyle/>
          <a:p>
            <a:r>
              <a:rPr lang="en-US"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1158865" y="1715909"/>
            <a:ext cx="9779182" cy="3994227"/>
          </a:xfrm>
        </p:spPr>
        <p:txBody>
          <a:bodyPr vert="horz" lIns="91440" tIns="45720" rIns="91440" bIns="45720" numCol="2" rtlCol="0" anchor="t">
            <a:normAutofit/>
          </a:bodyPr>
          <a:lstStyle/>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Aim</a:t>
            </a:r>
          </a:p>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Objective</a:t>
            </a:r>
          </a:p>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Goal</a:t>
            </a:r>
          </a:p>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Abstract</a:t>
            </a:r>
          </a:p>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Feasibility Study (Existing and Proposed System)</a:t>
            </a:r>
          </a:p>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System Requirements (H/W &amp; S/W Requirements)</a:t>
            </a:r>
          </a:p>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Project Plan</a:t>
            </a:r>
          </a:p>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Literature Survey</a:t>
            </a:r>
          </a:p>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Architecture</a:t>
            </a:r>
          </a:p>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Modules</a:t>
            </a:r>
          </a:p>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Conclusion</a:t>
            </a:r>
          </a:p>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Future Enhancement</a:t>
            </a:r>
          </a:p>
          <a:p>
            <a:pPr marL="914400" lvl="1" indent="-457200">
              <a:lnSpc>
                <a:spcPct val="10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Reference Links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92394" y="619902"/>
            <a:ext cx="755821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Continues…:</a:t>
            </a:r>
          </a:p>
        </p:txBody>
      </p:sp>
      <p:sp>
        <p:nvSpPr>
          <p:cNvPr id="10" name="TextBox 9"/>
          <p:cNvSpPr txBox="1"/>
          <p:nvPr/>
        </p:nvSpPr>
        <p:spPr>
          <a:xfrm>
            <a:off x="1293951" y="1475067"/>
            <a:ext cx="9231377" cy="1631216"/>
          </a:xfrm>
          <a:prstGeom prst="rect">
            <a:avLst/>
          </a:prstGeom>
          <a:noFill/>
        </p:spPr>
        <p:txBody>
          <a:bodyPr wrap="square" rtlCol="0">
            <a:spAutoFit/>
          </a:bodyPr>
          <a:lstStyle/>
          <a:p>
            <a:pPr>
              <a:lnSpc>
                <a:spcPct val="150000"/>
              </a:lnSpc>
              <a:buNone/>
            </a:pPr>
            <a:r>
              <a:rPr lang="en-US" sz="2400" b="1" dirty="0">
                <a:latin typeface="Times New Roman" panose="02020603050405020304" pitchFamily="18" charset="0"/>
                <a:cs typeface="Times New Roman" panose="02020603050405020304" pitchFamily="18" charset="0"/>
              </a:rPr>
              <a:t>Step 5: Data Update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Wallet Service updates the User Database to reflect the new wallet balance.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Simultaneously, the Transaction Database is updated to log the transaction for recordkeeping.</a:t>
            </a:r>
            <a:endParaRPr lang="en-IN" sz="1600" dirty="0">
              <a:latin typeface="Times New Roman" panose="02020603050405020304" pitchFamily="18" charset="0"/>
              <a:cs typeface="Times New Roman" panose="02020603050405020304" pitchFamily="18" charset="0"/>
            </a:endParaRPr>
          </a:p>
          <a:p>
            <a:pPr lvl="1" algn="just">
              <a:spcAft>
                <a:spcPts val="800"/>
              </a:spcAft>
            </a:pP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293951" y="785272"/>
            <a:ext cx="406290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Modules:</a:t>
            </a:r>
          </a:p>
        </p:txBody>
      </p:sp>
      <p:sp>
        <p:nvSpPr>
          <p:cNvPr id="6" name="TextBox 5"/>
          <p:cNvSpPr txBox="1"/>
          <p:nvPr/>
        </p:nvSpPr>
        <p:spPr>
          <a:xfrm>
            <a:off x="1293951" y="1682885"/>
            <a:ext cx="6410355" cy="3247492"/>
          </a:xfrm>
          <a:prstGeom prst="rect">
            <a:avLst/>
          </a:prstGeom>
          <a:noFill/>
        </p:spPr>
        <p:txBody>
          <a:bodyPr wrap="square" rtlCol="0">
            <a:spAutoFit/>
          </a:bodyPr>
          <a:lstStyle/>
          <a:p>
            <a:pPr marL="342900" indent="-342900" algn="just">
              <a:lnSpc>
                <a:spcPct val="200000"/>
              </a:lnSpc>
              <a:buFont typeface="+mj-lt"/>
              <a:buAutoNum type="arabicPeriod"/>
            </a:pPr>
            <a:r>
              <a:rPr lang="en-US" sz="3600" dirty="0">
                <a:latin typeface="Times New Roman" panose="02020603050405020304" pitchFamily="18" charset="0"/>
                <a:cs typeface="Times New Roman" panose="02020603050405020304" pitchFamily="18" charset="0"/>
              </a:rPr>
              <a:t>User Registration Module</a:t>
            </a:r>
          </a:p>
          <a:p>
            <a:pPr marL="342900" indent="-342900" algn="just">
              <a:lnSpc>
                <a:spcPct val="200000"/>
              </a:lnSpc>
              <a:buFont typeface="+mj-lt"/>
              <a:buAutoNum type="arabicPeriod"/>
            </a:pPr>
            <a:r>
              <a:rPr lang="en-IN" sz="3600" dirty="0">
                <a:latin typeface="Times New Roman" panose="02020603050405020304" pitchFamily="18" charset="0"/>
                <a:cs typeface="Times New Roman" panose="02020603050405020304" pitchFamily="18" charset="0"/>
              </a:rPr>
              <a:t>Scanner &amp; Payment Module</a:t>
            </a:r>
          </a:p>
          <a:p>
            <a:pPr marL="342900" indent="-342900" algn="just">
              <a:lnSpc>
                <a:spcPct val="200000"/>
              </a:lnSpc>
              <a:buFont typeface="+mj-lt"/>
              <a:buAutoNum type="arabicPeriod"/>
            </a:pPr>
            <a:r>
              <a:rPr lang="en-IN" sz="3600" dirty="0">
                <a:latin typeface="Times New Roman" panose="02020603050405020304" pitchFamily="18" charset="0"/>
                <a:cs typeface="Times New Roman" panose="02020603050405020304" pitchFamily="18" charset="0"/>
              </a:rPr>
              <a:t>Shop Dashboard Module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93951" y="785272"/>
            <a:ext cx="406290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Modules:</a:t>
            </a:r>
          </a:p>
        </p:txBody>
      </p:sp>
      <p:sp>
        <p:nvSpPr>
          <p:cNvPr id="2" name="TextBox 1"/>
          <p:cNvSpPr txBox="1"/>
          <p:nvPr/>
        </p:nvSpPr>
        <p:spPr>
          <a:xfrm>
            <a:off x="1293951" y="1600597"/>
            <a:ext cx="10207169" cy="1631216"/>
          </a:xfrm>
          <a:prstGeom prst="rect">
            <a:avLst/>
          </a:prstGeom>
          <a:noFill/>
        </p:spPr>
        <p:txBody>
          <a:bodyPr wrap="square" rtlCol="0">
            <a:spAutoFit/>
          </a:bodyPr>
          <a:lstStyle/>
          <a:p>
            <a:pPr>
              <a:buNone/>
            </a:pPr>
            <a:r>
              <a:rPr lang="en-US" sz="2000" b="1" dirty="0">
                <a:latin typeface="Times New Roman" panose="02020603050405020304" pitchFamily="18" charset="0"/>
                <a:cs typeface="Times New Roman" panose="02020603050405020304" pitchFamily="18" charset="0"/>
              </a:rPr>
              <a:t>1. User Dashboard Module</a:t>
            </a:r>
          </a:p>
          <a:p>
            <a:pPr algn="just">
              <a:lnSpc>
                <a:spcPct val="150000"/>
              </a:lnSpc>
              <a:buNone/>
            </a:pPr>
            <a:r>
              <a:rPr lang="en-US" sz="2000" dirty="0">
                <a:latin typeface="Times New Roman" panose="02020603050405020304" pitchFamily="18" charset="0"/>
                <a:cs typeface="Times New Roman" panose="02020603050405020304" pitchFamily="18" charset="0"/>
              </a:rPr>
              <a:t>Users register by providing account details and capturing their face. Existing users log in by entering credentials and capturing a new face image for verification.</a:t>
            </a:r>
          </a:p>
          <a:p>
            <a:pPr>
              <a:buNone/>
            </a:pPr>
            <a:endParaRPr lang="en-US"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93951" y="3196312"/>
            <a:ext cx="4846320" cy="2194703"/>
          </a:xfrm>
          <a:prstGeom prst="rect">
            <a:avLst/>
          </a:prstGeom>
          <a:noFill/>
        </p:spPr>
        <p:txBody>
          <a:bodyPr wrap="square" rtlCol="0">
            <a:spAutoFit/>
          </a:bodyPr>
          <a:lstStyle/>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Technology Stack:</a:t>
            </a:r>
          </a:p>
          <a:p>
            <a:pPr marL="285750" indent="-285750" algn="just">
              <a:lnSpc>
                <a:spcPct val="150000"/>
              </a:lnSpc>
              <a:spcAft>
                <a:spcPts val="800"/>
              </a:spcAft>
              <a:buFont typeface="Arial" panose="020B0604020202020204" pitchFamily="34" charset="0"/>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Frontend(Web app):</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HTML,CSS</a:t>
            </a:r>
          </a:p>
          <a:p>
            <a:pPr marL="285750" indent="-285750" algn="just">
              <a:lnSpc>
                <a:spcPct val="150000"/>
              </a:lnSpc>
              <a:spcAft>
                <a:spcPts val="800"/>
              </a:spcAft>
              <a:buFont typeface="Arial" panose="020B0604020202020204" pitchFamily="34" charset="0"/>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Backend(API Server):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Flask(Python)</a:t>
            </a:r>
          </a:p>
          <a:p>
            <a:pPr marL="285750" indent="-285750" algn="just">
              <a:lnSpc>
                <a:spcPct val="150000"/>
              </a:lnSpc>
              <a:spcAft>
                <a:spcPts val="800"/>
              </a:spcAft>
              <a:buFont typeface="Arial" panose="020B0604020202020204" pitchFamily="34" charset="0"/>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Database: </a:t>
            </a:r>
            <a:r>
              <a:rPr lang="en-IN" sz="2000" kern="100" dirty="0" err="1">
                <a:latin typeface="Times New Roman" panose="02020603050405020304" pitchFamily="18" charset="0"/>
                <a:ea typeface="Calibri" panose="020F0502020204030204" pitchFamily="34" charset="0"/>
                <a:cs typeface="Times New Roman" panose="02020603050405020304" pitchFamily="18" charset="0"/>
              </a:rPr>
              <a:t>Mysql</a:t>
            </a:r>
            <a:endParaRPr lang="en-IN" sz="20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96000" y="3183116"/>
            <a:ext cx="4673600" cy="2194703"/>
          </a:xfrm>
          <a:prstGeom prst="rect">
            <a:avLst/>
          </a:prstGeom>
          <a:noFill/>
        </p:spPr>
        <p:txBody>
          <a:bodyPr wrap="square" rtlCol="0">
            <a:spAutoFit/>
          </a:bodyPr>
          <a:lstStyle/>
          <a:p>
            <a:pPr algn="just">
              <a:lnSpc>
                <a:spcPct val="150000"/>
              </a:lnSpc>
              <a:spcAft>
                <a:spcPts val="800"/>
              </a:spcAft>
            </a:pPr>
            <a:r>
              <a:rPr lang="en-IN" sz="2000" b="1" dirty="0">
                <a:latin typeface="Times New Roman" panose="02020603050405020304" pitchFamily="18" charset="0"/>
                <a:cs typeface="Times New Roman" panose="02020603050405020304" pitchFamily="18" charset="0"/>
              </a:rPr>
              <a:t>User Registration Process</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gn="just">
              <a:lnSpc>
                <a:spcPct val="150000"/>
              </a:lnSpc>
              <a:spcAft>
                <a:spcPts val="800"/>
              </a:spcAf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Register their Card details</a:t>
            </a:r>
          </a:p>
          <a:p>
            <a:pPr marL="285750" indent="-285750" algn="just">
              <a:lnSpc>
                <a:spcPct val="150000"/>
              </a:lnSpc>
              <a:spcAft>
                <a:spcPts val="800"/>
              </a:spcAft>
              <a:buFont typeface="Arial" panose="020B0604020202020204" pitchFamily="34" charset="0"/>
              <a:buChar char="•"/>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Register their Facial data</a:t>
            </a:r>
          </a:p>
          <a:p>
            <a:pPr marL="285750" indent="-285750" algn="just">
              <a:lnSpc>
                <a:spcPct val="150000"/>
              </a:lnSpc>
              <a:spcAft>
                <a:spcPts val="800"/>
              </a:spcAft>
              <a:buFont typeface="Arial" panose="020B0604020202020204" pitchFamily="34" charset="0"/>
              <a:buChar char="•"/>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Register their Finger Print(Optional)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92394" y="619902"/>
            <a:ext cx="755821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Continues…</a:t>
            </a:r>
          </a:p>
        </p:txBody>
      </p:sp>
      <p:sp>
        <p:nvSpPr>
          <p:cNvPr id="10" name="TextBox 9"/>
          <p:cNvSpPr txBox="1"/>
          <p:nvPr/>
        </p:nvSpPr>
        <p:spPr>
          <a:xfrm>
            <a:off x="1293951" y="1475067"/>
            <a:ext cx="9231377" cy="1425262"/>
          </a:xfrm>
          <a:prstGeom prst="rect">
            <a:avLst/>
          </a:prstGeom>
          <a:noFill/>
        </p:spPr>
        <p:txBody>
          <a:bodyPr wrap="square" rtlCol="0">
            <a:spAutoFit/>
          </a:bodyPr>
          <a:lstStyle/>
          <a:p>
            <a:pPr>
              <a:lnSpc>
                <a:spcPct val="150000"/>
              </a:lnSpc>
              <a:buNone/>
            </a:pPr>
            <a:r>
              <a:rPr lang="en-US" sz="2000" b="1" dirty="0">
                <a:latin typeface="Times New Roman" panose="02020603050405020304" pitchFamily="18" charset="0"/>
                <a:cs typeface="Times New Roman" panose="02020603050405020304" pitchFamily="18" charset="0"/>
              </a:rPr>
              <a:t>2. Scanner and Payment Module</a:t>
            </a:r>
          </a:p>
          <a:p>
            <a:pPr algn="just">
              <a:lnSpc>
                <a:spcPct val="150000"/>
              </a:lnSpc>
              <a:buNone/>
            </a:pPr>
            <a:r>
              <a:rPr lang="en-US" sz="2000" dirty="0">
                <a:latin typeface="Times New Roman" panose="02020603050405020304" pitchFamily="18" charset="0"/>
                <a:cs typeface="Times New Roman" panose="02020603050405020304" pitchFamily="18" charset="0"/>
              </a:rPr>
              <a:t>The system uses the Haar Cascade Algorithm to compare the captured face with stored data. If matched, authentication is successful; otherwise, access is denied.</a:t>
            </a:r>
          </a:p>
        </p:txBody>
      </p:sp>
      <p:sp>
        <p:nvSpPr>
          <p:cNvPr id="2" name="TextBox 1"/>
          <p:cNvSpPr txBox="1"/>
          <p:nvPr/>
        </p:nvSpPr>
        <p:spPr>
          <a:xfrm>
            <a:off x="1293951" y="3183116"/>
            <a:ext cx="5201920" cy="1066189"/>
          </a:xfrm>
          <a:prstGeom prst="rect">
            <a:avLst/>
          </a:prstGeom>
          <a:noFill/>
        </p:spPr>
        <p:txBody>
          <a:bodyPr wrap="square" rtlCol="0">
            <a:spAutoFit/>
          </a:bodyPr>
          <a:lstStyle/>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Technology Stack:</a:t>
            </a:r>
          </a:p>
          <a:p>
            <a:pPr marL="285750" indent="-285750" algn="just">
              <a:lnSpc>
                <a:spcPct val="150000"/>
              </a:lnSpc>
              <a:spcAft>
                <a:spcPts val="800"/>
              </a:spcAft>
              <a:buFont typeface="Arial" panose="020B0604020202020204" pitchFamily="34" charset="0"/>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Python: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OpenCV(Haar cascade Algorithm)</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93951" y="785272"/>
            <a:ext cx="406290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Continues…</a:t>
            </a:r>
          </a:p>
        </p:txBody>
      </p:sp>
      <p:sp>
        <p:nvSpPr>
          <p:cNvPr id="2" name="TextBox 1"/>
          <p:cNvSpPr txBox="1"/>
          <p:nvPr/>
        </p:nvSpPr>
        <p:spPr>
          <a:xfrm>
            <a:off x="1293951" y="1600597"/>
            <a:ext cx="10207169" cy="1425262"/>
          </a:xfrm>
          <a:prstGeom prst="rect">
            <a:avLst/>
          </a:prstGeom>
          <a:noFill/>
        </p:spPr>
        <p:txBody>
          <a:bodyPr wrap="square" rtlCol="0">
            <a:spAutoFit/>
          </a:bodyPr>
          <a:lstStyle/>
          <a:p>
            <a:pPr>
              <a:lnSpc>
                <a:spcPct val="150000"/>
              </a:lnSpc>
              <a:buNone/>
            </a:pPr>
            <a:r>
              <a:rPr lang="en-US" sz="2000" b="1" dirty="0">
                <a:latin typeface="Times New Roman" panose="02020603050405020304" pitchFamily="18" charset="0"/>
                <a:cs typeface="Times New Roman" panose="02020603050405020304" pitchFamily="18" charset="0"/>
              </a:rPr>
              <a:t>3. Shop Dashboard Module</a:t>
            </a:r>
          </a:p>
          <a:p>
            <a:pPr algn="just">
              <a:lnSpc>
                <a:spcPct val="150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This module provides merchants with real-time insights into their shop's performance, including transaction summaries, customer activity, and wallet balance updates</a:t>
            </a:r>
          </a:p>
        </p:txBody>
      </p:sp>
      <p:sp>
        <p:nvSpPr>
          <p:cNvPr id="3" name="TextBox 2"/>
          <p:cNvSpPr txBox="1"/>
          <p:nvPr/>
        </p:nvSpPr>
        <p:spPr>
          <a:xfrm>
            <a:off x="1293951" y="3196312"/>
            <a:ext cx="4846320" cy="2194703"/>
          </a:xfrm>
          <a:prstGeom prst="rect">
            <a:avLst/>
          </a:prstGeom>
          <a:noFill/>
        </p:spPr>
        <p:txBody>
          <a:bodyPr wrap="square" rtlCol="0">
            <a:spAutoFit/>
          </a:bodyPr>
          <a:lstStyle/>
          <a:p>
            <a:pPr algn="just">
              <a:lnSpc>
                <a:spcPct val="150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Technology Stack:</a:t>
            </a:r>
          </a:p>
          <a:p>
            <a:pPr marL="285750" indent="-285750" algn="just">
              <a:lnSpc>
                <a:spcPct val="150000"/>
              </a:lnSpc>
              <a:spcAft>
                <a:spcPts val="800"/>
              </a:spcAft>
              <a:buFont typeface="Arial" panose="020B0604020202020204" pitchFamily="34" charset="0"/>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Frontend(Web app):</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HTML,CSS</a:t>
            </a:r>
          </a:p>
          <a:p>
            <a:pPr marL="285750" indent="-285750" algn="just">
              <a:lnSpc>
                <a:spcPct val="150000"/>
              </a:lnSpc>
              <a:spcAft>
                <a:spcPts val="800"/>
              </a:spcAft>
              <a:buFont typeface="Arial" panose="020B0604020202020204" pitchFamily="34" charset="0"/>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Backend(API Server):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Flask(Python)</a:t>
            </a:r>
          </a:p>
          <a:p>
            <a:pPr marL="285750" indent="-285750" algn="just">
              <a:lnSpc>
                <a:spcPct val="150000"/>
              </a:lnSpc>
              <a:spcAft>
                <a:spcPts val="800"/>
              </a:spcAft>
              <a:buFont typeface="Arial" panose="020B0604020202020204" pitchFamily="34" charset="0"/>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Database: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MySQL</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92394" y="619902"/>
            <a:ext cx="755821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Sample Outputs: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2394" y="1609205"/>
            <a:ext cx="4798260" cy="257368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1349" y="1609206"/>
            <a:ext cx="4798258" cy="266596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93951" y="785272"/>
            <a:ext cx="406290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Continues…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4900" y="1781816"/>
            <a:ext cx="4991100" cy="267716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2059" y="1706251"/>
            <a:ext cx="5273040" cy="28282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92394" y="619902"/>
            <a:ext cx="755821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Continues…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8370" y="1712371"/>
            <a:ext cx="5167630" cy="277177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3722" y="1712371"/>
            <a:ext cx="5167630" cy="277221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93951" y="785272"/>
            <a:ext cx="406290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t>Continues…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990" y="2078990"/>
            <a:ext cx="5033010" cy="270002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5178" y="2049145"/>
            <a:ext cx="5089525" cy="27298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92394" y="619902"/>
            <a:ext cx="755821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t>Continues…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394" y="1773542"/>
            <a:ext cx="5189855" cy="2882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228" y="1773542"/>
            <a:ext cx="5189855" cy="288332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51" y="875490"/>
            <a:ext cx="1770261" cy="729574"/>
          </a:xfrm>
        </p:spPr>
        <p:txBody>
          <a:bodyPr/>
          <a:lstStyle/>
          <a:p>
            <a:r>
              <a:rPr lang="en-US" sz="5400" dirty="0">
                <a:latin typeface="Times New Roman" panose="02020603050405020304" pitchFamily="18" charset="0"/>
                <a:cs typeface="Times New Roman" panose="02020603050405020304" pitchFamily="18" charset="0"/>
              </a:rPr>
              <a:t>Aim:</a:t>
            </a:r>
          </a:p>
        </p:txBody>
      </p:sp>
      <p:sp>
        <p:nvSpPr>
          <p:cNvPr id="5" name="TextBox 4"/>
          <p:cNvSpPr txBox="1"/>
          <p:nvPr/>
        </p:nvSpPr>
        <p:spPr>
          <a:xfrm>
            <a:off x="1293951" y="1605064"/>
            <a:ext cx="8239155" cy="390395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develop a secure, efficient, and seamless facial recognition payment system that enables users to perform transactions without the need for physical cards, cash, or mobile devices.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will leverage advanced biometric technology to identify and authenticate users through their unique facial features, ensuring fast and reliable payment experiences while prioritizing privacy, security, and user convenience.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93951" y="785272"/>
            <a:ext cx="406290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t>Continues…</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0537" y="1768913"/>
            <a:ext cx="6190926" cy="332017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92394" y="619902"/>
            <a:ext cx="755821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Conclusion</a:t>
            </a:r>
          </a:p>
        </p:txBody>
      </p:sp>
      <p:sp>
        <p:nvSpPr>
          <p:cNvPr id="2" name="TextBox 1"/>
          <p:cNvSpPr txBox="1"/>
          <p:nvPr/>
        </p:nvSpPr>
        <p:spPr>
          <a:xfrm>
            <a:off x="992393" y="1532882"/>
            <a:ext cx="9377291" cy="4191981"/>
          </a:xfrm>
          <a:prstGeom prst="rect">
            <a:avLst/>
          </a:prstGeom>
          <a:noFill/>
        </p:spPr>
        <p:txBody>
          <a:bodyPr wrap="square" rtlCol="0">
            <a:spAutoFit/>
          </a:bodyPr>
          <a:lstStyle/>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 secure and contactless method of transaction using biometric (facial) authentication.</a:t>
            </a: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facial recognition with wallet-based transactions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seamless user payments.</a:t>
            </a:r>
          </a:p>
          <a:p>
            <a:pPr marL="342900" marR="0" lvl="0" indent="-342900"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register facial data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future payment authentication.</a:t>
            </a:r>
          </a:p>
          <a:p>
            <a:pPr marR="0" lvl="0" algn="l" defTabSz="914400" rtl="0" eaLnBrk="0" fontAlgn="base" latinLnBrk="0" hangingPunct="0">
              <a:lnSpc>
                <a:spcPct val="15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consists of three main modules:</a:t>
            </a:r>
          </a:p>
          <a:p>
            <a:pPr marL="719455" marR="0" lvl="0" indent="-358775"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platform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user registration.</a:t>
            </a:r>
          </a:p>
          <a:p>
            <a:pPr marL="719455" marR="0" lvl="0" indent="-358775"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Desktop face scanner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authentication and wallet point deduction.</a:t>
            </a:r>
          </a:p>
          <a:p>
            <a:pPr marL="719455" marR="0" lvl="0" indent="-358775"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Shopkeeper dashboard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view incoming transactions.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93951" y="785272"/>
            <a:ext cx="406290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Continues…</a:t>
            </a:r>
          </a:p>
        </p:txBody>
      </p:sp>
      <p:sp>
        <p:nvSpPr>
          <p:cNvPr id="2" name="TextBox 1"/>
          <p:cNvSpPr txBox="1"/>
          <p:nvPr/>
        </p:nvSpPr>
        <p:spPr>
          <a:xfrm>
            <a:off x="1293951" y="1545343"/>
            <a:ext cx="9377291" cy="1883657"/>
          </a:xfrm>
          <a:prstGeom prst="rect">
            <a:avLst/>
          </a:prstGeom>
          <a:noFill/>
        </p:spPr>
        <p:txBody>
          <a:bodyPr wrap="square" rtlCol="0">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Demonstrates integration of AI-based facial recognition with traditional payment systems.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convenience and security in retail environments.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Modular design allows for scalability and easy deployment across different platforms.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992394" y="619902"/>
            <a:ext cx="7558219"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latin typeface="Times New Roman" panose="02020603050405020304" pitchFamily="18" charset="0"/>
                <a:cs typeface="Times New Roman" panose="02020603050405020304" pitchFamily="18" charset="0"/>
              </a:rPr>
              <a:t>Future Enhancement</a:t>
            </a:r>
          </a:p>
        </p:txBody>
      </p:sp>
      <p:sp>
        <p:nvSpPr>
          <p:cNvPr id="2" name="TextBox 1"/>
          <p:cNvSpPr txBox="1"/>
          <p:nvPr/>
        </p:nvSpPr>
        <p:spPr>
          <a:xfrm>
            <a:off x="992394" y="1349476"/>
            <a:ext cx="9377291" cy="3885936"/>
          </a:xfrm>
          <a:prstGeom prst="rect">
            <a:avLst/>
          </a:prstGeom>
          <a:noFill/>
        </p:spPr>
        <p:txBody>
          <a:bodyPr wrap="square" rtlCol="0">
            <a:spAutoFit/>
          </a:bodyPr>
          <a:lstStyle/>
          <a:p>
            <a:pPr marL="285750" lvl="0" indent="-285750">
              <a:lnSpc>
                <a:spcPct val="200000"/>
              </a:lnSpc>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Multi-Factor Authentication</a:t>
            </a:r>
          </a:p>
          <a:p>
            <a:pPr marL="285750" lvl="0" indent="-285750">
              <a:lnSpc>
                <a:spcPct val="200000"/>
              </a:lnSpc>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Mobile Registration App</a:t>
            </a:r>
            <a:endParaRPr lang="en-IN" kern="100" dirty="0">
              <a:latin typeface="Times New Roman" panose="02020603050405020304" pitchFamily="18" charset="0"/>
              <a:ea typeface="Calibri" panose="020F0502020204030204" pitchFamily="34" charset="0"/>
              <a:cs typeface="Latha" panose="020B0604020202020204" pitchFamily="34" charset="0"/>
            </a:endParaRPr>
          </a:p>
          <a:p>
            <a:pPr marL="285750" lvl="0" indent="-285750">
              <a:lnSpc>
                <a:spcPct val="200000"/>
              </a:lnSpc>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Face Recognition Model Upgrade</a:t>
            </a:r>
            <a:endParaRPr lang="en-IN" kern="100" dirty="0">
              <a:latin typeface="Times New Roman" panose="02020603050405020304" pitchFamily="18" charset="0"/>
              <a:ea typeface="Calibri" panose="020F0502020204030204" pitchFamily="34" charset="0"/>
              <a:cs typeface="Latha" panose="020B0604020202020204" pitchFamily="34" charset="0"/>
            </a:endParaRPr>
          </a:p>
          <a:p>
            <a:pPr marL="285750" lvl="0" indent="-285750">
              <a:lnSpc>
                <a:spcPct val="200000"/>
              </a:lnSpc>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Integration with Real Payment Gateways</a:t>
            </a:r>
            <a:endParaRPr lang="en-IN" kern="100" dirty="0">
              <a:latin typeface="Times New Roman" panose="02020603050405020304" pitchFamily="18" charset="0"/>
              <a:ea typeface="Calibri" panose="020F0502020204030204" pitchFamily="34" charset="0"/>
              <a:cs typeface="Latha" panose="020B0604020202020204" pitchFamily="34" charset="0"/>
            </a:endParaRPr>
          </a:p>
          <a:p>
            <a:pPr marL="285750" lvl="0" indent="-285750">
              <a:lnSpc>
                <a:spcPct val="200000"/>
              </a:lnSpc>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Admin Panel for Shopkeeper</a:t>
            </a:r>
            <a:endParaRPr lang="en-IN" kern="100" dirty="0">
              <a:latin typeface="Times New Roman" panose="02020603050405020304" pitchFamily="18" charset="0"/>
              <a:ea typeface="Calibri" panose="020F0502020204030204" pitchFamily="34" charset="0"/>
              <a:cs typeface="Latha" panose="020B0604020202020204" pitchFamily="34" charset="0"/>
            </a:endParaRPr>
          </a:p>
          <a:p>
            <a:pPr marL="285750" lvl="0" indent="-285750">
              <a:lnSpc>
                <a:spcPct val="200000"/>
              </a:lnSpc>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User Notifications</a:t>
            </a:r>
            <a:endParaRPr lang="en-IN" kern="100" dirty="0">
              <a:latin typeface="Times New Roman" panose="02020603050405020304" pitchFamily="18" charset="0"/>
              <a:ea typeface="Calibri" panose="020F0502020204030204" pitchFamily="34" charset="0"/>
              <a:cs typeface="Latha" panose="020B0604020202020204" pitchFamily="34" charset="0"/>
            </a:endParaRPr>
          </a:p>
          <a:p>
            <a:pPr marL="285750" lvl="0" indent="-285750">
              <a:lnSpc>
                <a:spcPct val="200000"/>
              </a:lnSpc>
              <a:buFont typeface="Arial" panose="020B0604020202020204" pitchFamily="34" charset="0"/>
              <a:buChar char="•"/>
              <a:tabLst>
                <a:tab pos="457200" algn="l"/>
              </a:tabLst>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Data Encryption &amp; Security Enhancements</a:t>
            </a:r>
            <a:endParaRPr lang="en-IN" kern="100" dirty="0">
              <a:latin typeface="Times New Roman" panose="02020603050405020304" pitchFamily="18" charset="0"/>
              <a:ea typeface="Calibri" panose="020F0502020204030204" pitchFamily="34" charset="0"/>
              <a:cs typeface="Latha"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93951" y="785272"/>
            <a:ext cx="4532917"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4800" dirty="0"/>
              <a:t>References Link</a:t>
            </a:r>
          </a:p>
        </p:txBody>
      </p:sp>
      <p:sp>
        <p:nvSpPr>
          <p:cNvPr id="2" name="TextBox 1"/>
          <p:cNvSpPr txBox="1"/>
          <p:nvPr/>
        </p:nvSpPr>
        <p:spPr>
          <a:xfrm>
            <a:off x="1293951" y="1545343"/>
            <a:ext cx="9377291" cy="295638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https://youtu.be/z_dbnYHAQYg?feature=shared</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285750" indent="-285750" algn="just">
              <a:lnSpc>
                <a:spcPct val="150000"/>
              </a:lnSpc>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https://medium.com/analytics-vidhya/haar-cascades-explained-38210e57970d</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285750" indent="-285750" algn="just">
              <a:lnSpc>
                <a:spcPct val="150000"/>
              </a:lnSpc>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https://flask.palletsprojects.com/</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285750" indent="-285750" algn="just">
              <a:lnSpc>
                <a:spcPct val="150000"/>
              </a:lnSpc>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https://www.sqlite.org/</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285750" indent="-285750" algn="just">
              <a:lnSpc>
                <a:spcPct val="150000"/>
              </a:lnSpc>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https://docs.opencv.org/4.x/dc/dc3/tutorial_py_face_recognition.html</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285750" indent="-285750" algn="just">
              <a:lnSpc>
                <a:spcPct val="150000"/>
              </a:lnSpc>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https://developer.mozilla.org/</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285750" indent="-285750" algn="just">
              <a:lnSpc>
                <a:spcPct val="150000"/>
              </a:lnSpc>
              <a:spcAft>
                <a:spcPts val="800"/>
              </a:spcAft>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Latha" panose="020B0604020202020204" pitchFamily="34" charset="0"/>
              </a:rPr>
              <a:t>https://www.python.org/doc/</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167494" y="252549"/>
            <a:ext cx="6220278" cy="3262811"/>
          </a:xfrm>
        </p:spPr>
        <p:txBody>
          <a:bodyPr/>
          <a:lstStyle/>
          <a:p>
            <a:r>
              <a:rPr lang="en-US" dirty="0"/>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293951" y="875490"/>
            <a:ext cx="3511513"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5400" dirty="0">
                <a:latin typeface="Times New Roman" panose="02020603050405020304" pitchFamily="18" charset="0"/>
                <a:cs typeface="Times New Roman" panose="02020603050405020304" pitchFamily="18" charset="0"/>
              </a:rPr>
              <a:t>Objectives:</a:t>
            </a:r>
          </a:p>
        </p:txBody>
      </p:sp>
      <p:sp>
        <p:nvSpPr>
          <p:cNvPr id="20" name="TextBox 19"/>
          <p:cNvSpPr txBox="1"/>
          <p:nvPr/>
        </p:nvSpPr>
        <p:spPr>
          <a:xfrm>
            <a:off x="1293951" y="1752451"/>
            <a:ext cx="8706082" cy="3353097"/>
          </a:xfrm>
          <a:prstGeom prst="rect">
            <a:avLst/>
          </a:prstGeom>
          <a:noFill/>
        </p:spPr>
        <p:txBody>
          <a:bodyPr wrap="square" rtlCol="0">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Enhance Security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Improve Transaction Speed</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User Convenience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Ensure Privacy &amp; Compliance</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Scalability &amp; Adaptability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User Adoption &amp; Awareness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951" y="875490"/>
            <a:ext cx="2023181" cy="729574"/>
          </a:xfrm>
        </p:spPr>
        <p:txBody>
          <a:bodyPr/>
          <a:lstStyle/>
          <a:p>
            <a:r>
              <a:rPr lang="en-US" sz="5400" dirty="0">
                <a:latin typeface="Times New Roman" panose="02020603050405020304" pitchFamily="18" charset="0"/>
                <a:cs typeface="Times New Roman" panose="02020603050405020304" pitchFamily="18" charset="0"/>
              </a:rPr>
              <a:t>Goal:</a:t>
            </a:r>
          </a:p>
        </p:txBody>
      </p:sp>
      <p:sp>
        <p:nvSpPr>
          <p:cNvPr id="5" name="TextBox 4"/>
          <p:cNvSpPr txBox="1"/>
          <p:nvPr/>
        </p:nvSpPr>
        <p:spPr>
          <a:xfrm>
            <a:off x="1293951" y="1475067"/>
            <a:ext cx="9231377" cy="39078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Develop a Secure Facial Recognition Model</a:t>
            </a:r>
          </a:p>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Ensure High Transaction Accuracy</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Enhance User Experience</a:t>
            </a:r>
          </a:p>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Optimize for Speed and Efficiency</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Implement Strong Data Security Measures</a:t>
            </a:r>
          </a:p>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Ensure System Scalability</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Reduce Fraud and Payment Risks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293951" y="875490"/>
            <a:ext cx="3511513" cy="729574"/>
          </a:xfrm>
          <a:prstGeom prst="rect">
            <a:avLst/>
          </a:prstGeom>
        </p:spPr>
        <p:txBody>
          <a:bodyPr vert="horz" lIns="91440" tIns="45720" rIns="91440" bIns="45720" rtlCol="0" anchor="b" anchorCtr="0">
            <a:noAutofit/>
          </a:bodyPr>
          <a:lstStyle>
            <a:lvl1pPr algn="l" defTabSz="914400" rtl="0" eaLnBrk="1" latinLnBrk="0" hangingPunct="1">
              <a:lnSpc>
                <a:spcPct val="80000"/>
              </a:lnSpc>
              <a:spcBef>
                <a:spcPct val="0"/>
              </a:spcBef>
              <a:buNone/>
              <a:defRPr sz="6000" b="1" kern="1200">
                <a:solidFill>
                  <a:schemeClr val="tx1"/>
                </a:solidFill>
                <a:latin typeface="+mj-lt"/>
                <a:ea typeface="+mj-ea"/>
                <a:cs typeface="+mj-cs"/>
              </a:defRPr>
            </a:lvl1pPr>
          </a:lstStyle>
          <a:p>
            <a:r>
              <a:rPr lang="en-US" sz="5400" dirty="0">
                <a:latin typeface="Times New Roman" panose="02020603050405020304" pitchFamily="18" charset="0"/>
                <a:cs typeface="Times New Roman" panose="02020603050405020304" pitchFamily="18" charset="0"/>
              </a:rPr>
              <a:t>Abstract:</a:t>
            </a:r>
          </a:p>
        </p:txBody>
      </p:sp>
      <p:sp>
        <p:nvSpPr>
          <p:cNvPr id="20" name="TextBox 19"/>
          <p:cNvSpPr txBox="1"/>
          <p:nvPr/>
        </p:nvSpPr>
        <p:spPr>
          <a:xfrm>
            <a:off x="1293952" y="1605065"/>
            <a:ext cx="8706082" cy="4493538"/>
          </a:xfrm>
          <a:prstGeom prst="rect">
            <a:avLst/>
          </a:prstGeom>
          <a:noFill/>
        </p:spPr>
        <p:txBody>
          <a:bodyPr wrap="square" rtlCol="0">
            <a:spAutoFit/>
          </a:bodyPr>
          <a:lstStyle/>
          <a:p>
            <a:pPr marL="285750" indent="-28575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Domain of this project consist of Biometric, Machine Learning, Computer Vision, Digital Payments.</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major challenges include privacy concerns, data security risks, spoofing attacks, user acceptance issues, high implementation costs, regulatory compliance, and integration with existing payment systems.</a:t>
            </a:r>
            <a:endParaRPr lang="en-IN" sz="2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existing payment systems rely on traditional methods such as cash, credit/debit cards, mobile wallets, and PIN-based authentication, which can be time-consuming, prone to fraud, and less convenient compared to biometric-based solutions.</a:t>
            </a:r>
          </a:p>
          <a:p>
            <a:pPr marL="285750"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overcome these challenges by providing a fast, secure, and contactless transaction method using biometric authentication, reducing fraud risks, eliminating the need for physical cards or PINs, and enhancing user convenience.</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3951" y="875490"/>
            <a:ext cx="5671053" cy="729574"/>
          </a:xfrm>
        </p:spPr>
        <p:txBody>
          <a:bodyPr/>
          <a:lstStyle/>
          <a:p>
            <a:r>
              <a:rPr lang="en-US" sz="5400" dirty="0">
                <a:latin typeface="Times New Roman" panose="02020603050405020304" pitchFamily="18" charset="0"/>
                <a:cs typeface="Times New Roman" panose="02020603050405020304" pitchFamily="18" charset="0"/>
              </a:rPr>
              <a:t>Feasibility Study:</a:t>
            </a:r>
          </a:p>
        </p:txBody>
      </p:sp>
      <p:sp>
        <p:nvSpPr>
          <p:cNvPr id="5" name="TextBox 4"/>
          <p:cNvSpPr txBox="1"/>
          <p:nvPr/>
        </p:nvSpPr>
        <p:spPr>
          <a:xfrm>
            <a:off x="1293951" y="1475067"/>
            <a:ext cx="9231377" cy="226145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Existing System:</a:t>
            </a:r>
          </a:p>
          <a:p>
            <a:pPr lvl="1" algn="just">
              <a:lnSpc>
                <a:spcPct val="150000"/>
              </a:lnSpc>
            </a:pPr>
            <a:r>
              <a:rPr lang="en-US" dirty="0">
                <a:latin typeface="Times New Roman" panose="02020603050405020304" pitchFamily="18" charset="0"/>
                <a:cs typeface="Times New Roman" panose="02020603050405020304" pitchFamily="18" charset="0"/>
              </a:rPr>
              <a:t>Facial recognition payment, a rapidly growing contactless payment method post-COVID-19, offers speed, convenience, and enhanced security by enabling transactions through facial scans, eliminating the need for cards or phones, while requiring advanced fraud detection to distinguish real users from spoofing attempts.</a:t>
            </a:r>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3951" y="3677051"/>
            <a:ext cx="2986219" cy="1753622"/>
          </a:xfrm>
          <a:prstGeom prst="rect">
            <a:avLst/>
          </a:prstGeom>
          <a:noFill/>
        </p:spPr>
        <p:txBody>
          <a:bodyPr wrap="square" rtlCol="0">
            <a:spAutoFit/>
          </a:bodyPr>
          <a:lstStyle/>
          <a:p>
            <a:pPr lvl="1">
              <a:lnSpc>
                <a:spcPct val="150000"/>
              </a:lnSpc>
            </a:pPr>
            <a:r>
              <a:rPr lang="en-US" sz="2000" b="1" dirty="0">
                <a:latin typeface="Times New Roman" panose="02020603050405020304" pitchFamily="18" charset="0"/>
                <a:cs typeface="Times New Roman" panose="02020603050405020304" pitchFamily="18" charset="0"/>
              </a:rPr>
              <a:t>Disadvantages:</a:t>
            </a:r>
          </a:p>
          <a:p>
            <a:pPr marL="742950" lvl="1" indent="-285750">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Privacy concerns</a:t>
            </a:r>
          </a:p>
          <a:p>
            <a:pPr marL="742950" lvl="1" indent="-285750">
              <a:lnSpc>
                <a:spcPct val="150000"/>
              </a:lnSpc>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Accuracy issues</a:t>
            </a:r>
          </a:p>
          <a:p>
            <a:pPr marL="742950" lvl="1" indent="-285750">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Accessibility issues</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096000" y="4138716"/>
            <a:ext cx="3476017" cy="1291957"/>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Bias in identification</a:t>
            </a:r>
          </a:p>
          <a:p>
            <a:pPr marL="742950" lvl="1" indent="-285750">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Potential for abuse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Security vulnerabilities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93951" y="1084797"/>
            <a:ext cx="9231377" cy="309245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Proposing System:</a:t>
            </a:r>
          </a:p>
          <a:p>
            <a:pPr lvl="1" algn="just">
              <a:lnSpc>
                <a:spcPct val="150000"/>
              </a:lnSpc>
            </a:pPr>
            <a:r>
              <a:rPr lang="en-IN" dirty="0">
                <a:latin typeface="Times New Roman" panose="02020603050405020304" pitchFamily="18" charset="0"/>
                <a:cs typeface="Times New Roman" panose="02020603050405020304" pitchFamily="18" charset="0"/>
              </a:rPr>
              <a:t>The system enables fast, secure, and contactless transactions using AI-driven liveness detection, encrypted biometric data, and multi-factor authentication, ensuring privacy, fraud prevention, and compliance with GDPR and CCPA, while adaptive AI, cross-platform compatibility, secure authentication protocols, blockchain-based identity verification, federated learning, and hardware-level security enhance reliability, mitigate bias, and protect against evolving threats.</a:t>
            </a:r>
            <a:endParaRPr lang="en-IN"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293951" y="4177247"/>
            <a:ext cx="4231360" cy="1794594"/>
          </a:xfrm>
          <a:prstGeom prst="rect">
            <a:avLst/>
          </a:prstGeom>
          <a:noFill/>
        </p:spPr>
        <p:txBody>
          <a:bodyPr wrap="square" rtlCol="0">
            <a:spAutoFit/>
          </a:bodyPr>
          <a:lstStyle/>
          <a:p>
            <a:pPr lvl="1">
              <a:lnSpc>
                <a:spcPct val="150000"/>
              </a:lnSpc>
            </a:pPr>
            <a:r>
              <a:rPr lang="en-US" sz="2000" b="1" dirty="0">
                <a:latin typeface="Times New Roman" panose="02020603050405020304" pitchFamily="18" charset="0"/>
                <a:cs typeface="Times New Roman" panose="02020603050405020304" pitchFamily="18" charset="0"/>
              </a:rPr>
              <a:t>Advantages:</a:t>
            </a:r>
          </a:p>
          <a:p>
            <a:pPr marL="742950" lvl="1" indent="-285750">
              <a:lnSpc>
                <a:spcPct val="150000"/>
              </a:lnSpc>
              <a:buFont typeface="Arial" panose="020B0604020202020204" pitchFamily="34" charset="0"/>
              <a:buChar char="•"/>
            </a:pPr>
            <a:r>
              <a:rPr lang="en-IN" dirty="0">
                <a:latin typeface="Times New Roman" panose="02020603050405020304" pitchFamily="18" charset="0"/>
                <a:ea typeface="Calibri" panose="020F0502020204030204" pitchFamily="34" charset="0"/>
                <a:cs typeface="Times New Roman" panose="02020603050405020304" pitchFamily="18" charset="0"/>
              </a:rPr>
              <a:t>Improving Security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Easy to Transact The money</a:t>
            </a:r>
          </a:p>
          <a:p>
            <a:pPr marL="742950" lvl="1"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Increase the Efficiency</a:t>
            </a:r>
            <a:endParaRPr lang="en-US" sz="2000" dirty="0">
              <a:latin typeface="Times New Roman" panose="02020603050405020304" pitchFamily="18" charset="0"/>
              <a:cs typeface="Times New Roman" panose="02020603050405020304" pitchFamily="18" charset="0"/>
            </a:endParaRPr>
          </a:p>
        </p:txBody>
      </p:sp>
      <p:sp>
        <p:nvSpPr>
          <p:cNvPr id="8" name="TextBox 7"/>
          <p:cNvSpPr txBox="1"/>
          <p:nvPr/>
        </p:nvSpPr>
        <p:spPr>
          <a:xfrm>
            <a:off x="6096000" y="4591758"/>
            <a:ext cx="5032443" cy="876458"/>
          </a:xfrm>
          <a:prstGeom prst="rect">
            <a:avLst/>
          </a:prstGeom>
          <a:noFill/>
        </p:spPr>
        <p:txBody>
          <a:bodyPr wrap="square" rtlCol="0">
            <a:spAutoFit/>
          </a:bodyPr>
          <a:lstStyle/>
          <a:p>
            <a:pPr marL="742950" lvl="1" indent="-285750">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User can update their data if they want</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Fast transaction </a:t>
            </a:r>
            <a:endParaRPr lang="en-US" sz="2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1293951" y="580991"/>
            <a:ext cx="5330585" cy="729574"/>
          </a:xfrm>
        </p:spPr>
        <p:txBody>
          <a:bodyPr/>
          <a:lstStyle/>
          <a:p>
            <a:r>
              <a:rPr lang="en-US" sz="4800" dirty="0">
                <a:latin typeface="Times New Roman" panose="02020603050405020304" pitchFamily="18" charset="0"/>
                <a:cs typeface="Times New Roman" panose="02020603050405020304" pitchFamily="18" charset="0"/>
              </a:rPr>
              <a:t>Continues…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93951" y="875490"/>
            <a:ext cx="7110747" cy="729574"/>
          </a:xfrm>
        </p:spPr>
        <p:txBody>
          <a:bodyPr/>
          <a:lstStyle/>
          <a:p>
            <a:r>
              <a:rPr lang="en-US" sz="5400" dirty="0">
                <a:latin typeface="Times New Roman" panose="02020603050405020304" pitchFamily="18" charset="0"/>
                <a:cs typeface="Times New Roman" panose="02020603050405020304" pitchFamily="18" charset="0"/>
              </a:rPr>
              <a:t>System Requirements:</a:t>
            </a:r>
          </a:p>
        </p:txBody>
      </p:sp>
      <p:sp>
        <p:nvSpPr>
          <p:cNvPr id="5" name="TextBox 4"/>
          <p:cNvSpPr txBox="1"/>
          <p:nvPr/>
        </p:nvSpPr>
        <p:spPr>
          <a:xfrm>
            <a:off x="1293951" y="1605064"/>
            <a:ext cx="6235258" cy="2899320"/>
          </a:xfrm>
          <a:prstGeom prst="rect">
            <a:avLst/>
          </a:prstGeom>
          <a:noFill/>
        </p:spPr>
        <p:txBody>
          <a:bodyPr wrap="square" rtlCol="0">
            <a:spAutoFit/>
          </a:bodyPr>
          <a:lstStyle/>
          <a:p>
            <a:pPr>
              <a:lnSpc>
                <a:spcPct val="150000"/>
              </a:lnSpc>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Camera</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HD/IR camera (min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720p resolution</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Processing Unit</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Raspberry Pi / PC with </a:t>
            </a:r>
            <a:r>
              <a:rPr lang="en-IN" sz="2000" b="1" kern="0" dirty="0">
                <a:effectLst/>
                <a:latin typeface="Times New Roman" panose="02020603050405020304" pitchFamily="18" charset="0"/>
                <a:ea typeface="Times New Roman" panose="02020603050405020304" pitchFamily="18" charset="0"/>
                <a:cs typeface="Times New Roman" panose="02020603050405020304" pitchFamily="18" charset="0"/>
              </a:rPr>
              <a:t>GPU support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CPU:</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Intel Core i5/i7 or equivalent (or ARM-based for Raspberry Pi)</a:t>
            </a:r>
          </a:p>
          <a:p>
            <a:pPr marL="342900" lvl="0" indent="-342900">
              <a:lnSpc>
                <a:spcPct val="150000"/>
              </a:lnSpc>
              <a:buFont typeface="Symbol" panose="05050102010706020507" pitchFamily="18" charset="2"/>
              <a:buChar char=""/>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RAM:</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Minimum 8GB (16GB for better performance)</a:t>
            </a:r>
          </a:p>
        </p:txBody>
      </p:sp>
    </p:spTree>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A8381C-73EB-48EA-B45F-7B7C8C7DF409}">
  <ds:schemaRefs/>
</ds:datastoreItem>
</file>

<file path=customXml/itemProps2.xml><?xml version="1.0" encoding="utf-8"?>
<ds:datastoreItem xmlns:ds="http://schemas.openxmlformats.org/officeDocument/2006/customXml" ds:itemID="{61E98C35-9ECE-4425-BCBA-00E118C705CE}">
  <ds:schemaRefs/>
</ds:datastoreItem>
</file>

<file path=customXml/itemProps3.xml><?xml version="1.0" encoding="utf-8"?>
<ds:datastoreItem xmlns:ds="http://schemas.openxmlformats.org/officeDocument/2006/customXml" ds:itemID="{5AA6A711-2C3F-4EC0-B88B-62D740851176}">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34</TotalTime>
  <Words>2076</Words>
  <Application>Microsoft Office PowerPoint</Application>
  <PresentationFormat>Widescreen</PresentationFormat>
  <Paragraphs>221</Paragraphs>
  <Slides>35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Aptos</vt:lpstr>
      <vt:lpstr>Aptos Display</vt:lpstr>
      <vt:lpstr>Arial</vt:lpstr>
      <vt:lpstr>Calibri</vt:lpstr>
      <vt:lpstr>Symbol</vt:lpstr>
      <vt:lpstr>Tenorite</vt:lpstr>
      <vt:lpstr>Times New Roman</vt:lpstr>
      <vt:lpstr>Custom</vt:lpstr>
      <vt:lpstr>Secure Payment by Facial Recognition using Haar Cascade Algorithm</vt:lpstr>
      <vt:lpstr>Agenda</vt:lpstr>
      <vt:lpstr>Aim:</vt:lpstr>
      <vt:lpstr>PowerPoint Presentation</vt:lpstr>
      <vt:lpstr>Goal:</vt:lpstr>
      <vt:lpstr>PowerPoint Presentation</vt:lpstr>
      <vt:lpstr>Feasibility Study:</vt:lpstr>
      <vt:lpstr>Continues…</vt:lpstr>
      <vt:lpstr>System Requirements:</vt:lpstr>
      <vt:lpstr>Continues…</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muhilan cr</dc:creator>
  <cp:lastModifiedBy>muhilan cr</cp:lastModifiedBy>
  <cp:revision>90</cp:revision>
  <dcterms:created xsi:type="dcterms:W3CDTF">2025-01-26T13:21:00Z</dcterms:created>
  <dcterms:modified xsi:type="dcterms:W3CDTF">2025-05-29T13:16:55Z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589EAE50186943F29EDB8D03F9905AD3_12</vt:lpwstr>
  </property>
  <property fmtid="{D5CDD505-2E9C-101B-9397-08002B2CF9AE}" pid="4" name="KSOProductBuildVer">
    <vt:lpwstr>1033-12.2.0.21179</vt:lpwstr>
  </property>
</Properties>
</file>