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7900"/>
    <p:restoredTop sz="94719"/>
  </p:normalViewPr>
  <p:slideViewPr>
    <p:cSldViewPr>
      <p:cViewPr varScale="1">
        <p:scale>
          <a:sx n="63" d="100"/>
          <a:sy n="63" d="100"/>
        </p:scale>
        <p:origin x="84" y="20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6484620" y="2821622"/>
            <a:ext cx="1859280" cy="764312"/>
          </a:xfrm>
          <a:prstGeom prst="rect">
            <a:avLst/>
          </a:prstGeom>
        </p:spPr>
        <p:txBody>
          <a:bodyPr vert="horz" wrap="square" lIns="0" tIns="12700" rIns="0" bIns="0" rtlCol="0">
            <a:spAutoFit/>
          </a:bodyPr>
          <a:lstStyle/>
          <a:p>
            <a:pPr marL="12700">
              <a:lnSpc>
                <a:spcPct val="100000"/>
              </a:lnSpc>
              <a:spcBef>
                <a:spcPts val="100"/>
              </a:spcBef>
            </a:pPr>
            <a:endParaRPr lang="en-US" sz="2400" b="1" dirty="0">
              <a:solidFill>
                <a:srgbClr val="2D936B"/>
              </a:solidFill>
              <a:latin typeface="Trebuchet MS"/>
              <a:cs typeface="Trebuchet MS"/>
            </a:endParaRPr>
          </a:p>
          <a:p>
            <a:pPr marL="12700">
              <a:lnSpc>
                <a:spcPct val="100000"/>
              </a:lnSpc>
              <a:spcBef>
                <a:spcPts val="100"/>
              </a:spcBef>
            </a:pP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Box 11">
            <a:extLst>
              <a:ext uri="{FF2B5EF4-FFF2-40B4-BE49-F238E27FC236}">
                <a16:creationId xmlns:a16="http://schemas.microsoft.com/office/drawing/2014/main" id="{83969D17-0132-3472-A79B-3BAB27477D5B}"/>
              </a:ext>
            </a:extLst>
          </p:cNvPr>
          <p:cNvSpPr txBox="1"/>
          <p:nvPr/>
        </p:nvSpPr>
        <p:spPr>
          <a:xfrm>
            <a:off x="6999890" y="2995448"/>
            <a:ext cx="1813317" cy="936154"/>
          </a:xfrm>
          <a:prstGeom prst="rect">
            <a:avLst/>
          </a:prstGeom>
          <a:noFill/>
        </p:spPr>
        <p:txBody>
          <a:bodyPr wrap="none" rtlCol="0">
            <a:spAutoFit/>
          </a:bodyPr>
          <a:lstStyle/>
          <a:p>
            <a:pPr marL="12700">
              <a:spcBef>
                <a:spcPts val="100"/>
              </a:spcBef>
            </a:pPr>
            <a:r>
              <a:rPr lang="en-US" sz="1800" b="1" dirty="0" err="1" smtClean="0">
                <a:solidFill>
                  <a:srgbClr val="2D936B"/>
                </a:solidFill>
                <a:latin typeface="Trebuchet MS"/>
                <a:cs typeface="Trebuchet MS"/>
              </a:rPr>
              <a:t>B.Tech</a:t>
            </a:r>
            <a:r>
              <a:rPr lang="en-US" sz="1800" b="1" dirty="0" smtClean="0">
                <a:solidFill>
                  <a:srgbClr val="2D936B"/>
                </a:solidFill>
                <a:latin typeface="Trebuchet MS"/>
                <a:cs typeface="Trebuchet MS"/>
              </a:rPr>
              <a:t> AI&amp;DS</a:t>
            </a:r>
            <a:endParaRPr lang="en-US" sz="1800" b="1" dirty="0">
              <a:solidFill>
                <a:srgbClr val="2D936B"/>
              </a:solidFill>
              <a:latin typeface="Trebuchet MS"/>
              <a:cs typeface="Trebuchet MS"/>
            </a:endParaRPr>
          </a:p>
          <a:p>
            <a:pPr marL="12700">
              <a:spcBef>
                <a:spcPts val="100"/>
              </a:spcBef>
            </a:pPr>
            <a:r>
              <a:rPr lang="en-US" sz="1800" b="1" dirty="0" smtClean="0">
                <a:solidFill>
                  <a:srgbClr val="2D936B"/>
                </a:solidFill>
                <a:latin typeface="Trebuchet MS"/>
                <a:cs typeface="Trebuchet MS"/>
              </a:rPr>
              <a:t>211521243103</a:t>
            </a:r>
            <a:endParaRPr lang="en-US" sz="1800" b="1" dirty="0">
              <a:solidFill>
                <a:srgbClr val="2D936B"/>
              </a:solidFill>
              <a:latin typeface="Trebuchet MS"/>
              <a:cs typeface="Trebuchet MS"/>
            </a:endParaRPr>
          </a:p>
          <a:p>
            <a:endParaRPr lang="en-US" dirty="0"/>
          </a:p>
        </p:txBody>
      </p:sp>
      <p:sp>
        <p:nvSpPr>
          <p:cNvPr id="13" name="TextBox 12">
            <a:extLst>
              <a:ext uri="{FF2B5EF4-FFF2-40B4-BE49-F238E27FC236}">
                <a16:creationId xmlns:a16="http://schemas.microsoft.com/office/drawing/2014/main" id="{1B33A820-32C3-322C-84C9-3FD986D709F6}"/>
              </a:ext>
            </a:extLst>
          </p:cNvPr>
          <p:cNvSpPr txBox="1"/>
          <p:nvPr/>
        </p:nvSpPr>
        <p:spPr>
          <a:xfrm>
            <a:off x="6999890" y="2216038"/>
            <a:ext cx="2695862" cy="461665"/>
          </a:xfrm>
          <a:prstGeom prst="rect">
            <a:avLst/>
          </a:prstGeom>
          <a:noFill/>
        </p:spPr>
        <p:txBody>
          <a:bodyPr wrap="square" rtlCol="0">
            <a:spAutoFit/>
          </a:bodyPr>
          <a:lstStyle/>
          <a:p>
            <a:r>
              <a:rPr lang="en-US" sz="2400" b="1" dirty="0" smtClean="0"/>
              <a:t>MUHILAN K B</a:t>
            </a:r>
            <a:endParaRPr lang="en-US"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flipV="1">
            <a:off x="11056555" y="1484890"/>
            <a:ext cx="923925" cy="506912"/>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1" name="TextBox 10">
            <a:extLst>
              <a:ext uri="{FF2B5EF4-FFF2-40B4-BE49-F238E27FC236}">
                <a16:creationId xmlns:a16="http://schemas.microsoft.com/office/drawing/2014/main" id="{40B050F8-911B-31F8-C954-3EFFE7E9BD7C}"/>
              </a:ext>
            </a:extLst>
          </p:cNvPr>
          <p:cNvSpPr txBox="1"/>
          <p:nvPr/>
        </p:nvSpPr>
        <p:spPr>
          <a:xfrm>
            <a:off x="990600" y="1479870"/>
            <a:ext cx="8543925" cy="923330"/>
          </a:xfrm>
          <a:prstGeom prst="rect">
            <a:avLst/>
          </a:prstGeom>
          <a:noFill/>
        </p:spPr>
        <p:txBody>
          <a:bodyPr wrap="square" rtlCol="0">
            <a:spAutoFit/>
          </a:bodyPr>
          <a:lstStyle/>
          <a:p>
            <a:r>
              <a:rPr lang="en-IN" b="0" i="0" dirty="0">
                <a:solidFill>
                  <a:srgbClr val="AA5D00"/>
                </a:solidFill>
                <a:effectLst/>
                <a:latin typeface="Times New Roman" panose="02020603050405020304" pitchFamily="18" charset="0"/>
                <a:cs typeface="Times New Roman" panose="02020603050405020304" pitchFamily="18" charset="0"/>
              </a:rPr>
              <a:t>print</a:t>
            </a:r>
            <a:r>
              <a:rPr lang="en-IN" b="0" i="0" dirty="0">
                <a:solidFill>
                  <a:srgbClr val="545454"/>
                </a:solidFill>
                <a:effectLst/>
                <a:highlight>
                  <a:srgbClr val="FEFEFE"/>
                </a:highlight>
                <a:latin typeface="Times New Roman" panose="02020603050405020304" pitchFamily="18" charset="0"/>
                <a:cs typeface="Times New Roman" panose="02020603050405020304" pitchFamily="18" charset="0"/>
              </a:rPr>
              <a:t>(df3[</a:t>
            </a:r>
            <a:r>
              <a:rPr lang="en-IN" b="0" i="0" dirty="0">
                <a:solidFill>
                  <a:srgbClr val="008000"/>
                </a:solidFill>
                <a:effectLst/>
                <a:latin typeface="Times New Roman" panose="02020603050405020304" pitchFamily="18" charset="0"/>
                <a:cs typeface="Times New Roman" panose="02020603050405020304" pitchFamily="18" charset="0"/>
              </a:rPr>
              <a:t>'</a:t>
            </a:r>
            <a:r>
              <a:rPr lang="en-IN" b="0" i="0" dirty="0" err="1">
                <a:solidFill>
                  <a:srgbClr val="008000"/>
                </a:solidFill>
                <a:effectLst/>
                <a:latin typeface="Times New Roman" panose="02020603050405020304" pitchFamily="18" charset="0"/>
                <a:cs typeface="Times New Roman" panose="02020603050405020304" pitchFamily="18" charset="0"/>
              </a:rPr>
              <a:t>class_type</a:t>
            </a:r>
            <a:r>
              <a:rPr lang="en-IN" b="0" i="0" dirty="0">
                <a:solidFill>
                  <a:srgbClr val="008000"/>
                </a:solidFill>
                <a:effectLst/>
                <a:latin typeface="Times New Roman" panose="02020603050405020304" pitchFamily="18" charset="0"/>
                <a:cs typeface="Times New Roman" panose="02020603050405020304" pitchFamily="18" charset="0"/>
              </a:rPr>
              <a:t>'</a:t>
            </a:r>
            <a:r>
              <a:rPr lang="en-IN" b="0" i="0" dirty="0">
                <a:solidFill>
                  <a:srgbClr val="545454"/>
                </a:solidFill>
                <a:effectLst/>
                <a:highlight>
                  <a:srgbClr val="FEFEFE"/>
                </a:highlight>
                <a:latin typeface="Times New Roman" panose="02020603050405020304" pitchFamily="18" charset="0"/>
                <a:cs typeface="Times New Roman" panose="02020603050405020304" pitchFamily="18" charset="0"/>
              </a:rPr>
              <a:t>].</a:t>
            </a:r>
            <a:r>
              <a:rPr lang="en-IN" b="0" i="0" dirty="0" err="1">
                <a:solidFill>
                  <a:srgbClr val="545454"/>
                </a:solidFill>
                <a:effectLst/>
                <a:highlight>
                  <a:srgbClr val="FEFEFE"/>
                </a:highlight>
                <a:latin typeface="Times New Roman" panose="02020603050405020304" pitchFamily="18" charset="0"/>
                <a:cs typeface="Times New Roman" panose="02020603050405020304" pitchFamily="18" charset="0"/>
              </a:rPr>
              <a:t>value_counts</a:t>
            </a:r>
            <a:r>
              <a:rPr lang="en-IN" b="0" i="0" dirty="0">
                <a:solidFill>
                  <a:srgbClr val="545454"/>
                </a:solidFill>
                <a:effectLst/>
                <a:highlight>
                  <a:srgbClr val="FEFEFE"/>
                </a:highlight>
                <a:latin typeface="Times New Roman" panose="02020603050405020304" pitchFamily="18" charset="0"/>
                <a:cs typeface="Times New Roman" panose="02020603050405020304" pitchFamily="18" charset="0"/>
              </a:rPr>
              <a:t>()) </a:t>
            </a:r>
          </a:p>
          <a:p>
            <a:r>
              <a:rPr lang="en-IN" b="0" i="0" dirty="0" err="1">
                <a:solidFill>
                  <a:srgbClr val="545454"/>
                </a:solidFill>
                <a:effectLst/>
                <a:highlight>
                  <a:srgbClr val="FEFEFE"/>
                </a:highlight>
                <a:latin typeface="Times New Roman" panose="02020603050405020304" pitchFamily="18" charset="0"/>
                <a:cs typeface="Times New Roman" panose="02020603050405020304" pitchFamily="18" charset="0"/>
              </a:rPr>
              <a:t>sns.countplot</a:t>
            </a:r>
            <a:r>
              <a:rPr lang="en-IN" b="0" i="0" dirty="0">
                <a:solidFill>
                  <a:srgbClr val="545454"/>
                </a:solidFill>
                <a:effectLst/>
                <a:highlight>
                  <a:srgbClr val="FEFEFE"/>
                </a:highlight>
                <a:latin typeface="Times New Roman" panose="02020603050405020304" pitchFamily="18" charset="0"/>
                <a:cs typeface="Times New Roman" panose="02020603050405020304" pitchFamily="18" charset="0"/>
              </a:rPr>
              <a:t>(data = df3, x = </a:t>
            </a:r>
            <a:r>
              <a:rPr lang="en-IN" b="0" i="0" dirty="0">
                <a:solidFill>
                  <a:srgbClr val="008000"/>
                </a:solidFill>
                <a:effectLst/>
                <a:latin typeface="Times New Roman" panose="02020603050405020304" pitchFamily="18" charset="0"/>
                <a:cs typeface="Times New Roman" panose="02020603050405020304" pitchFamily="18" charset="0"/>
              </a:rPr>
              <a:t>"</a:t>
            </a:r>
            <a:r>
              <a:rPr lang="en-IN" b="0" i="0" dirty="0" err="1">
                <a:solidFill>
                  <a:srgbClr val="008000"/>
                </a:solidFill>
                <a:effectLst/>
                <a:latin typeface="Times New Roman" panose="02020603050405020304" pitchFamily="18" charset="0"/>
                <a:cs typeface="Times New Roman" panose="02020603050405020304" pitchFamily="18" charset="0"/>
              </a:rPr>
              <a:t>class_type</a:t>
            </a:r>
            <a:r>
              <a:rPr lang="en-IN" b="0" i="0" dirty="0">
                <a:solidFill>
                  <a:srgbClr val="008000"/>
                </a:solidFill>
                <a:effectLst/>
                <a:latin typeface="Times New Roman" panose="02020603050405020304" pitchFamily="18" charset="0"/>
                <a:cs typeface="Times New Roman" panose="02020603050405020304" pitchFamily="18" charset="0"/>
              </a:rPr>
              <a:t>"</a:t>
            </a:r>
            <a:r>
              <a:rPr lang="en-IN" b="0" i="0" dirty="0">
                <a:solidFill>
                  <a:srgbClr val="545454"/>
                </a:solidFill>
                <a:effectLst/>
                <a:highlight>
                  <a:srgbClr val="FEFEFE"/>
                </a:highlight>
                <a:latin typeface="Times New Roman" panose="02020603050405020304" pitchFamily="18" charset="0"/>
                <a:cs typeface="Times New Roman" panose="02020603050405020304" pitchFamily="18" charset="0"/>
              </a:rPr>
              <a:t>, palette = </a:t>
            </a:r>
            <a:r>
              <a:rPr lang="en-IN" b="0" i="0" dirty="0">
                <a:solidFill>
                  <a:srgbClr val="008000"/>
                </a:solidFill>
                <a:effectLst/>
                <a:latin typeface="Times New Roman" panose="02020603050405020304" pitchFamily="18" charset="0"/>
                <a:cs typeface="Times New Roman" panose="02020603050405020304" pitchFamily="18" charset="0"/>
              </a:rPr>
              <a:t>"</a:t>
            </a:r>
            <a:r>
              <a:rPr lang="en-IN" b="0" i="0" dirty="0" err="1">
                <a:solidFill>
                  <a:srgbClr val="008000"/>
                </a:solidFill>
                <a:effectLst/>
                <a:latin typeface="Times New Roman" panose="02020603050405020304" pitchFamily="18" charset="0"/>
                <a:cs typeface="Times New Roman" panose="02020603050405020304" pitchFamily="18" charset="0"/>
              </a:rPr>
              <a:t>RdBu</a:t>
            </a:r>
            <a:r>
              <a:rPr lang="en-IN" b="0" i="0" dirty="0">
                <a:solidFill>
                  <a:srgbClr val="008000"/>
                </a:solidFill>
                <a:effectLst/>
                <a:latin typeface="Times New Roman" panose="02020603050405020304" pitchFamily="18" charset="0"/>
                <a:cs typeface="Times New Roman" panose="02020603050405020304" pitchFamily="18" charset="0"/>
              </a:rPr>
              <a:t>"</a:t>
            </a:r>
            <a:r>
              <a:rPr lang="en-IN" b="0" i="0" dirty="0">
                <a:solidFill>
                  <a:srgbClr val="545454"/>
                </a:solidFill>
                <a:effectLst/>
                <a:highlight>
                  <a:srgbClr val="FEFEFE"/>
                </a:highlight>
                <a:latin typeface="Times New Roman" panose="02020603050405020304" pitchFamily="18" charset="0"/>
                <a:cs typeface="Times New Roman" panose="02020603050405020304" pitchFamily="18" charset="0"/>
              </a:rPr>
              <a:t>)</a:t>
            </a:r>
          </a:p>
          <a:p>
            <a:r>
              <a:rPr lang="en-IN" b="0" i="0" dirty="0" err="1">
                <a:solidFill>
                  <a:srgbClr val="545454"/>
                </a:solidFill>
                <a:effectLst/>
                <a:highlight>
                  <a:srgbClr val="FEFEFE"/>
                </a:highlight>
                <a:latin typeface="Times New Roman" panose="02020603050405020304" pitchFamily="18" charset="0"/>
                <a:cs typeface="Times New Roman" panose="02020603050405020304" pitchFamily="18" charset="0"/>
              </a:rPr>
              <a:t>plt.title</a:t>
            </a:r>
            <a:r>
              <a:rPr lang="en-IN" b="0" i="0" dirty="0">
                <a:solidFill>
                  <a:srgbClr val="545454"/>
                </a:solidFill>
                <a:effectLst/>
                <a:highlight>
                  <a:srgbClr val="FEFEFE"/>
                </a:highlight>
                <a:latin typeface="Times New Roman" panose="02020603050405020304" pitchFamily="18" charset="0"/>
                <a:cs typeface="Times New Roman" panose="02020603050405020304" pitchFamily="18" charset="0"/>
              </a:rPr>
              <a:t>(</a:t>
            </a:r>
            <a:r>
              <a:rPr lang="en-IN" b="0" i="0" dirty="0">
                <a:solidFill>
                  <a:srgbClr val="008000"/>
                </a:solidFill>
                <a:effectLst/>
                <a:latin typeface="Times New Roman" panose="02020603050405020304" pitchFamily="18" charset="0"/>
                <a:cs typeface="Times New Roman" panose="02020603050405020304" pitchFamily="18" charset="0"/>
              </a:rPr>
              <a:t>"The Distribution of Classes"</a:t>
            </a:r>
            <a:r>
              <a:rPr lang="en-IN" b="0" i="0" dirty="0">
                <a:solidFill>
                  <a:srgbClr val="545454"/>
                </a:solidFill>
                <a:effectLst/>
                <a:highlight>
                  <a:srgbClr val="FEFEFE"/>
                </a:highligh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13" name="Picture 12" descr="A graph of different colored bars&#10;&#10;Description automatically generated">
            <a:extLst>
              <a:ext uri="{FF2B5EF4-FFF2-40B4-BE49-F238E27FC236}">
                <a16:creationId xmlns:a16="http://schemas.microsoft.com/office/drawing/2014/main" id="{66359D8B-04B0-F3AB-D66A-7915389570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19400" y="2653807"/>
            <a:ext cx="4486205" cy="32074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27105" y="1618704"/>
            <a:ext cx="6714555" cy="4328626"/>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a:p>
            <a:r>
              <a:rPr lang="en-US" sz="3200" dirty="0"/>
              <a:t>Species Classification of wildlife using random forest</a:t>
            </a:r>
            <a:endParaRPr sz="3200"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161729" y="1127187"/>
            <a:ext cx="390525" cy="380619"/>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IN" sz="4250" dirty="0"/>
              <a:t>PROJECT</a:t>
            </a:r>
            <a:r>
              <a:rPr lang="en-IN" sz="4250" spc="-90" dirty="0"/>
              <a:t> </a:t>
            </a:r>
            <a:r>
              <a:rPr lang="en-IN" sz="4250" spc="-10" dirty="0"/>
              <a:t>TITLE</a:t>
            </a: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150555" y="1557172"/>
            <a:ext cx="6724650" cy="36576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lgn="l"/>
            <a:r>
              <a:rPr lang="en-US" sz="1800" dirty="0">
                <a:solidFill>
                  <a:srgbClr val="0D0D0D"/>
                </a:solidFill>
              </a:rPr>
              <a:t>Introduction</a:t>
            </a:r>
            <a:endParaRPr lang="en-US" sz="1800" dirty="0">
              <a:solidFill>
                <a:srgbClr val="000000"/>
              </a:solidFill>
            </a:endParaRPr>
          </a:p>
          <a:p>
            <a:pPr algn="l"/>
            <a:endParaRPr lang="en-US" sz="1800" dirty="0">
              <a:solidFill>
                <a:srgbClr val="0D0D0D"/>
              </a:solidFill>
            </a:endParaRPr>
          </a:p>
          <a:p>
            <a:pPr algn="l"/>
            <a:r>
              <a:rPr lang="en-US" sz="1800" dirty="0">
                <a:solidFill>
                  <a:srgbClr val="0D0D0D"/>
                </a:solidFill>
              </a:rPr>
              <a:t>Project Overview</a:t>
            </a:r>
            <a:endParaRPr lang="en-US" sz="1800" dirty="0"/>
          </a:p>
          <a:p>
            <a:pPr algn="l"/>
            <a:endParaRPr lang="en-US" sz="1800" dirty="0">
              <a:solidFill>
                <a:srgbClr val="0D0D0D"/>
              </a:solidFill>
            </a:endParaRPr>
          </a:p>
          <a:p>
            <a:pPr algn="l"/>
            <a:r>
              <a:rPr lang="en-US" sz="1800" dirty="0">
                <a:solidFill>
                  <a:srgbClr val="0D0D0D"/>
                </a:solidFill>
              </a:rPr>
              <a:t>Implementation Details</a:t>
            </a:r>
            <a:endParaRPr lang="en-US" sz="1800" dirty="0"/>
          </a:p>
          <a:p>
            <a:pPr algn="l"/>
            <a:endParaRPr lang="en-US" sz="1800" dirty="0">
              <a:solidFill>
                <a:srgbClr val="0D0D0D"/>
              </a:solidFill>
            </a:endParaRPr>
          </a:p>
          <a:p>
            <a:pPr algn="l"/>
            <a:r>
              <a:rPr lang="en-US" sz="1800" dirty="0">
                <a:solidFill>
                  <a:srgbClr val="0D0D0D"/>
                </a:solidFill>
              </a:rPr>
              <a:t>Additional Processes</a:t>
            </a:r>
            <a:endParaRPr lang="en-US" sz="1800" dirty="0"/>
          </a:p>
          <a:p>
            <a:pPr algn="l"/>
            <a:endParaRPr lang="en-US" sz="1800" dirty="0">
              <a:solidFill>
                <a:srgbClr val="0D0D0D"/>
              </a:solidFill>
            </a:endParaRPr>
          </a:p>
          <a:p>
            <a:pPr algn="l"/>
            <a:r>
              <a:rPr lang="en-US" sz="1800" dirty="0">
                <a:solidFill>
                  <a:srgbClr val="0D0D0D"/>
                </a:solidFill>
              </a:rPr>
              <a:t>Demonstration</a:t>
            </a:r>
            <a:endParaRPr lang="en-US" sz="1800" dirty="0"/>
          </a:p>
          <a:p>
            <a:pPr algn="l"/>
            <a:endParaRPr lang="en-US" sz="1800" dirty="0">
              <a:solidFill>
                <a:srgbClr val="0D0D0D"/>
              </a:solidFill>
            </a:endParaRPr>
          </a:p>
          <a:p>
            <a:pPr algn="l"/>
            <a:r>
              <a:rPr lang="en-US" sz="1800" dirty="0">
                <a:solidFill>
                  <a:srgbClr val="0D0D0D"/>
                </a:solidFill>
              </a:rPr>
              <a:t>Conclusion &amp; Discussion</a:t>
            </a: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58275" y="320992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D3FADF90-F6DB-F33B-73A6-6C73DFB20CEA}"/>
              </a:ext>
            </a:extLst>
          </p:cNvPr>
          <p:cNvSpPr txBox="1"/>
          <p:nvPr/>
        </p:nvSpPr>
        <p:spPr>
          <a:xfrm>
            <a:off x="1371600" y="1703448"/>
            <a:ext cx="6781800" cy="1754326"/>
          </a:xfrm>
          <a:prstGeom prst="rect">
            <a:avLst/>
          </a:prstGeom>
          <a:noFill/>
        </p:spPr>
        <p:txBody>
          <a:bodyPr wrap="square" rtlCol="0">
            <a:spAutoFit/>
          </a:bodyPr>
          <a:lstStyle/>
          <a:p>
            <a:pPr algn="just"/>
            <a:r>
              <a:rPr lang="en-US" dirty="0"/>
              <a:t/>
            </a:r>
            <a:br>
              <a:rPr lang="en-US" dirty="0"/>
            </a:br>
            <a:r>
              <a:rPr lang="en-US" b="0" i="0" dirty="0">
                <a:solidFill>
                  <a:schemeClr val="tx1"/>
                </a:solidFill>
                <a:effectLst/>
                <a:latin typeface="Times New Roman" panose="02020603050405020304" pitchFamily="18" charset="0"/>
                <a:cs typeface="Times New Roman" panose="02020603050405020304" pitchFamily="18" charset="0"/>
              </a:rPr>
              <a:t>Develop an analysis pipeline for zoo animal classification using ML. Conduct EDA to understand class distribution and feature prevalence. Explore feature importance and relationships with behavior. Evaluate model performance using accuracy, F1-score, precision, and recall for zoo population management insights.</a:t>
            </a:r>
            <a:endParaRPr lang="en-IN" dirty="0">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630980" y="2659334"/>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81000" y="462004"/>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633C391B-6A8E-06B8-FAEB-3FFA49E94799}"/>
              </a:ext>
            </a:extLst>
          </p:cNvPr>
          <p:cNvSpPr txBox="1"/>
          <p:nvPr/>
        </p:nvSpPr>
        <p:spPr>
          <a:xfrm>
            <a:off x="739775" y="1169045"/>
            <a:ext cx="11384969" cy="5509200"/>
          </a:xfrm>
          <a:prstGeom prst="rect">
            <a:avLst/>
          </a:prstGeom>
          <a:noFill/>
        </p:spPr>
        <p:txBody>
          <a:bodyPr wrap="square" rtlCol="0">
            <a:spAutoFit/>
          </a:bodyPr>
          <a:lstStyle/>
          <a:p>
            <a:pPr algn="l"/>
            <a:r>
              <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This project analyses dataset aims to classify species into different types using logistic regression.\\\</a:t>
            </a:r>
          </a:p>
          <a:p>
            <a:pPr algn="l"/>
            <a:endPar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342900" lvl="2" indent="-342900" algn="l">
              <a:buFont typeface="+mj-lt"/>
              <a:buAutoNum type="arabicPeriod"/>
            </a:pPr>
            <a:r>
              <a:rPr lang="en-IN"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Data Exploration:</a:t>
            </a:r>
            <a:endPar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800100" lvl="3" indent="-342900" algn="l">
              <a:buFont typeface="+mj-lt"/>
              <a:buAutoNum type="arabicPeriod"/>
            </a:pPr>
            <a:r>
              <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Load and explore the dataset.</a:t>
            </a:r>
          </a:p>
          <a:p>
            <a:pPr marL="800100" lvl="3" indent="-342900" algn="l">
              <a:buFont typeface="+mj-lt"/>
              <a:buAutoNum type="arabicPeriod"/>
            </a:pPr>
            <a:r>
              <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Check for missing values and class distribution.</a:t>
            </a:r>
          </a:p>
          <a:p>
            <a:pPr marL="342900" lvl="2" indent="-342900" algn="l">
              <a:buFont typeface="+mj-lt"/>
              <a:buAutoNum type="arabicPeriod"/>
            </a:pPr>
            <a:r>
              <a:rPr lang="en-IN"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Visualization:</a:t>
            </a:r>
            <a:endPar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800100" lvl="3" indent="-342900" algn="l">
              <a:buFont typeface="+mj-lt"/>
              <a:buAutoNum type="arabicPeriod"/>
            </a:pPr>
            <a:r>
              <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Visualize class distribution and feature distributions.</a:t>
            </a:r>
          </a:p>
          <a:p>
            <a:pPr marL="342900" lvl="2" indent="-342900" algn="l">
              <a:buFont typeface="+mj-lt"/>
              <a:buAutoNum type="arabicPeriod"/>
            </a:pPr>
            <a:r>
              <a:rPr lang="en-IN"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Pre-processing:</a:t>
            </a:r>
            <a:endPar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800100" lvl="3" indent="-342900" algn="l">
              <a:buFont typeface="+mj-lt"/>
              <a:buAutoNum type="arabicPeriod"/>
            </a:pPr>
            <a:r>
              <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Handle missing values.</a:t>
            </a:r>
          </a:p>
          <a:p>
            <a:pPr marL="800100" lvl="3" indent="-342900" algn="l">
              <a:buFont typeface="+mj-lt"/>
              <a:buAutoNum type="arabicPeriod"/>
            </a:pPr>
            <a:r>
              <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Encode categorical variables.</a:t>
            </a:r>
          </a:p>
          <a:p>
            <a:pPr marL="800100" lvl="3" indent="-342900" algn="l">
              <a:buFont typeface="+mj-lt"/>
              <a:buAutoNum type="arabicPeriod"/>
            </a:pPr>
            <a:r>
              <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Scale numerical features.</a:t>
            </a:r>
          </a:p>
          <a:p>
            <a:pPr marL="342900" lvl="2" indent="-342900" algn="l">
              <a:buFont typeface="+mj-lt"/>
              <a:buAutoNum type="arabicPeriod"/>
            </a:pPr>
            <a:r>
              <a:rPr lang="en-IN"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Model Building:</a:t>
            </a:r>
            <a:endPar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800100" lvl="3" indent="-342900" algn="l">
              <a:buFont typeface="+mj-lt"/>
              <a:buAutoNum type="arabicPeriod"/>
            </a:pPr>
            <a:r>
              <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Split data.</a:t>
            </a:r>
          </a:p>
          <a:p>
            <a:pPr marL="800100" lvl="3" indent="-342900" algn="l">
              <a:buFont typeface="+mj-lt"/>
              <a:buAutoNum type="arabicPeriod"/>
            </a:pPr>
            <a:r>
              <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Build a logistic regression model.</a:t>
            </a:r>
          </a:p>
          <a:p>
            <a:pPr marL="800100" lvl="3" indent="-342900" algn="l">
              <a:buFont typeface="+mj-lt"/>
              <a:buAutoNum type="arabicPeriod"/>
            </a:pPr>
            <a:r>
              <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Evaluate using accuracy, precision, recall, F1-score.</a:t>
            </a:r>
          </a:p>
          <a:p>
            <a:pPr marL="342900" lvl="2" indent="-342900" algn="l">
              <a:buFont typeface="+mj-lt"/>
              <a:buAutoNum type="arabicPeriod"/>
            </a:pPr>
            <a:r>
              <a:rPr lang="en-IN"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Fine-tuning:</a:t>
            </a:r>
            <a:endPar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800100" lvl="3" indent="-342900" algn="l">
              <a:buFont typeface="+mj-lt"/>
              <a:buAutoNum type="arabicPeriod"/>
            </a:pPr>
            <a:r>
              <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Tune model hyperparameters.</a:t>
            </a:r>
          </a:p>
          <a:p>
            <a:pPr marL="800100" lvl="3" indent="-342900" algn="l">
              <a:buFont typeface="+mj-lt"/>
              <a:buAutoNum type="arabicPeriod"/>
            </a:pPr>
            <a:r>
              <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Explore other algorithms for comparison.</a:t>
            </a:r>
          </a:p>
          <a:p>
            <a:pPr marL="342900" lvl="2" indent="-342900" algn="l">
              <a:buFont typeface="+mj-lt"/>
              <a:buAutoNum type="arabicPeriod"/>
            </a:pPr>
            <a:r>
              <a:rPr lang="en-IN"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Conclusion:</a:t>
            </a:r>
            <a:endPar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800100" lvl="3" indent="-342900" algn="l">
              <a:buFont typeface="+mj-lt"/>
              <a:buAutoNum type="arabicPeriod"/>
            </a:pPr>
            <a:r>
              <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Summarize findings and model performance.</a:t>
            </a:r>
          </a:p>
          <a:p>
            <a:pPr marL="800100" lvl="3" indent="-342900" algn="l">
              <a:buFont typeface="+mj-lt"/>
              <a:buAutoNum type="arabicPeriod"/>
            </a:pPr>
            <a:r>
              <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Discuss limitations and future work.</a:t>
            </a:r>
          </a:p>
          <a:p>
            <a:pPr algn="l"/>
            <a:endPar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289918" y="543203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1518518" y="1189776"/>
            <a:ext cx="302007" cy="31803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1627353" y="623411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TextBox 9">
            <a:extLst>
              <a:ext uri="{FF2B5EF4-FFF2-40B4-BE49-F238E27FC236}">
                <a16:creationId xmlns:a16="http://schemas.microsoft.com/office/drawing/2014/main" id="{1BDE24BA-E43E-880E-587B-5A66469FD504}"/>
              </a:ext>
            </a:extLst>
          </p:cNvPr>
          <p:cNvSpPr txBox="1"/>
          <p:nvPr/>
        </p:nvSpPr>
        <p:spPr>
          <a:xfrm>
            <a:off x="558165" y="1604254"/>
            <a:ext cx="10033635" cy="4247317"/>
          </a:xfrm>
          <a:prstGeom prst="rect">
            <a:avLst/>
          </a:prstGeom>
          <a:noFill/>
        </p:spPr>
        <p:txBody>
          <a:bodyPr wrap="square" rtlCol="0">
            <a:spAutoFit/>
          </a:bodyPr>
          <a:lstStyle/>
          <a:p>
            <a:pPr algn="just">
              <a:buFont typeface="+mj-lt"/>
              <a:buAutoNum type="arabicPeriod"/>
            </a:pPr>
            <a:r>
              <a:rPr lang="en-IN" b="1" i="0" dirty="0">
                <a:solidFill>
                  <a:srgbClr val="0D0D0D"/>
                </a:solidFill>
                <a:effectLst/>
                <a:highlight>
                  <a:srgbClr val="FFFFFF"/>
                </a:highlight>
                <a:latin typeface="Söhne"/>
              </a:rPr>
              <a:t>Data Scientists / Analysts</a:t>
            </a:r>
            <a:r>
              <a:rPr lang="en-IN" b="0" i="0" dirty="0">
                <a:solidFill>
                  <a:srgbClr val="0D0D0D"/>
                </a:solidFill>
                <a:effectLst/>
                <a:highlight>
                  <a:srgbClr val="FFFFFF"/>
                </a:highlight>
                <a:latin typeface="Söhne"/>
              </a:rPr>
              <a:t>: Professionals who analyse and interpret complex data sets to inform business decisions or research findings. They would use this code to explore and visualize patterns, distributions, and relationships within the data, as well as to </a:t>
            </a:r>
            <a:r>
              <a:rPr lang="en-IN" b="0" i="0" dirty="0" err="1">
                <a:solidFill>
                  <a:srgbClr val="0D0D0D"/>
                </a:solidFill>
                <a:effectLst/>
                <a:highlight>
                  <a:srgbClr val="FFFFFF"/>
                </a:highlight>
                <a:latin typeface="Söhne"/>
              </a:rPr>
              <a:t>preproccess</a:t>
            </a:r>
            <a:r>
              <a:rPr lang="en-IN" b="0" i="0" dirty="0">
                <a:solidFill>
                  <a:srgbClr val="0D0D0D"/>
                </a:solidFill>
                <a:effectLst/>
                <a:highlight>
                  <a:srgbClr val="FFFFFF"/>
                </a:highlight>
                <a:latin typeface="Söhne"/>
              </a:rPr>
              <a:t> data for further analysis.</a:t>
            </a:r>
          </a:p>
          <a:p>
            <a:pPr algn="just">
              <a:buFont typeface="+mj-lt"/>
              <a:buAutoNum type="arabicPeriod"/>
            </a:pPr>
            <a:endParaRPr lang="en-IN" b="0" i="0" dirty="0">
              <a:solidFill>
                <a:srgbClr val="0D0D0D"/>
              </a:solidFill>
              <a:effectLst/>
              <a:highlight>
                <a:srgbClr val="FFFFFF"/>
              </a:highlight>
              <a:latin typeface="Söhne"/>
            </a:endParaRPr>
          </a:p>
          <a:p>
            <a:pPr algn="just">
              <a:buFont typeface="+mj-lt"/>
              <a:buAutoNum type="arabicPeriod"/>
            </a:pPr>
            <a:r>
              <a:rPr lang="en-IN" b="1" i="0" dirty="0">
                <a:solidFill>
                  <a:srgbClr val="0D0D0D"/>
                </a:solidFill>
                <a:effectLst/>
                <a:highlight>
                  <a:srgbClr val="FFFFFF"/>
                </a:highlight>
                <a:latin typeface="Söhne"/>
              </a:rPr>
              <a:t>Machine Learning Engineers</a:t>
            </a:r>
            <a:r>
              <a:rPr lang="en-IN" b="0" i="0" dirty="0">
                <a:solidFill>
                  <a:srgbClr val="0D0D0D"/>
                </a:solidFill>
                <a:effectLst/>
                <a:highlight>
                  <a:srgbClr val="FFFFFF"/>
                </a:highlight>
                <a:latin typeface="Söhne"/>
              </a:rPr>
              <a:t>: Engineers responsible for designing, implementing, and deploying machine learning models. They would utilize this code to </a:t>
            </a:r>
            <a:r>
              <a:rPr lang="en-IN" b="0" i="0" dirty="0" err="1">
                <a:solidFill>
                  <a:srgbClr val="0D0D0D"/>
                </a:solidFill>
                <a:effectLst/>
                <a:highlight>
                  <a:srgbClr val="FFFFFF"/>
                </a:highlight>
                <a:latin typeface="Söhne"/>
              </a:rPr>
              <a:t>preproccess</a:t>
            </a:r>
            <a:r>
              <a:rPr lang="en-IN" b="0" i="0" dirty="0">
                <a:solidFill>
                  <a:srgbClr val="0D0D0D"/>
                </a:solidFill>
                <a:effectLst/>
                <a:highlight>
                  <a:srgbClr val="FFFFFF"/>
                </a:highlight>
                <a:latin typeface="Söhne"/>
              </a:rPr>
              <a:t> data, visualize class distributions, and potentially train and evaluate machine learning models on the dataset.</a:t>
            </a:r>
          </a:p>
          <a:p>
            <a:pPr algn="just">
              <a:buFont typeface="+mj-lt"/>
              <a:buAutoNum type="arabicPeriod"/>
            </a:pPr>
            <a:endParaRPr lang="en-IN" b="0" i="0" dirty="0">
              <a:solidFill>
                <a:srgbClr val="0D0D0D"/>
              </a:solidFill>
              <a:effectLst/>
              <a:highlight>
                <a:srgbClr val="FFFFFF"/>
              </a:highlight>
              <a:latin typeface="Söhne"/>
            </a:endParaRPr>
          </a:p>
          <a:p>
            <a:pPr algn="just">
              <a:buFont typeface="+mj-lt"/>
              <a:buAutoNum type="arabicPeriod"/>
            </a:pPr>
            <a:r>
              <a:rPr lang="en-IN" b="1" i="0" dirty="0">
                <a:solidFill>
                  <a:srgbClr val="0D0D0D"/>
                </a:solidFill>
                <a:effectLst/>
                <a:highlight>
                  <a:srgbClr val="FFFFFF"/>
                </a:highlight>
                <a:latin typeface="Söhne"/>
              </a:rPr>
              <a:t>Researchers</a:t>
            </a:r>
            <a:r>
              <a:rPr lang="en-IN" b="0" i="0" dirty="0">
                <a:solidFill>
                  <a:srgbClr val="0D0D0D"/>
                </a:solidFill>
                <a:effectLst/>
                <a:highlight>
                  <a:srgbClr val="FFFFFF"/>
                </a:highlight>
                <a:latin typeface="Söhne"/>
              </a:rPr>
              <a:t>: Scientists or academics in fields such as biology, ecology, or zoology who study animal classifications and characteristics. They would employ this code to analyse and visualize zoo-related datasets, enabling them to identify trends or patterns in animal classifications or behaviours.</a:t>
            </a:r>
          </a:p>
          <a:p>
            <a:pPr algn="just">
              <a:buFont typeface="+mj-lt"/>
              <a:buAutoNum type="arabicPeriod"/>
            </a:pPr>
            <a:endParaRPr lang="en-IN" b="0" i="0" dirty="0">
              <a:solidFill>
                <a:srgbClr val="0D0D0D"/>
              </a:solidFill>
              <a:effectLst/>
              <a:highlight>
                <a:srgbClr val="FFFFFF"/>
              </a:highlight>
              <a:latin typeface="Söhne"/>
            </a:endParaRPr>
          </a:p>
          <a:p>
            <a:pPr algn="just">
              <a:buFont typeface="+mj-lt"/>
              <a:buAutoNum type="arabicPeriod"/>
            </a:pPr>
            <a:r>
              <a:rPr lang="en-IN" b="1" i="0" dirty="0">
                <a:solidFill>
                  <a:srgbClr val="0D0D0D"/>
                </a:solidFill>
                <a:effectLst/>
                <a:highlight>
                  <a:srgbClr val="FFFFFF"/>
                </a:highlight>
                <a:latin typeface="Söhne"/>
              </a:rPr>
              <a:t>Students / Learners</a:t>
            </a:r>
            <a:r>
              <a:rPr lang="en-IN" b="0" i="0" dirty="0">
                <a:solidFill>
                  <a:srgbClr val="0D0D0D"/>
                </a:solidFill>
                <a:effectLst/>
                <a:highlight>
                  <a:srgbClr val="FFFFFF"/>
                </a:highlight>
                <a:latin typeface="Söhne"/>
              </a:rPr>
              <a:t>: Individuals learning about data analysis, machine learning, or related fields who seek practical examples and hands-on experience. They would study this code to understand common data analysis techniques, data visualization methods, and best practices in Python programming.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11734800" y="62388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277218" y="152725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744905" y="54864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20464" y="0"/>
            <a:ext cx="10090336" cy="1044517"/>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58B1F495-142E-B809-8778-F8DB0B6B8674}"/>
              </a:ext>
            </a:extLst>
          </p:cNvPr>
          <p:cNvSpPr txBox="1"/>
          <p:nvPr/>
        </p:nvSpPr>
        <p:spPr>
          <a:xfrm>
            <a:off x="3035682" y="1044517"/>
            <a:ext cx="8575292" cy="5909310"/>
          </a:xfrm>
          <a:prstGeom prst="rect">
            <a:avLst/>
          </a:prstGeom>
          <a:noFill/>
        </p:spPr>
        <p:txBody>
          <a:bodyPr wrap="square" rtlCol="0">
            <a:spAutoFit/>
          </a:bodyPr>
          <a:lstStyle/>
          <a:p>
            <a:pPr algn="l">
              <a:buFont typeface="+mj-lt"/>
              <a:buAutoNum type="arabicPeriod"/>
            </a:pPr>
            <a:r>
              <a:rPr lang="en-IN" b="1" i="0" dirty="0">
                <a:solidFill>
                  <a:srgbClr val="0D0D0D"/>
                </a:solidFill>
                <a:effectLst/>
                <a:highlight>
                  <a:srgbClr val="FFFFFF"/>
                </a:highlight>
                <a:latin typeface="Söhne"/>
              </a:rPr>
              <a:t>Reading Data:</a:t>
            </a:r>
            <a:endParaRPr lang="en-IN" b="0" i="0" dirty="0">
              <a:solidFill>
                <a:srgbClr val="0D0D0D"/>
              </a:solidFill>
              <a:effectLst/>
              <a:highlight>
                <a:srgbClr val="FFFFFF"/>
              </a:highlight>
              <a:latin typeface="Söhne"/>
            </a:endParaRPr>
          </a:p>
          <a:p>
            <a:pPr marL="742950" lvl="1" indent="-285750" algn="l">
              <a:buFont typeface="+mj-lt"/>
              <a:buAutoNum type="arabicPeriod"/>
            </a:pPr>
            <a:r>
              <a:rPr lang="en-IN" b="0" i="0" dirty="0">
                <a:solidFill>
                  <a:srgbClr val="0D0D0D"/>
                </a:solidFill>
                <a:effectLst/>
                <a:highlight>
                  <a:srgbClr val="FFFFFF"/>
                </a:highlight>
                <a:latin typeface="Söhne"/>
              </a:rPr>
              <a:t>Solution: Read the CSV file once with the correct path.</a:t>
            </a:r>
          </a:p>
          <a:p>
            <a:pPr algn="l">
              <a:buFont typeface="+mj-lt"/>
              <a:buAutoNum type="arabicPeriod"/>
            </a:pPr>
            <a:r>
              <a:rPr lang="en-IN" b="1" i="0" dirty="0">
                <a:solidFill>
                  <a:srgbClr val="0D0D0D"/>
                </a:solidFill>
                <a:effectLst/>
                <a:highlight>
                  <a:srgbClr val="FFFFFF"/>
                </a:highlight>
                <a:latin typeface="Söhne"/>
              </a:rPr>
              <a:t>Data Concatenation:</a:t>
            </a:r>
            <a:endParaRPr lang="en-IN" b="0" i="0" dirty="0">
              <a:solidFill>
                <a:srgbClr val="0D0D0D"/>
              </a:solidFill>
              <a:effectLst/>
              <a:highlight>
                <a:srgbClr val="FFFFFF"/>
              </a:highlight>
              <a:latin typeface="Söhne"/>
            </a:endParaRPr>
          </a:p>
          <a:p>
            <a:pPr marL="742950" lvl="1" indent="-285750" algn="l">
              <a:buFont typeface="+mj-lt"/>
              <a:buAutoNum type="arabicPeriod"/>
            </a:pPr>
            <a:r>
              <a:rPr lang="en-IN" b="0" i="0" dirty="0">
                <a:solidFill>
                  <a:srgbClr val="0D0D0D"/>
                </a:solidFill>
                <a:effectLst/>
                <a:highlight>
                  <a:srgbClr val="FFFFFF"/>
                </a:highlight>
                <a:latin typeface="Söhne"/>
              </a:rPr>
              <a:t>Solution: Ensure you have distinct datasets to concatenate or remove the concatenation step.</a:t>
            </a:r>
          </a:p>
          <a:p>
            <a:pPr algn="l">
              <a:buFont typeface="+mj-lt"/>
              <a:buAutoNum type="arabicPeriod"/>
            </a:pPr>
            <a:r>
              <a:rPr lang="en-IN" b="1" i="0" dirty="0">
                <a:solidFill>
                  <a:srgbClr val="0D0D0D"/>
                </a:solidFill>
                <a:effectLst/>
                <a:highlight>
                  <a:srgbClr val="FFFFFF"/>
                </a:highlight>
                <a:latin typeface="Söhne"/>
              </a:rPr>
              <a:t>Data Exploration and Visualization:</a:t>
            </a:r>
            <a:endParaRPr lang="en-IN" b="0" i="0" dirty="0">
              <a:solidFill>
                <a:srgbClr val="0D0D0D"/>
              </a:solidFill>
              <a:effectLst/>
              <a:highlight>
                <a:srgbClr val="FFFFFF"/>
              </a:highlight>
              <a:latin typeface="Söhne"/>
            </a:endParaRPr>
          </a:p>
          <a:p>
            <a:pPr marL="742950" lvl="1" indent="-285750" algn="l">
              <a:buFont typeface="+mj-lt"/>
              <a:buAutoNum type="arabicPeriod"/>
            </a:pPr>
            <a:r>
              <a:rPr lang="en-IN" b="0" i="0" dirty="0">
                <a:solidFill>
                  <a:srgbClr val="0D0D0D"/>
                </a:solidFill>
                <a:effectLst/>
                <a:highlight>
                  <a:srgbClr val="FFFFFF"/>
                </a:highlight>
                <a:latin typeface="Söhne"/>
              </a:rPr>
              <a:t>Solution: Ensure clarity in visualizations, label axes appropriately, handle missing values, and provide meaningful titles.</a:t>
            </a:r>
          </a:p>
          <a:p>
            <a:pPr algn="l">
              <a:buFont typeface="+mj-lt"/>
              <a:buAutoNum type="arabicPeriod"/>
            </a:pPr>
            <a:r>
              <a:rPr lang="en-IN" b="1" i="0" dirty="0">
                <a:solidFill>
                  <a:srgbClr val="0D0D0D"/>
                </a:solidFill>
                <a:effectLst/>
                <a:highlight>
                  <a:srgbClr val="FFFFFF"/>
                </a:highlight>
                <a:latin typeface="Söhne"/>
              </a:rPr>
              <a:t>Modelling:</a:t>
            </a:r>
            <a:endParaRPr lang="en-IN" b="0" i="0" dirty="0">
              <a:solidFill>
                <a:srgbClr val="0D0D0D"/>
              </a:solidFill>
              <a:effectLst/>
              <a:highlight>
                <a:srgbClr val="FFFFFF"/>
              </a:highlight>
              <a:latin typeface="Söhne"/>
            </a:endParaRPr>
          </a:p>
          <a:p>
            <a:pPr marL="742950" lvl="1" indent="-285750" algn="l">
              <a:buFont typeface="+mj-lt"/>
              <a:buAutoNum type="arabicPeriod"/>
            </a:pPr>
            <a:r>
              <a:rPr lang="en-IN" b="0" i="0" dirty="0">
                <a:solidFill>
                  <a:srgbClr val="0D0D0D"/>
                </a:solidFill>
                <a:effectLst/>
                <a:highlight>
                  <a:srgbClr val="FFFFFF"/>
                </a:highlight>
                <a:latin typeface="Söhne"/>
              </a:rPr>
              <a:t>Solution: Utilize imported libraries to build a classification model, predicting the class type of zoo animals based on features.</a:t>
            </a:r>
          </a:p>
          <a:p>
            <a:pPr algn="l">
              <a:buFont typeface="+mj-lt"/>
              <a:buAutoNum type="arabicPeriod"/>
            </a:pPr>
            <a:r>
              <a:rPr lang="en-IN" b="1" i="0" dirty="0">
                <a:solidFill>
                  <a:srgbClr val="0D0D0D"/>
                </a:solidFill>
                <a:effectLst/>
                <a:highlight>
                  <a:srgbClr val="FFFFFF"/>
                </a:highlight>
                <a:latin typeface="Söhne"/>
              </a:rPr>
              <a:t>Value Proposition:</a:t>
            </a:r>
            <a:endParaRPr lang="en-IN" b="0" i="0" dirty="0">
              <a:solidFill>
                <a:srgbClr val="0D0D0D"/>
              </a:solidFill>
              <a:effectLst/>
              <a:highlight>
                <a:srgbClr val="FFFFFF"/>
              </a:highlight>
              <a:latin typeface="Söhne"/>
            </a:endParaRPr>
          </a:p>
          <a:p>
            <a:pPr marL="742950" lvl="1" indent="-285750" algn="l">
              <a:buFont typeface="+mj-lt"/>
              <a:buAutoNum type="arabicPeriod"/>
            </a:pPr>
            <a:r>
              <a:rPr lang="en-IN" b="0" i="0" dirty="0">
                <a:solidFill>
                  <a:srgbClr val="0D0D0D"/>
                </a:solidFill>
                <a:effectLst/>
                <a:highlight>
                  <a:srgbClr val="FFFFFF"/>
                </a:highlight>
                <a:latin typeface="Söhne"/>
              </a:rPr>
              <a:t>Gain insights into class distribution and feature relationships for informed zoo management.</a:t>
            </a:r>
          </a:p>
          <a:p>
            <a:pPr marL="742950" lvl="1" indent="-285750" algn="l">
              <a:buFont typeface="+mj-lt"/>
              <a:buAutoNum type="arabicPeriod"/>
            </a:pPr>
            <a:r>
              <a:rPr lang="en-IN" b="0" i="0" dirty="0">
                <a:solidFill>
                  <a:srgbClr val="0D0D0D"/>
                </a:solidFill>
                <a:effectLst/>
                <a:highlight>
                  <a:srgbClr val="FFFFFF"/>
                </a:highlight>
                <a:latin typeface="Söhne"/>
              </a:rPr>
              <a:t>Automate class prediction for categorization and management purposes.</a:t>
            </a:r>
          </a:p>
          <a:p>
            <a:pPr algn="l">
              <a:buFont typeface="+mj-lt"/>
              <a:buAutoNum type="arabicPeriod"/>
            </a:pPr>
            <a:r>
              <a:rPr lang="en-IN" b="1" i="0" dirty="0">
                <a:solidFill>
                  <a:srgbClr val="0D0D0D"/>
                </a:solidFill>
                <a:effectLst/>
                <a:highlight>
                  <a:srgbClr val="FFFFFF"/>
                </a:highlight>
                <a:latin typeface="Söhne"/>
              </a:rPr>
              <a:t>Improvements:</a:t>
            </a:r>
            <a:endParaRPr lang="en-IN" b="0" i="0" dirty="0">
              <a:solidFill>
                <a:srgbClr val="0D0D0D"/>
              </a:solidFill>
              <a:effectLst/>
              <a:highlight>
                <a:srgbClr val="FFFFFF"/>
              </a:highlight>
              <a:latin typeface="Söhne"/>
            </a:endParaRPr>
          </a:p>
          <a:p>
            <a:pPr marL="742950" lvl="1" indent="-285750" algn="l">
              <a:buFont typeface="+mj-lt"/>
              <a:buAutoNum type="arabicPeriod"/>
            </a:pPr>
            <a:r>
              <a:rPr lang="en-IN" b="0" i="0" dirty="0">
                <a:solidFill>
                  <a:srgbClr val="0D0D0D"/>
                </a:solidFill>
                <a:effectLst/>
                <a:highlight>
                  <a:srgbClr val="FFFFFF"/>
                </a:highlight>
                <a:latin typeface="Söhne"/>
              </a:rPr>
              <a:t>Properly handle missing values, outliers, and data </a:t>
            </a:r>
            <a:r>
              <a:rPr lang="en-IN" b="0" i="0" dirty="0" err="1">
                <a:solidFill>
                  <a:srgbClr val="0D0D0D"/>
                </a:solidFill>
                <a:effectLst/>
                <a:highlight>
                  <a:srgbClr val="FFFFFF"/>
                </a:highlight>
                <a:latin typeface="Söhne"/>
              </a:rPr>
              <a:t>preprocessing</a:t>
            </a:r>
            <a:r>
              <a:rPr lang="en-IN" b="0" i="0" dirty="0">
                <a:solidFill>
                  <a:srgbClr val="0D0D0D"/>
                </a:solidFill>
                <a:effectLst/>
                <a:highlight>
                  <a:srgbClr val="FFFFFF"/>
                </a:highlight>
                <a:latin typeface="Söhne"/>
              </a:rPr>
              <a:t>.</a:t>
            </a:r>
          </a:p>
          <a:p>
            <a:pPr marL="742950" lvl="1" indent="-285750" algn="l">
              <a:buFont typeface="+mj-lt"/>
              <a:buAutoNum type="arabicPeriod"/>
            </a:pPr>
            <a:r>
              <a:rPr lang="en-IN" b="0" i="0" dirty="0">
                <a:solidFill>
                  <a:srgbClr val="0D0D0D"/>
                </a:solidFill>
                <a:effectLst/>
                <a:highlight>
                  <a:srgbClr val="FFFFFF"/>
                </a:highlight>
                <a:latin typeface="Söhne"/>
              </a:rPr>
              <a:t>Evaluate multiple classification algorithms and perform feature engineering.</a:t>
            </a:r>
          </a:p>
          <a:p>
            <a:pPr marL="742950" lvl="1" indent="-285750" algn="l">
              <a:buFont typeface="+mj-lt"/>
              <a:buAutoNum type="arabicPeriod"/>
            </a:pPr>
            <a:r>
              <a:rPr lang="en-IN" b="0" i="0" dirty="0">
                <a:solidFill>
                  <a:srgbClr val="0D0D0D"/>
                </a:solidFill>
                <a:effectLst/>
                <a:highlight>
                  <a:srgbClr val="FFFFFF"/>
                </a:highlight>
                <a:latin typeface="Söhne"/>
              </a:rPr>
              <a:t>Implement cross-validation and visualize model results for better interpretation.</a:t>
            </a:r>
          </a:p>
          <a:p>
            <a:r>
              <a:rPr lang="en-IN" dirty="0"/>
              <a:t/>
            </a:r>
            <a:br>
              <a:rPr lang="en-IN" dirty="0"/>
            </a:b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11289918"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962893" y="134588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307380" y="629236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1" name="TextBox 10">
            <a:extLst>
              <a:ext uri="{FF2B5EF4-FFF2-40B4-BE49-F238E27FC236}">
                <a16:creationId xmlns:a16="http://schemas.microsoft.com/office/drawing/2014/main" id="{97746EDF-CDD8-0FC3-4788-E82B8222B34E}"/>
              </a:ext>
            </a:extLst>
          </p:cNvPr>
          <p:cNvSpPr txBox="1"/>
          <p:nvPr/>
        </p:nvSpPr>
        <p:spPr>
          <a:xfrm>
            <a:off x="2895600" y="1660206"/>
            <a:ext cx="7609522" cy="4784556"/>
          </a:xfrm>
          <a:prstGeom prst="rect">
            <a:avLst/>
          </a:prstGeom>
          <a:noFill/>
        </p:spPr>
        <p:txBody>
          <a:bodyPr wrap="square" rtlCol="0">
            <a:spAutoFit/>
          </a:bodyPr>
          <a:lstStyle/>
          <a:p>
            <a:endParaRPr lang="en-US" dirty="0"/>
          </a:p>
        </p:txBody>
      </p:sp>
      <p:sp>
        <p:nvSpPr>
          <p:cNvPr id="12" name="TextBox 11">
            <a:extLst>
              <a:ext uri="{FF2B5EF4-FFF2-40B4-BE49-F238E27FC236}">
                <a16:creationId xmlns:a16="http://schemas.microsoft.com/office/drawing/2014/main" id="{5E3397FE-B9E4-697A-369A-B635CD2A7046}"/>
              </a:ext>
            </a:extLst>
          </p:cNvPr>
          <p:cNvSpPr txBox="1"/>
          <p:nvPr/>
        </p:nvSpPr>
        <p:spPr>
          <a:xfrm>
            <a:off x="2533650" y="1812606"/>
            <a:ext cx="8123872" cy="2862322"/>
          </a:xfrm>
          <a:prstGeom prst="rect">
            <a:avLst/>
          </a:prstGeom>
          <a:noFill/>
        </p:spPr>
        <p:txBody>
          <a:bodyPr wrap="square" rtlCol="0">
            <a:spAutoFit/>
          </a:bodyPr>
          <a:lstStyle/>
          <a:p>
            <a:pPr algn="l">
              <a:buFont typeface="+mj-lt"/>
              <a:buAutoNum type="arabicPeriod"/>
            </a:pPr>
            <a:r>
              <a:rPr lang="en-IN" b="1" i="0" dirty="0">
                <a:solidFill>
                  <a:srgbClr val="0D0D0D"/>
                </a:solidFill>
                <a:effectLst/>
                <a:highlight>
                  <a:srgbClr val="FFFFFF"/>
                </a:highlight>
                <a:latin typeface="Söhne"/>
              </a:rPr>
              <a:t>Variable Naming</a:t>
            </a:r>
            <a:r>
              <a:rPr lang="en-IN" b="0" i="0" dirty="0">
                <a:solidFill>
                  <a:srgbClr val="0D0D0D"/>
                </a:solidFill>
                <a:effectLst/>
                <a:highlight>
                  <a:srgbClr val="FFFFFF"/>
                </a:highlight>
                <a:latin typeface="Söhne"/>
              </a:rPr>
              <a:t>: Ensure consistent and descriptive variable naming. For example, </a:t>
            </a:r>
            <a:r>
              <a:rPr lang="en-IN" b="0" i="0" dirty="0" err="1">
                <a:solidFill>
                  <a:srgbClr val="0D0D0D"/>
                </a:solidFill>
                <a:effectLst/>
                <a:highlight>
                  <a:srgbClr val="FFFFFF"/>
                </a:highlight>
                <a:latin typeface="Söhne"/>
              </a:rPr>
              <a:t>df</a:t>
            </a:r>
            <a:r>
              <a:rPr lang="en-IN" b="0" i="0" dirty="0">
                <a:solidFill>
                  <a:srgbClr val="0D0D0D"/>
                </a:solidFill>
                <a:effectLst/>
                <a:highlight>
                  <a:srgbClr val="FFFFFF"/>
                </a:highlight>
                <a:latin typeface="Söhne"/>
              </a:rPr>
              <a:t> and df2 could have more meaningful names like zoo_data1 and zoo_data2.</a:t>
            </a:r>
          </a:p>
          <a:p>
            <a:pPr algn="l">
              <a:buFont typeface="+mj-lt"/>
              <a:buAutoNum type="arabicPeriod"/>
            </a:pPr>
            <a:r>
              <a:rPr lang="en-IN" b="1" i="0" dirty="0">
                <a:solidFill>
                  <a:srgbClr val="0D0D0D"/>
                </a:solidFill>
                <a:effectLst/>
                <a:highlight>
                  <a:srgbClr val="FFFFFF"/>
                </a:highlight>
                <a:latin typeface="Söhne"/>
              </a:rPr>
              <a:t>Plot Titles</a:t>
            </a:r>
            <a:r>
              <a:rPr lang="en-IN" b="0" i="0" dirty="0">
                <a:solidFill>
                  <a:srgbClr val="0D0D0D"/>
                </a:solidFill>
                <a:effectLst/>
                <a:highlight>
                  <a:srgbClr val="FFFFFF"/>
                </a:highlight>
                <a:latin typeface="Söhne"/>
              </a:rPr>
              <a:t>: Add titles to your plots using </a:t>
            </a:r>
            <a:r>
              <a:rPr lang="en-IN" b="0" i="0" dirty="0" err="1">
                <a:solidFill>
                  <a:srgbClr val="0D0D0D"/>
                </a:solidFill>
                <a:effectLst/>
                <a:highlight>
                  <a:srgbClr val="FFFFFF"/>
                </a:highlight>
                <a:latin typeface="Söhne"/>
              </a:rPr>
              <a:t>plt.title</a:t>
            </a:r>
            <a:r>
              <a:rPr lang="en-IN" b="0" i="0" dirty="0">
                <a:solidFill>
                  <a:srgbClr val="0D0D0D"/>
                </a:solidFill>
                <a:effectLst/>
                <a:highlight>
                  <a:srgbClr val="FFFFFF"/>
                </a:highlight>
                <a:latin typeface="Söhne"/>
              </a:rPr>
              <a:t>() to provide context and improve clarity.</a:t>
            </a:r>
          </a:p>
          <a:p>
            <a:pPr algn="l">
              <a:buFont typeface="+mj-lt"/>
              <a:buAutoNum type="arabicPeriod"/>
            </a:pPr>
            <a:r>
              <a:rPr lang="en-IN" b="1" i="0" dirty="0">
                <a:solidFill>
                  <a:srgbClr val="0D0D0D"/>
                </a:solidFill>
                <a:effectLst/>
                <a:highlight>
                  <a:srgbClr val="FFFFFF"/>
                </a:highlight>
                <a:latin typeface="Söhne"/>
              </a:rPr>
              <a:t>Visualization Customization</a:t>
            </a:r>
            <a:r>
              <a:rPr lang="en-IN" b="0" i="0" dirty="0">
                <a:solidFill>
                  <a:srgbClr val="0D0D0D"/>
                </a:solidFill>
                <a:effectLst/>
                <a:highlight>
                  <a:srgbClr val="FFFFFF"/>
                </a:highlight>
                <a:latin typeface="Söhne"/>
              </a:rPr>
              <a:t>: Experiment with customizing your visualizations further by adjusting parameters like colour palettes, plot sizes, and font sizes.</a:t>
            </a:r>
          </a:p>
          <a:p>
            <a:pPr algn="l">
              <a:buFont typeface="+mj-lt"/>
              <a:buAutoNum type="arabicPeriod"/>
            </a:pPr>
            <a:r>
              <a:rPr lang="en-IN" b="1" i="0" dirty="0">
                <a:solidFill>
                  <a:srgbClr val="0D0D0D"/>
                </a:solidFill>
                <a:effectLst/>
                <a:highlight>
                  <a:srgbClr val="FFFFFF"/>
                </a:highlight>
                <a:latin typeface="Söhne"/>
              </a:rPr>
              <a:t>Data Cleaning</a:t>
            </a:r>
            <a:r>
              <a:rPr lang="en-IN" b="0" i="0" dirty="0">
                <a:solidFill>
                  <a:srgbClr val="0D0D0D"/>
                </a:solidFill>
                <a:effectLst/>
                <a:highlight>
                  <a:srgbClr val="FFFFFF"/>
                </a:highlight>
                <a:latin typeface="Söhne"/>
              </a:rPr>
              <a:t>: Check for and handle any missing or erroneous data appropriately before proceeding with analysis.</a:t>
            </a:r>
          </a:p>
          <a:p>
            <a:pPr algn="l">
              <a:buFont typeface="+mj-lt"/>
              <a:buAutoNum type="arabicPeriod"/>
            </a:pPr>
            <a:r>
              <a:rPr lang="en-IN" b="1" i="0" dirty="0">
                <a:solidFill>
                  <a:srgbClr val="0D0D0D"/>
                </a:solidFill>
                <a:effectLst/>
                <a:highlight>
                  <a:srgbClr val="FFFFFF"/>
                </a:highlight>
                <a:latin typeface="Söhne"/>
              </a:rPr>
              <a:t>Data Sampling</a:t>
            </a:r>
            <a:r>
              <a:rPr lang="en-IN" b="0" i="0" dirty="0">
                <a:solidFill>
                  <a:srgbClr val="0D0D0D"/>
                </a:solidFill>
                <a:effectLst/>
                <a:highlight>
                  <a:srgbClr val="FFFFFF"/>
                </a:highlight>
                <a:latin typeface="Söhne"/>
              </a:rPr>
              <a:t>: Consider randomly sampling a subset of your data for faster analysis and visualization, especially if dealing with large datasets.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1" name="Picture 10" descr="A diagram of a tree&#10;&#10;Description automatically generated">
            <a:extLst>
              <a:ext uri="{FF2B5EF4-FFF2-40B4-BE49-F238E27FC236}">
                <a16:creationId xmlns:a16="http://schemas.microsoft.com/office/drawing/2014/main" id="{E442A8D0-5782-C7B0-9196-9DA4AF39C96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68140" y="1060488"/>
            <a:ext cx="7772400" cy="525492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1099</TotalTime>
  <Words>699</Words>
  <Application>Microsoft Office PowerPoint</Application>
  <PresentationFormat>Widescreen</PresentationFormat>
  <Paragraphs>96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Söhne</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DAILY THANTHI CYR</dc:creator>
  <cp:lastModifiedBy>toshia</cp:lastModifiedBy>
  <cp:revision>7</cp:revision>
  <dcterms:created xsi:type="dcterms:W3CDTF">2024-03-30T08:27:00Z</dcterms:created>
  <dcterms:modified xsi:type="dcterms:W3CDTF">2024-04-01T14:07:55Z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2024-03-30T00:00:00Z</vt:filetime>
  </property>
  <property fmtid="{D5CDD505-2E9C-101B-9397-08002B2CF9AE}" pid="4" name="Producer">
    <vt:lpwstr>3-Heights(TM) PDF Security Shell 4.8.25.2 (http://www.pdf-tools.com)</vt:lpwstr>
  </property>
</Properties>
</file>