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1" r:id="rId4"/>
    <p:sldId id="263" r:id="rId5"/>
    <p:sldId id="265" r:id="rId6"/>
    <p:sldId id="264" r:id="rId7"/>
    <p:sldId id="286" r:id="rId8"/>
    <p:sldId id="274" r:id="rId9"/>
    <p:sldId id="284" r:id="rId10"/>
    <p:sldId id="282" r:id="rId11"/>
    <p:sldId id="283" r:id="rId12"/>
    <p:sldId id="276" r:id="rId13"/>
    <p:sldId id="278" r:id="rId14"/>
    <p:sldId id="279" r:id="rId15"/>
    <p:sldId id="288" r:id="rId16"/>
    <p:sldId id="285" r:id="rId17"/>
    <p:sldId id="2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64" d="100"/>
          <a:sy n="64" d="100"/>
        </p:scale>
        <p:origin x="7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7D3BD9-3E0E-4F28-BA44-5C17533B59F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8A897C6-7221-4567-A0A1-91734C39B06A}">
      <dgm:prSet/>
      <dgm:spPr/>
      <dgm:t>
        <a:bodyPr/>
        <a:lstStyle/>
        <a:p>
          <a:r>
            <a:rPr lang="en-ID" dirty="0"/>
            <a:t>Data </a:t>
          </a:r>
          <a:r>
            <a:rPr lang="en-ID" dirty="0" err="1"/>
            <a:t>sebelumnya</a:t>
          </a:r>
          <a:r>
            <a:rPr lang="en-ID" dirty="0"/>
            <a:t> </a:t>
          </a:r>
          <a:r>
            <a:rPr lang="en-ID" dirty="0" err="1"/>
            <a:t>merupakan</a:t>
          </a:r>
          <a:r>
            <a:rPr lang="en-ID" dirty="0"/>
            <a:t> </a:t>
          </a:r>
          <a:r>
            <a:rPr lang="en-ID" dirty="0" err="1"/>
            <a:t>sebagian</a:t>
          </a:r>
          <a:r>
            <a:rPr lang="en-ID" dirty="0"/>
            <a:t> data </a:t>
          </a:r>
          <a:r>
            <a:rPr lang="en-ID" dirty="0" err="1"/>
            <a:t>dari</a:t>
          </a:r>
          <a:r>
            <a:rPr lang="en-ID" dirty="0"/>
            <a:t> </a:t>
          </a:r>
          <a:r>
            <a:rPr lang="en-ID" dirty="0" err="1"/>
            <a:t>keseluruhan</a:t>
          </a:r>
          <a:r>
            <a:rPr lang="en-ID" dirty="0"/>
            <a:t> data yang </a:t>
          </a:r>
          <a:r>
            <a:rPr lang="en-ID" dirty="0" err="1"/>
            <a:t>didapatkan</a:t>
          </a:r>
          <a:r>
            <a:rPr lang="en-ID" dirty="0"/>
            <a:t> </a:t>
          </a:r>
          <a:r>
            <a:rPr lang="en-ID" dirty="0" err="1"/>
            <a:t>dari</a:t>
          </a:r>
          <a:r>
            <a:rPr lang="en-ID" dirty="0"/>
            <a:t> </a:t>
          </a:r>
          <a:r>
            <a:rPr lang="en-ID" dirty="0" err="1"/>
            <a:t>hasil</a:t>
          </a:r>
          <a:r>
            <a:rPr lang="en-ID" dirty="0"/>
            <a:t> </a:t>
          </a:r>
          <a:r>
            <a:rPr lang="en-ID" dirty="0" err="1"/>
            <a:t>pemantuan</a:t>
          </a:r>
          <a:r>
            <a:rPr lang="en-ID" dirty="0"/>
            <a:t> </a:t>
          </a:r>
          <a:r>
            <a:rPr lang="en-ID" dirty="0" err="1"/>
            <a:t>kualitas</a:t>
          </a:r>
          <a:r>
            <a:rPr lang="en-ID" dirty="0"/>
            <a:t> </a:t>
          </a:r>
          <a:r>
            <a:rPr lang="en-ID" dirty="0" err="1"/>
            <a:t>udara</a:t>
          </a:r>
          <a:r>
            <a:rPr lang="en-ID" dirty="0"/>
            <a:t> di </a:t>
          </a:r>
          <a:r>
            <a:rPr lang="en-ID" dirty="0" err="1"/>
            <a:t>gedung</a:t>
          </a:r>
          <a:r>
            <a:rPr lang="en-ID" dirty="0"/>
            <a:t> MRPQ </a:t>
          </a:r>
          <a:r>
            <a:rPr lang="en-ID" dirty="0" err="1"/>
            <a:t>lantai</a:t>
          </a:r>
          <a:r>
            <a:rPr lang="en-ID" dirty="0"/>
            <a:t> 4 </a:t>
          </a:r>
          <a:r>
            <a:rPr lang="en-ID" dirty="0" err="1"/>
            <a:t>terhadap</a:t>
          </a:r>
          <a:r>
            <a:rPr lang="en-ID" dirty="0"/>
            <a:t> CO</a:t>
          </a:r>
          <a:r>
            <a:rPr lang="en-ID" baseline="-25000" dirty="0"/>
            <a:t>2</a:t>
          </a:r>
          <a:r>
            <a:rPr lang="en-ID" dirty="0"/>
            <a:t>, </a:t>
          </a:r>
          <a:r>
            <a:rPr lang="en-ID" dirty="0" err="1"/>
            <a:t>kelembapan</a:t>
          </a:r>
          <a:r>
            <a:rPr lang="en-ID" dirty="0"/>
            <a:t> (humidity) dan </a:t>
          </a:r>
          <a:r>
            <a:rPr lang="en-ID" dirty="0" err="1"/>
            <a:t>suhu</a:t>
          </a:r>
          <a:r>
            <a:rPr lang="en-ID" dirty="0"/>
            <a:t> (temperature). </a:t>
          </a:r>
          <a:endParaRPr lang="en-US" dirty="0"/>
        </a:p>
      </dgm:t>
    </dgm:pt>
    <dgm:pt modelId="{215500B1-B6F9-4A08-810D-F59B839FF83B}" type="parTrans" cxnId="{5FD1FA8E-5751-45D8-AF9B-CA084180410D}">
      <dgm:prSet/>
      <dgm:spPr/>
      <dgm:t>
        <a:bodyPr/>
        <a:lstStyle/>
        <a:p>
          <a:endParaRPr lang="en-US"/>
        </a:p>
      </dgm:t>
    </dgm:pt>
    <dgm:pt modelId="{DBB0A190-94EF-40BF-A0AB-85E459CBAA0D}" type="sibTrans" cxnId="{5FD1FA8E-5751-45D8-AF9B-CA084180410D}">
      <dgm:prSet/>
      <dgm:spPr/>
      <dgm:t>
        <a:bodyPr/>
        <a:lstStyle/>
        <a:p>
          <a:endParaRPr lang="en-US"/>
        </a:p>
      </dgm:t>
    </dgm:pt>
    <dgm:pt modelId="{9782952A-29C9-44AC-8E90-9B7834645214}">
      <dgm:prSet/>
      <dgm:spPr/>
      <dgm:t>
        <a:bodyPr/>
        <a:lstStyle/>
        <a:p>
          <a:r>
            <a:rPr lang="en-ID" dirty="0"/>
            <a:t>Dari data yang </a:t>
          </a:r>
          <a:r>
            <a:rPr lang="en-ID" dirty="0" err="1"/>
            <a:t>diperoleh</a:t>
          </a:r>
          <a:r>
            <a:rPr lang="en-ID" dirty="0"/>
            <a:t> </a:t>
          </a:r>
          <a:r>
            <a:rPr lang="en-ID" dirty="0" err="1"/>
            <a:t>diketahui</a:t>
          </a:r>
          <a:r>
            <a:rPr lang="en-ID" dirty="0"/>
            <a:t> </a:t>
          </a:r>
          <a:r>
            <a:rPr lang="en-ID" dirty="0" err="1"/>
            <a:t>bahwa</a:t>
          </a:r>
          <a:r>
            <a:rPr lang="en-ID" dirty="0"/>
            <a:t> </a:t>
          </a:r>
          <a:r>
            <a:rPr lang="en-ID" dirty="0" err="1"/>
            <a:t>tigkat</a:t>
          </a:r>
          <a:r>
            <a:rPr lang="en-ID" dirty="0"/>
            <a:t> </a:t>
          </a:r>
          <a:r>
            <a:rPr lang="en-ID" dirty="0" err="1"/>
            <a:t>konsentrasi</a:t>
          </a:r>
          <a:r>
            <a:rPr lang="en-ID" dirty="0"/>
            <a:t> CO</a:t>
          </a:r>
          <a:r>
            <a:rPr lang="en-ID" baseline="-25000" dirty="0"/>
            <a:t>2</a:t>
          </a:r>
          <a:r>
            <a:rPr lang="en-ID" dirty="0"/>
            <a:t> pada </a:t>
          </a:r>
          <a:r>
            <a:rPr lang="en-ID" dirty="0" err="1"/>
            <a:t>tempat</a:t>
          </a:r>
          <a:r>
            <a:rPr lang="en-ID" dirty="0"/>
            <a:t> </a:t>
          </a:r>
          <a:r>
            <a:rPr lang="en-ID" dirty="0" err="1"/>
            <a:t>tersebut</a:t>
          </a:r>
          <a:r>
            <a:rPr lang="en-ID" dirty="0"/>
            <a:t> </a:t>
          </a:r>
          <a:r>
            <a:rPr lang="en-ID" dirty="0" err="1"/>
            <a:t>tergolong</a:t>
          </a:r>
          <a:r>
            <a:rPr lang="en-ID" dirty="0"/>
            <a:t> pada </a:t>
          </a:r>
          <a:r>
            <a:rPr lang="en-ID" dirty="0" err="1"/>
            <a:t>kategori</a:t>
          </a:r>
          <a:r>
            <a:rPr lang="en-ID" dirty="0"/>
            <a:t> </a:t>
          </a:r>
          <a:r>
            <a:rPr lang="en-ID" b="1" dirty="0" err="1"/>
            <a:t>baik</a:t>
          </a:r>
          <a:r>
            <a:rPr lang="en-ID" dirty="0"/>
            <a:t>, </a:t>
          </a:r>
          <a:r>
            <a:rPr lang="en-ID" dirty="0" err="1"/>
            <a:t>begitupula</a:t>
          </a:r>
          <a:r>
            <a:rPr lang="en-ID" dirty="0"/>
            <a:t> </a:t>
          </a:r>
          <a:r>
            <a:rPr lang="en-ID" dirty="0" err="1"/>
            <a:t>untuk</a:t>
          </a:r>
          <a:r>
            <a:rPr lang="en-ID" dirty="0"/>
            <a:t> </a:t>
          </a:r>
          <a:r>
            <a:rPr lang="en-ID" dirty="0" err="1"/>
            <a:t>kelembapan</a:t>
          </a:r>
          <a:r>
            <a:rPr lang="en-ID" dirty="0"/>
            <a:t> dan </a:t>
          </a:r>
          <a:r>
            <a:rPr lang="en-ID" dirty="0" err="1"/>
            <a:t>suhu</a:t>
          </a:r>
          <a:r>
            <a:rPr lang="en-ID" dirty="0"/>
            <a:t>. Oleh </a:t>
          </a:r>
          <a:r>
            <a:rPr lang="en-ID" dirty="0" err="1"/>
            <a:t>karena</a:t>
          </a:r>
          <a:r>
            <a:rPr lang="en-ID" dirty="0"/>
            <a:t> </a:t>
          </a:r>
          <a:r>
            <a:rPr lang="en-ID" dirty="0" err="1"/>
            <a:t>itu</a:t>
          </a:r>
          <a:r>
            <a:rPr lang="en-ID" dirty="0"/>
            <a:t>, </a:t>
          </a:r>
          <a:r>
            <a:rPr lang="en-ID" dirty="0" err="1"/>
            <a:t>dapat</a:t>
          </a:r>
          <a:r>
            <a:rPr lang="en-ID" dirty="0"/>
            <a:t> </a:t>
          </a:r>
          <a:r>
            <a:rPr lang="en-ID" dirty="0" err="1"/>
            <a:t>diketahui</a:t>
          </a:r>
          <a:r>
            <a:rPr lang="en-ID" dirty="0"/>
            <a:t> </a:t>
          </a:r>
          <a:r>
            <a:rPr lang="en-ID" dirty="0" err="1"/>
            <a:t>bahwa</a:t>
          </a:r>
          <a:r>
            <a:rPr lang="en-ID" dirty="0"/>
            <a:t> </a:t>
          </a:r>
          <a:r>
            <a:rPr lang="en-ID" dirty="0" err="1"/>
            <a:t>kualitas</a:t>
          </a:r>
          <a:r>
            <a:rPr lang="en-ID" dirty="0"/>
            <a:t> </a:t>
          </a:r>
          <a:r>
            <a:rPr lang="en-ID" dirty="0" err="1"/>
            <a:t>udara</a:t>
          </a:r>
          <a:r>
            <a:rPr lang="en-ID" dirty="0"/>
            <a:t> pada </a:t>
          </a:r>
          <a:r>
            <a:rPr lang="en-ID" dirty="0" err="1"/>
            <a:t>gedung</a:t>
          </a:r>
          <a:r>
            <a:rPr lang="en-ID" dirty="0"/>
            <a:t> MRPQ </a:t>
          </a:r>
          <a:r>
            <a:rPr lang="en-ID" dirty="0" err="1"/>
            <a:t>lantai</a:t>
          </a:r>
          <a:r>
            <a:rPr lang="en-ID" dirty="0"/>
            <a:t> 4 </a:t>
          </a:r>
          <a:r>
            <a:rPr lang="en-ID" dirty="0" err="1"/>
            <a:t>merupakan</a:t>
          </a:r>
          <a:r>
            <a:rPr lang="en-ID" dirty="0"/>
            <a:t> </a:t>
          </a:r>
          <a:r>
            <a:rPr lang="en-ID" b="1" dirty="0" err="1"/>
            <a:t>udara</a:t>
          </a:r>
          <a:r>
            <a:rPr lang="en-ID" b="1" dirty="0"/>
            <a:t> yang </a:t>
          </a:r>
          <a:r>
            <a:rPr lang="en-ID" b="1" dirty="0" err="1"/>
            <a:t>berkualitas</a:t>
          </a:r>
          <a:r>
            <a:rPr lang="en-ID" b="1" dirty="0"/>
            <a:t> </a:t>
          </a:r>
          <a:r>
            <a:rPr lang="en-ID" b="1" dirty="0" err="1"/>
            <a:t>baik</a:t>
          </a:r>
          <a:r>
            <a:rPr lang="en-ID" b="1" dirty="0"/>
            <a:t> dan </a:t>
          </a:r>
          <a:r>
            <a:rPr lang="en-ID" b="1" dirty="0" err="1"/>
            <a:t>menyehatkan</a:t>
          </a:r>
          <a:r>
            <a:rPr lang="en-ID" dirty="0"/>
            <a:t>.</a:t>
          </a:r>
          <a:endParaRPr lang="en-US" dirty="0"/>
        </a:p>
      </dgm:t>
    </dgm:pt>
    <dgm:pt modelId="{0103D9D2-5D37-403D-ADFC-68E55E6221F1}" type="parTrans" cxnId="{06836382-4E4C-44B9-BBA5-924ABF9F5086}">
      <dgm:prSet/>
      <dgm:spPr/>
      <dgm:t>
        <a:bodyPr/>
        <a:lstStyle/>
        <a:p>
          <a:endParaRPr lang="en-US"/>
        </a:p>
      </dgm:t>
    </dgm:pt>
    <dgm:pt modelId="{27A2EEC5-1847-40F2-A344-91FDADFFDD52}" type="sibTrans" cxnId="{06836382-4E4C-44B9-BBA5-924ABF9F5086}">
      <dgm:prSet/>
      <dgm:spPr/>
      <dgm:t>
        <a:bodyPr/>
        <a:lstStyle/>
        <a:p>
          <a:endParaRPr lang="en-US"/>
        </a:p>
      </dgm:t>
    </dgm:pt>
    <dgm:pt modelId="{E57789C8-22C6-4D1F-90E5-BB183C5C4433}" type="pres">
      <dgm:prSet presAssocID="{1B7D3BD9-3E0E-4F28-BA44-5C17533B59FE}" presName="Name0" presStyleCnt="0">
        <dgm:presLayoutVars>
          <dgm:dir/>
          <dgm:resizeHandles val="exact"/>
        </dgm:presLayoutVars>
      </dgm:prSet>
      <dgm:spPr/>
    </dgm:pt>
    <dgm:pt modelId="{384F59B2-AE2D-4BB6-AFC5-65E90A57AC30}" type="pres">
      <dgm:prSet presAssocID="{18A897C6-7221-4567-A0A1-91734C39B06A}" presName="node" presStyleLbl="node1" presStyleIdx="0" presStyleCnt="2">
        <dgm:presLayoutVars>
          <dgm:bulletEnabled val="1"/>
        </dgm:presLayoutVars>
      </dgm:prSet>
      <dgm:spPr/>
    </dgm:pt>
    <dgm:pt modelId="{DB300B63-7A82-4DE6-9FAC-F45EA1E0DDCD}" type="pres">
      <dgm:prSet presAssocID="{DBB0A190-94EF-40BF-A0AB-85E459CBAA0D}" presName="sibTrans" presStyleLbl="sibTrans1D1" presStyleIdx="0" presStyleCnt="1"/>
      <dgm:spPr/>
    </dgm:pt>
    <dgm:pt modelId="{01DEB5DF-73EB-4188-9D89-47739BB64F52}" type="pres">
      <dgm:prSet presAssocID="{DBB0A190-94EF-40BF-A0AB-85E459CBAA0D}" presName="connectorText" presStyleLbl="sibTrans1D1" presStyleIdx="0" presStyleCnt="1"/>
      <dgm:spPr/>
    </dgm:pt>
    <dgm:pt modelId="{8813F484-6961-42E2-9967-A6E75FB94E3C}" type="pres">
      <dgm:prSet presAssocID="{9782952A-29C9-44AC-8E90-9B7834645214}" presName="node" presStyleLbl="node1" presStyleIdx="1" presStyleCnt="2">
        <dgm:presLayoutVars>
          <dgm:bulletEnabled val="1"/>
        </dgm:presLayoutVars>
      </dgm:prSet>
      <dgm:spPr/>
    </dgm:pt>
  </dgm:ptLst>
  <dgm:cxnLst>
    <dgm:cxn modelId="{C9DB9D1E-0B11-4B4C-AA7E-45A41887DFBC}" type="presOf" srcId="{DBB0A190-94EF-40BF-A0AB-85E459CBAA0D}" destId="{DB300B63-7A82-4DE6-9FAC-F45EA1E0DDCD}" srcOrd="0" destOrd="0" presId="urn:microsoft.com/office/officeart/2016/7/layout/RepeatingBendingProcessNew"/>
    <dgm:cxn modelId="{5F59216D-ADA3-4C53-9CBE-320A2D6FC11E}" type="presOf" srcId="{1B7D3BD9-3E0E-4F28-BA44-5C17533B59FE}" destId="{E57789C8-22C6-4D1F-90E5-BB183C5C4433}" srcOrd="0" destOrd="0" presId="urn:microsoft.com/office/officeart/2016/7/layout/RepeatingBendingProcessNew"/>
    <dgm:cxn modelId="{734FEE6D-B696-4562-B7A4-58C31516F396}" type="presOf" srcId="{9782952A-29C9-44AC-8E90-9B7834645214}" destId="{8813F484-6961-42E2-9967-A6E75FB94E3C}" srcOrd="0" destOrd="0" presId="urn:microsoft.com/office/officeart/2016/7/layout/RepeatingBendingProcessNew"/>
    <dgm:cxn modelId="{06836382-4E4C-44B9-BBA5-924ABF9F5086}" srcId="{1B7D3BD9-3E0E-4F28-BA44-5C17533B59FE}" destId="{9782952A-29C9-44AC-8E90-9B7834645214}" srcOrd="1" destOrd="0" parTransId="{0103D9D2-5D37-403D-ADFC-68E55E6221F1}" sibTransId="{27A2EEC5-1847-40F2-A344-91FDADFFDD52}"/>
    <dgm:cxn modelId="{5FD1FA8E-5751-45D8-AF9B-CA084180410D}" srcId="{1B7D3BD9-3E0E-4F28-BA44-5C17533B59FE}" destId="{18A897C6-7221-4567-A0A1-91734C39B06A}" srcOrd="0" destOrd="0" parTransId="{215500B1-B6F9-4A08-810D-F59B839FF83B}" sibTransId="{DBB0A190-94EF-40BF-A0AB-85E459CBAA0D}"/>
    <dgm:cxn modelId="{EABF73D8-3851-4CB5-8865-AD069B8ED562}" type="presOf" srcId="{18A897C6-7221-4567-A0A1-91734C39B06A}" destId="{384F59B2-AE2D-4BB6-AFC5-65E90A57AC30}" srcOrd="0" destOrd="0" presId="urn:microsoft.com/office/officeart/2016/7/layout/RepeatingBendingProcessNew"/>
    <dgm:cxn modelId="{7933A4F8-492D-494B-8315-38EB7341534F}" type="presOf" srcId="{DBB0A190-94EF-40BF-A0AB-85E459CBAA0D}" destId="{01DEB5DF-73EB-4188-9D89-47739BB64F52}" srcOrd="1" destOrd="0" presId="urn:microsoft.com/office/officeart/2016/7/layout/RepeatingBendingProcessNew"/>
    <dgm:cxn modelId="{8F3D1D76-311D-4933-9F52-3F0141D2AABC}" type="presParOf" srcId="{E57789C8-22C6-4D1F-90E5-BB183C5C4433}" destId="{384F59B2-AE2D-4BB6-AFC5-65E90A57AC30}" srcOrd="0" destOrd="0" presId="urn:microsoft.com/office/officeart/2016/7/layout/RepeatingBendingProcessNew"/>
    <dgm:cxn modelId="{EA2D7F90-1622-4377-ACC3-C52868A2C8B7}" type="presParOf" srcId="{E57789C8-22C6-4D1F-90E5-BB183C5C4433}" destId="{DB300B63-7A82-4DE6-9FAC-F45EA1E0DDCD}" srcOrd="1" destOrd="0" presId="urn:microsoft.com/office/officeart/2016/7/layout/RepeatingBendingProcessNew"/>
    <dgm:cxn modelId="{3B36EADB-2758-4F0C-8CE1-2010E7BA989E}" type="presParOf" srcId="{DB300B63-7A82-4DE6-9FAC-F45EA1E0DDCD}" destId="{01DEB5DF-73EB-4188-9D89-47739BB64F52}" srcOrd="0" destOrd="0" presId="urn:microsoft.com/office/officeart/2016/7/layout/RepeatingBendingProcessNew"/>
    <dgm:cxn modelId="{881757B9-F43A-41C0-8C6D-916B79732B37}" type="presParOf" srcId="{E57789C8-22C6-4D1F-90E5-BB183C5C4433}" destId="{8813F484-6961-42E2-9967-A6E75FB94E3C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00B63-7A82-4DE6-9FAC-F45EA1E0DDCD}">
      <dsp:nvSpPr>
        <dsp:cNvPr id="0" name=""/>
        <dsp:cNvSpPr/>
      </dsp:nvSpPr>
      <dsp:spPr>
        <a:xfrm>
          <a:off x="4713943" y="1792615"/>
          <a:ext cx="10535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53513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13597" y="1832914"/>
        <a:ext cx="54205" cy="10841"/>
      </dsp:txXfrm>
    </dsp:sp>
    <dsp:sp modelId="{384F59B2-AE2D-4BB6-AFC5-65E90A57AC30}">
      <dsp:nvSpPr>
        <dsp:cNvPr id="0" name=""/>
        <dsp:cNvSpPr/>
      </dsp:nvSpPr>
      <dsp:spPr>
        <a:xfrm>
          <a:off x="2207" y="424274"/>
          <a:ext cx="4713535" cy="282812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967" tIns="242441" rIns="230967" bIns="24244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 dirty="0"/>
            <a:t>Data </a:t>
          </a:r>
          <a:r>
            <a:rPr lang="en-ID" sz="2000" kern="1200" dirty="0" err="1"/>
            <a:t>sebelumnya</a:t>
          </a:r>
          <a:r>
            <a:rPr lang="en-ID" sz="2000" kern="1200" dirty="0"/>
            <a:t> </a:t>
          </a:r>
          <a:r>
            <a:rPr lang="en-ID" sz="2000" kern="1200" dirty="0" err="1"/>
            <a:t>merupakan</a:t>
          </a:r>
          <a:r>
            <a:rPr lang="en-ID" sz="2000" kern="1200" dirty="0"/>
            <a:t> </a:t>
          </a:r>
          <a:r>
            <a:rPr lang="en-ID" sz="2000" kern="1200" dirty="0" err="1"/>
            <a:t>sebagian</a:t>
          </a:r>
          <a:r>
            <a:rPr lang="en-ID" sz="2000" kern="1200" dirty="0"/>
            <a:t> data </a:t>
          </a:r>
          <a:r>
            <a:rPr lang="en-ID" sz="2000" kern="1200" dirty="0" err="1"/>
            <a:t>dari</a:t>
          </a:r>
          <a:r>
            <a:rPr lang="en-ID" sz="2000" kern="1200" dirty="0"/>
            <a:t> </a:t>
          </a:r>
          <a:r>
            <a:rPr lang="en-ID" sz="2000" kern="1200" dirty="0" err="1"/>
            <a:t>keseluruhan</a:t>
          </a:r>
          <a:r>
            <a:rPr lang="en-ID" sz="2000" kern="1200" dirty="0"/>
            <a:t> data yang </a:t>
          </a:r>
          <a:r>
            <a:rPr lang="en-ID" sz="2000" kern="1200" dirty="0" err="1"/>
            <a:t>didapatkan</a:t>
          </a:r>
          <a:r>
            <a:rPr lang="en-ID" sz="2000" kern="1200" dirty="0"/>
            <a:t> </a:t>
          </a:r>
          <a:r>
            <a:rPr lang="en-ID" sz="2000" kern="1200" dirty="0" err="1"/>
            <a:t>dari</a:t>
          </a:r>
          <a:r>
            <a:rPr lang="en-ID" sz="2000" kern="1200" dirty="0"/>
            <a:t> </a:t>
          </a:r>
          <a:r>
            <a:rPr lang="en-ID" sz="2000" kern="1200" dirty="0" err="1"/>
            <a:t>hasil</a:t>
          </a:r>
          <a:r>
            <a:rPr lang="en-ID" sz="2000" kern="1200" dirty="0"/>
            <a:t> </a:t>
          </a:r>
          <a:r>
            <a:rPr lang="en-ID" sz="2000" kern="1200" dirty="0" err="1"/>
            <a:t>pemantuan</a:t>
          </a:r>
          <a:r>
            <a:rPr lang="en-ID" sz="2000" kern="1200" dirty="0"/>
            <a:t> </a:t>
          </a:r>
          <a:r>
            <a:rPr lang="en-ID" sz="2000" kern="1200" dirty="0" err="1"/>
            <a:t>kualitas</a:t>
          </a:r>
          <a:r>
            <a:rPr lang="en-ID" sz="2000" kern="1200" dirty="0"/>
            <a:t> </a:t>
          </a:r>
          <a:r>
            <a:rPr lang="en-ID" sz="2000" kern="1200" dirty="0" err="1"/>
            <a:t>udara</a:t>
          </a:r>
          <a:r>
            <a:rPr lang="en-ID" sz="2000" kern="1200" dirty="0"/>
            <a:t> di </a:t>
          </a:r>
          <a:r>
            <a:rPr lang="en-ID" sz="2000" kern="1200" dirty="0" err="1"/>
            <a:t>gedung</a:t>
          </a:r>
          <a:r>
            <a:rPr lang="en-ID" sz="2000" kern="1200" dirty="0"/>
            <a:t> MRPQ </a:t>
          </a:r>
          <a:r>
            <a:rPr lang="en-ID" sz="2000" kern="1200" dirty="0" err="1"/>
            <a:t>lantai</a:t>
          </a:r>
          <a:r>
            <a:rPr lang="en-ID" sz="2000" kern="1200" dirty="0"/>
            <a:t> 4 </a:t>
          </a:r>
          <a:r>
            <a:rPr lang="en-ID" sz="2000" kern="1200" dirty="0" err="1"/>
            <a:t>terhadap</a:t>
          </a:r>
          <a:r>
            <a:rPr lang="en-ID" sz="2000" kern="1200" dirty="0"/>
            <a:t> CO</a:t>
          </a:r>
          <a:r>
            <a:rPr lang="en-ID" sz="2000" kern="1200" baseline="-25000" dirty="0"/>
            <a:t>2</a:t>
          </a:r>
          <a:r>
            <a:rPr lang="en-ID" sz="2000" kern="1200" dirty="0"/>
            <a:t>, </a:t>
          </a:r>
          <a:r>
            <a:rPr lang="en-ID" sz="2000" kern="1200" dirty="0" err="1"/>
            <a:t>kelembapan</a:t>
          </a:r>
          <a:r>
            <a:rPr lang="en-ID" sz="2000" kern="1200" dirty="0"/>
            <a:t> (humidity) dan </a:t>
          </a:r>
          <a:r>
            <a:rPr lang="en-ID" sz="2000" kern="1200" dirty="0" err="1"/>
            <a:t>suhu</a:t>
          </a:r>
          <a:r>
            <a:rPr lang="en-ID" sz="2000" kern="1200" dirty="0"/>
            <a:t> (temperature). </a:t>
          </a:r>
          <a:endParaRPr lang="en-US" sz="2000" kern="1200" dirty="0"/>
        </a:p>
      </dsp:txBody>
      <dsp:txXfrm>
        <a:off x="2207" y="424274"/>
        <a:ext cx="4713535" cy="2828121"/>
      </dsp:txXfrm>
    </dsp:sp>
    <dsp:sp modelId="{8813F484-6961-42E2-9967-A6E75FB94E3C}">
      <dsp:nvSpPr>
        <dsp:cNvPr id="0" name=""/>
        <dsp:cNvSpPr/>
      </dsp:nvSpPr>
      <dsp:spPr>
        <a:xfrm>
          <a:off x="5799856" y="424274"/>
          <a:ext cx="4713535" cy="282812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967" tIns="242441" rIns="230967" bIns="24244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 dirty="0"/>
            <a:t>Dari data yang </a:t>
          </a:r>
          <a:r>
            <a:rPr lang="en-ID" sz="2000" kern="1200" dirty="0" err="1"/>
            <a:t>diperoleh</a:t>
          </a:r>
          <a:r>
            <a:rPr lang="en-ID" sz="2000" kern="1200" dirty="0"/>
            <a:t> </a:t>
          </a:r>
          <a:r>
            <a:rPr lang="en-ID" sz="2000" kern="1200" dirty="0" err="1"/>
            <a:t>diketahui</a:t>
          </a:r>
          <a:r>
            <a:rPr lang="en-ID" sz="2000" kern="1200" dirty="0"/>
            <a:t> </a:t>
          </a:r>
          <a:r>
            <a:rPr lang="en-ID" sz="2000" kern="1200" dirty="0" err="1"/>
            <a:t>bahwa</a:t>
          </a:r>
          <a:r>
            <a:rPr lang="en-ID" sz="2000" kern="1200" dirty="0"/>
            <a:t> </a:t>
          </a:r>
          <a:r>
            <a:rPr lang="en-ID" sz="2000" kern="1200" dirty="0" err="1"/>
            <a:t>tigkat</a:t>
          </a:r>
          <a:r>
            <a:rPr lang="en-ID" sz="2000" kern="1200" dirty="0"/>
            <a:t> </a:t>
          </a:r>
          <a:r>
            <a:rPr lang="en-ID" sz="2000" kern="1200" dirty="0" err="1"/>
            <a:t>konsentrasi</a:t>
          </a:r>
          <a:r>
            <a:rPr lang="en-ID" sz="2000" kern="1200" dirty="0"/>
            <a:t> CO</a:t>
          </a:r>
          <a:r>
            <a:rPr lang="en-ID" sz="2000" kern="1200" baseline="-25000" dirty="0"/>
            <a:t>2</a:t>
          </a:r>
          <a:r>
            <a:rPr lang="en-ID" sz="2000" kern="1200" dirty="0"/>
            <a:t> pada </a:t>
          </a:r>
          <a:r>
            <a:rPr lang="en-ID" sz="2000" kern="1200" dirty="0" err="1"/>
            <a:t>tempat</a:t>
          </a:r>
          <a:r>
            <a:rPr lang="en-ID" sz="2000" kern="1200" dirty="0"/>
            <a:t> </a:t>
          </a:r>
          <a:r>
            <a:rPr lang="en-ID" sz="2000" kern="1200" dirty="0" err="1"/>
            <a:t>tersebut</a:t>
          </a:r>
          <a:r>
            <a:rPr lang="en-ID" sz="2000" kern="1200" dirty="0"/>
            <a:t> </a:t>
          </a:r>
          <a:r>
            <a:rPr lang="en-ID" sz="2000" kern="1200" dirty="0" err="1"/>
            <a:t>tergolong</a:t>
          </a:r>
          <a:r>
            <a:rPr lang="en-ID" sz="2000" kern="1200" dirty="0"/>
            <a:t> pada </a:t>
          </a:r>
          <a:r>
            <a:rPr lang="en-ID" sz="2000" kern="1200" dirty="0" err="1"/>
            <a:t>kategori</a:t>
          </a:r>
          <a:r>
            <a:rPr lang="en-ID" sz="2000" kern="1200" dirty="0"/>
            <a:t> </a:t>
          </a:r>
          <a:r>
            <a:rPr lang="en-ID" sz="2000" b="1" kern="1200" dirty="0" err="1"/>
            <a:t>baik</a:t>
          </a:r>
          <a:r>
            <a:rPr lang="en-ID" sz="2000" kern="1200" dirty="0"/>
            <a:t>, </a:t>
          </a:r>
          <a:r>
            <a:rPr lang="en-ID" sz="2000" kern="1200" dirty="0" err="1"/>
            <a:t>begitupula</a:t>
          </a:r>
          <a:r>
            <a:rPr lang="en-ID" sz="2000" kern="1200" dirty="0"/>
            <a:t> </a:t>
          </a:r>
          <a:r>
            <a:rPr lang="en-ID" sz="2000" kern="1200" dirty="0" err="1"/>
            <a:t>untuk</a:t>
          </a:r>
          <a:r>
            <a:rPr lang="en-ID" sz="2000" kern="1200" dirty="0"/>
            <a:t> </a:t>
          </a:r>
          <a:r>
            <a:rPr lang="en-ID" sz="2000" kern="1200" dirty="0" err="1"/>
            <a:t>kelembapan</a:t>
          </a:r>
          <a:r>
            <a:rPr lang="en-ID" sz="2000" kern="1200" dirty="0"/>
            <a:t> dan </a:t>
          </a:r>
          <a:r>
            <a:rPr lang="en-ID" sz="2000" kern="1200" dirty="0" err="1"/>
            <a:t>suhu</a:t>
          </a:r>
          <a:r>
            <a:rPr lang="en-ID" sz="2000" kern="1200" dirty="0"/>
            <a:t>. Oleh </a:t>
          </a:r>
          <a:r>
            <a:rPr lang="en-ID" sz="2000" kern="1200" dirty="0" err="1"/>
            <a:t>karena</a:t>
          </a:r>
          <a:r>
            <a:rPr lang="en-ID" sz="2000" kern="1200" dirty="0"/>
            <a:t> </a:t>
          </a:r>
          <a:r>
            <a:rPr lang="en-ID" sz="2000" kern="1200" dirty="0" err="1"/>
            <a:t>itu</a:t>
          </a:r>
          <a:r>
            <a:rPr lang="en-ID" sz="2000" kern="1200" dirty="0"/>
            <a:t>, </a:t>
          </a:r>
          <a:r>
            <a:rPr lang="en-ID" sz="2000" kern="1200" dirty="0" err="1"/>
            <a:t>dapat</a:t>
          </a:r>
          <a:r>
            <a:rPr lang="en-ID" sz="2000" kern="1200" dirty="0"/>
            <a:t> </a:t>
          </a:r>
          <a:r>
            <a:rPr lang="en-ID" sz="2000" kern="1200" dirty="0" err="1"/>
            <a:t>diketahui</a:t>
          </a:r>
          <a:r>
            <a:rPr lang="en-ID" sz="2000" kern="1200" dirty="0"/>
            <a:t> </a:t>
          </a:r>
          <a:r>
            <a:rPr lang="en-ID" sz="2000" kern="1200" dirty="0" err="1"/>
            <a:t>bahwa</a:t>
          </a:r>
          <a:r>
            <a:rPr lang="en-ID" sz="2000" kern="1200" dirty="0"/>
            <a:t> </a:t>
          </a:r>
          <a:r>
            <a:rPr lang="en-ID" sz="2000" kern="1200" dirty="0" err="1"/>
            <a:t>kualitas</a:t>
          </a:r>
          <a:r>
            <a:rPr lang="en-ID" sz="2000" kern="1200" dirty="0"/>
            <a:t> </a:t>
          </a:r>
          <a:r>
            <a:rPr lang="en-ID" sz="2000" kern="1200" dirty="0" err="1"/>
            <a:t>udara</a:t>
          </a:r>
          <a:r>
            <a:rPr lang="en-ID" sz="2000" kern="1200" dirty="0"/>
            <a:t> pada </a:t>
          </a:r>
          <a:r>
            <a:rPr lang="en-ID" sz="2000" kern="1200" dirty="0" err="1"/>
            <a:t>gedung</a:t>
          </a:r>
          <a:r>
            <a:rPr lang="en-ID" sz="2000" kern="1200" dirty="0"/>
            <a:t> MRPQ </a:t>
          </a:r>
          <a:r>
            <a:rPr lang="en-ID" sz="2000" kern="1200" dirty="0" err="1"/>
            <a:t>lantai</a:t>
          </a:r>
          <a:r>
            <a:rPr lang="en-ID" sz="2000" kern="1200" dirty="0"/>
            <a:t> 4 </a:t>
          </a:r>
          <a:r>
            <a:rPr lang="en-ID" sz="2000" kern="1200" dirty="0" err="1"/>
            <a:t>merupakan</a:t>
          </a:r>
          <a:r>
            <a:rPr lang="en-ID" sz="2000" kern="1200" dirty="0"/>
            <a:t> </a:t>
          </a:r>
          <a:r>
            <a:rPr lang="en-ID" sz="2000" b="1" kern="1200" dirty="0" err="1"/>
            <a:t>udara</a:t>
          </a:r>
          <a:r>
            <a:rPr lang="en-ID" sz="2000" b="1" kern="1200" dirty="0"/>
            <a:t> yang </a:t>
          </a:r>
          <a:r>
            <a:rPr lang="en-ID" sz="2000" b="1" kern="1200" dirty="0" err="1"/>
            <a:t>berkualitas</a:t>
          </a:r>
          <a:r>
            <a:rPr lang="en-ID" sz="2000" b="1" kern="1200" dirty="0"/>
            <a:t> </a:t>
          </a:r>
          <a:r>
            <a:rPr lang="en-ID" sz="2000" b="1" kern="1200" dirty="0" err="1"/>
            <a:t>baik</a:t>
          </a:r>
          <a:r>
            <a:rPr lang="en-ID" sz="2000" b="1" kern="1200" dirty="0"/>
            <a:t> dan </a:t>
          </a:r>
          <a:r>
            <a:rPr lang="en-ID" sz="2000" b="1" kern="1200" dirty="0" err="1"/>
            <a:t>menyehatkan</a:t>
          </a:r>
          <a:r>
            <a:rPr lang="en-ID" sz="2000" kern="1200" dirty="0"/>
            <a:t>.</a:t>
          </a:r>
          <a:endParaRPr lang="en-US" sz="2000" kern="1200" dirty="0"/>
        </a:p>
      </dsp:txBody>
      <dsp:txXfrm>
        <a:off x="5799856" y="424274"/>
        <a:ext cx="4713535" cy="2828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3C4A-4015-423B-A0E8-63DE6236A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02056-84F4-4C79-B27A-110110002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E05B2-0294-419F-9437-9A6241AE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F7B6-4BA8-41E7-B537-CB49ACC0D94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EEAFD-7098-4A0B-BE1C-D508011E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6C5E8-6074-433D-A585-F7C11BF1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1EA3-BBDF-4B00-9913-DA1FB99FB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9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C922-7879-4D82-BFF6-C033FC44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FEE69-F74E-4C99-9132-3D9198851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F3882-8E32-4C4D-B0F5-CEB499D1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F7B6-4BA8-41E7-B537-CB49ACC0D94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C36BA-DDD3-46CD-B33E-CC7F27BF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78C09-95A3-47E1-8A82-91CB490E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1EA3-BBDF-4B00-9913-DA1FB99FB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0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B21FBC-B077-4D02-A55B-D6E9B45D0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A6ED3-620A-4A3B-8670-7D2B36049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81EBC-18D7-4FD9-B095-DE2E7B0B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F7B6-4BA8-41E7-B537-CB49ACC0D94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04B4C-A9ED-4D27-80E8-CF4D8042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0D8F0-1071-4DC2-95C5-78EEEB8D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1EA3-BBDF-4B00-9913-DA1FB99FB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7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08CF5-C7A7-45B3-8830-04EA950E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38FC5-055A-4A2D-B0A1-07907C6A3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3285B-7E52-42D1-A264-FCB14A10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F7B6-4BA8-41E7-B537-CB49ACC0D94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150B-0BE4-4E9C-9C7C-76A0AAF3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A3935-FEF5-4F5E-BD70-323CAFA9D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1EA3-BBDF-4B00-9913-DA1FB99FB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9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1B0E-E609-4A8F-9A2B-F347BB639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92C7E-48C2-4306-884F-2CBFA396E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E45B-D637-4E78-B982-E8981D89D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F7B6-4BA8-41E7-B537-CB49ACC0D94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F2ECF-700F-4A74-BE60-83B38BAC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1A71D-510F-46B1-A78C-409DD07F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1EA3-BBDF-4B00-9913-DA1FB99FB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6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195D9-EF29-4393-89F9-0CD9AF34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7410-1D46-4CB5-ACFB-3CCA9C86E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8F6F6-0BFC-48C1-981B-79BC17336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E0027-4D57-482E-9F47-EFC76520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F7B6-4BA8-41E7-B537-CB49ACC0D94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91EE7-EE7D-415D-8DD2-9639979A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76936-F219-4E14-AE15-F9A66F3D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1EA3-BBDF-4B00-9913-DA1FB99FB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5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6A5C-018A-4477-9C99-284A7EEC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0E9D-B7BF-4388-8553-61B8471F3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9E25D-7B5D-45DC-BD89-AD9F03CE2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0006C-2B32-4235-BC31-CFCFE1507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7F02FC-96FD-456E-A715-701DDFBD0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9888A-48FF-406A-B313-B576D6BC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F7B6-4BA8-41E7-B537-CB49ACC0D94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4D37F-7AEB-4B9F-B9F1-728655DC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6DE10-5FC4-4621-85F6-9C909314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1EA3-BBDF-4B00-9913-DA1FB99FB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DD4F-8A1D-4DA9-847C-7624AF9D8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1A95D-0B88-4E84-B50B-1FB6E16B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F7B6-4BA8-41E7-B537-CB49ACC0D94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6330C-7507-4989-9637-F44A32AB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2714A-F177-4308-ADAE-E760E568E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1EA3-BBDF-4B00-9913-DA1FB99FB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37FF64-6F1E-4506-9787-09C74992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F7B6-4BA8-41E7-B537-CB49ACC0D94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60D20-73F3-4F52-ADD7-AB3E0E0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4EBF3-C6EC-4515-B463-D7D507DA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1EA3-BBDF-4B00-9913-DA1FB99FB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2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EF7C-76A7-4FD8-A711-DE6A48CC0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8D4E4-17F3-4D90-94D5-98FF1368B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04BCF-F2B2-47A7-8125-C96F92A67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8CD38-857D-42DF-B7E8-27C0DDEE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F7B6-4BA8-41E7-B537-CB49ACC0D94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5035F-D654-4FEA-A9BC-B11847CF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4BFD7-931B-4537-A352-7228904A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1EA3-BBDF-4B00-9913-DA1FB99FB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E547-BCCB-4ED6-9EBC-FE4CE471D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516292-70F8-46AE-B9EE-DB6B2BB04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C1554-0259-4BF0-9337-28D5A63B7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2E8C2-7656-478F-863F-345A22F2C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F7B6-4BA8-41E7-B537-CB49ACC0D94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2BD1D-AD9F-4A6E-8B20-A89157B5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EDBAD-0A7B-4802-B291-F567B6AC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1EA3-BBDF-4B00-9913-DA1FB99FB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9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33BC3-AAD7-4B6F-B7BF-B6F079DB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C25B0-D5F8-407E-97A6-91E18E41A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008EC-8D7E-4999-8F0C-F5D83782A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FF7B6-4BA8-41E7-B537-CB49ACC0D947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D6581-57BE-485B-8A7F-C4615D3F8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1C068-11A9-414A-B7F6-9903501A8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51EA3-BBDF-4B00-9913-DA1FB99FB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3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ircuit board&#10;&#10;Description automatically generated">
            <a:extLst>
              <a:ext uri="{FF2B5EF4-FFF2-40B4-BE49-F238E27FC236}">
                <a16:creationId xmlns:a16="http://schemas.microsoft.com/office/drawing/2014/main" id="{EDAEB091-39AA-4C05-902A-328188BC1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03" b="18815"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F6AB8-763D-4FF4-B6D4-7401A26C9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998" y="4551037"/>
            <a:ext cx="5021782" cy="150993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000" b="1" dirty="0">
                <a:solidFill>
                  <a:srgbClr val="000000"/>
                </a:solidFill>
              </a:rPr>
              <a:t>KELOMPOK EMBEDDED</a:t>
            </a:r>
            <a:br>
              <a:rPr lang="en-US" sz="4000" b="1" dirty="0">
                <a:solidFill>
                  <a:srgbClr val="000000"/>
                </a:solidFill>
              </a:rPr>
            </a:br>
            <a:r>
              <a:rPr lang="en-US" sz="4000" b="1" dirty="0"/>
              <a:t>Monitoring </a:t>
            </a:r>
            <a:r>
              <a:rPr lang="en-US" sz="4000" b="1" dirty="0" err="1"/>
              <a:t>Kualitas</a:t>
            </a:r>
            <a:r>
              <a:rPr lang="en-US" sz="4000" b="1" dirty="0"/>
              <a:t> Udara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9359F-84E3-4F04-8325-A3AB6DE12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0247" y="4551037"/>
            <a:ext cx="4926411" cy="1509935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1300" b="1" dirty="0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00000"/>
                </a:solidFill>
              </a:rPr>
              <a:t>Mustofa</a:t>
            </a:r>
            <a:r>
              <a:rPr lang="en-US" sz="1600" b="1" dirty="0">
                <a:solidFill>
                  <a:srgbClr val="000000"/>
                </a:solidFill>
              </a:rPr>
              <a:t> Kamal / 1706043020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Muhammad </a:t>
            </a:r>
            <a:r>
              <a:rPr lang="en-US" sz="1600" b="1" dirty="0" err="1">
                <a:solidFill>
                  <a:srgbClr val="000000"/>
                </a:solidFill>
              </a:rPr>
              <a:t>Alfiyansyah</a:t>
            </a:r>
            <a:r>
              <a:rPr lang="en-US" sz="1600" b="1" dirty="0">
                <a:solidFill>
                  <a:srgbClr val="000000"/>
                </a:solidFill>
              </a:rPr>
              <a:t> / 1706986044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Muhammad Koku / 1706043203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Muhammad Ilham Akbar / 1706042970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3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1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9B337-2A77-463F-89C0-A36797E75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Komponen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Utama yang </a:t>
            </a:r>
            <a:r>
              <a:rPr lang="en-US" sz="5800" dirty="0" err="1"/>
              <a:t>D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igunakan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092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F0889F44-7CBE-423C-90B8-F6B079140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72" y="1619188"/>
            <a:ext cx="2932087" cy="271218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circuit board&#10;&#10;Description automatically generated">
            <a:extLst>
              <a:ext uri="{FF2B5EF4-FFF2-40B4-BE49-F238E27FC236}">
                <a16:creationId xmlns:a16="http://schemas.microsoft.com/office/drawing/2014/main" id="{C65C0ED9-EC74-4CC1-B9D2-D2585A9A6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87" y="1919660"/>
            <a:ext cx="3209544" cy="2407158"/>
          </a:xfrm>
          <a:prstGeom prst="rect">
            <a:avLst/>
          </a:prstGeom>
        </p:spPr>
      </p:pic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4A6B7337-71B6-408E-9BDD-C4C4E55FA1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228" y="1323955"/>
            <a:ext cx="3209544" cy="32095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9D49C3-22B1-4C01-A38E-F59678F08E32}"/>
              </a:ext>
            </a:extLst>
          </p:cNvPr>
          <p:cNvSpPr txBox="1"/>
          <p:nvPr/>
        </p:nvSpPr>
        <p:spPr>
          <a:xfrm>
            <a:off x="943276" y="4533499"/>
            <a:ext cx="2295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MQ-135</a:t>
            </a:r>
          </a:p>
          <a:p>
            <a:pPr algn="ctr"/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konsentrasi</a:t>
            </a:r>
            <a:r>
              <a:rPr lang="en-US" dirty="0"/>
              <a:t> CO2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ruangan</a:t>
            </a:r>
            <a:endParaRPr lang="en-ID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F4F0C6-F938-4478-BCD5-5DC35F9BF7CE}"/>
              </a:ext>
            </a:extLst>
          </p:cNvPr>
          <p:cNvSpPr txBox="1"/>
          <p:nvPr/>
        </p:nvSpPr>
        <p:spPr>
          <a:xfrm>
            <a:off x="4491227" y="4487332"/>
            <a:ext cx="3098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Esp-8266</a:t>
            </a:r>
          </a:p>
          <a:p>
            <a:pPr algn="ctr"/>
            <a:r>
              <a:rPr lang="en-ID" dirty="0" err="1"/>
              <a:t>Mikrokontroller</a:t>
            </a:r>
            <a:endParaRPr lang="en-ID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F00380-9BBC-4B87-B792-E932AC494569}"/>
              </a:ext>
            </a:extLst>
          </p:cNvPr>
          <p:cNvSpPr txBox="1"/>
          <p:nvPr/>
        </p:nvSpPr>
        <p:spPr>
          <a:xfrm>
            <a:off x="8595360" y="4537690"/>
            <a:ext cx="2653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DHT-11</a:t>
            </a:r>
          </a:p>
          <a:p>
            <a:pPr algn="ctr"/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Kelembapan</a:t>
            </a:r>
            <a:r>
              <a:rPr lang="en-US" dirty="0"/>
              <a:t> dan </a:t>
            </a:r>
            <a:r>
              <a:rPr lang="en-US" dirty="0" err="1"/>
              <a:t>suhu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99229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D8AA1-6954-4506-8AC8-015BC611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Schematic/Wiring </a:t>
            </a:r>
            <a:r>
              <a:rPr lang="en-US" sz="3200" dirty="0" err="1">
                <a:solidFill>
                  <a:schemeClr val="bg1"/>
                </a:solidFill>
              </a:rPr>
              <a:t>Alat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019343-BB1E-4FA8-A2EB-71C78FF12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450" y="1560419"/>
            <a:ext cx="7250821" cy="457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82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880F-59B3-4E02-84A6-9376E7E1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Wiring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18AF39-13EA-4285-BAA2-B08904F17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341585"/>
              </p:ext>
            </p:extLst>
          </p:nvPr>
        </p:nvGraphicFramePr>
        <p:xfrm>
          <a:off x="655585" y="1790299"/>
          <a:ext cx="11212363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958">
                  <a:extLst>
                    <a:ext uri="{9D8B030D-6E8A-4147-A177-3AD203B41FA5}">
                      <a16:colId xmlns:a16="http://schemas.microsoft.com/office/drawing/2014/main" val="2719741427"/>
                    </a:ext>
                  </a:extLst>
                </a:gridCol>
                <a:gridCol w="2877762">
                  <a:extLst>
                    <a:ext uri="{9D8B030D-6E8A-4147-A177-3AD203B41FA5}">
                      <a16:colId xmlns:a16="http://schemas.microsoft.com/office/drawing/2014/main" val="764315936"/>
                    </a:ext>
                  </a:extLst>
                </a:gridCol>
                <a:gridCol w="5274643">
                  <a:extLst>
                    <a:ext uri="{9D8B030D-6E8A-4147-A177-3AD203B41FA5}">
                      <a16:colId xmlns:a16="http://schemas.microsoft.com/office/drawing/2014/main" val="3570984287"/>
                    </a:ext>
                  </a:extLst>
                </a:gridCol>
              </a:tblGrid>
              <a:tr h="233857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PERANGKAT 1 - Pin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PERANGKAT 2 - Pin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/>
                        <a:t>Penejelasan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941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ES8266 – A0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MQ135 – A0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 A0 MQ135 </a:t>
                      </a:r>
                      <a:r>
                        <a:rPr lang="en-ID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berfungsi</a:t>
                      </a:r>
                      <a:r>
                        <a:rPr lang="en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menghasilkan</a:t>
                      </a:r>
                      <a:r>
                        <a:rPr lang="en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tegangan</a:t>
                      </a:r>
                      <a:r>
                        <a:rPr lang="en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analog</a:t>
                      </a:r>
                      <a:r>
                        <a:rPr lang="en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0-5V </a:t>
                      </a:r>
                      <a:r>
                        <a:rPr lang="en-ID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berdasarkan</a:t>
                      </a:r>
                      <a:r>
                        <a:rPr lang="en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intensitas</a:t>
                      </a:r>
                      <a:r>
                        <a:rPr lang="en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gas CO2 pada </a:t>
                      </a:r>
                      <a:r>
                        <a:rPr lang="en-ID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ruangan</a:t>
                      </a:r>
                      <a:r>
                        <a:rPr lang="en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tersebut</a:t>
                      </a:r>
                      <a:r>
                        <a:rPr lang="en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sehingga</a:t>
                      </a:r>
                      <a:r>
                        <a:rPr lang="en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output </a:t>
                      </a:r>
                      <a:r>
                        <a:rPr lang="en-ID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berupa</a:t>
                      </a:r>
                      <a:r>
                        <a:rPr lang="en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ppm.</a:t>
                      </a:r>
                      <a:endParaRPr lang="en-ID" dirty="0"/>
                    </a:p>
                    <a:p>
                      <a:pPr algn="just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7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ES8266 – A0</a:t>
                      </a:r>
                      <a:endParaRPr lang="en-ID" dirty="0"/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DHT11 – OUT/DATA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mendapatkan</a:t>
                      </a:r>
                      <a:r>
                        <a:rPr lang="en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nilai</a:t>
                      </a:r>
                      <a:r>
                        <a:rPr lang="en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output temperature dan </a:t>
                      </a:r>
                      <a:r>
                        <a:rPr lang="en-ID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kelembapan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82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.ES8266 – RST </a:t>
                      </a:r>
                      <a:endParaRPr lang="en-ID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ES8266 – D0</a:t>
                      </a:r>
                      <a:endParaRPr lang="en-ID" dirty="0"/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</a:t>
                      </a:r>
                      <a:r>
                        <a:rPr lang="en-ID" dirty="0"/>
                        <a:t>in D0 </a:t>
                      </a:r>
                      <a:r>
                        <a:rPr lang="en-ID" dirty="0" err="1"/>
                        <a:t>atau</a:t>
                      </a:r>
                      <a:r>
                        <a:rPr lang="en-ID" dirty="0"/>
                        <a:t> GPIO16 </a:t>
                      </a:r>
                      <a:r>
                        <a:rPr lang="en-ID" dirty="0" err="1"/>
                        <a:t>hanya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dapat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digunakan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untuk</a:t>
                      </a:r>
                      <a:r>
                        <a:rPr lang="en-ID" dirty="0"/>
                        <a:t> read dan write, </a:t>
                      </a:r>
                      <a:r>
                        <a:rPr lang="en-ID" dirty="0" err="1"/>
                        <a:t>sehingga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dapat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dimanfaatkan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untuk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membuat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fitur</a:t>
                      </a:r>
                      <a:r>
                        <a:rPr lang="en-ID" dirty="0"/>
                        <a:t> deep sleep dan wake up </a:t>
                      </a:r>
                      <a:r>
                        <a:rPr lang="en-ID" dirty="0" err="1"/>
                        <a:t>otomatis</a:t>
                      </a:r>
                      <a:r>
                        <a:rPr lang="en-US" dirty="0"/>
                        <a:t> </a:t>
                      </a:r>
                      <a:endParaRPr lang="en-ID" dirty="0"/>
                    </a:p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651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ES8266 – D8</a:t>
                      </a:r>
                      <a:endParaRPr lang="en-ID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Buzzer – pin </a:t>
                      </a:r>
                      <a:r>
                        <a:rPr lang="en-US" dirty="0" err="1"/>
                        <a:t>positif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membunyikan</a:t>
                      </a:r>
                      <a:r>
                        <a:rPr lang="en-US" dirty="0"/>
                        <a:t> buzzer </a:t>
                      </a:r>
                      <a:r>
                        <a:rPr lang="en-US" dirty="0" err="1"/>
                        <a:t>berdasarkan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keadaan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tertentu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296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2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1B8B0-13C9-4F8C-9D5B-ABD9F29F7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yang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Diperoleh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Sebagian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Data)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8181AC7-0347-418C-9901-A9E642062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192" y="321177"/>
            <a:ext cx="6675237" cy="61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98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5724071-AC7B-4A67-934B-CD7F90745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573"/>
            <a:ext cx="12192000" cy="18558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1B8B0-13C9-4F8C-9D5B-ABD9F29F7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Kesimpulan </a:t>
            </a:r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dari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Data yang </a:t>
            </a:r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Diperoleh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8" name="TextBox 2">
            <a:extLst>
              <a:ext uri="{FF2B5EF4-FFF2-40B4-BE49-F238E27FC236}">
                <a16:creationId xmlns:a16="http://schemas.microsoft.com/office/drawing/2014/main" id="{47F3AD3D-EEF0-4054-92ED-2DC0FDFF6A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1362679"/>
              </p:ext>
            </p:extLst>
          </p:nvPr>
        </p:nvGraphicFramePr>
        <p:xfrm>
          <a:off x="838200" y="2500291"/>
          <a:ext cx="10515600" cy="3676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1799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79B8D72D-1925-47F7-B83C-E2E3F8053748}"/>
              </a:ext>
            </a:extLst>
          </p:cNvPr>
          <p:cNvPicPr/>
          <p:nvPr/>
        </p:nvPicPr>
        <p:blipFill rotWithShape="1">
          <a:blip r:embed="rId2"/>
          <a:srcRect t="3532" r="-1" b="11294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155C0-984C-4844-93D8-9A7F2EC8C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Link Dashboard Platform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27990-30C9-45B8-B873-3815A5629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 b="1" dirty="0">
                <a:solidFill>
                  <a:schemeClr val="bg1"/>
                </a:solidFill>
              </a:rPr>
              <a:t>bit.ly/</a:t>
            </a:r>
            <a:r>
              <a:rPr lang="en-US" sz="1700" b="1" dirty="0" err="1">
                <a:solidFill>
                  <a:schemeClr val="bg1"/>
                </a:solidFill>
              </a:rPr>
              <a:t>AirMonitor</a:t>
            </a:r>
            <a:endParaRPr lang="en-US" sz="1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825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AA396-7AD9-4995-BFE5-F9E85657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Lampiran</a:t>
            </a:r>
            <a:endParaRPr lang="en-ID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6A851-8DA1-4FAB-AC5F-983B704BD5A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365"/>
            <a:ext cx="2778125" cy="20834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84">
            <a:extLst>
              <a:ext uri="{FF2B5EF4-FFF2-40B4-BE49-F238E27FC236}">
                <a16:creationId xmlns:a16="http://schemas.microsoft.com/office/drawing/2014/main" id="{E32F259E-6AF0-48C9-A4BE-76FEF35836EA}"/>
              </a:ext>
            </a:extLst>
          </p:cNvPr>
          <p:cNvSpPr txBox="1"/>
          <p:nvPr/>
        </p:nvSpPr>
        <p:spPr>
          <a:xfrm>
            <a:off x="1489186" y="3716526"/>
            <a:ext cx="1363344" cy="488041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Alat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ID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Monitoring</a:t>
            </a:r>
            <a:endParaRPr lang="en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4A46B6-F1D2-423D-9DD3-7A272EB74E3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076" y="1524365"/>
            <a:ext cx="2728595" cy="204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Box 85">
            <a:extLst>
              <a:ext uri="{FF2B5EF4-FFF2-40B4-BE49-F238E27FC236}">
                <a16:creationId xmlns:a16="http://schemas.microsoft.com/office/drawing/2014/main" id="{F0E59DE8-68DA-497E-9E82-4A12A177C69A}"/>
              </a:ext>
            </a:extLst>
          </p:cNvPr>
          <p:cNvSpPr txBox="1"/>
          <p:nvPr/>
        </p:nvSpPr>
        <p:spPr>
          <a:xfrm>
            <a:off x="4946863" y="3739206"/>
            <a:ext cx="1363344" cy="488041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Lokasi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alat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diletakkan</a:t>
            </a:r>
            <a:endParaRPr lang="en-ID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2CA188-D659-466B-9C4B-B063B11314C1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3" t="21515" r="21090" b="17625"/>
          <a:stretch/>
        </p:blipFill>
        <p:spPr bwMode="auto">
          <a:xfrm>
            <a:off x="8246164" y="1488170"/>
            <a:ext cx="2728595" cy="20834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 Box 87">
            <a:extLst>
              <a:ext uri="{FF2B5EF4-FFF2-40B4-BE49-F238E27FC236}">
                <a16:creationId xmlns:a16="http://schemas.microsoft.com/office/drawing/2014/main" id="{462AA21C-56FC-46F3-8452-BE53F378E840}"/>
              </a:ext>
            </a:extLst>
          </p:cNvPr>
          <p:cNvSpPr txBox="1"/>
          <p:nvPr/>
        </p:nvSpPr>
        <p:spPr>
          <a:xfrm>
            <a:off x="9237716" y="3739206"/>
            <a:ext cx="745490" cy="2667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Esp8266</a:t>
            </a:r>
            <a:endParaRPr lang="en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F34857-17C1-4E68-B210-B3CFA675A3E1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9" t="18113" r="10510" b="6611"/>
          <a:stretch/>
        </p:blipFill>
        <p:spPr bwMode="auto">
          <a:xfrm>
            <a:off x="2384064" y="4313293"/>
            <a:ext cx="2778124" cy="20834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 Box 88">
            <a:extLst>
              <a:ext uri="{FF2B5EF4-FFF2-40B4-BE49-F238E27FC236}">
                <a16:creationId xmlns:a16="http://schemas.microsoft.com/office/drawing/2014/main" id="{67A13FA0-D989-4494-AD01-7CFCAE3C6ACF}"/>
              </a:ext>
            </a:extLst>
          </p:cNvPr>
          <p:cNvSpPr txBox="1"/>
          <p:nvPr/>
        </p:nvSpPr>
        <p:spPr>
          <a:xfrm>
            <a:off x="3435623" y="6425542"/>
            <a:ext cx="675005" cy="30226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MQ135</a:t>
            </a:r>
            <a:endParaRPr lang="en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1B4958-9009-4B92-9EA8-B22D325E5258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2" t="20527" r="22377" b="24693"/>
          <a:stretch/>
        </p:blipFill>
        <p:spPr bwMode="auto">
          <a:xfrm>
            <a:off x="6509121" y="4267668"/>
            <a:ext cx="2778124" cy="212905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 Box 89">
            <a:extLst>
              <a:ext uri="{FF2B5EF4-FFF2-40B4-BE49-F238E27FC236}">
                <a16:creationId xmlns:a16="http://schemas.microsoft.com/office/drawing/2014/main" id="{1994C258-ECFB-4476-9F6B-DC31076643BC}"/>
              </a:ext>
            </a:extLst>
          </p:cNvPr>
          <p:cNvSpPr txBox="1"/>
          <p:nvPr/>
        </p:nvSpPr>
        <p:spPr>
          <a:xfrm>
            <a:off x="7535915" y="6429168"/>
            <a:ext cx="675005" cy="30226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DHT11</a:t>
            </a:r>
            <a:endParaRPr lang="en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04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0A81C404-14DA-4C42-B015-C73E7799D4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3" r="9091" b="73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25BAD6-A143-43F7-8A35-66DE1A245A0D}"/>
              </a:ext>
            </a:extLst>
          </p:cNvPr>
          <p:cNvSpPr/>
          <p:nvPr/>
        </p:nvSpPr>
        <p:spPr>
          <a:xfrm>
            <a:off x="0" y="0"/>
            <a:ext cx="12192000" cy="6857990"/>
          </a:xfrm>
          <a:prstGeom prst="rect">
            <a:avLst/>
          </a:prstGeom>
          <a:solidFill>
            <a:schemeClr val="dk1">
              <a:alpha val="36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4CD679-7405-4CD3-A92A-9469F279A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3A8CD-07EA-44A3-A114-F90A21552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sz="4000" dirty="0" err="1"/>
              <a:t>Latar</a:t>
            </a:r>
            <a:r>
              <a:rPr lang="en-US" sz="4000" dirty="0"/>
              <a:t> </a:t>
            </a:r>
            <a:r>
              <a:rPr lang="en-US" sz="4000" dirty="0" err="1"/>
              <a:t>Belakang</a:t>
            </a:r>
            <a:r>
              <a:rPr lang="en-US" sz="4000" dirty="0"/>
              <a:t> </a:t>
            </a:r>
            <a:r>
              <a:rPr lang="en-US" sz="4000" dirty="0" err="1"/>
              <a:t>Pembuatan</a:t>
            </a:r>
            <a:r>
              <a:rPr lang="en-US" sz="4000" dirty="0"/>
              <a:t> </a:t>
            </a:r>
            <a:r>
              <a:rPr lang="en-US" sz="4000" dirty="0" err="1"/>
              <a:t>Alat</a:t>
            </a:r>
            <a:endParaRPr lang="en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4C6D-EBAE-40B5-8E28-F525CDD75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Udara </a:t>
            </a:r>
            <a:r>
              <a:rPr lang="en-US" sz="2200" dirty="0" err="1"/>
              <a:t>merupakan</a:t>
            </a:r>
            <a:r>
              <a:rPr lang="en-US" sz="2200" dirty="0"/>
              <a:t> salah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komponen</a:t>
            </a:r>
            <a:r>
              <a:rPr lang="en-US" sz="2200" dirty="0"/>
              <a:t> yang </a:t>
            </a:r>
            <a:r>
              <a:rPr lang="en-US" sz="2200" dirty="0" err="1"/>
              <a:t>sangat</a:t>
            </a:r>
            <a:r>
              <a:rPr lang="en-US" sz="2200" dirty="0"/>
              <a:t> </a:t>
            </a:r>
            <a:r>
              <a:rPr lang="en-US" sz="2200" dirty="0" err="1"/>
              <a:t>penting</a:t>
            </a:r>
            <a:r>
              <a:rPr lang="en-US" sz="2200" dirty="0"/>
              <a:t> </a:t>
            </a:r>
            <a:r>
              <a:rPr lang="en-US" sz="2200" dirty="0" err="1"/>
              <a:t>bagi</a:t>
            </a:r>
            <a:r>
              <a:rPr lang="en-US" sz="2200" dirty="0"/>
              <a:t> </a:t>
            </a:r>
            <a:r>
              <a:rPr lang="en-US" sz="2200" dirty="0" err="1"/>
              <a:t>makhluk</a:t>
            </a:r>
            <a:r>
              <a:rPr lang="en-US" sz="2200" dirty="0"/>
              <a:t> </a:t>
            </a:r>
            <a:r>
              <a:rPr lang="en-US" sz="2200" dirty="0" err="1"/>
              <a:t>hidup</a:t>
            </a:r>
            <a:r>
              <a:rPr lang="en-US" sz="2200" dirty="0"/>
              <a:t>, </a:t>
            </a:r>
            <a:r>
              <a:rPr lang="en-US" sz="2200" dirty="0" err="1"/>
              <a:t>terutama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pernapasan</a:t>
            </a:r>
            <a:r>
              <a:rPr lang="en-US" sz="2200" dirty="0"/>
              <a:t>. Oleh </a:t>
            </a:r>
            <a:r>
              <a:rPr lang="en-US" sz="2200" dirty="0" err="1"/>
              <a:t>karena</a:t>
            </a:r>
            <a:r>
              <a:rPr lang="en-US" sz="2200" dirty="0"/>
              <a:t> </a:t>
            </a:r>
            <a:r>
              <a:rPr lang="en-US" sz="2200" dirty="0" err="1"/>
              <a:t>itu</a:t>
            </a:r>
            <a:r>
              <a:rPr lang="en-US" sz="2200" dirty="0"/>
              <a:t>, </a:t>
            </a:r>
            <a:r>
              <a:rPr lang="en-US" sz="2200" dirty="0" err="1"/>
              <a:t>diperlukannya</a:t>
            </a:r>
            <a:r>
              <a:rPr lang="en-US" sz="2200" dirty="0"/>
              <a:t> </a:t>
            </a:r>
            <a:r>
              <a:rPr lang="en-US" sz="2200" dirty="0" err="1"/>
              <a:t>kualitas</a:t>
            </a:r>
            <a:r>
              <a:rPr lang="en-US" sz="2200" dirty="0"/>
              <a:t> </a:t>
            </a:r>
            <a:r>
              <a:rPr lang="en-US" sz="2200" dirty="0" err="1"/>
              <a:t>udara</a:t>
            </a:r>
            <a:r>
              <a:rPr lang="en-US" sz="2200" dirty="0"/>
              <a:t> yang </a:t>
            </a:r>
            <a:r>
              <a:rPr lang="en-US" sz="2200" dirty="0" err="1"/>
              <a:t>baik</a:t>
            </a:r>
            <a:r>
              <a:rPr lang="en-US" sz="2200" dirty="0"/>
              <a:t>, </a:t>
            </a:r>
            <a:r>
              <a:rPr lang="en-US" sz="2200" dirty="0" err="1"/>
              <a:t>terutama</a:t>
            </a:r>
            <a:r>
              <a:rPr lang="en-US" sz="2200" dirty="0"/>
              <a:t> di </a:t>
            </a:r>
            <a:r>
              <a:rPr lang="en-US" sz="2200" dirty="0" err="1"/>
              <a:t>tempat</a:t>
            </a:r>
            <a:r>
              <a:rPr lang="en-US" sz="2200" dirty="0"/>
              <a:t> – </a:t>
            </a:r>
            <a:r>
              <a:rPr lang="en-US" sz="2200" dirty="0" err="1"/>
              <a:t>tempat</a:t>
            </a:r>
            <a:r>
              <a:rPr lang="en-US" sz="2200" dirty="0"/>
              <a:t> </a:t>
            </a:r>
            <a:r>
              <a:rPr lang="en-US" sz="2200" dirty="0" err="1"/>
              <a:t>umum</a:t>
            </a:r>
            <a:r>
              <a:rPr lang="en-US" sz="2200" dirty="0"/>
              <a:t> yang </a:t>
            </a:r>
            <a:r>
              <a:rPr lang="en-US" sz="2200" dirty="0" err="1"/>
              <a:t>sering</a:t>
            </a:r>
            <a:r>
              <a:rPr lang="en-US" sz="2200" dirty="0"/>
              <a:t> </a:t>
            </a:r>
            <a:r>
              <a:rPr lang="en-US" sz="2200" dirty="0" err="1"/>
              <a:t>dikunjungi</a:t>
            </a:r>
            <a:r>
              <a:rPr lang="en-US" sz="2200" dirty="0"/>
              <a:t>.</a:t>
            </a:r>
            <a:endParaRPr lang="en-ID" sz="2200" dirty="0"/>
          </a:p>
          <a:p>
            <a:r>
              <a:rPr lang="en-ID" sz="2200" dirty="0" err="1"/>
              <a:t>Jadi</a:t>
            </a:r>
            <a:r>
              <a:rPr lang="en-ID" sz="2200" dirty="0"/>
              <a:t>, </a:t>
            </a:r>
            <a:r>
              <a:rPr lang="en-ID" sz="2200" dirty="0" err="1"/>
              <a:t>diperlukannya</a:t>
            </a:r>
            <a:r>
              <a:rPr lang="en-ID" sz="2200" dirty="0"/>
              <a:t> </a:t>
            </a:r>
            <a:r>
              <a:rPr lang="en-ID" sz="2200" dirty="0" err="1"/>
              <a:t>suatu</a:t>
            </a:r>
            <a:r>
              <a:rPr lang="en-ID" sz="2200" dirty="0"/>
              <a:t> </a:t>
            </a:r>
            <a:r>
              <a:rPr lang="en-ID" sz="2200" dirty="0" err="1"/>
              <a:t>alat</a:t>
            </a:r>
            <a:r>
              <a:rPr lang="en-ID" sz="2200" dirty="0"/>
              <a:t> </a:t>
            </a:r>
            <a:r>
              <a:rPr lang="en-ID" sz="2200" dirty="0" err="1"/>
              <a:t>untuk</a:t>
            </a:r>
            <a:r>
              <a:rPr lang="en-ID" sz="2200" dirty="0"/>
              <a:t> </a:t>
            </a:r>
            <a:r>
              <a:rPr lang="en-ID" sz="2200" dirty="0" err="1"/>
              <a:t>mengukur</a:t>
            </a:r>
            <a:r>
              <a:rPr lang="en-ID" sz="2200" dirty="0"/>
              <a:t> </a:t>
            </a:r>
            <a:r>
              <a:rPr lang="en-ID" sz="2200" dirty="0" err="1"/>
              <a:t>kualitas</a:t>
            </a:r>
            <a:r>
              <a:rPr lang="en-ID" sz="2200" dirty="0"/>
              <a:t> </a:t>
            </a:r>
            <a:r>
              <a:rPr lang="en-ID" sz="2200" dirty="0" err="1"/>
              <a:t>udara</a:t>
            </a:r>
            <a:r>
              <a:rPr lang="en-ID" sz="2200" dirty="0"/>
              <a:t> </a:t>
            </a:r>
            <a:r>
              <a:rPr lang="en-ID" sz="2200" dirty="0" err="1"/>
              <a:t>dengan</a:t>
            </a:r>
            <a:r>
              <a:rPr lang="en-ID" sz="2200" dirty="0"/>
              <a:t> </a:t>
            </a:r>
            <a:r>
              <a:rPr lang="en-ID" sz="2200" dirty="0" err="1"/>
              <a:t>tepat</a:t>
            </a:r>
            <a:r>
              <a:rPr lang="en-ID" sz="2200" dirty="0"/>
              <a:t> </a:t>
            </a:r>
            <a:r>
              <a:rPr lang="en-ID" sz="2200" dirty="0" err="1"/>
              <a:t>disuatu</a:t>
            </a:r>
            <a:r>
              <a:rPr lang="en-ID" sz="2200" dirty="0"/>
              <a:t> </a:t>
            </a:r>
            <a:r>
              <a:rPr lang="en-ID" sz="2200" dirty="0" err="1"/>
              <a:t>tempat</a:t>
            </a:r>
            <a:r>
              <a:rPr lang="en-ID" sz="2200" dirty="0"/>
              <a:t> yang </a:t>
            </a:r>
            <a:r>
              <a:rPr lang="en-ID" sz="2200" dirty="0" err="1"/>
              <a:t>seringa</a:t>
            </a:r>
            <a:r>
              <a:rPr lang="en-ID" sz="2200" dirty="0"/>
              <a:t> </a:t>
            </a:r>
            <a:r>
              <a:rPr lang="en-ID" sz="2200" dirty="0" err="1"/>
              <a:t>dikunjungi</a:t>
            </a:r>
            <a:r>
              <a:rPr lang="en-ID" sz="2200" dirty="0"/>
              <a:t> </a:t>
            </a:r>
            <a:r>
              <a:rPr lang="en-ID" sz="2200" dirty="0" err="1"/>
              <a:t>secara</a:t>
            </a:r>
            <a:r>
              <a:rPr lang="en-ID" sz="2200" dirty="0"/>
              <a:t> </a:t>
            </a:r>
            <a:r>
              <a:rPr lang="en-ID" sz="2200" dirty="0" err="1"/>
              <a:t>realtime</a:t>
            </a:r>
            <a:r>
              <a:rPr lang="en-ID" sz="2200" dirty="0"/>
              <a:t>, </a:t>
            </a:r>
            <a:r>
              <a:rPr lang="en-ID" sz="2200" dirty="0" err="1"/>
              <a:t>sehingga</a:t>
            </a:r>
            <a:r>
              <a:rPr lang="en-ID" sz="2200" dirty="0"/>
              <a:t> </a:t>
            </a:r>
            <a:r>
              <a:rPr lang="en-ID" sz="2200" dirty="0" err="1"/>
              <a:t>diketahui</a:t>
            </a:r>
            <a:r>
              <a:rPr lang="en-ID" sz="2200" dirty="0"/>
              <a:t> </a:t>
            </a:r>
            <a:r>
              <a:rPr lang="en-ID" sz="2200" dirty="0" err="1"/>
              <a:t>kualitas</a:t>
            </a:r>
            <a:r>
              <a:rPr lang="en-ID" sz="2200" dirty="0"/>
              <a:t> </a:t>
            </a:r>
            <a:r>
              <a:rPr lang="en-ID" sz="2200" dirty="0" err="1"/>
              <a:t>udara</a:t>
            </a:r>
            <a:r>
              <a:rPr lang="en-ID" sz="2200" dirty="0"/>
              <a:t> pada </a:t>
            </a:r>
            <a:r>
              <a:rPr lang="en-ID" sz="2200" dirty="0" err="1"/>
              <a:t>tempat</a:t>
            </a:r>
            <a:r>
              <a:rPr lang="en-ID" sz="2200" dirty="0"/>
              <a:t> </a:t>
            </a:r>
            <a:r>
              <a:rPr lang="en-ID" sz="2200" dirty="0" err="1"/>
              <a:t>tersebut</a:t>
            </a:r>
            <a:r>
              <a:rPr lang="en-ID" sz="2200" dirty="0"/>
              <a:t> pada </a:t>
            </a:r>
            <a:r>
              <a:rPr lang="en-ID" sz="2200" dirty="0" err="1"/>
              <a:t>saat</a:t>
            </a:r>
            <a:r>
              <a:rPr lang="en-ID" sz="2200" dirty="0"/>
              <a:t> </a:t>
            </a:r>
            <a:r>
              <a:rPr lang="en-ID" sz="2200" dirty="0" err="1"/>
              <a:t>itu</a:t>
            </a:r>
            <a:r>
              <a:rPr lang="en-ID" sz="2200" dirty="0"/>
              <a:t> juga.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6082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2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BF8C8F-467C-49ED-AD4F-7C18B32FF8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0A5BD7-4522-47C2-AFCF-77A44DD46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</a:rPr>
              <a:t>Tujuan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 err="1">
                <a:solidFill>
                  <a:srgbClr val="FFFFFF"/>
                </a:solidFill>
              </a:rPr>
              <a:t>Pembuatan</a:t>
            </a:r>
            <a:r>
              <a:rPr lang="en-US" sz="4000" dirty="0">
                <a:solidFill>
                  <a:srgbClr val="FFFFFF"/>
                </a:solidFill>
              </a:rPr>
              <a:t> dan </a:t>
            </a:r>
            <a:r>
              <a:rPr lang="en-US" sz="4000" dirty="0" err="1">
                <a:solidFill>
                  <a:srgbClr val="FFFFFF"/>
                </a:solidFill>
              </a:rPr>
              <a:t>Fungsi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Alat</a:t>
            </a:r>
            <a:r>
              <a:rPr lang="en-US" sz="4000" dirty="0">
                <a:solidFill>
                  <a:srgbClr val="FFFFFF"/>
                </a:solidFill>
              </a:rPr>
              <a:t>/</a:t>
            </a:r>
            <a:r>
              <a:rPr lang="en-US" sz="4000" dirty="0" err="1">
                <a:solidFill>
                  <a:srgbClr val="FFFFFF"/>
                </a:solidFill>
              </a:rPr>
              <a:t>Perangkat</a:t>
            </a: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3C85-E2E2-440C-A3B5-0C2BE2E6D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FFFFFF"/>
                </a:solidFill>
              </a:rPr>
              <a:t>Perangkat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ini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berfungsi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untuk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memantau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kualitas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udara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berdasarkan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nilai</a:t>
            </a:r>
            <a:r>
              <a:rPr lang="en-US" sz="2000" dirty="0">
                <a:solidFill>
                  <a:srgbClr val="FFFFFF"/>
                </a:solidFill>
              </a:rPr>
              <a:t> temperature/</a:t>
            </a:r>
            <a:r>
              <a:rPr lang="en-US" sz="2000" dirty="0" err="1">
                <a:solidFill>
                  <a:srgbClr val="FFFFFF"/>
                </a:solidFill>
              </a:rPr>
              <a:t>suhu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dirty="0" err="1">
                <a:solidFill>
                  <a:srgbClr val="FFFFFF"/>
                </a:solidFill>
              </a:rPr>
              <a:t>kelembapan</a:t>
            </a:r>
            <a:r>
              <a:rPr lang="en-US" sz="2000" dirty="0">
                <a:solidFill>
                  <a:srgbClr val="FFFFFF"/>
                </a:solidFill>
              </a:rPr>
              <a:t>, dan </a:t>
            </a:r>
            <a:r>
              <a:rPr lang="en-US" sz="2000" dirty="0" err="1">
                <a:solidFill>
                  <a:srgbClr val="FFFFFF"/>
                </a:solidFill>
              </a:rPr>
              <a:t>konsentrasi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karbon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dioksida</a:t>
            </a:r>
            <a:r>
              <a:rPr lang="en-US" sz="2000" dirty="0">
                <a:solidFill>
                  <a:srgbClr val="FFFFFF"/>
                </a:solidFill>
              </a:rPr>
              <a:t> (CO2) </a:t>
            </a:r>
            <a:r>
              <a:rPr lang="en-US" sz="2000" dirty="0" err="1">
                <a:solidFill>
                  <a:srgbClr val="FFFFFF"/>
                </a:solidFill>
              </a:rPr>
              <a:t>dalam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udara</a:t>
            </a:r>
            <a:r>
              <a:rPr lang="en-US" sz="2000" dirty="0">
                <a:solidFill>
                  <a:srgbClr val="FFFFFF"/>
                </a:solidFill>
              </a:rPr>
              <a:t>. Data yang </a:t>
            </a:r>
            <a:r>
              <a:rPr lang="en-US" sz="2000" dirty="0" err="1">
                <a:solidFill>
                  <a:srgbClr val="FFFFFF"/>
                </a:solidFill>
              </a:rPr>
              <a:t>didapatkan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akan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menjadi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infografis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kualitas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udara</a:t>
            </a:r>
            <a:r>
              <a:rPr lang="en-US" sz="2000" dirty="0">
                <a:solidFill>
                  <a:srgbClr val="FFFFFF"/>
                </a:solidFill>
              </a:rPr>
              <a:t> di FT UI, </a:t>
            </a:r>
            <a:r>
              <a:rPr lang="en-US" sz="2000" dirty="0" err="1">
                <a:solidFill>
                  <a:srgbClr val="FFFFFF"/>
                </a:solidFill>
              </a:rPr>
              <a:t>terutama</a:t>
            </a:r>
            <a:r>
              <a:rPr lang="en-US" sz="2000" dirty="0">
                <a:solidFill>
                  <a:srgbClr val="FFFFFF"/>
                </a:solidFill>
              </a:rPr>
              <a:t> di Gedung MRPQ </a:t>
            </a:r>
            <a:r>
              <a:rPr lang="en-US" sz="2000" dirty="0" err="1">
                <a:solidFill>
                  <a:srgbClr val="FFFFFF"/>
                </a:solidFill>
              </a:rPr>
              <a:t>lantai</a:t>
            </a:r>
            <a:r>
              <a:rPr lang="en-US" sz="2000" dirty="0">
                <a:solidFill>
                  <a:srgbClr val="FFFFFF"/>
                </a:solidFill>
              </a:rPr>
              <a:t> 4.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550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697C8-BCCD-45E9-B220-76081D913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  <a:prstGeom prst="ellipse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Parameter </a:t>
            </a:r>
            <a:r>
              <a:rPr lang="en-US" sz="3000" dirty="0" err="1">
                <a:solidFill>
                  <a:schemeClr val="bg1"/>
                </a:solidFill>
              </a:rPr>
              <a:t>Kualitas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Konsentrasi</a:t>
            </a:r>
            <a:r>
              <a:rPr lang="en-US" sz="3000" dirty="0">
                <a:solidFill>
                  <a:schemeClr val="bg1"/>
                </a:solidFill>
              </a:rPr>
              <a:t> CO2 </a:t>
            </a:r>
            <a:r>
              <a:rPr lang="en-US" sz="3000" dirty="0" err="1">
                <a:solidFill>
                  <a:schemeClr val="bg1"/>
                </a:solidFill>
              </a:rPr>
              <a:t>dalam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Suatu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Ruangan</a:t>
            </a:r>
            <a:r>
              <a:rPr lang="en-US" sz="3000" dirty="0">
                <a:solidFill>
                  <a:schemeClr val="bg1"/>
                </a:solidFill>
              </a:rPr>
              <a:t> (PPM) </a:t>
            </a:r>
            <a:endParaRPr lang="en-ID" sz="3000" dirty="0">
              <a:solidFill>
                <a:schemeClr val="bg1"/>
              </a:solidFill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2058F3-9660-4468-8A8B-3CFA6EA70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283" y="2266950"/>
            <a:ext cx="5799617" cy="411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F5ABC-8437-4E44-85E3-9D925D60D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Parameter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Kelembapan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dan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Suhu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EDBE02-F134-4EE8-A36A-238A620261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066655"/>
              </p:ext>
            </p:extLst>
          </p:nvPr>
        </p:nvGraphicFramePr>
        <p:xfrm>
          <a:off x="643467" y="2161507"/>
          <a:ext cx="10905066" cy="258893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290677">
                  <a:extLst>
                    <a:ext uri="{9D8B030D-6E8A-4147-A177-3AD203B41FA5}">
                      <a16:colId xmlns:a16="http://schemas.microsoft.com/office/drawing/2014/main" val="3820332164"/>
                    </a:ext>
                  </a:extLst>
                </a:gridCol>
                <a:gridCol w="6614389">
                  <a:extLst>
                    <a:ext uri="{9D8B030D-6E8A-4147-A177-3AD203B41FA5}">
                      <a16:colId xmlns:a16="http://schemas.microsoft.com/office/drawing/2014/main" val="1660084393"/>
                    </a:ext>
                  </a:extLst>
                </a:gridCol>
              </a:tblGrid>
              <a:tr h="758644">
                <a:tc>
                  <a:txBody>
                    <a:bodyPr/>
                    <a:lstStyle/>
                    <a:p>
                      <a:r>
                        <a:rPr lang="en-US" sz="2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Parameter</a:t>
                      </a:r>
                      <a:endParaRPr lang="en-ID" sz="2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09651" marR="275154" marT="154825" marB="15482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Rentang</a:t>
                      </a:r>
                      <a:r>
                        <a:rPr lang="en-US" sz="2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5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Kualitas</a:t>
                      </a:r>
                      <a:r>
                        <a:rPr lang="en-US" sz="2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5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Suhu</a:t>
                      </a:r>
                      <a:r>
                        <a:rPr lang="en-US" sz="2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dan </a:t>
                      </a:r>
                      <a:r>
                        <a:rPr lang="en-US" sz="25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Kelembapan</a:t>
                      </a:r>
                      <a:r>
                        <a:rPr lang="en-US" sz="2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5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dalam</a:t>
                      </a:r>
                      <a:r>
                        <a:rPr lang="en-US" sz="2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5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Suatu</a:t>
                      </a:r>
                      <a:r>
                        <a:rPr lang="en-US" sz="2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5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Ruangan</a:t>
                      </a:r>
                      <a:endParaRPr lang="en-ID" sz="2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09651" marR="275154" marT="154825" marB="15482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262447"/>
                  </a:ext>
                </a:extLst>
              </a:tr>
              <a:tr h="758644">
                <a:tc>
                  <a:txBody>
                    <a:bodyPr/>
                    <a:lstStyle/>
                    <a:p>
                      <a:pPr algn="l" fontAlgn="t"/>
                      <a:r>
                        <a:rPr lang="en-ID" sz="25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herit"/>
                        </a:rPr>
                        <a:t>Suhu</a:t>
                      </a:r>
                      <a:r>
                        <a:rPr lang="en-ID" sz="2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D" sz="25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herit"/>
                        </a:rPr>
                        <a:t>udara</a:t>
                      </a:r>
                      <a:endParaRPr lang="en-ID" sz="2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309651" marR="152863" marT="154825" marB="15482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2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herit"/>
                        </a:rPr>
                        <a:t>22,5 </a:t>
                      </a:r>
                      <a:r>
                        <a:rPr lang="en-ID" sz="25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°C </a:t>
                      </a:r>
                      <a:r>
                        <a:rPr lang="en-ID" sz="2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herit"/>
                        </a:rPr>
                        <a:t>- 25,5 </a:t>
                      </a:r>
                      <a:r>
                        <a:rPr lang="en-ID" sz="25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°C</a:t>
                      </a:r>
                      <a:endParaRPr lang="en-ID" sz="2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309651" marR="152863" marT="154825" marB="15482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16027"/>
                  </a:ext>
                </a:extLst>
              </a:tr>
              <a:tr h="758644">
                <a:tc>
                  <a:txBody>
                    <a:bodyPr/>
                    <a:lstStyle/>
                    <a:p>
                      <a:pPr algn="l" fontAlgn="t"/>
                      <a:r>
                        <a:rPr lang="en-ID" sz="25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herit"/>
                        </a:rPr>
                        <a:t>Kelembaban</a:t>
                      </a:r>
                      <a:r>
                        <a:rPr lang="en-ID" sz="2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D" sz="25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herit"/>
                        </a:rPr>
                        <a:t>udara</a:t>
                      </a:r>
                      <a:endParaRPr lang="en-ID" sz="2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herit"/>
                      </a:endParaRPr>
                    </a:p>
                  </a:txBody>
                  <a:tcPr marL="309651" marR="152863" marT="154825" marB="15482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2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herit"/>
                        </a:rPr>
                        <a:t>≤ 70 %</a:t>
                      </a:r>
                    </a:p>
                  </a:txBody>
                  <a:tcPr marL="309651" marR="152863" marT="154825" marB="154825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62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45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ircuit board&#10;&#10;Description automatically generated">
            <a:extLst>
              <a:ext uri="{FF2B5EF4-FFF2-40B4-BE49-F238E27FC236}">
                <a16:creationId xmlns:a16="http://schemas.microsoft.com/office/drawing/2014/main" id="{20DDC66F-BF31-4AD6-A8AD-DEE0909619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7" r="19192" b="34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E0D072-2CAF-4F2D-B32A-1B0CA069308B}"/>
              </a:ext>
            </a:extLst>
          </p:cNvPr>
          <p:cNvSpPr/>
          <p:nvPr/>
        </p:nvSpPr>
        <p:spPr>
          <a:xfrm>
            <a:off x="0" y="0"/>
            <a:ext cx="12192000" cy="6857990"/>
          </a:xfrm>
          <a:prstGeom prst="rect">
            <a:avLst/>
          </a:prstGeom>
          <a:solidFill>
            <a:schemeClr val="dk1">
              <a:alpha val="27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4CD679-7405-4CD3-A92A-9469F279A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DCB0CA-B079-40E3-80BF-E22A51D92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sz="4000" dirty="0"/>
              <a:t>Area, </a:t>
            </a:r>
            <a:r>
              <a:rPr lang="en-US" sz="4000" dirty="0" err="1"/>
              <a:t>Manajeman</a:t>
            </a:r>
            <a:r>
              <a:rPr lang="en-US" sz="4000" dirty="0"/>
              <a:t> Power, dan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688CE-B7A4-4555-AD0B-556F52CAF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81" y="1624124"/>
            <a:ext cx="5235490" cy="2579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ID" sz="2400" dirty="0" err="1"/>
              <a:t>Lantai</a:t>
            </a:r>
            <a:r>
              <a:rPr lang="en-ID" sz="2400" dirty="0"/>
              <a:t> 4  Gedung MRPQ</a:t>
            </a:r>
          </a:p>
          <a:p>
            <a:r>
              <a:rPr lang="en-US" sz="2400" dirty="0" err="1"/>
              <a:t>Alat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pengukuran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kualitas</a:t>
            </a:r>
            <a:r>
              <a:rPr lang="en-US" sz="2400" dirty="0"/>
              <a:t> </a:t>
            </a:r>
            <a:r>
              <a:rPr lang="en-US" sz="2400" dirty="0" err="1"/>
              <a:t>udara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30 </a:t>
            </a:r>
            <a:r>
              <a:rPr lang="en-US" sz="2400" dirty="0" err="1"/>
              <a:t>menit</a:t>
            </a:r>
            <a:r>
              <a:rPr lang="en-US" sz="2400" dirty="0"/>
              <a:t> </a:t>
            </a:r>
            <a:r>
              <a:rPr lang="en-US" sz="2400" dirty="0" err="1"/>
              <a:t>sekali</a:t>
            </a:r>
            <a:r>
              <a:rPr lang="en-US" sz="2400" dirty="0"/>
              <a:t>.</a:t>
            </a:r>
          </a:p>
          <a:p>
            <a:r>
              <a:rPr lang="en-US" sz="2400" dirty="0"/>
              <a:t>Platform thinger.io</a:t>
            </a:r>
          </a:p>
          <a:p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58739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8B959-E89B-44E9-9008-2F494BE57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Diagram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23C579B-AEE4-40C0-9B88-40CBC5D45D1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6544" y="523982"/>
            <a:ext cx="6848572" cy="58357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849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8B959-E89B-44E9-9008-2F494BE57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Activity Diagram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6BDE021-F8EA-449A-98ED-B8CFD31A71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8178" y="193817"/>
            <a:ext cx="3638444" cy="61795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333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8B959-E89B-44E9-9008-2F494BE57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UML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Sequence Diagram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76CE4D5-CAF0-4A5D-B0EF-EDCF376078D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1528" y="321177"/>
            <a:ext cx="5906235" cy="61795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617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432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inherit</vt:lpstr>
      <vt:lpstr>Times New Roman</vt:lpstr>
      <vt:lpstr>Office Theme</vt:lpstr>
      <vt:lpstr>KELOMPOK EMBEDDED Monitoring Kualitas Udara</vt:lpstr>
      <vt:lpstr>Latar Belakang Pembuatan Alat</vt:lpstr>
      <vt:lpstr>Tujuan Pembuatan dan Fungsi Alat/Perangkat</vt:lpstr>
      <vt:lpstr>Parameter Kualitas Konsentrasi CO2 dalam Suatu Ruangan (PPM) </vt:lpstr>
      <vt:lpstr>Parameter Kelembapan dan Suhu </vt:lpstr>
      <vt:lpstr>Area, Manajeman Power, dan Platform</vt:lpstr>
      <vt:lpstr>UML Use Case Diagram</vt:lpstr>
      <vt:lpstr>UML Activity Diagram</vt:lpstr>
      <vt:lpstr>UML Sequence Diagram</vt:lpstr>
      <vt:lpstr>Komponen Utama yang Digunakan</vt:lpstr>
      <vt:lpstr>PowerPoint Presentation</vt:lpstr>
      <vt:lpstr>Schematic/Wiring Alat</vt:lpstr>
      <vt:lpstr>Penjelasan Wiring</vt:lpstr>
      <vt:lpstr>Data yang Diperoleh  (Sebagian Data)</vt:lpstr>
      <vt:lpstr>Kesimpulan dari Data yang Diperoleh</vt:lpstr>
      <vt:lpstr>Link Dashboard Platform</vt:lpstr>
      <vt:lpstr>Lampiran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EMBEDDED Monitoring Kualitas Udara</dc:title>
  <dc:creator>Muhammad Ilham Akbar</dc:creator>
  <cp:lastModifiedBy>Muhammad Ilham Akbar</cp:lastModifiedBy>
  <cp:revision>18</cp:revision>
  <dcterms:created xsi:type="dcterms:W3CDTF">2020-01-06T13:41:09Z</dcterms:created>
  <dcterms:modified xsi:type="dcterms:W3CDTF">2020-01-06T13:52:36Z</dcterms:modified>
</cp:coreProperties>
</file>