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87" r:id="rId7"/>
    <p:sldId id="288" r:id="rId8"/>
    <p:sldId id="263" r:id="rId9"/>
    <p:sldId id="269" r:id="rId10"/>
    <p:sldId id="291" r:id="rId11"/>
    <p:sldId id="264" r:id="rId12"/>
    <p:sldId id="277" r:id="rId13"/>
    <p:sldId id="279" r:id="rId14"/>
    <p:sldId id="280" r:id="rId15"/>
    <p:sldId id="281" r:id="rId16"/>
    <p:sldId id="292" r:id="rId17"/>
    <p:sldId id="266" r:id="rId18"/>
    <p:sldId id="278" r:id="rId19"/>
    <p:sldId id="282" r:id="rId20"/>
    <p:sldId id="283" r:id="rId21"/>
    <p:sldId id="284" r:id="rId22"/>
    <p:sldId id="294" r:id="rId23"/>
    <p:sldId id="267" r:id="rId24"/>
    <p:sldId id="270" r:id="rId25"/>
    <p:sldId id="271" r:id="rId26"/>
    <p:sldId id="272" r:id="rId27"/>
    <p:sldId id="273" r:id="rId28"/>
    <p:sldId id="274" r:id="rId29"/>
    <p:sldId id="275" r:id="rId30"/>
    <p:sldId id="295" r:id="rId31"/>
    <p:sldId id="285" r:id="rId32"/>
    <p:sldId id="286" r:id="rId33"/>
    <p:sldId id="297" r:id="rId34"/>
    <p:sldId id="298" r:id="rId35"/>
    <p:sldId id="300" r:id="rId36"/>
    <p:sldId id="296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acebook.com/muhammadilham.akbar.583" TargetMode="External"/><Relationship Id="rId7" Type="http://schemas.openxmlformats.org/officeDocument/2006/relationships/image" Target="../media/image54.svg"/><Relationship Id="rId2" Type="http://schemas.openxmlformats.org/officeDocument/2006/relationships/hyperlink" Target="http://bit.ly/uas_probstok19" TargetMode="External"/><Relationship Id="rId1" Type="http://schemas.openxmlformats.org/officeDocument/2006/relationships/hyperlink" Target="https://github.com/muhilham01/PROBSTOK-STOCK-ANALYZE" TargetMode="Externa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hilham01/PROBSTOK-STOCK-ANALYZE" TargetMode="External"/><Relationship Id="rId7" Type="http://schemas.openxmlformats.org/officeDocument/2006/relationships/hyperlink" Target="https://web.facebook.com/muhammadilham.akbar.583" TargetMode="External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hyperlink" Target="http://bit.ly/uas_probstok1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6B82C-9D1B-407D-966F-C6DCB6416BD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378A20-1794-43D8-9455-A4CF3D485930}">
      <dgm:prSet custT="1"/>
      <dgm:spPr/>
      <dgm:t>
        <a:bodyPr/>
        <a:lstStyle/>
        <a:p>
          <a:r>
            <a:rPr lang="en-US" sz="1800" dirty="0" err="1"/>
            <a:t>Memodelkan</a:t>
          </a:r>
          <a:r>
            <a:rPr lang="en-US" sz="1800" dirty="0"/>
            <a:t> </a:t>
          </a:r>
          <a:r>
            <a:rPr lang="en-US" sz="1800" dirty="0" err="1"/>
            <a:t>pergerakan</a:t>
          </a:r>
          <a:r>
            <a:rPr lang="en-US" sz="1800" dirty="0"/>
            <a:t> </a:t>
          </a:r>
          <a:r>
            <a:rPr lang="en-US" sz="1800" dirty="0" err="1"/>
            <a:t>harga</a:t>
          </a:r>
          <a:r>
            <a:rPr lang="en-US" sz="1800" dirty="0"/>
            <a:t> </a:t>
          </a:r>
          <a:r>
            <a:rPr lang="en-US" sz="1800" dirty="0" err="1"/>
            <a:t>saham</a:t>
          </a:r>
          <a:r>
            <a:rPr lang="en-US" sz="1800" dirty="0"/>
            <a:t> </a:t>
          </a:r>
          <a:r>
            <a:rPr lang="en-US" sz="1800" dirty="0" err="1"/>
            <a:t>merupakan</a:t>
          </a:r>
          <a:r>
            <a:rPr lang="en-US" sz="1800" dirty="0"/>
            <a:t> </a:t>
          </a:r>
          <a:r>
            <a:rPr lang="en-US" sz="1800" dirty="0" err="1"/>
            <a:t>suatu</a:t>
          </a:r>
          <a:r>
            <a:rPr lang="en-US" sz="1800" dirty="0"/>
            <a:t> </a:t>
          </a:r>
          <a:r>
            <a:rPr lang="en-US" sz="1800" dirty="0" err="1"/>
            <a:t>hal</a:t>
          </a:r>
          <a:r>
            <a:rPr lang="en-US" sz="1800" dirty="0"/>
            <a:t> yang </a:t>
          </a:r>
          <a:r>
            <a:rPr lang="en-US" sz="1800" dirty="0" err="1"/>
            <a:t>sangat</a:t>
          </a:r>
          <a:r>
            <a:rPr lang="en-US" sz="1800" dirty="0"/>
            <a:t> </a:t>
          </a:r>
          <a:r>
            <a:rPr lang="en-US" sz="1800" dirty="0" err="1"/>
            <a:t>penting</a:t>
          </a:r>
          <a:r>
            <a:rPr lang="en-US" sz="1800" dirty="0"/>
            <a:t> </a:t>
          </a:r>
          <a:r>
            <a:rPr lang="en-US" sz="1800" dirty="0" err="1"/>
            <a:t>untuk</a:t>
          </a:r>
          <a:r>
            <a:rPr lang="en-US" sz="1800" dirty="0"/>
            <a:t> </a:t>
          </a:r>
          <a:r>
            <a:rPr lang="en-US" sz="1800" dirty="0" err="1"/>
            <a:t>menganalisis</a:t>
          </a:r>
          <a:r>
            <a:rPr lang="en-US" sz="1800" dirty="0"/>
            <a:t> dan </a:t>
          </a:r>
          <a:r>
            <a:rPr lang="en-US" sz="1800" dirty="0" err="1"/>
            <a:t>memprediksi</a:t>
          </a:r>
          <a:r>
            <a:rPr lang="en-US" sz="1800" dirty="0"/>
            <a:t> </a:t>
          </a:r>
          <a:r>
            <a:rPr lang="en-US" sz="1800" dirty="0" err="1"/>
            <a:t>harga</a:t>
          </a:r>
          <a:r>
            <a:rPr lang="en-US" sz="1800" dirty="0"/>
            <a:t> </a:t>
          </a:r>
          <a:r>
            <a:rPr lang="en-US" sz="1800" dirty="0" err="1"/>
            <a:t>saham</a:t>
          </a:r>
          <a:r>
            <a:rPr lang="en-US" sz="1800" dirty="0"/>
            <a:t> </a:t>
          </a:r>
          <a:r>
            <a:rPr lang="en-US" sz="1800" dirty="0" err="1"/>
            <a:t>sehingga</a:t>
          </a:r>
          <a:r>
            <a:rPr lang="en-US" sz="1800" dirty="0"/>
            <a:t> </a:t>
          </a:r>
          <a:r>
            <a:rPr lang="en-US" sz="1800" dirty="0" err="1"/>
            <a:t>membantu</a:t>
          </a:r>
          <a:r>
            <a:rPr lang="en-US" sz="1800" dirty="0"/>
            <a:t> trader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membuat</a:t>
          </a:r>
          <a:r>
            <a:rPr lang="en-US" sz="1800" dirty="0"/>
            <a:t> </a:t>
          </a:r>
          <a:r>
            <a:rPr lang="en-US" sz="1800" dirty="0" err="1"/>
            <a:t>strategi</a:t>
          </a:r>
          <a:r>
            <a:rPr lang="en-US" sz="1800" dirty="0"/>
            <a:t>.</a:t>
          </a:r>
        </a:p>
      </dgm:t>
    </dgm:pt>
    <dgm:pt modelId="{3FD409A0-AC36-496C-8598-795E58EC8B4E}" type="parTrans" cxnId="{B7859AEE-689D-4CAE-A7E3-5DF77D38BA6C}">
      <dgm:prSet/>
      <dgm:spPr/>
      <dgm:t>
        <a:bodyPr/>
        <a:lstStyle/>
        <a:p>
          <a:endParaRPr lang="en-US"/>
        </a:p>
      </dgm:t>
    </dgm:pt>
    <dgm:pt modelId="{81AF61D8-EED5-476F-87D6-CB03DBD7DDB2}" type="sibTrans" cxnId="{B7859AEE-689D-4CAE-A7E3-5DF77D38BA6C}">
      <dgm:prSet/>
      <dgm:spPr/>
      <dgm:t>
        <a:bodyPr/>
        <a:lstStyle/>
        <a:p>
          <a:endParaRPr lang="en-US"/>
        </a:p>
      </dgm:t>
    </dgm:pt>
    <dgm:pt modelId="{7765A7BE-CAC6-4A2D-9C62-76B8747D191E}">
      <dgm:prSet/>
      <dgm:spPr/>
      <dgm:t>
        <a:bodyPr/>
        <a:lstStyle/>
        <a:p>
          <a:r>
            <a:rPr lang="en-US" dirty="0" err="1"/>
            <a:t>Pemodelan</a:t>
          </a:r>
          <a:r>
            <a:rPr lang="en-US" dirty="0"/>
            <a:t> </a:t>
          </a:r>
          <a:r>
            <a:rPr lang="en-US" dirty="0" err="1"/>
            <a:t>tesebut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prinsip</a:t>
          </a:r>
          <a:r>
            <a:rPr lang="en-US" dirty="0"/>
            <a:t> </a:t>
          </a:r>
          <a:r>
            <a:rPr lang="en-US" dirty="0" err="1"/>
            <a:t>stokastik</a:t>
          </a:r>
          <a:r>
            <a:rPr lang="en-US" dirty="0"/>
            <a:t>.</a:t>
          </a:r>
        </a:p>
      </dgm:t>
    </dgm:pt>
    <dgm:pt modelId="{746368F9-597A-4D13-89F0-44279A9F70D5}" type="parTrans" cxnId="{94F9401D-CF51-49B9-8DB3-3F57A2878A46}">
      <dgm:prSet/>
      <dgm:spPr/>
      <dgm:t>
        <a:bodyPr/>
        <a:lstStyle/>
        <a:p>
          <a:endParaRPr lang="en-US"/>
        </a:p>
      </dgm:t>
    </dgm:pt>
    <dgm:pt modelId="{330EFDCC-0144-4C43-9446-27B06A98E9AF}" type="sibTrans" cxnId="{94F9401D-CF51-49B9-8DB3-3F57A2878A46}">
      <dgm:prSet/>
      <dgm:spPr/>
      <dgm:t>
        <a:bodyPr/>
        <a:lstStyle/>
        <a:p>
          <a:endParaRPr lang="en-US"/>
        </a:p>
      </dgm:t>
    </dgm:pt>
    <dgm:pt modelId="{9B34E1F7-8279-494B-97AD-A8F054F27DEE}">
      <dgm:prSet/>
      <dgm:spPr/>
      <dgm:t>
        <a:bodyPr/>
        <a:lstStyle/>
        <a:p>
          <a:r>
            <a:rPr lang="en-US" dirty="0"/>
            <a:t>Pada </a:t>
          </a:r>
          <a:r>
            <a:rPr lang="en-US" dirty="0" err="1"/>
            <a:t>Pembahasan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dibahas</a:t>
          </a:r>
          <a:r>
            <a:rPr lang="en-US" dirty="0"/>
            <a:t> </a:t>
          </a:r>
          <a:r>
            <a:rPr lang="en-US" dirty="0" err="1"/>
            <a:t>tentang</a:t>
          </a:r>
          <a:r>
            <a:rPr lang="en-US" dirty="0"/>
            <a:t> </a:t>
          </a:r>
          <a:r>
            <a:rPr lang="en-US" dirty="0" err="1"/>
            <a:t>perbandingan</a:t>
          </a:r>
          <a:r>
            <a:rPr lang="en-US" dirty="0"/>
            <a:t> dan </a:t>
          </a:r>
          <a:r>
            <a:rPr lang="en-US" dirty="0" err="1"/>
            <a:t>prediksi</a:t>
          </a:r>
          <a:r>
            <a:rPr lang="en-US" dirty="0"/>
            <a:t> </a:t>
          </a:r>
          <a:r>
            <a:rPr lang="en-US" dirty="0" err="1"/>
            <a:t>pergerakan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dua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otomotif</a:t>
          </a:r>
          <a:r>
            <a:rPr lang="en-US" dirty="0"/>
            <a:t> </a:t>
          </a:r>
          <a:r>
            <a:rPr lang="en-US" dirty="0" err="1"/>
            <a:t>Jepang</a:t>
          </a:r>
          <a:r>
            <a:rPr lang="en-US" dirty="0"/>
            <a:t> </a:t>
          </a:r>
          <a:r>
            <a:rPr lang="en-US" dirty="0" err="1"/>
            <a:t>yaitu</a:t>
          </a:r>
          <a:r>
            <a:rPr lang="en-US" dirty="0"/>
            <a:t> Mitsubishi dan Nissan</a:t>
          </a:r>
        </a:p>
      </dgm:t>
    </dgm:pt>
    <dgm:pt modelId="{E7240B82-F31F-47B9-B920-B4D6782553B6}" type="parTrans" cxnId="{FFA4B84B-7FC8-437B-81E3-49488DE364C0}">
      <dgm:prSet/>
      <dgm:spPr/>
      <dgm:t>
        <a:bodyPr/>
        <a:lstStyle/>
        <a:p>
          <a:endParaRPr lang="en-US"/>
        </a:p>
      </dgm:t>
    </dgm:pt>
    <dgm:pt modelId="{928556DE-6B5F-42BC-8943-66260B3D398C}" type="sibTrans" cxnId="{FFA4B84B-7FC8-437B-81E3-49488DE364C0}">
      <dgm:prSet/>
      <dgm:spPr/>
      <dgm:t>
        <a:bodyPr/>
        <a:lstStyle/>
        <a:p>
          <a:endParaRPr lang="en-US"/>
        </a:p>
      </dgm:t>
    </dgm:pt>
    <dgm:pt modelId="{DFBD4EB2-3177-49F1-BDA2-0DD851AD46B2}" type="pres">
      <dgm:prSet presAssocID="{5156B82C-9D1B-407D-966F-C6DCB6416BDB}" presName="outerComposite" presStyleCnt="0">
        <dgm:presLayoutVars>
          <dgm:chMax val="5"/>
          <dgm:dir/>
          <dgm:resizeHandles val="exact"/>
        </dgm:presLayoutVars>
      </dgm:prSet>
      <dgm:spPr/>
    </dgm:pt>
    <dgm:pt modelId="{97E42DA3-8EFA-4C81-A439-500174D151CA}" type="pres">
      <dgm:prSet presAssocID="{5156B82C-9D1B-407D-966F-C6DCB6416BDB}" presName="dummyMaxCanvas" presStyleCnt="0">
        <dgm:presLayoutVars/>
      </dgm:prSet>
      <dgm:spPr/>
    </dgm:pt>
    <dgm:pt modelId="{3054A586-DA99-4267-9281-A04B4F918529}" type="pres">
      <dgm:prSet presAssocID="{5156B82C-9D1B-407D-966F-C6DCB6416BDB}" presName="ThreeNodes_1" presStyleLbl="node1" presStyleIdx="0" presStyleCnt="3">
        <dgm:presLayoutVars>
          <dgm:bulletEnabled val="1"/>
        </dgm:presLayoutVars>
      </dgm:prSet>
      <dgm:spPr/>
    </dgm:pt>
    <dgm:pt modelId="{9872AA93-3703-4AAD-A557-41BF729766F8}" type="pres">
      <dgm:prSet presAssocID="{5156B82C-9D1B-407D-966F-C6DCB6416BDB}" presName="ThreeNodes_2" presStyleLbl="node1" presStyleIdx="1" presStyleCnt="3">
        <dgm:presLayoutVars>
          <dgm:bulletEnabled val="1"/>
        </dgm:presLayoutVars>
      </dgm:prSet>
      <dgm:spPr/>
    </dgm:pt>
    <dgm:pt modelId="{11421746-85E1-47C9-8FEA-77F4A715686C}" type="pres">
      <dgm:prSet presAssocID="{5156B82C-9D1B-407D-966F-C6DCB6416BDB}" presName="ThreeNodes_3" presStyleLbl="node1" presStyleIdx="2" presStyleCnt="3">
        <dgm:presLayoutVars>
          <dgm:bulletEnabled val="1"/>
        </dgm:presLayoutVars>
      </dgm:prSet>
      <dgm:spPr/>
    </dgm:pt>
    <dgm:pt modelId="{AC81E453-B3AC-495C-9F29-227B3B73ED7D}" type="pres">
      <dgm:prSet presAssocID="{5156B82C-9D1B-407D-966F-C6DCB6416BDB}" presName="ThreeConn_1-2" presStyleLbl="fgAccFollowNode1" presStyleIdx="0" presStyleCnt="2">
        <dgm:presLayoutVars>
          <dgm:bulletEnabled val="1"/>
        </dgm:presLayoutVars>
      </dgm:prSet>
      <dgm:spPr/>
    </dgm:pt>
    <dgm:pt modelId="{1009C753-6BD0-406C-AD9D-5FB5CAC6BF01}" type="pres">
      <dgm:prSet presAssocID="{5156B82C-9D1B-407D-966F-C6DCB6416BDB}" presName="ThreeConn_2-3" presStyleLbl="fgAccFollowNode1" presStyleIdx="1" presStyleCnt="2">
        <dgm:presLayoutVars>
          <dgm:bulletEnabled val="1"/>
        </dgm:presLayoutVars>
      </dgm:prSet>
      <dgm:spPr/>
    </dgm:pt>
    <dgm:pt modelId="{63F921D1-A5EF-4995-9383-9E54217F8ADA}" type="pres">
      <dgm:prSet presAssocID="{5156B82C-9D1B-407D-966F-C6DCB6416BDB}" presName="ThreeNodes_1_text" presStyleLbl="node1" presStyleIdx="2" presStyleCnt="3">
        <dgm:presLayoutVars>
          <dgm:bulletEnabled val="1"/>
        </dgm:presLayoutVars>
      </dgm:prSet>
      <dgm:spPr/>
    </dgm:pt>
    <dgm:pt modelId="{4A628405-0C93-4D52-9A38-CF6B3ACEA91A}" type="pres">
      <dgm:prSet presAssocID="{5156B82C-9D1B-407D-966F-C6DCB6416BDB}" presName="ThreeNodes_2_text" presStyleLbl="node1" presStyleIdx="2" presStyleCnt="3">
        <dgm:presLayoutVars>
          <dgm:bulletEnabled val="1"/>
        </dgm:presLayoutVars>
      </dgm:prSet>
      <dgm:spPr/>
    </dgm:pt>
    <dgm:pt modelId="{DA0011BA-EBA1-4FBE-8BE6-3BCC54555ED2}" type="pres">
      <dgm:prSet presAssocID="{5156B82C-9D1B-407D-966F-C6DCB6416B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528009-33A0-4004-896E-C17CD96CD11B}" type="presOf" srcId="{9B34E1F7-8279-494B-97AD-A8F054F27DEE}" destId="{11421746-85E1-47C9-8FEA-77F4A715686C}" srcOrd="0" destOrd="0" presId="urn:microsoft.com/office/officeart/2005/8/layout/vProcess5"/>
    <dgm:cxn modelId="{94F9401D-CF51-49B9-8DB3-3F57A2878A46}" srcId="{5156B82C-9D1B-407D-966F-C6DCB6416BDB}" destId="{7765A7BE-CAC6-4A2D-9C62-76B8747D191E}" srcOrd="1" destOrd="0" parTransId="{746368F9-597A-4D13-89F0-44279A9F70D5}" sibTransId="{330EFDCC-0144-4C43-9446-27B06A98E9AF}"/>
    <dgm:cxn modelId="{552E7C30-A009-49CC-84C2-D0D72F21316C}" type="presOf" srcId="{7765A7BE-CAC6-4A2D-9C62-76B8747D191E}" destId="{9872AA93-3703-4AAD-A557-41BF729766F8}" srcOrd="0" destOrd="0" presId="urn:microsoft.com/office/officeart/2005/8/layout/vProcess5"/>
    <dgm:cxn modelId="{D20FC530-8A5F-47C4-B7BF-DF2EBBAC488E}" type="presOf" srcId="{09378A20-1794-43D8-9455-A4CF3D485930}" destId="{3054A586-DA99-4267-9281-A04B4F918529}" srcOrd="0" destOrd="0" presId="urn:microsoft.com/office/officeart/2005/8/layout/vProcess5"/>
    <dgm:cxn modelId="{FFA4B84B-7FC8-437B-81E3-49488DE364C0}" srcId="{5156B82C-9D1B-407D-966F-C6DCB6416BDB}" destId="{9B34E1F7-8279-494B-97AD-A8F054F27DEE}" srcOrd="2" destOrd="0" parTransId="{E7240B82-F31F-47B9-B920-B4D6782553B6}" sibTransId="{928556DE-6B5F-42BC-8943-66260B3D398C}"/>
    <dgm:cxn modelId="{585D2E77-62F8-451C-9AC9-7D3FF2CA055B}" type="presOf" srcId="{7765A7BE-CAC6-4A2D-9C62-76B8747D191E}" destId="{4A628405-0C93-4D52-9A38-CF6B3ACEA91A}" srcOrd="1" destOrd="0" presId="urn:microsoft.com/office/officeart/2005/8/layout/vProcess5"/>
    <dgm:cxn modelId="{742A9858-3987-47A8-9C34-36EB7C9526D0}" type="presOf" srcId="{5156B82C-9D1B-407D-966F-C6DCB6416BDB}" destId="{DFBD4EB2-3177-49F1-BDA2-0DD851AD46B2}" srcOrd="0" destOrd="0" presId="urn:microsoft.com/office/officeart/2005/8/layout/vProcess5"/>
    <dgm:cxn modelId="{70875E92-4E48-4A12-AA05-36E72D44E51D}" type="presOf" srcId="{9B34E1F7-8279-494B-97AD-A8F054F27DEE}" destId="{DA0011BA-EBA1-4FBE-8BE6-3BCC54555ED2}" srcOrd="1" destOrd="0" presId="urn:microsoft.com/office/officeart/2005/8/layout/vProcess5"/>
    <dgm:cxn modelId="{7DF895C4-B78B-4DFC-AE06-27AD7DA2B198}" type="presOf" srcId="{09378A20-1794-43D8-9455-A4CF3D485930}" destId="{63F921D1-A5EF-4995-9383-9E54217F8ADA}" srcOrd="1" destOrd="0" presId="urn:microsoft.com/office/officeart/2005/8/layout/vProcess5"/>
    <dgm:cxn modelId="{B7859AEE-689D-4CAE-A7E3-5DF77D38BA6C}" srcId="{5156B82C-9D1B-407D-966F-C6DCB6416BDB}" destId="{09378A20-1794-43D8-9455-A4CF3D485930}" srcOrd="0" destOrd="0" parTransId="{3FD409A0-AC36-496C-8598-795E58EC8B4E}" sibTransId="{81AF61D8-EED5-476F-87D6-CB03DBD7DDB2}"/>
    <dgm:cxn modelId="{EA9956FA-76D8-4718-9BF3-B9E6D2E93D00}" type="presOf" srcId="{81AF61D8-EED5-476F-87D6-CB03DBD7DDB2}" destId="{AC81E453-B3AC-495C-9F29-227B3B73ED7D}" srcOrd="0" destOrd="0" presId="urn:microsoft.com/office/officeart/2005/8/layout/vProcess5"/>
    <dgm:cxn modelId="{A133E9FF-7F48-4C79-9F30-B5DB91902A8E}" type="presOf" srcId="{330EFDCC-0144-4C43-9446-27B06A98E9AF}" destId="{1009C753-6BD0-406C-AD9D-5FB5CAC6BF01}" srcOrd="0" destOrd="0" presId="urn:microsoft.com/office/officeart/2005/8/layout/vProcess5"/>
    <dgm:cxn modelId="{41B0CD86-5D88-4D24-BF16-2198D9BE6CC2}" type="presParOf" srcId="{DFBD4EB2-3177-49F1-BDA2-0DD851AD46B2}" destId="{97E42DA3-8EFA-4C81-A439-500174D151CA}" srcOrd="0" destOrd="0" presId="urn:microsoft.com/office/officeart/2005/8/layout/vProcess5"/>
    <dgm:cxn modelId="{CB67D508-7586-41EE-B5DB-758497332912}" type="presParOf" srcId="{DFBD4EB2-3177-49F1-BDA2-0DD851AD46B2}" destId="{3054A586-DA99-4267-9281-A04B4F918529}" srcOrd="1" destOrd="0" presId="urn:microsoft.com/office/officeart/2005/8/layout/vProcess5"/>
    <dgm:cxn modelId="{4F54DE27-01A7-444D-9D4A-6242EA92AECA}" type="presParOf" srcId="{DFBD4EB2-3177-49F1-BDA2-0DD851AD46B2}" destId="{9872AA93-3703-4AAD-A557-41BF729766F8}" srcOrd="2" destOrd="0" presId="urn:microsoft.com/office/officeart/2005/8/layout/vProcess5"/>
    <dgm:cxn modelId="{BEFA3FF9-7CE5-4D30-B45E-86ADACCDB04E}" type="presParOf" srcId="{DFBD4EB2-3177-49F1-BDA2-0DD851AD46B2}" destId="{11421746-85E1-47C9-8FEA-77F4A715686C}" srcOrd="3" destOrd="0" presId="urn:microsoft.com/office/officeart/2005/8/layout/vProcess5"/>
    <dgm:cxn modelId="{987270E3-3FEE-46BC-9145-6237AC8D4E8C}" type="presParOf" srcId="{DFBD4EB2-3177-49F1-BDA2-0DD851AD46B2}" destId="{AC81E453-B3AC-495C-9F29-227B3B73ED7D}" srcOrd="4" destOrd="0" presId="urn:microsoft.com/office/officeart/2005/8/layout/vProcess5"/>
    <dgm:cxn modelId="{95C671B3-9CEA-4E91-9A3D-607A0B1CF789}" type="presParOf" srcId="{DFBD4EB2-3177-49F1-BDA2-0DD851AD46B2}" destId="{1009C753-6BD0-406C-AD9D-5FB5CAC6BF01}" srcOrd="5" destOrd="0" presId="urn:microsoft.com/office/officeart/2005/8/layout/vProcess5"/>
    <dgm:cxn modelId="{5698B11C-13AF-4EBD-B745-878B72A07B5E}" type="presParOf" srcId="{DFBD4EB2-3177-49F1-BDA2-0DD851AD46B2}" destId="{63F921D1-A5EF-4995-9383-9E54217F8ADA}" srcOrd="6" destOrd="0" presId="urn:microsoft.com/office/officeart/2005/8/layout/vProcess5"/>
    <dgm:cxn modelId="{F796ED83-98C4-4324-AD9C-27D4A8F6B1FF}" type="presParOf" srcId="{DFBD4EB2-3177-49F1-BDA2-0DD851AD46B2}" destId="{4A628405-0C93-4D52-9A38-CF6B3ACEA91A}" srcOrd="7" destOrd="0" presId="urn:microsoft.com/office/officeart/2005/8/layout/vProcess5"/>
    <dgm:cxn modelId="{6B5CE32C-1829-44C2-8CDB-9E9768A48121}" type="presParOf" srcId="{DFBD4EB2-3177-49F1-BDA2-0DD851AD46B2}" destId="{DA0011BA-EBA1-4FBE-8BE6-3BCC54555E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7C02B-DE7B-45B1-B7BB-88B2DF5E63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54E934-EA95-4E6C-874D-56B56C01F991}">
      <dgm:prSet/>
      <dgm:spPr/>
      <dgm:t>
        <a:bodyPr/>
        <a:lstStyle/>
        <a:p>
          <a:r>
            <a:rPr lang="en-US" dirty="0"/>
            <a:t>Data yang </a:t>
          </a:r>
          <a:r>
            <a:rPr lang="en-US" dirty="0" err="1"/>
            <a:t>digunakan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data </a:t>
          </a:r>
          <a:r>
            <a:rPr lang="en-US" dirty="0" err="1"/>
            <a:t>saham</a:t>
          </a:r>
          <a:r>
            <a:rPr lang="en-US" dirty="0"/>
            <a:t> </a:t>
          </a:r>
          <a:r>
            <a:rPr lang="en-ID" b="1" dirty="0"/>
            <a:t>Mitsubishi Motors Corporation</a:t>
          </a:r>
          <a:r>
            <a:rPr lang="en-US" dirty="0"/>
            <a:t> dan </a:t>
          </a:r>
          <a:r>
            <a:rPr lang="en-ID" b="1" dirty="0"/>
            <a:t>Nissan Motor Co., Ltd. (</a:t>
          </a:r>
          <a:r>
            <a:rPr lang="en-ID" b="1" dirty="0" err="1"/>
            <a:t>tahun</a:t>
          </a:r>
          <a:r>
            <a:rPr lang="en-ID" b="1" dirty="0"/>
            <a:t> 2010 </a:t>
          </a:r>
          <a:r>
            <a:rPr lang="en-ID" b="1" dirty="0" err="1"/>
            <a:t>hingga</a:t>
          </a:r>
          <a:r>
            <a:rPr lang="en-ID" b="1" dirty="0"/>
            <a:t> 2019)</a:t>
          </a:r>
          <a:endParaRPr lang="en-US" dirty="0"/>
        </a:p>
      </dgm:t>
    </dgm:pt>
    <dgm:pt modelId="{1BEEAA5A-7A33-4C5C-B2C2-94ADCFAD2BB9}" type="parTrans" cxnId="{65C32FD5-D74B-4180-853B-B2038C3471DA}">
      <dgm:prSet/>
      <dgm:spPr/>
      <dgm:t>
        <a:bodyPr/>
        <a:lstStyle/>
        <a:p>
          <a:endParaRPr lang="en-US"/>
        </a:p>
      </dgm:t>
    </dgm:pt>
    <dgm:pt modelId="{DA9E0260-A0EC-4CE6-99EC-6D20CD1B0C33}" type="sibTrans" cxnId="{65C32FD5-D74B-4180-853B-B2038C3471DA}">
      <dgm:prSet/>
      <dgm:spPr/>
      <dgm:t>
        <a:bodyPr/>
        <a:lstStyle/>
        <a:p>
          <a:endParaRPr lang="en-US"/>
        </a:p>
      </dgm:t>
    </dgm:pt>
    <dgm:pt modelId="{4BBDB6D0-D519-4AF9-B87A-6B1B2128E466}">
      <dgm:prSet/>
      <dgm:spPr/>
      <dgm:t>
        <a:bodyPr/>
        <a:lstStyle/>
        <a:p>
          <a:r>
            <a:rPr lang="en-ID"/>
            <a:t>Currency dalam USD</a:t>
          </a:r>
          <a:endParaRPr lang="en-US"/>
        </a:p>
      </dgm:t>
    </dgm:pt>
    <dgm:pt modelId="{2DB1D7C5-F7D9-4977-8DFD-F215C0DA7CE5}" type="parTrans" cxnId="{08244441-69EF-481C-A920-E81AFAF9C849}">
      <dgm:prSet/>
      <dgm:spPr/>
      <dgm:t>
        <a:bodyPr/>
        <a:lstStyle/>
        <a:p>
          <a:endParaRPr lang="en-US"/>
        </a:p>
      </dgm:t>
    </dgm:pt>
    <dgm:pt modelId="{FCF34DA4-3787-45AD-AEAE-7DAF506E797D}" type="sibTrans" cxnId="{08244441-69EF-481C-A920-E81AFAF9C849}">
      <dgm:prSet/>
      <dgm:spPr/>
      <dgm:t>
        <a:bodyPr/>
        <a:lstStyle/>
        <a:p>
          <a:endParaRPr lang="en-US"/>
        </a:p>
      </dgm:t>
    </dgm:pt>
    <dgm:pt modelId="{F3E6A328-82AE-4E98-B65B-13606AABCC72}">
      <dgm:prSet/>
      <dgm:spPr/>
      <dgm:t>
        <a:bodyPr/>
        <a:lstStyle/>
        <a:p>
          <a:r>
            <a:rPr lang="en-ID" dirty="0" err="1"/>
            <a:t>Kedua</a:t>
          </a:r>
          <a:r>
            <a:rPr lang="en-ID" dirty="0"/>
            <a:t> data </a:t>
          </a:r>
          <a:r>
            <a:rPr lang="en-ID" dirty="0" err="1"/>
            <a:t>tersebut</a:t>
          </a:r>
          <a:r>
            <a:rPr lang="en-ID" dirty="0"/>
            <a:t> </a:t>
          </a:r>
          <a:r>
            <a:rPr lang="en-ID" dirty="0" err="1"/>
            <a:t>dibandingkan</a:t>
          </a:r>
          <a:r>
            <a:rPr lang="en-ID" dirty="0"/>
            <a:t> dan </a:t>
          </a:r>
          <a:r>
            <a:rPr lang="en-ID" dirty="0" err="1"/>
            <a:t>diprediksi</a:t>
          </a:r>
          <a:r>
            <a:rPr lang="en-ID" dirty="0"/>
            <a:t> </a:t>
          </a:r>
          <a:r>
            <a:rPr lang="en-ID" dirty="0" err="1"/>
            <a:t>pergeraknya</a:t>
          </a:r>
          <a:r>
            <a:rPr lang="en-ID" dirty="0"/>
            <a:t> mana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baik</a:t>
          </a:r>
          <a:endParaRPr lang="en-US" dirty="0"/>
        </a:p>
      </dgm:t>
    </dgm:pt>
    <dgm:pt modelId="{750E6A98-42D9-4CF0-A6B8-2EADD2041074}" type="parTrans" cxnId="{0DC046F8-7B9D-43BB-93B5-66CC9CE464FE}">
      <dgm:prSet/>
      <dgm:spPr/>
      <dgm:t>
        <a:bodyPr/>
        <a:lstStyle/>
        <a:p>
          <a:endParaRPr lang="en-US"/>
        </a:p>
      </dgm:t>
    </dgm:pt>
    <dgm:pt modelId="{8D64EE0D-C093-48C8-8AB5-726F00677008}" type="sibTrans" cxnId="{0DC046F8-7B9D-43BB-93B5-66CC9CE464FE}">
      <dgm:prSet/>
      <dgm:spPr/>
      <dgm:t>
        <a:bodyPr/>
        <a:lstStyle/>
        <a:p>
          <a:endParaRPr lang="en-US"/>
        </a:p>
      </dgm:t>
    </dgm:pt>
    <dgm:pt modelId="{C38B98B1-9062-4897-8D33-E142D9989259}">
      <dgm:prSet/>
      <dgm:spPr/>
      <dgm:t>
        <a:bodyPr/>
        <a:lstStyle/>
        <a:p>
          <a:r>
            <a:rPr lang="en-ID"/>
            <a:t>Sumber data : https://finance.yahoo.com/</a:t>
          </a:r>
          <a:endParaRPr lang="en-US"/>
        </a:p>
      </dgm:t>
    </dgm:pt>
    <dgm:pt modelId="{E640A20E-3B7B-4072-B9F3-CD0F264432C7}" type="parTrans" cxnId="{5B404B71-EBC3-43AE-8034-85BF03DCBBF8}">
      <dgm:prSet/>
      <dgm:spPr/>
      <dgm:t>
        <a:bodyPr/>
        <a:lstStyle/>
        <a:p>
          <a:endParaRPr lang="en-US"/>
        </a:p>
      </dgm:t>
    </dgm:pt>
    <dgm:pt modelId="{2A63EE51-6E35-4FFA-A7CA-3375D8A13331}" type="sibTrans" cxnId="{5B404B71-EBC3-43AE-8034-85BF03DCBBF8}">
      <dgm:prSet/>
      <dgm:spPr/>
      <dgm:t>
        <a:bodyPr/>
        <a:lstStyle/>
        <a:p>
          <a:endParaRPr lang="en-US"/>
        </a:p>
      </dgm:t>
    </dgm:pt>
    <dgm:pt modelId="{9DA79E53-DF59-4B50-A472-D652BEE3501B}" type="pres">
      <dgm:prSet presAssocID="{7787C02B-DE7B-45B1-B7BB-88B2DF5E63D6}" presName="root" presStyleCnt="0">
        <dgm:presLayoutVars>
          <dgm:dir/>
          <dgm:resizeHandles val="exact"/>
        </dgm:presLayoutVars>
      </dgm:prSet>
      <dgm:spPr/>
    </dgm:pt>
    <dgm:pt modelId="{96C6C1D4-5C2F-4477-B15C-BC0EE0E6A54B}" type="pres">
      <dgm:prSet presAssocID="{7787C02B-DE7B-45B1-B7BB-88B2DF5E63D6}" presName="container" presStyleCnt="0">
        <dgm:presLayoutVars>
          <dgm:dir/>
          <dgm:resizeHandles val="exact"/>
        </dgm:presLayoutVars>
      </dgm:prSet>
      <dgm:spPr/>
    </dgm:pt>
    <dgm:pt modelId="{31820E5C-B433-4073-ADAB-5F6C52FE17C2}" type="pres">
      <dgm:prSet presAssocID="{7B54E934-EA95-4E6C-874D-56B56C01F991}" presName="compNode" presStyleCnt="0"/>
      <dgm:spPr/>
    </dgm:pt>
    <dgm:pt modelId="{69500B7D-B461-4CE2-898C-8EAED8E48C76}" type="pres">
      <dgm:prSet presAssocID="{7B54E934-EA95-4E6C-874D-56B56C01F991}" presName="iconBgRect" presStyleLbl="bgShp" presStyleIdx="0" presStyleCnt="4"/>
      <dgm:spPr/>
    </dgm:pt>
    <dgm:pt modelId="{2B80FCAC-4757-42C0-AB88-6C8D16DB6BDC}" type="pres">
      <dgm:prSet presAssocID="{7B54E934-EA95-4E6C-874D-56B56C01F9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AAD2868-590C-4198-BCE6-6B252C3CA546}" type="pres">
      <dgm:prSet presAssocID="{7B54E934-EA95-4E6C-874D-56B56C01F991}" presName="spaceRect" presStyleCnt="0"/>
      <dgm:spPr/>
    </dgm:pt>
    <dgm:pt modelId="{9D08B1DC-7D82-4A53-A1CE-8F52F0275668}" type="pres">
      <dgm:prSet presAssocID="{7B54E934-EA95-4E6C-874D-56B56C01F991}" presName="textRect" presStyleLbl="revTx" presStyleIdx="0" presStyleCnt="4">
        <dgm:presLayoutVars>
          <dgm:chMax val="1"/>
          <dgm:chPref val="1"/>
        </dgm:presLayoutVars>
      </dgm:prSet>
      <dgm:spPr/>
    </dgm:pt>
    <dgm:pt modelId="{12A0273D-B762-40B7-B21C-C64196F5E885}" type="pres">
      <dgm:prSet presAssocID="{DA9E0260-A0EC-4CE6-99EC-6D20CD1B0C33}" presName="sibTrans" presStyleLbl="sibTrans2D1" presStyleIdx="0" presStyleCnt="0"/>
      <dgm:spPr/>
    </dgm:pt>
    <dgm:pt modelId="{352B5F82-32A8-42DD-990D-65441EF34C16}" type="pres">
      <dgm:prSet presAssocID="{4BBDB6D0-D519-4AF9-B87A-6B1B2128E466}" presName="compNode" presStyleCnt="0"/>
      <dgm:spPr/>
    </dgm:pt>
    <dgm:pt modelId="{FFB7FCC5-59D2-49C9-ACD2-2188A8F0A845}" type="pres">
      <dgm:prSet presAssocID="{4BBDB6D0-D519-4AF9-B87A-6B1B2128E466}" presName="iconBgRect" presStyleLbl="bgShp" presStyleIdx="1" presStyleCnt="4"/>
      <dgm:spPr/>
    </dgm:pt>
    <dgm:pt modelId="{E72DB123-9CBF-4940-98F1-A804A3B40E3D}" type="pres">
      <dgm:prSet presAssocID="{4BBDB6D0-D519-4AF9-B87A-6B1B2128E4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1411B4C-24DB-4C0D-9A95-A10467E7FECE}" type="pres">
      <dgm:prSet presAssocID="{4BBDB6D0-D519-4AF9-B87A-6B1B2128E466}" presName="spaceRect" presStyleCnt="0"/>
      <dgm:spPr/>
    </dgm:pt>
    <dgm:pt modelId="{7D376AAE-B21E-46BE-9DEA-72476907652D}" type="pres">
      <dgm:prSet presAssocID="{4BBDB6D0-D519-4AF9-B87A-6B1B2128E466}" presName="textRect" presStyleLbl="revTx" presStyleIdx="1" presStyleCnt="4">
        <dgm:presLayoutVars>
          <dgm:chMax val="1"/>
          <dgm:chPref val="1"/>
        </dgm:presLayoutVars>
      </dgm:prSet>
      <dgm:spPr/>
    </dgm:pt>
    <dgm:pt modelId="{D4577E72-E0E5-4979-ADDC-894EF9408290}" type="pres">
      <dgm:prSet presAssocID="{FCF34DA4-3787-45AD-AEAE-7DAF506E797D}" presName="sibTrans" presStyleLbl="sibTrans2D1" presStyleIdx="0" presStyleCnt="0"/>
      <dgm:spPr/>
    </dgm:pt>
    <dgm:pt modelId="{7505AFB4-BF65-4F9C-B30F-F1370B85F4E6}" type="pres">
      <dgm:prSet presAssocID="{F3E6A328-82AE-4E98-B65B-13606AABCC72}" presName="compNode" presStyleCnt="0"/>
      <dgm:spPr/>
    </dgm:pt>
    <dgm:pt modelId="{67F5A8B9-3C0A-4B46-95A4-72E026894566}" type="pres">
      <dgm:prSet presAssocID="{F3E6A328-82AE-4E98-B65B-13606AABCC72}" presName="iconBgRect" presStyleLbl="bgShp" presStyleIdx="2" presStyleCnt="4"/>
      <dgm:spPr/>
    </dgm:pt>
    <dgm:pt modelId="{0B9B2955-DDF3-4726-9F04-7E08466B4439}" type="pres">
      <dgm:prSet presAssocID="{F3E6A328-82AE-4E98-B65B-13606AABC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1C97003-D03E-4AE0-AD77-75C225183D61}" type="pres">
      <dgm:prSet presAssocID="{F3E6A328-82AE-4E98-B65B-13606AABCC72}" presName="spaceRect" presStyleCnt="0"/>
      <dgm:spPr/>
    </dgm:pt>
    <dgm:pt modelId="{6C473E30-1B84-4DFA-9D19-20EA0345606F}" type="pres">
      <dgm:prSet presAssocID="{F3E6A328-82AE-4E98-B65B-13606AABCC72}" presName="textRect" presStyleLbl="revTx" presStyleIdx="2" presStyleCnt="4">
        <dgm:presLayoutVars>
          <dgm:chMax val="1"/>
          <dgm:chPref val="1"/>
        </dgm:presLayoutVars>
      </dgm:prSet>
      <dgm:spPr/>
    </dgm:pt>
    <dgm:pt modelId="{E3D93C99-C6A1-424C-BF4B-2741A8C5685F}" type="pres">
      <dgm:prSet presAssocID="{8D64EE0D-C093-48C8-8AB5-726F00677008}" presName="sibTrans" presStyleLbl="sibTrans2D1" presStyleIdx="0" presStyleCnt="0"/>
      <dgm:spPr/>
    </dgm:pt>
    <dgm:pt modelId="{31148586-A7B9-42A9-95ED-39AA841A6F72}" type="pres">
      <dgm:prSet presAssocID="{C38B98B1-9062-4897-8D33-E142D9989259}" presName="compNode" presStyleCnt="0"/>
      <dgm:spPr/>
    </dgm:pt>
    <dgm:pt modelId="{F97CE820-82AA-49C4-ADC1-48E34373DC38}" type="pres">
      <dgm:prSet presAssocID="{C38B98B1-9062-4897-8D33-E142D9989259}" presName="iconBgRect" presStyleLbl="bgShp" presStyleIdx="3" presStyleCnt="4"/>
      <dgm:spPr/>
    </dgm:pt>
    <dgm:pt modelId="{AA854DC7-13B5-4FD5-97D4-C1FE13BC7294}" type="pres">
      <dgm:prSet presAssocID="{C38B98B1-9062-4897-8D33-E142D99892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A324E184-DD6A-4FFE-A4BD-CEC7D89826B8}" type="pres">
      <dgm:prSet presAssocID="{C38B98B1-9062-4897-8D33-E142D9989259}" presName="spaceRect" presStyleCnt="0"/>
      <dgm:spPr/>
    </dgm:pt>
    <dgm:pt modelId="{7FCCAFB0-D42C-440B-B321-C72E197AAE77}" type="pres">
      <dgm:prSet presAssocID="{C38B98B1-9062-4897-8D33-E142D99892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E2DF00-1842-43B3-A637-4AABED863519}" type="presOf" srcId="{7B54E934-EA95-4E6C-874D-56B56C01F991}" destId="{9D08B1DC-7D82-4A53-A1CE-8F52F0275668}" srcOrd="0" destOrd="0" presId="urn:microsoft.com/office/officeart/2018/2/layout/IconCircleList"/>
    <dgm:cxn modelId="{A811CD13-9AC3-4DFC-9B48-E3D1B04D7619}" type="presOf" srcId="{DA9E0260-A0EC-4CE6-99EC-6D20CD1B0C33}" destId="{12A0273D-B762-40B7-B21C-C64196F5E885}" srcOrd="0" destOrd="0" presId="urn:microsoft.com/office/officeart/2018/2/layout/IconCircleList"/>
    <dgm:cxn modelId="{3B33C11F-0779-4FFE-BC35-ECC4CEF6E96A}" type="presOf" srcId="{FCF34DA4-3787-45AD-AEAE-7DAF506E797D}" destId="{D4577E72-E0E5-4979-ADDC-894EF9408290}" srcOrd="0" destOrd="0" presId="urn:microsoft.com/office/officeart/2018/2/layout/IconCircleList"/>
    <dgm:cxn modelId="{08244441-69EF-481C-A920-E81AFAF9C849}" srcId="{7787C02B-DE7B-45B1-B7BB-88B2DF5E63D6}" destId="{4BBDB6D0-D519-4AF9-B87A-6B1B2128E466}" srcOrd="1" destOrd="0" parTransId="{2DB1D7C5-F7D9-4977-8DFD-F215C0DA7CE5}" sibTransId="{FCF34DA4-3787-45AD-AEAE-7DAF506E797D}"/>
    <dgm:cxn modelId="{5B404B71-EBC3-43AE-8034-85BF03DCBBF8}" srcId="{7787C02B-DE7B-45B1-B7BB-88B2DF5E63D6}" destId="{C38B98B1-9062-4897-8D33-E142D9989259}" srcOrd="3" destOrd="0" parTransId="{E640A20E-3B7B-4072-B9F3-CD0F264432C7}" sibTransId="{2A63EE51-6E35-4FFA-A7CA-3375D8A13331}"/>
    <dgm:cxn modelId="{404AF872-8807-452B-835E-02488C56928B}" type="presOf" srcId="{8D64EE0D-C093-48C8-8AB5-726F00677008}" destId="{E3D93C99-C6A1-424C-BF4B-2741A8C5685F}" srcOrd="0" destOrd="0" presId="urn:microsoft.com/office/officeart/2018/2/layout/IconCircleList"/>
    <dgm:cxn modelId="{F7D93F8F-A8AE-4598-A784-5DD2D494222F}" type="presOf" srcId="{F3E6A328-82AE-4E98-B65B-13606AABCC72}" destId="{6C473E30-1B84-4DFA-9D19-20EA0345606F}" srcOrd="0" destOrd="0" presId="urn:microsoft.com/office/officeart/2018/2/layout/IconCircleList"/>
    <dgm:cxn modelId="{DA07F9A1-1D49-444B-9838-7AF59AC4C4BD}" type="presOf" srcId="{C38B98B1-9062-4897-8D33-E142D9989259}" destId="{7FCCAFB0-D42C-440B-B321-C72E197AAE77}" srcOrd="0" destOrd="0" presId="urn:microsoft.com/office/officeart/2018/2/layout/IconCircleList"/>
    <dgm:cxn modelId="{65C32FD5-D74B-4180-853B-B2038C3471DA}" srcId="{7787C02B-DE7B-45B1-B7BB-88B2DF5E63D6}" destId="{7B54E934-EA95-4E6C-874D-56B56C01F991}" srcOrd="0" destOrd="0" parTransId="{1BEEAA5A-7A33-4C5C-B2C2-94ADCFAD2BB9}" sibTransId="{DA9E0260-A0EC-4CE6-99EC-6D20CD1B0C33}"/>
    <dgm:cxn modelId="{7DBEFDDC-C294-4FDF-BAB3-50C284F7DEB4}" type="presOf" srcId="{7787C02B-DE7B-45B1-B7BB-88B2DF5E63D6}" destId="{9DA79E53-DF59-4B50-A472-D652BEE3501B}" srcOrd="0" destOrd="0" presId="urn:microsoft.com/office/officeart/2018/2/layout/IconCircleList"/>
    <dgm:cxn modelId="{0DC046F8-7B9D-43BB-93B5-66CC9CE464FE}" srcId="{7787C02B-DE7B-45B1-B7BB-88B2DF5E63D6}" destId="{F3E6A328-82AE-4E98-B65B-13606AABCC72}" srcOrd="2" destOrd="0" parTransId="{750E6A98-42D9-4CF0-A6B8-2EADD2041074}" sibTransId="{8D64EE0D-C093-48C8-8AB5-726F00677008}"/>
    <dgm:cxn modelId="{3A2D2AFD-3561-4700-88EB-09A2B82EDB18}" type="presOf" srcId="{4BBDB6D0-D519-4AF9-B87A-6B1B2128E466}" destId="{7D376AAE-B21E-46BE-9DEA-72476907652D}" srcOrd="0" destOrd="0" presId="urn:microsoft.com/office/officeart/2018/2/layout/IconCircleList"/>
    <dgm:cxn modelId="{0D039840-7A27-4BC3-8165-0B1CEAA07322}" type="presParOf" srcId="{9DA79E53-DF59-4B50-A472-D652BEE3501B}" destId="{96C6C1D4-5C2F-4477-B15C-BC0EE0E6A54B}" srcOrd="0" destOrd="0" presId="urn:microsoft.com/office/officeart/2018/2/layout/IconCircleList"/>
    <dgm:cxn modelId="{CF4F6D35-948C-4B13-BB4A-E3735B2760D2}" type="presParOf" srcId="{96C6C1D4-5C2F-4477-B15C-BC0EE0E6A54B}" destId="{31820E5C-B433-4073-ADAB-5F6C52FE17C2}" srcOrd="0" destOrd="0" presId="urn:microsoft.com/office/officeart/2018/2/layout/IconCircleList"/>
    <dgm:cxn modelId="{EC35179F-3F6E-48D2-A55B-F8704F7C0B5F}" type="presParOf" srcId="{31820E5C-B433-4073-ADAB-5F6C52FE17C2}" destId="{69500B7D-B461-4CE2-898C-8EAED8E48C76}" srcOrd="0" destOrd="0" presId="urn:microsoft.com/office/officeart/2018/2/layout/IconCircleList"/>
    <dgm:cxn modelId="{997A79B0-C5EE-426E-888E-62EC04E3A40B}" type="presParOf" srcId="{31820E5C-B433-4073-ADAB-5F6C52FE17C2}" destId="{2B80FCAC-4757-42C0-AB88-6C8D16DB6BDC}" srcOrd="1" destOrd="0" presId="urn:microsoft.com/office/officeart/2018/2/layout/IconCircleList"/>
    <dgm:cxn modelId="{66672741-33F2-490A-87F7-F47E860AEC31}" type="presParOf" srcId="{31820E5C-B433-4073-ADAB-5F6C52FE17C2}" destId="{9AAD2868-590C-4198-BCE6-6B252C3CA546}" srcOrd="2" destOrd="0" presId="urn:microsoft.com/office/officeart/2018/2/layout/IconCircleList"/>
    <dgm:cxn modelId="{03776174-4A8D-44AD-A4F0-C145B0096DD1}" type="presParOf" srcId="{31820E5C-B433-4073-ADAB-5F6C52FE17C2}" destId="{9D08B1DC-7D82-4A53-A1CE-8F52F0275668}" srcOrd="3" destOrd="0" presId="urn:microsoft.com/office/officeart/2018/2/layout/IconCircleList"/>
    <dgm:cxn modelId="{D32CDA50-AE8F-4E63-8E38-4ACF112AD7F1}" type="presParOf" srcId="{96C6C1D4-5C2F-4477-B15C-BC0EE0E6A54B}" destId="{12A0273D-B762-40B7-B21C-C64196F5E885}" srcOrd="1" destOrd="0" presId="urn:microsoft.com/office/officeart/2018/2/layout/IconCircleList"/>
    <dgm:cxn modelId="{5D990DD6-76E2-434C-9807-881B53DB95DF}" type="presParOf" srcId="{96C6C1D4-5C2F-4477-B15C-BC0EE0E6A54B}" destId="{352B5F82-32A8-42DD-990D-65441EF34C16}" srcOrd="2" destOrd="0" presId="urn:microsoft.com/office/officeart/2018/2/layout/IconCircleList"/>
    <dgm:cxn modelId="{7994344A-0585-4257-9F6E-73BB05C084B8}" type="presParOf" srcId="{352B5F82-32A8-42DD-990D-65441EF34C16}" destId="{FFB7FCC5-59D2-49C9-ACD2-2188A8F0A845}" srcOrd="0" destOrd="0" presId="urn:microsoft.com/office/officeart/2018/2/layout/IconCircleList"/>
    <dgm:cxn modelId="{C01A796A-9AD5-4006-ACD9-86E4EECF222C}" type="presParOf" srcId="{352B5F82-32A8-42DD-990D-65441EF34C16}" destId="{E72DB123-9CBF-4940-98F1-A804A3B40E3D}" srcOrd="1" destOrd="0" presId="urn:microsoft.com/office/officeart/2018/2/layout/IconCircleList"/>
    <dgm:cxn modelId="{D00D703A-5985-46BD-8A3F-BAE75CD6B29B}" type="presParOf" srcId="{352B5F82-32A8-42DD-990D-65441EF34C16}" destId="{F1411B4C-24DB-4C0D-9A95-A10467E7FECE}" srcOrd="2" destOrd="0" presId="urn:microsoft.com/office/officeart/2018/2/layout/IconCircleList"/>
    <dgm:cxn modelId="{C3A30B12-8E2A-462B-89EA-2BA0C397A3C2}" type="presParOf" srcId="{352B5F82-32A8-42DD-990D-65441EF34C16}" destId="{7D376AAE-B21E-46BE-9DEA-72476907652D}" srcOrd="3" destOrd="0" presId="urn:microsoft.com/office/officeart/2018/2/layout/IconCircleList"/>
    <dgm:cxn modelId="{16B78BFD-201C-4035-8D30-55E2265FC2E2}" type="presParOf" srcId="{96C6C1D4-5C2F-4477-B15C-BC0EE0E6A54B}" destId="{D4577E72-E0E5-4979-ADDC-894EF9408290}" srcOrd="3" destOrd="0" presId="urn:microsoft.com/office/officeart/2018/2/layout/IconCircleList"/>
    <dgm:cxn modelId="{11E34563-8552-435E-A590-CDF8B51AB0E7}" type="presParOf" srcId="{96C6C1D4-5C2F-4477-B15C-BC0EE0E6A54B}" destId="{7505AFB4-BF65-4F9C-B30F-F1370B85F4E6}" srcOrd="4" destOrd="0" presId="urn:microsoft.com/office/officeart/2018/2/layout/IconCircleList"/>
    <dgm:cxn modelId="{56752434-4EB2-4CCB-9A59-57C45AF2EF16}" type="presParOf" srcId="{7505AFB4-BF65-4F9C-B30F-F1370B85F4E6}" destId="{67F5A8B9-3C0A-4B46-95A4-72E026894566}" srcOrd="0" destOrd="0" presId="urn:microsoft.com/office/officeart/2018/2/layout/IconCircleList"/>
    <dgm:cxn modelId="{E679B054-06FD-460F-8DBF-BA3F554A3430}" type="presParOf" srcId="{7505AFB4-BF65-4F9C-B30F-F1370B85F4E6}" destId="{0B9B2955-DDF3-4726-9F04-7E08466B4439}" srcOrd="1" destOrd="0" presId="urn:microsoft.com/office/officeart/2018/2/layout/IconCircleList"/>
    <dgm:cxn modelId="{5042B617-0F3B-4243-A6B8-C7DCEC75FDC6}" type="presParOf" srcId="{7505AFB4-BF65-4F9C-B30F-F1370B85F4E6}" destId="{A1C97003-D03E-4AE0-AD77-75C225183D61}" srcOrd="2" destOrd="0" presId="urn:microsoft.com/office/officeart/2018/2/layout/IconCircleList"/>
    <dgm:cxn modelId="{5C1FDAD3-5B53-471D-901A-B0893A0C5F49}" type="presParOf" srcId="{7505AFB4-BF65-4F9C-B30F-F1370B85F4E6}" destId="{6C473E30-1B84-4DFA-9D19-20EA0345606F}" srcOrd="3" destOrd="0" presId="urn:microsoft.com/office/officeart/2018/2/layout/IconCircleList"/>
    <dgm:cxn modelId="{2071707D-54EF-4560-9014-949988EEF8AF}" type="presParOf" srcId="{96C6C1D4-5C2F-4477-B15C-BC0EE0E6A54B}" destId="{E3D93C99-C6A1-424C-BF4B-2741A8C5685F}" srcOrd="5" destOrd="0" presId="urn:microsoft.com/office/officeart/2018/2/layout/IconCircleList"/>
    <dgm:cxn modelId="{770855BD-BF95-423D-8E63-9E73CC41D73B}" type="presParOf" srcId="{96C6C1D4-5C2F-4477-B15C-BC0EE0E6A54B}" destId="{31148586-A7B9-42A9-95ED-39AA841A6F72}" srcOrd="6" destOrd="0" presId="urn:microsoft.com/office/officeart/2018/2/layout/IconCircleList"/>
    <dgm:cxn modelId="{486F10E2-FEC3-4C84-8D1D-BAB981254886}" type="presParOf" srcId="{31148586-A7B9-42A9-95ED-39AA841A6F72}" destId="{F97CE820-82AA-49C4-ADC1-48E34373DC38}" srcOrd="0" destOrd="0" presId="urn:microsoft.com/office/officeart/2018/2/layout/IconCircleList"/>
    <dgm:cxn modelId="{47ADD71C-EB31-4FA1-8A44-C9E05EE16B5D}" type="presParOf" srcId="{31148586-A7B9-42A9-95ED-39AA841A6F72}" destId="{AA854DC7-13B5-4FD5-97D4-C1FE13BC7294}" srcOrd="1" destOrd="0" presId="urn:microsoft.com/office/officeart/2018/2/layout/IconCircleList"/>
    <dgm:cxn modelId="{FAA85B78-1E40-48D8-9ED9-86C9E22ACD8D}" type="presParOf" srcId="{31148586-A7B9-42A9-95ED-39AA841A6F72}" destId="{A324E184-DD6A-4FFE-A4BD-CEC7D89826B8}" srcOrd="2" destOrd="0" presId="urn:microsoft.com/office/officeart/2018/2/layout/IconCircleList"/>
    <dgm:cxn modelId="{3E417D01-316B-456F-9448-5102072C6812}" type="presParOf" srcId="{31148586-A7B9-42A9-95ED-39AA841A6F72}" destId="{7FCCAFB0-D42C-440B-B321-C72E197AAE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DB51B-196F-46BD-964A-A1CFEC513D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414FE2-B917-4E8D-A8F0-BD57AC451CE2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		:</a:t>
          </a:r>
        </a:p>
        <a:p>
          <a:r>
            <a:rPr lang="en-ID" dirty="0">
              <a:hlinkClick xmlns:r="http://schemas.openxmlformats.org/officeDocument/2006/relationships" r:id="rId1"/>
            </a:rPr>
            <a:t>https://github.com/muhilham01/PROBSTOK-STOCK-ANALYZE</a:t>
          </a:r>
          <a:r>
            <a:rPr lang="en-ID" dirty="0"/>
            <a:t>	ATAU</a:t>
          </a:r>
        </a:p>
        <a:p>
          <a:r>
            <a:rPr lang="en-ID" u="none" dirty="0">
              <a:hlinkClick xmlns:r="http://schemas.openxmlformats.org/officeDocument/2006/relationships" r:id="rId2"/>
            </a:rPr>
            <a:t>http://bit.ly/uas_probstok19</a:t>
          </a:r>
          <a:endParaRPr lang="en-ID" u="none" dirty="0"/>
        </a:p>
      </dgm:t>
    </dgm:pt>
    <dgm:pt modelId="{A479F433-F9FC-4EAC-AF2E-80E4E59EEA46}" type="parTrans" cxnId="{ED1D20AB-E1EF-4597-8294-1D7079A643E3}">
      <dgm:prSet/>
      <dgm:spPr/>
      <dgm:t>
        <a:bodyPr/>
        <a:lstStyle/>
        <a:p>
          <a:endParaRPr lang="en-US"/>
        </a:p>
      </dgm:t>
    </dgm:pt>
    <dgm:pt modelId="{B84A6C5E-E812-48FF-969B-EFE556DA7CA2}" type="sibTrans" cxnId="{ED1D20AB-E1EF-4597-8294-1D7079A643E3}">
      <dgm:prSet/>
      <dgm:spPr/>
      <dgm:t>
        <a:bodyPr/>
        <a:lstStyle/>
        <a:p>
          <a:endParaRPr lang="en-US"/>
        </a:p>
      </dgm:t>
    </dgm:pt>
    <dgm:pt modelId="{F0B4064C-435E-405C-AAEA-413AFACF57D0}">
      <dgm:prSet/>
      <dgm:spPr/>
      <dgm:t>
        <a:bodyPr/>
        <a:lstStyle/>
        <a:p>
          <a:r>
            <a:rPr lang="en-US" dirty="0"/>
            <a:t>Social Media	:</a:t>
          </a:r>
        </a:p>
        <a:p>
          <a:r>
            <a:rPr lang="en-ID" dirty="0">
              <a:hlinkClick xmlns:r="http://schemas.openxmlformats.org/officeDocument/2006/relationships" r:id="rId3"/>
            </a:rPr>
            <a:t>https://web.facebook.com/muhammadilham.akbar.583</a:t>
          </a:r>
          <a:endParaRPr lang="en-US" dirty="0"/>
        </a:p>
      </dgm:t>
    </dgm:pt>
    <dgm:pt modelId="{55928333-0204-412B-BE68-41178533DB7B}" type="parTrans" cxnId="{B8BB8F1B-BC10-4E47-B688-1CDFF07B2254}">
      <dgm:prSet/>
      <dgm:spPr/>
      <dgm:t>
        <a:bodyPr/>
        <a:lstStyle/>
        <a:p>
          <a:endParaRPr lang="en-US"/>
        </a:p>
      </dgm:t>
    </dgm:pt>
    <dgm:pt modelId="{E868D018-9A7E-4E24-AB39-E78495EC4FB0}" type="sibTrans" cxnId="{B8BB8F1B-BC10-4E47-B688-1CDFF07B2254}">
      <dgm:prSet/>
      <dgm:spPr/>
      <dgm:t>
        <a:bodyPr/>
        <a:lstStyle/>
        <a:p>
          <a:endParaRPr lang="en-US"/>
        </a:p>
      </dgm:t>
    </dgm:pt>
    <dgm:pt modelId="{2396A69B-B055-415A-81C6-B183ADFE285B}" type="pres">
      <dgm:prSet presAssocID="{766DB51B-196F-46BD-964A-A1CFEC513DD4}" presName="root" presStyleCnt="0">
        <dgm:presLayoutVars>
          <dgm:dir/>
          <dgm:resizeHandles val="exact"/>
        </dgm:presLayoutVars>
      </dgm:prSet>
      <dgm:spPr/>
    </dgm:pt>
    <dgm:pt modelId="{A9C2DBD6-9BD5-4FCD-87FB-E20120A0B930}" type="pres">
      <dgm:prSet presAssocID="{F2414FE2-B917-4E8D-A8F0-BD57AC451CE2}" presName="compNode" presStyleCnt="0"/>
      <dgm:spPr/>
    </dgm:pt>
    <dgm:pt modelId="{F1147970-BF55-4BED-8F7C-B1DCADA76878}" type="pres">
      <dgm:prSet presAssocID="{F2414FE2-B917-4E8D-A8F0-BD57AC451CE2}" presName="bgRect" presStyleLbl="bgShp" presStyleIdx="0" presStyleCnt="2"/>
      <dgm:spPr/>
    </dgm:pt>
    <dgm:pt modelId="{51877D10-0598-4944-B724-E8F6F54B463A}" type="pres">
      <dgm:prSet presAssocID="{F2414FE2-B917-4E8D-A8F0-BD57AC451CE2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55EDB35-6F77-46F5-8D52-2655E7DB618A}" type="pres">
      <dgm:prSet presAssocID="{F2414FE2-B917-4E8D-A8F0-BD57AC451CE2}" presName="spaceRect" presStyleCnt="0"/>
      <dgm:spPr/>
    </dgm:pt>
    <dgm:pt modelId="{3F724B72-D3AE-49DD-90AC-8BBC96A9D6EF}" type="pres">
      <dgm:prSet presAssocID="{F2414FE2-B917-4E8D-A8F0-BD57AC451CE2}" presName="parTx" presStyleLbl="revTx" presStyleIdx="0" presStyleCnt="2">
        <dgm:presLayoutVars>
          <dgm:chMax val="0"/>
          <dgm:chPref val="0"/>
        </dgm:presLayoutVars>
      </dgm:prSet>
      <dgm:spPr/>
    </dgm:pt>
    <dgm:pt modelId="{8B824921-830F-4F90-BDB2-B5B9EDE67D03}" type="pres">
      <dgm:prSet presAssocID="{B84A6C5E-E812-48FF-969B-EFE556DA7CA2}" presName="sibTrans" presStyleCnt="0"/>
      <dgm:spPr/>
    </dgm:pt>
    <dgm:pt modelId="{DB5E6BC1-53D0-4CAD-8011-225FE2F5C5D5}" type="pres">
      <dgm:prSet presAssocID="{F0B4064C-435E-405C-AAEA-413AFACF57D0}" presName="compNode" presStyleCnt="0"/>
      <dgm:spPr/>
    </dgm:pt>
    <dgm:pt modelId="{7CC1AE5F-882C-4F59-965E-2DAC12F5C3A4}" type="pres">
      <dgm:prSet presAssocID="{F0B4064C-435E-405C-AAEA-413AFACF57D0}" presName="bgRect" presStyleLbl="bgShp" presStyleIdx="1" presStyleCnt="2"/>
      <dgm:spPr/>
    </dgm:pt>
    <dgm:pt modelId="{B07F51EB-057D-40B2-BD23-A484D861C8B0}" type="pres">
      <dgm:prSet presAssocID="{F0B4064C-435E-405C-AAEA-413AFACF57D0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8E6F720-A5FE-4B2D-9CD7-90392774E034}" type="pres">
      <dgm:prSet presAssocID="{F0B4064C-435E-405C-AAEA-413AFACF57D0}" presName="spaceRect" presStyleCnt="0"/>
      <dgm:spPr/>
    </dgm:pt>
    <dgm:pt modelId="{C3BE12FC-AE3D-4E43-B150-F7A0A725055D}" type="pres">
      <dgm:prSet presAssocID="{F0B4064C-435E-405C-AAEA-413AFACF57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CFD613-4B46-442A-809F-5747435AA179}" type="presOf" srcId="{766DB51B-196F-46BD-964A-A1CFEC513DD4}" destId="{2396A69B-B055-415A-81C6-B183ADFE285B}" srcOrd="0" destOrd="0" presId="urn:microsoft.com/office/officeart/2018/2/layout/IconVerticalSolidList"/>
    <dgm:cxn modelId="{B8BB8F1B-BC10-4E47-B688-1CDFF07B2254}" srcId="{766DB51B-196F-46BD-964A-A1CFEC513DD4}" destId="{F0B4064C-435E-405C-AAEA-413AFACF57D0}" srcOrd="1" destOrd="0" parTransId="{55928333-0204-412B-BE68-41178533DB7B}" sibTransId="{E868D018-9A7E-4E24-AB39-E78495EC4FB0}"/>
    <dgm:cxn modelId="{8EC2B5A4-61D0-47AC-A71E-5E832C0C286E}" type="presOf" srcId="{F0B4064C-435E-405C-AAEA-413AFACF57D0}" destId="{C3BE12FC-AE3D-4E43-B150-F7A0A725055D}" srcOrd="0" destOrd="0" presId="urn:microsoft.com/office/officeart/2018/2/layout/IconVerticalSolidList"/>
    <dgm:cxn modelId="{ED1D20AB-E1EF-4597-8294-1D7079A643E3}" srcId="{766DB51B-196F-46BD-964A-A1CFEC513DD4}" destId="{F2414FE2-B917-4E8D-A8F0-BD57AC451CE2}" srcOrd="0" destOrd="0" parTransId="{A479F433-F9FC-4EAC-AF2E-80E4E59EEA46}" sibTransId="{B84A6C5E-E812-48FF-969B-EFE556DA7CA2}"/>
    <dgm:cxn modelId="{0B0438E6-237E-4F95-B819-AF64543A4EDF}" type="presOf" srcId="{F2414FE2-B917-4E8D-A8F0-BD57AC451CE2}" destId="{3F724B72-D3AE-49DD-90AC-8BBC96A9D6EF}" srcOrd="0" destOrd="0" presId="urn:microsoft.com/office/officeart/2018/2/layout/IconVerticalSolidList"/>
    <dgm:cxn modelId="{FB5D371F-BFA6-4799-9A98-D53A82A3E0D6}" type="presParOf" srcId="{2396A69B-B055-415A-81C6-B183ADFE285B}" destId="{A9C2DBD6-9BD5-4FCD-87FB-E20120A0B930}" srcOrd="0" destOrd="0" presId="urn:microsoft.com/office/officeart/2018/2/layout/IconVerticalSolidList"/>
    <dgm:cxn modelId="{A50E036E-C10E-4660-950C-E2E84257808D}" type="presParOf" srcId="{A9C2DBD6-9BD5-4FCD-87FB-E20120A0B930}" destId="{F1147970-BF55-4BED-8F7C-B1DCADA76878}" srcOrd="0" destOrd="0" presId="urn:microsoft.com/office/officeart/2018/2/layout/IconVerticalSolidList"/>
    <dgm:cxn modelId="{1A865E7C-6FFA-40F5-9C88-219D9BDC60E6}" type="presParOf" srcId="{A9C2DBD6-9BD5-4FCD-87FB-E20120A0B930}" destId="{51877D10-0598-4944-B724-E8F6F54B463A}" srcOrd="1" destOrd="0" presId="urn:microsoft.com/office/officeart/2018/2/layout/IconVerticalSolidList"/>
    <dgm:cxn modelId="{455DD10C-BA5C-405E-AF53-9FE3081EDBFF}" type="presParOf" srcId="{A9C2DBD6-9BD5-4FCD-87FB-E20120A0B930}" destId="{F55EDB35-6F77-46F5-8D52-2655E7DB618A}" srcOrd="2" destOrd="0" presId="urn:microsoft.com/office/officeart/2018/2/layout/IconVerticalSolidList"/>
    <dgm:cxn modelId="{2DD27890-6782-46BB-BDAD-C8904310CCB6}" type="presParOf" srcId="{A9C2DBD6-9BD5-4FCD-87FB-E20120A0B930}" destId="{3F724B72-D3AE-49DD-90AC-8BBC96A9D6EF}" srcOrd="3" destOrd="0" presId="urn:microsoft.com/office/officeart/2018/2/layout/IconVerticalSolidList"/>
    <dgm:cxn modelId="{94A09303-5700-49F8-9BF9-5A1771CB1D22}" type="presParOf" srcId="{2396A69B-B055-415A-81C6-B183ADFE285B}" destId="{8B824921-830F-4F90-BDB2-B5B9EDE67D03}" srcOrd="1" destOrd="0" presId="urn:microsoft.com/office/officeart/2018/2/layout/IconVerticalSolidList"/>
    <dgm:cxn modelId="{49BC96C5-AB2D-4775-8BE0-85150BB6D0F1}" type="presParOf" srcId="{2396A69B-B055-415A-81C6-B183ADFE285B}" destId="{DB5E6BC1-53D0-4CAD-8011-225FE2F5C5D5}" srcOrd="2" destOrd="0" presId="urn:microsoft.com/office/officeart/2018/2/layout/IconVerticalSolidList"/>
    <dgm:cxn modelId="{AB96E674-E0D3-4A3C-BD06-39402300A094}" type="presParOf" srcId="{DB5E6BC1-53D0-4CAD-8011-225FE2F5C5D5}" destId="{7CC1AE5F-882C-4F59-965E-2DAC12F5C3A4}" srcOrd="0" destOrd="0" presId="urn:microsoft.com/office/officeart/2018/2/layout/IconVerticalSolidList"/>
    <dgm:cxn modelId="{D75853F0-23E3-4811-96CB-537529C1F1F4}" type="presParOf" srcId="{DB5E6BC1-53D0-4CAD-8011-225FE2F5C5D5}" destId="{B07F51EB-057D-40B2-BD23-A484D861C8B0}" srcOrd="1" destOrd="0" presId="urn:microsoft.com/office/officeart/2018/2/layout/IconVerticalSolidList"/>
    <dgm:cxn modelId="{C201919F-C035-44A2-96D6-F5980B28ECA1}" type="presParOf" srcId="{DB5E6BC1-53D0-4CAD-8011-225FE2F5C5D5}" destId="{58E6F720-A5FE-4B2D-9CD7-90392774E034}" srcOrd="2" destOrd="0" presId="urn:microsoft.com/office/officeart/2018/2/layout/IconVerticalSolidList"/>
    <dgm:cxn modelId="{A3C86CDD-D484-4576-A6B5-FA4B9EE2A320}" type="presParOf" srcId="{DB5E6BC1-53D0-4CAD-8011-225FE2F5C5D5}" destId="{C3BE12FC-AE3D-4E43-B150-F7A0A72505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A586-DA99-4267-9281-A04B4F918529}">
      <dsp:nvSpPr>
        <dsp:cNvPr id="0" name=""/>
        <dsp:cNvSpPr/>
      </dsp:nvSpPr>
      <dsp:spPr>
        <a:xfrm>
          <a:off x="0" y="0"/>
          <a:ext cx="5868431" cy="14487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Memodelkan</a:t>
          </a:r>
          <a:r>
            <a:rPr lang="en-US" sz="1800" kern="1200" dirty="0"/>
            <a:t> </a:t>
          </a:r>
          <a:r>
            <a:rPr lang="en-US" sz="1800" kern="1200" dirty="0" err="1"/>
            <a:t>pergerakan</a:t>
          </a:r>
          <a:r>
            <a:rPr lang="en-US" sz="1800" kern="1200" dirty="0"/>
            <a:t> </a:t>
          </a:r>
          <a:r>
            <a:rPr lang="en-US" sz="1800" kern="1200" dirty="0" err="1"/>
            <a:t>harga</a:t>
          </a:r>
          <a:r>
            <a:rPr lang="en-US" sz="1800" kern="1200" dirty="0"/>
            <a:t> </a:t>
          </a:r>
          <a:r>
            <a:rPr lang="en-US" sz="1800" kern="1200" dirty="0" err="1"/>
            <a:t>saham</a:t>
          </a:r>
          <a:r>
            <a:rPr lang="en-US" sz="1800" kern="1200" dirty="0"/>
            <a:t> </a:t>
          </a:r>
          <a:r>
            <a:rPr lang="en-US" sz="1800" kern="1200" dirty="0" err="1"/>
            <a:t>merupakan</a:t>
          </a:r>
          <a:r>
            <a:rPr lang="en-US" sz="1800" kern="1200" dirty="0"/>
            <a:t> </a:t>
          </a:r>
          <a:r>
            <a:rPr lang="en-US" sz="1800" kern="1200" dirty="0" err="1"/>
            <a:t>suatu</a:t>
          </a:r>
          <a:r>
            <a:rPr lang="en-US" sz="1800" kern="1200" dirty="0"/>
            <a:t> </a:t>
          </a:r>
          <a:r>
            <a:rPr lang="en-US" sz="1800" kern="1200" dirty="0" err="1"/>
            <a:t>hal</a:t>
          </a:r>
          <a:r>
            <a:rPr lang="en-US" sz="1800" kern="1200" dirty="0"/>
            <a:t> yang </a:t>
          </a:r>
          <a:r>
            <a:rPr lang="en-US" sz="1800" kern="1200" dirty="0" err="1"/>
            <a:t>sangat</a:t>
          </a:r>
          <a:r>
            <a:rPr lang="en-US" sz="1800" kern="1200" dirty="0"/>
            <a:t> </a:t>
          </a:r>
          <a:r>
            <a:rPr lang="en-US" sz="1800" kern="1200" dirty="0" err="1"/>
            <a:t>penting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menganalisis</a:t>
          </a:r>
          <a:r>
            <a:rPr lang="en-US" sz="1800" kern="1200" dirty="0"/>
            <a:t> dan </a:t>
          </a:r>
          <a:r>
            <a:rPr lang="en-US" sz="1800" kern="1200" dirty="0" err="1"/>
            <a:t>memprediksi</a:t>
          </a:r>
          <a:r>
            <a:rPr lang="en-US" sz="1800" kern="1200" dirty="0"/>
            <a:t> </a:t>
          </a:r>
          <a:r>
            <a:rPr lang="en-US" sz="1800" kern="1200" dirty="0" err="1"/>
            <a:t>harga</a:t>
          </a:r>
          <a:r>
            <a:rPr lang="en-US" sz="1800" kern="1200" dirty="0"/>
            <a:t> </a:t>
          </a:r>
          <a:r>
            <a:rPr lang="en-US" sz="1800" kern="1200" dirty="0" err="1"/>
            <a:t>saham</a:t>
          </a:r>
          <a:r>
            <a:rPr lang="en-US" sz="1800" kern="1200" dirty="0"/>
            <a:t> </a:t>
          </a:r>
          <a:r>
            <a:rPr lang="en-US" sz="1800" kern="1200" dirty="0" err="1"/>
            <a:t>sehingga</a:t>
          </a:r>
          <a:r>
            <a:rPr lang="en-US" sz="1800" kern="1200" dirty="0"/>
            <a:t> </a:t>
          </a:r>
          <a:r>
            <a:rPr lang="en-US" sz="1800" kern="1200" dirty="0" err="1"/>
            <a:t>membantu</a:t>
          </a:r>
          <a:r>
            <a:rPr lang="en-US" sz="1800" kern="1200" dirty="0"/>
            <a:t> trader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membuat</a:t>
          </a:r>
          <a:r>
            <a:rPr lang="en-US" sz="1800" kern="1200" dirty="0"/>
            <a:t> </a:t>
          </a:r>
          <a:r>
            <a:rPr lang="en-US" sz="1800" kern="1200" dirty="0" err="1"/>
            <a:t>strategi</a:t>
          </a:r>
          <a:r>
            <a:rPr lang="en-US" sz="1800" kern="1200" dirty="0"/>
            <a:t>.</a:t>
          </a:r>
        </a:p>
      </dsp:txBody>
      <dsp:txXfrm>
        <a:off x="42432" y="42432"/>
        <a:ext cx="4305115" cy="1363888"/>
      </dsp:txXfrm>
    </dsp:sp>
    <dsp:sp modelId="{9872AA93-3703-4AAD-A557-41BF729766F8}">
      <dsp:nvSpPr>
        <dsp:cNvPr id="0" name=""/>
        <dsp:cNvSpPr/>
      </dsp:nvSpPr>
      <dsp:spPr>
        <a:xfrm>
          <a:off x="517802" y="1690211"/>
          <a:ext cx="5868431" cy="144875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Pemodelan</a:t>
          </a:r>
          <a:r>
            <a:rPr lang="en-US" sz="1800" kern="1200" dirty="0"/>
            <a:t> </a:t>
          </a:r>
          <a:r>
            <a:rPr lang="en-US" sz="1800" kern="1200" dirty="0" err="1"/>
            <a:t>tesebut</a:t>
          </a:r>
          <a:r>
            <a:rPr lang="en-US" sz="1800" kern="1200" dirty="0"/>
            <a:t> </a:t>
          </a:r>
          <a:r>
            <a:rPr lang="en-US" sz="1800" kern="1200" dirty="0" err="1"/>
            <a:t>dapat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</a:t>
          </a:r>
          <a:r>
            <a:rPr lang="en-US" sz="1800" kern="1200" dirty="0" err="1"/>
            <a:t>prinsip</a:t>
          </a:r>
          <a:r>
            <a:rPr lang="en-US" sz="1800" kern="1200" dirty="0"/>
            <a:t> </a:t>
          </a:r>
          <a:r>
            <a:rPr lang="en-US" sz="1800" kern="1200" dirty="0" err="1"/>
            <a:t>stokastik</a:t>
          </a:r>
          <a:r>
            <a:rPr lang="en-US" sz="1800" kern="1200" dirty="0"/>
            <a:t>.</a:t>
          </a:r>
        </a:p>
      </dsp:txBody>
      <dsp:txXfrm>
        <a:off x="560234" y="1732643"/>
        <a:ext cx="4324075" cy="1363888"/>
      </dsp:txXfrm>
    </dsp:sp>
    <dsp:sp modelId="{11421746-85E1-47C9-8FEA-77F4A715686C}">
      <dsp:nvSpPr>
        <dsp:cNvPr id="0" name=""/>
        <dsp:cNvSpPr/>
      </dsp:nvSpPr>
      <dsp:spPr>
        <a:xfrm>
          <a:off x="1035605" y="3380422"/>
          <a:ext cx="5868431" cy="144875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Pada </a:t>
          </a:r>
          <a:r>
            <a:rPr lang="en-US" sz="1800" kern="1200" dirty="0" err="1"/>
            <a:t>Pembahasan</a:t>
          </a:r>
          <a:r>
            <a:rPr lang="en-US" sz="1800" kern="1200" dirty="0"/>
            <a:t> </a:t>
          </a:r>
          <a:r>
            <a:rPr lang="en-US" sz="1800" kern="1200" dirty="0" err="1"/>
            <a:t>ini</a:t>
          </a:r>
          <a:r>
            <a:rPr lang="en-US" sz="1800" kern="1200" dirty="0"/>
            <a:t>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dibahas</a:t>
          </a:r>
          <a:r>
            <a:rPr lang="en-US" sz="1800" kern="1200" dirty="0"/>
            <a:t> </a:t>
          </a:r>
          <a:r>
            <a:rPr lang="en-US" sz="1800" kern="1200" dirty="0" err="1"/>
            <a:t>tentang</a:t>
          </a:r>
          <a:r>
            <a:rPr lang="en-US" sz="1800" kern="1200" dirty="0"/>
            <a:t> </a:t>
          </a:r>
          <a:r>
            <a:rPr lang="en-US" sz="1800" kern="1200" dirty="0" err="1"/>
            <a:t>perbandingan</a:t>
          </a:r>
          <a:r>
            <a:rPr lang="en-US" sz="1800" kern="1200" dirty="0"/>
            <a:t> dan </a:t>
          </a:r>
          <a:r>
            <a:rPr lang="en-US" sz="1800" kern="1200" dirty="0" err="1"/>
            <a:t>prediksi</a:t>
          </a:r>
          <a:r>
            <a:rPr lang="en-US" sz="1800" kern="1200" dirty="0"/>
            <a:t> </a:t>
          </a:r>
          <a:r>
            <a:rPr lang="en-US" sz="1800" kern="1200" dirty="0" err="1"/>
            <a:t>pergerakan</a:t>
          </a:r>
          <a:r>
            <a:rPr lang="en-US" sz="1800" kern="1200" dirty="0"/>
            <a:t> </a:t>
          </a:r>
          <a:r>
            <a:rPr lang="en-US" sz="1800" kern="1200" dirty="0" err="1"/>
            <a:t>saham</a:t>
          </a:r>
          <a:r>
            <a:rPr lang="en-US" sz="1800" kern="1200" dirty="0"/>
            <a:t> </a:t>
          </a:r>
          <a:r>
            <a:rPr lang="en-US" sz="1800" kern="1200" dirty="0" err="1"/>
            <a:t>antara</a:t>
          </a:r>
          <a:r>
            <a:rPr lang="en-US" sz="1800" kern="1200" dirty="0"/>
            <a:t> </a:t>
          </a:r>
          <a:r>
            <a:rPr lang="en-US" sz="1800" kern="1200" dirty="0" err="1"/>
            <a:t>dua</a:t>
          </a:r>
          <a:r>
            <a:rPr lang="en-US" sz="1800" kern="1200" dirty="0"/>
            <a:t> </a:t>
          </a:r>
          <a:r>
            <a:rPr lang="en-US" sz="1800" kern="1200" dirty="0" err="1"/>
            <a:t>perusahaan</a:t>
          </a:r>
          <a:r>
            <a:rPr lang="en-US" sz="1800" kern="1200" dirty="0"/>
            <a:t> </a:t>
          </a:r>
          <a:r>
            <a:rPr lang="en-US" sz="1800" kern="1200" dirty="0" err="1"/>
            <a:t>otomotif</a:t>
          </a:r>
          <a:r>
            <a:rPr lang="en-US" sz="1800" kern="1200" dirty="0"/>
            <a:t> </a:t>
          </a:r>
          <a:r>
            <a:rPr lang="en-US" sz="1800" kern="1200" dirty="0" err="1"/>
            <a:t>Jepang</a:t>
          </a:r>
          <a:r>
            <a:rPr lang="en-US" sz="1800" kern="1200" dirty="0"/>
            <a:t> </a:t>
          </a:r>
          <a:r>
            <a:rPr lang="en-US" sz="1800" kern="1200" dirty="0" err="1"/>
            <a:t>yaitu</a:t>
          </a:r>
          <a:r>
            <a:rPr lang="en-US" sz="1800" kern="1200" dirty="0"/>
            <a:t> Mitsubishi dan Nissan</a:t>
          </a:r>
        </a:p>
      </dsp:txBody>
      <dsp:txXfrm>
        <a:off x="1078037" y="3422854"/>
        <a:ext cx="4324075" cy="1363888"/>
      </dsp:txXfrm>
    </dsp:sp>
    <dsp:sp modelId="{AC81E453-B3AC-495C-9F29-227B3B73ED7D}">
      <dsp:nvSpPr>
        <dsp:cNvPr id="0" name=""/>
        <dsp:cNvSpPr/>
      </dsp:nvSpPr>
      <dsp:spPr>
        <a:xfrm>
          <a:off x="4926742" y="1098637"/>
          <a:ext cx="941689" cy="941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38622" y="1098637"/>
        <a:ext cx="517929" cy="708621"/>
      </dsp:txXfrm>
    </dsp:sp>
    <dsp:sp modelId="{1009C753-6BD0-406C-AD9D-5FB5CAC6BF01}">
      <dsp:nvSpPr>
        <dsp:cNvPr id="0" name=""/>
        <dsp:cNvSpPr/>
      </dsp:nvSpPr>
      <dsp:spPr>
        <a:xfrm>
          <a:off x="5444545" y="2779190"/>
          <a:ext cx="941689" cy="941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56425" y="2779190"/>
        <a:ext cx="517929" cy="708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0B7D-B461-4CE2-898C-8EAED8E48C76}">
      <dsp:nvSpPr>
        <dsp:cNvPr id="0" name=""/>
        <dsp:cNvSpPr/>
      </dsp:nvSpPr>
      <dsp:spPr>
        <a:xfrm>
          <a:off x="157178" y="19395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0FCAC-4757-42C0-AB88-6C8D16DB6BDC}">
      <dsp:nvSpPr>
        <dsp:cNvPr id="0" name=""/>
        <dsp:cNvSpPr/>
      </dsp:nvSpPr>
      <dsp:spPr>
        <a:xfrm>
          <a:off x="431742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8B1DC-7D82-4A53-A1CE-8F52F0275668}">
      <dsp:nvSpPr>
        <dsp:cNvPr id="0" name=""/>
        <dsp:cNvSpPr/>
      </dsp:nvSpPr>
      <dsp:spPr>
        <a:xfrm>
          <a:off x="1744792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yang </a:t>
          </a:r>
          <a:r>
            <a:rPr lang="en-US" sz="1800" kern="1200" dirty="0" err="1"/>
            <a:t>digunakan</a:t>
          </a:r>
          <a:r>
            <a:rPr lang="en-US" sz="1800" kern="1200" dirty="0"/>
            <a:t> </a:t>
          </a:r>
          <a:r>
            <a:rPr lang="en-US" sz="1800" kern="1200" dirty="0" err="1"/>
            <a:t>adalah</a:t>
          </a:r>
          <a:r>
            <a:rPr lang="en-US" sz="1800" kern="1200" dirty="0"/>
            <a:t> data </a:t>
          </a:r>
          <a:r>
            <a:rPr lang="en-US" sz="1800" kern="1200" dirty="0" err="1"/>
            <a:t>saham</a:t>
          </a:r>
          <a:r>
            <a:rPr lang="en-US" sz="1800" kern="1200" dirty="0"/>
            <a:t> </a:t>
          </a:r>
          <a:r>
            <a:rPr lang="en-ID" sz="1800" b="1" kern="1200" dirty="0"/>
            <a:t>Mitsubishi Motors Corporation</a:t>
          </a:r>
          <a:r>
            <a:rPr lang="en-US" sz="1800" kern="1200" dirty="0"/>
            <a:t> dan </a:t>
          </a:r>
          <a:r>
            <a:rPr lang="en-ID" sz="1800" b="1" kern="1200" dirty="0"/>
            <a:t>Nissan Motor Co., Ltd. (</a:t>
          </a:r>
          <a:r>
            <a:rPr lang="en-ID" sz="1800" b="1" kern="1200" dirty="0" err="1"/>
            <a:t>tahun</a:t>
          </a:r>
          <a:r>
            <a:rPr lang="en-ID" sz="1800" b="1" kern="1200" dirty="0"/>
            <a:t> 2010 </a:t>
          </a:r>
          <a:r>
            <a:rPr lang="en-ID" sz="1800" b="1" kern="1200" dirty="0" err="1"/>
            <a:t>hingga</a:t>
          </a:r>
          <a:r>
            <a:rPr lang="en-ID" sz="1800" b="1" kern="1200" dirty="0"/>
            <a:t> 2019)</a:t>
          </a:r>
          <a:endParaRPr lang="en-US" sz="1800" kern="1200" dirty="0"/>
        </a:p>
      </dsp:txBody>
      <dsp:txXfrm>
        <a:off x="1744792" y="193958"/>
        <a:ext cx="3081839" cy="1307447"/>
      </dsp:txXfrm>
    </dsp:sp>
    <dsp:sp modelId="{FFB7FCC5-59D2-49C9-ACD2-2188A8F0A845}">
      <dsp:nvSpPr>
        <dsp:cNvPr id="0" name=""/>
        <dsp:cNvSpPr/>
      </dsp:nvSpPr>
      <dsp:spPr>
        <a:xfrm>
          <a:off x="5363619" y="19395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DB123-9CBF-4940-98F1-A804A3B40E3D}">
      <dsp:nvSpPr>
        <dsp:cNvPr id="0" name=""/>
        <dsp:cNvSpPr/>
      </dsp:nvSpPr>
      <dsp:spPr>
        <a:xfrm>
          <a:off x="5638183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76AAE-B21E-46BE-9DEA-72476907652D}">
      <dsp:nvSpPr>
        <dsp:cNvPr id="0" name=""/>
        <dsp:cNvSpPr/>
      </dsp:nvSpPr>
      <dsp:spPr>
        <a:xfrm>
          <a:off x="6951233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Currency dalam USD</a:t>
          </a:r>
          <a:endParaRPr lang="en-US" sz="1800" kern="1200"/>
        </a:p>
      </dsp:txBody>
      <dsp:txXfrm>
        <a:off x="6951233" y="193958"/>
        <a:ext cx="3081839" cy="1307447"/>
      </dsp:txXfrm>
    </dsp:sp>
    <dsp:sp modelId="{67F5A8B9-3C0A-4B46-95A4-72E026894566}">
      <dsp:nvSpPr>
        <dsp:cNvPr id="0" name=""/>
        <dsp:cNvSpPr/>
      </dsp:nvSpPr>
      <dsp:spPr>
        <a:xfrm>
          <a:off x="157178" y="2116439"/>
          <a:ext cx="1307447" cy="13074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2955-DDF3-4726-9F04-7E08466B4439}">
      <dsp:nvSpPr>
        <dsp:cNvPr id="0" name=""/>
        <dsp:cNvSpPr/>
      </dsp:nvSpPr>
      <dsp:spPr>
        <a:xfrm>
          <a:off x="431742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73E30-1B84-4DFA-9D19-20EA0345606F}">
      <dsp:nvSpPr>
        <dsp:cNvPr id="0" name=""/>
        <dsp:cNvSpPr/>
      </dsp:nvSpPr>
      <dsp:spPr>
        <a:xfrm>
          <a:off x="1744792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 err="1"/>
            <a:t>Kedua</a:t>
          </a:r>
          <a:r>
            <a:rPr lang="en-ID" sz="1800" kern="1200" dirty="0"/>
            <a:t> data </a:t>
          </a:r>
          <a:r>
            <a:rPr lang="en-ID" sz="1800" kern="1200" dirty="0" err="1"/>
            <a:t>tersebut</a:t>
          </a:r>
          <a:r>
            <a:rPr lang="en-ID" sz="1800" kern="1200" dirty="0"/>
            <a:t> </a:t>
          </a:r>
          <a:r>
            <a:rPr lang="en-ID" sz="1800" kern="1200" dirty="0" err="1"/>
            <a:t>dibandingkan</a:t>
          </a:r>
          <a:r>
            <a:rPr lang="en-ID" sz="1800" kern="1200" dirty="0"/>
            <a:t> dan </a:t>
          </a:r>
          <a:r>
            <a:rPr lang="en-ID" sz="1800" kern="1200" dirty="0" err="1"/>
            <a:t>diprediksi</a:t>
          </a:r>
          <a:r>
            <a:rPr lang="en-ID" sz="1800" kern="1200" dirty="0"/>
            <a:t> </a:t>
          </a:r>
          <a:r>
            <a:rPr lang="en-ID" sz="1800" kern="1200" dirty="0" err="1"/>
            <a:t>pergeraknya</a:t>
          </a:r>
          <a:r>
            <a:rPr lang="en-ID" sz="1800" kern="1200" dirty="0"/>
            <a:t> mana yang </a:t>
          </a:r>
          <a:r>
            <a:rPr lang="en-ID" sz="1800" kern="1200" dirty="0" err="1"/>
            <a:t>lebih</a:t>
          </a:r>
          <a:r>
            <a:rPr lang="en-ID" sz="1800" kern="1200" dirty="0"/>
            <a:t> </a:t>
          </a:r>
          <a:r>
            <a:rPr lang="en-ID" sz="1800" kern="1200" dirty="0" err="1"/>
            <a:t>baik</a:t>
          </a:r>
          <a:endParaRPr lang="en-US" sz="1800" kern="1200" dirty="0"/>
        </a:p>
      </dsp:txBody>
      <dsp:txXfrm>
        <a:off x="1744792" y="2116439"/>
        <a:ext cx="3081839" cy="1307447"/>
      </dsp:txXfrm>
    </dsp:sp>
    <dsp:sp modelId="{F97CE820-82AA-49C4-ADC1-48E34373DC38}">
      <dsp:nvSpPr>
        <dsp:cNvPr id="0" name=""/>
        <dsp:cNvSpPr/>
      </dsp:nvSpPr>
      <dsp:spPr>
        <a:xfrm>
          <a:off x="5363619" y="2116439"/>
          <a:ext cx="1307447" cy="13074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4DC7-13B5-4FD5-97D4-C1FE13BC7294}">
      <dsp:nvSpPr>
        <dsp:cNvPr id="0" name=""/>
        <dsp:cNvSpPr/>
      </dsp:nvSpPr>
      <dsp:spPr>
        <a:xfrm>
          <a:off x="5638183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AFB0-D42C-440B-B321-C72E197AAE77}">
      <dsp:nvSpPr>
        <dsp:cNvPr id="0" name=""/>
        <dsp:cNvSpPr/>
      </dsp:nvSpPr>
      <dsp:spPr>
        <a:xfrm>
          <a:off x="6951233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/>
            <a:t>Sumber data : https://finance.yahoo.com/</a:t>
          </a:r>
          <a:endParaRPr lang="en-US" sz="1800" kern="1200"/>
        </a:p>
      </dsp:txBody>
      <dsp:txXfrm>
        <a:off x="6951233" y="2116439"/>
        <a:ext cx="3081839" cy="1307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47970-BF55-4BED-8F7C-B1DCADA7687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7D10-0598-4944-B724-E8F6F54B46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24B72-D3AE-49DD-90AC-8BBC96A9D6E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		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>
              <a:hlinkClick xmlns:r="http://schemas.openxmlformats.org/officeDocument/2006/relationships" r:id="rId3"/>
            </a:rPr>
            <a:t>https://github.com/muhilham01/PROBSTOK-STOCK-ANALYZE</a:t>
          </a:r>
          <a:r>
            <a:rPr lang="en-ID" sz="1400" kern="1200" dirty="0"/>
            <a:t>	ATAU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u="none" kern="1200" dirty="0">
              <a:hlinkClick xmlns:r="http://schemas.openxmlformats.org/officeDocument/2006/relationships" r:id="rId4"/>
            </a:rPr>
            <a:t>http://bit.ly/uas_probstok19</a:t>
          </a:r>
          <a:endParaRPr lang="en-ID" sz="1400" u="none" kern="1200" dirty="0"/>
        </a:p>
      </dsp:txBody>
      <dsp:txXfrm>
        <a:off x="2039300" y="956381"/>
        <a:ext cx="4474303" cy="1765627"/>
      </dsp:txXfrm>
    </dsp:sp>
    <dsp:sp modelId="{7CC1AE5F-882C-4F59-965E-2DAC12F5C3A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F51EB-057D-40B2-BD23-A484D861C8B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E12FC-AE3D-4E43-B150-F7A0A725055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	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>
              <a:hlinkClick xmlns:r="http://schemas.openxmlformats.org/officeDocument/2006/relationships" r:id="rId7"/>
            </a:rPr>
            <a:t>https://web.facebook.com/muhammadilham.akbar.583</a:t>
          </a:r>
          <a:endParaRPr lang="en-US" sz="1400" kern="1200" dirty="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AE0A-0586-431A-8153-508BBB4A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61D92-69BD-4C12-981E-8DF54A03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027E-0674-4F3D-A14E-E8300E9F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1838-88CE-46DB-8E98-EA25E858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6EE0-12E4-4053-B7B9-3BB02F6C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9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140D-9045-4209-AE8F-02B27F88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5FF19-3C2C-4B86-AFCB-87F14E16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BB1A-7BDA-46E5-B160-4443A2D3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A105-F0FA-4260-92AA-5D0C9079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99BA-4C25-4AA1-B17D-82B43B1F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79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57A62-DB08-476D-A47E-C526F57D2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1553-244E-4A06-A9E1-8C9EC44D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965A-5970-42FD-A351-DB9D2FC4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E380-DE7B-4D39-962D-E94051A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847E-545B-4426-BC20-34190D78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2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E5A-DE20-4AE4-8E33-0FAA9703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AE88-3F95-47BA-84CC-167A8527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DB1A-E530-4801-9FAB-4CE03596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9E0BA-33A3-4DB0-8A26-12A04BC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2F0-47B7-4DE8-B1CE-F2E7B23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29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04F9-F4FB-4F6E-967C-C63572F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56CD-01AE-43AB-A70F-A96CE5B5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2D1F-38B3-4C03-8A5A-7C68E3DC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305E-6B32-40E8-BFDD-505133FF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6D4C-50AE-4B8C-8FE4-6EE8C9A3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3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10A-DFDE-4846-8C0C-A30D04B7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573E-5C74-45F9-9D09-94E25CC90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101A-6A4F-4CA9-95A9-FF2BF90D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2247-AC27-4DBF-A3F1-5DE473B6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3CDD1-E949-4CAF-A3A1-F677F0BB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6099-3FFE-43FA-AF4C-59DA4D6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73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4807-256E-4451-920C-88DA47AC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E27DF-8231-4B66-A158-1C5ABE0F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25D26-EAF3-455B-90BE-DAD5842E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5E650-CE6D-45F0-B07F-45520B19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F5231-1AE6-404E-B966-1845BF8F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796DD-5F5C-4DAE-9B04-7B9D16D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97FE5-82BA-4F18-8F24-02A68F98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88FD-020E-44A0-AE21-2C8FE0E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84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7A4-21F5-44B4-A57B-5745A2B9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0B42-13AD-469B-8CCE-D3384B67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5EEFD-2758-402E-88A8-335DBBD9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C94B-452F-4011-A39E-616521DA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13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91409-31F5-4A80-9BD9-884D5557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62242-7247-4048-AF5B-275058F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0E73-5587-4542-82F1-EAF6BF67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8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7F2-D237-446B-AA44-EA25BDF4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8AD9-F9A2-4445-9C45-C700D266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E93D-FB48-4774-97C0-9692DADA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37EC7-A910-446A-8AB4-18E373FF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F03E5-D6E3-4C6F-BD97-F55A7F86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B2AB-2541-435F-B154-D19C8A71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76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0F2A-0B8B-42D5-B568-63D3F00A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EE5DC-7006-426D-9E2D-F114FFFB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7F0B4-D2C4-4020-90D9-740009B2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88E2F-951E-4D32-A4C2-EC979BF1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5D46-D78D-4F92-9C60-EC57C93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B5F5-7106-48BF-A539-5AEBF44C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09BEC-DC8C-461E-9DD0-EA61848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8E1D-DD06-44BA-9203-51CC41A60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C253-CC98-412D-9DF4-3A22C986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1226-91F5-4DAB-8A1F-BF77313692A0}" type="datetimeFigureOut">
              <a:rPr lang="en-ID" smtClean="0"/>
              <a:t>17/12/2019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7DB5-C10D-4F0A-97A9-0613B2C2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7BEE-3597-4899-810F-D469C5BC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C09A-FC83-4C1E-AC54-47E9205CD4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3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0D8815BD-D432-429A-AA06-4935D49A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8828" y="468977"/>
            <a:ext cx="3539066" cy="3539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73DE-9934-4E87-AC6A-8C32124D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404040"/>
                </a:solidFill>
              </a:rPr>
              <a:t>Tugas</a:t>
            </a:r>
            <a:r>
              <a:rPr lang="en-US" sz="4000" b="1" dirty="0">
                <a:solidFill>
                  <a:srgbClr val="404040"/>
                </a:solidFill>
              </a:rPr>
              <a:t> </a:t>
            </a:r>
            <a:r>
              <a:rPr lang="en-US" sz="4000" b="1" dirty="0" err="1">
                <a:solidFill>
                  <a:srgbClr val="404040"/>
                </a:solidFill>
              </a:rPr>
              <a:t>Akhir</a:t>
            </a:r>
            <a:r>
              <a:rPr lang="en-US" sz="4000" b="1" dirty="0">
                <a:solidFill>
                  <a:srgbClr val="404040"/>
                </a:solidFill>
              </a:rPr>
              <a:t> </a:t>
            </a:r>
            <a:r>
              <a:rPr lang="en-US" sz="4000" b="1" dirty="0" err="1">
                <a:solidFill>
                  <a:srgbClr val="404040"/>
                </a:solidFill>
              </a:rPr>
              <a:t>Probabilitas</a:t>
            </a:r>
            <a:r>
              <a:rPr lang="en-US" sz="4000" b="1" dirty="0">
                <a:solidFill>
                  <a:srgbClr val="404040"/>
                </a:solidFill>
              </a:rPr>
              <a:t> dan </a:t>
            </a:r>
            <a:r>
              <a:rPr lang="en-US" sz="4000" b="1" dirty="0" err="1">
                <a:solidFill>
                  <a:srgbClr val="404040"/>
                </a:solidFill>
              </a:rPr>
              <a:t>Stokastik</a:t>
            </a:r>
            <a:r>
              <a:rPr lang="en-US" sz="4000" b="1" dirty="0">
                <a:solidFill>
                  <a:srgbClr val="404040"/>
                </a:solidFill>
              </a:rPr>
              <a:t> - 03</a:t>
            </a:r>
            <a:endParaRPr lang="en-ID" sz="4000" b="1" dirty="0">
              <a:solidFill>
                <a:srgbClr val="4040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67165-B9C9-4856-A056-AEDF632B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688534"/>
            <a:ext cx="8991599" cy="100436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Muhammad Ilham Akbar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1706042970</a:t>
            </a:r>
            <a:endParaRPr lang="en-ID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D7E6-C794-4D13-903D-32A207D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140" y="893389"/>
            <a:ext cx="5293449" cy="75745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MITSUBISHI</a:t>
            </a:r>
          </a:p>
        </p:txBody>
      </p:sp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1F2D79A1-A92D-4951-BFB3-25E622B1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43200"/>
            <a:ext cx="4558747" cy="45587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C17807B-B410-4B28-BAAB-2BA5A926A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97B2E1-792E-405A-892B-ADB8BBED601C}"/>
              </a:ext>
            </a:extLst>
          </p:cNvPr>
          <p:cNvSpPr txBox="1">
            <a:spLocks/>
          </p:cNvSpPr>
          <p:nvPr/>
        </p:nvSpPr>
        <p:spPr>
          <a:xfrm>
            <a:off x="2856241" y="1631912"/>
            <a:ext cx="5949829" cy="843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chemeClr val="tx1"/>
                </a:solidFill>
              </a:rPr>
              <a:t>Analisis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Pergerakan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Saham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3DDFBE-FBB0-456E-B272-C04AEA69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1718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2932C-5EFB-4C9C-A05C-D01394FC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3448319"/>
            <a:ext cx="11887200" cy="1521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8C8230-BEE0-4002-8AF5-C50CFC0E638F}"/>
              </a:ext>
            </a:extLst>
          </p:cNvPr>
          <p:cNvSpPr txBox="1"/>
          <p:nvPr/>
        </p:nvSpPr>
        <p:spPr>
          <a:xfrm>
            <a:off x="2195187" y="5421534"/>
            <a:ext cx="72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Bagian</a:t>
            </a:r>
            <a:r>
              <a:rPr lang="en-US" b="1" dirty="0"/>
              <a:t> yang </a:t>
            </a:r>
            <a:r>
              <a:rPr lang="en-US" b="1" dirty="0" err="1"/>
              <a:t>diberi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merah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bagian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dianalisis</a:t>
            </a:r>
            <a:endParaRPr lang="en-ID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49CA887-257C-4A4E-B6CB-54FA26B2D707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Mitsubishi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Pada </a:t>
            </a:r>
            <a:r>
              <a:rPr lang="en-US" sz="3200" dirty="0" err="1">
                <a:solidFill>
                  <a:schemeClr val="bg1"/>
                </a:solidFill>
              </a:rPr>
              <a:t>Bagian</a:t>
            </a:r>
            <a:r>
              <a:rPr lang="en-US" sz="3200" dirty="0">
                <a:solidFill>
                  <a:schemeClr val="bg1"/>
                </a:solidFill>
              </a:rPr>
              <a:t> Close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341E7-A06B-4B34-B9C6-7C1E8755D6A4}"/>
              </a:ext>
            </a:extLst>
          </p:cNvPr>
          <p:cNvSpPr txBox="1"/>
          <p:nvPr/>
        </p:nvSpPr>
        <p:spPr>
          <a:xfrm>
            <a:off x="1160215" y="5187393"/>
            <a:ext cx="10154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tahun</a:t>
            </a:r>
            <a:r>
              <a:rPr lang="en-US" b="1" dirty="0"/>
              <a:t> 2013 pada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Juni</a:t>
            </a:r>
            <a:r>
              <a:rPr lang="en-US" b="1" dirty="0"/>
              <a:t> </a:t>
            </a:r>
            <a:r>
              <a:rPr lang="en-US" b="1" dirty="0" err="1"/>
              <a:t>hingga</a:t>
            </a:r>
            <a:r>
              <a:rPr lang="en-US" b="1" dirty="0"/>
              <a:t> </a:t>
            </a:r>
            <a:r>
              <a:rPr lang="en-US" b="1" dirty="0" err="1"/>
              <a:t>Juli</a:t>
            </a:r>
            <a:r>
              <a:rPr lang="en-US" b="1" dirty="0"/>
              <a:t>,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kenaikan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yang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,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pada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, Mitsubishi </a:t>
            </a:r>
            <a:r>
              <a:rPr lang="en-US" b="1" dirty="0" err="1"/>
              <a:t>resmi</a:t>
            </a:r>
            <a:r>
              <a:rPr lang="en-US" b="1" dirty="0"/>
              <a:t> </a:t>
            </a:r>
            <a:r>
              <a:rPr lang="en-US" b="1" dirty="0" err="1"/>
              <a:t>memperkenalkan</a:t>
            </a:r>
            <a:r>
              <a:rPr lang="en-US" b="1" dirty="0"/>
              <a:t> New Outlander PHEV </a:t>
            </a:r>
            <a:r>
              <a:rPr lang="en-ID" b="1" dirty="0"/>
              <a:t>(Plug-in Hybrid Electric Vehicle), </a:t>
            </a:r>
            <a:r>
              <a:rPr lang="en-ID" b="1" dirty="0" err="1"/>
              <a:t>kendaraan</a:t>
            </a:r>
            <a:r>
              <a:rPr lang="en-ID" b="1" dirty="0"/>
              <a:t> yang </a:t>
            </a:r>
            <a:r>
              <a:rPr lang="en-ID" b="1" dirty="0" err="1"/>
              <a:t>ramah</a:t>
            </a:r>
            <a:r>
              <a:rPr lang="en-ID" b="1" dirty="0"/>
              <a:t> </a:t>
            </a:r>
            <a:r>
              <a:rPr lang="en-ID" b="1" dirty="0" err="1"/>
              <a:t>lingkungan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b="1" dirty="0"/>
              <a:t> yang </a:t>
            </a:r>
            <a:r>
              <a:rPr lang="en-ID" b="1" dirty="0" err="1"/>
              <a:t>tinggi</a:t>
            </a:r>
            <a:r>
              <a:rPr lang="en-ID" b="1" dirty="0"/>
              <a:t>. </a:t>
            </a:r>
            <a:r>
              <a:rPr lang="en-ID" b="1" dirty="0" err="1"/>
              <a:t>Namun</a:t>
            </a:r>
            <a:r>
              <a:rPr lang="en-ID" b="1" dirty="0"/>
              <a:t> , </a:t>
            </a:r>
            <a:r>
              <a:rPr lang="en-ID" b="1" dirty="0" err="1"/>
              <a:t>mobil</a:t>
            </a:r>
            <a:r>
              <a:rPr lang="en-ID" b="1" dirty="0"/>
              <a:t> </a:t>
            </a:r>
            <a:r>
              <a:rPr lang="en-ID" b="1" dirty="0" err="1"/>
              <a:t>ini</a:t>
            </a:r>
            <a:r>
              <a:rPr lang="en-ID" b="1" dirty="0"/>
              <a:t> </a:t>
            </a:r>
            <a:r>
              <a:rPr lang="en-ID" b="1" dirty="0" err="1"/>
              <a:t>baru</a:t>
            </a:r>
            <a:r>
              <a:rPr lang="en-ID" b="1" dirty="0"/>
              <a:t> </a:t>
            </a:r>
            <a:r>
              <a:rPr lang="en-ID" b="1" dirty="0" err="1"/>
              <a:t>dipasarkan</a:t>
            </a:r>
            <a:r>
              <a:rPr lang="en-ID" b="1" dirty="0"/>
              <a:t> pada </a:t>
            </a:r>
            <a:r>
              <a:rPr lang="en-ID" b="1" dirty="0" err="1"/>
              <a:t>tahun</a:t>
            </a:r>
            <a:r>
              <a:rPr lang="en-ID" b="1" dirty="0"/>
              <a:t> 2019. </a:t>
            </a:r>
            <a:r>
              <a:rPr lang="en-ID" b="1" dirty="0" err="1"/>
              <a:t>Kemudian</a:t>
            </a:r>
            <a:r>
              <a:rPr lang="en-ID" b="1" dirty="0"/>
              <a:t> </a:t>
            </a:r>
            <a:r>
              <a:rPr lang="en-ID" b="1" dirty="0" err="1"/>
              <a:t>terjadi</a:t>
            </a:r>
            <a:r>
              <a:rPr lang="en-ID" b="1" dirty="0"/>
              <a:t> </a:t>
            </a:r>
            <a:r>
              <a:rPr lang="en-ID" b="1" dirty="0" err="1"/>
              <a:t>penurunan</a:t>
            </a:r>
            <a:r>
              <a:rPr lang="en-ID" b="1" dirty="0"/>
              <a:t> </a:t>
            </a:r>
            <a:r>
              <a:rPr lang="en-ID" b="1" dirty="0" err="1"/>
              <a:t>lagi</a:t>
            </a:r>
            <a:r>
              <a:rPr lang="en-ID" b="1" dirty="0"/>
              <a:t> </a:t>
            </a:r>
            <a:r>
              <a:rPr lang="en-ID" b="1" dirty="0" err="1"/>
              <a:t>dibeberapa</a:t>
            </a:r>
            <a:r>
              <a:rPr lang="en-ID" b="1" dirty="0"/>
              <a:t> </a:t>
            </a:r>
            <a:r>
              <a:rPr lang="en-ID" b="1" dirty="0" err="1"/>
              <a:t>bulan</a:t>
            </a:r>
            <a:r>
              <a:rPr lang="en-ID" b="1" dirty="0"/>
              <a:t> </a:t>
            </a:r>
            <a:r>
              <a:rPr lang="en-ID" b="1" dirty="0" err="1"/>
              <a:t>selanjutnya</a:t>
            </a:r>
            <a:r>
              <a:rPr lang="en-ID" b="1" dirty="0"/>
              <a:t> </a:t>
            </a:r>
            <a:r>
              <a:rPr lang="en-ID" b="1" dirty="0" err="1"/>
              <a:t>karena</a:t>
            </a:r>
            <a:r>
              <a:rPr lang="en-ID" b="1" dirty="0"/>
              <a:t> </a:t>
            </a:r>
            <a:r>
              <a:rPr lang="en-ID" b="1" dirty="0" err="1"/>
              <a:t>terjadinya</a:t>
            </a:r>
            <a:r>
              <a:rPr lang="en-ID" b="1" dirty="0"/>
              <a:t> </a:t>
            </a:r>
            <a:r>
              <a:rPr lang="en-ID" b="1" dirty="0" err="1"/>
              <a:t>krisis</a:t>
            </a:r>
            <a:r>
              <a:rPr lang="en-ID" b="1" dirty="0"/>
              <a:t> </a:t>
            </a:r>
            <a:r>
              <a:rPr lang="en-ID" b="1" dirty="0" err="1"/>
              <a:t>perdagangan</a:t>
            </a:r>
            <a:r>
              <a:rPr lang="en-ID" b="1" dirty="0"/>
              <a:t> di </a:t>
            </a:r>
            <a:r>
              <a:rPr lang="en-ID" b="1" dirty="0" err="1"/>
              <a:t>Jepang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2065B-5A4E-4808-AB14-9A9B9365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964192"/>
            <a:ext cx="11006666" cy="29296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E13B59-BCD0-4C08-8809-9E54E1C5DFB0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Mitsubishi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2013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C4B15-03BC-4FBB-9706-747D699D3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110" y="2136297"/>
            <a:ext cx="10504270" cy="281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B2D72-E299-4A2F-9099-3BAD3DFD3F46}"/>
              </a:ext>
            </a:extLst>
          </p:cNvPr>
          <p:cNvSpPr txBox="1"/>
          <p:nvPr/>
        </p:nvSpPr>
        <p:spPr>
          <a:xfrm>
            <a:off x="1005110" y="523819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/>
              <a:t>Pada </a:t>
            </a:r>
            <a:r>
              <a:rPr lang="en-ID" b="1" dirty="0" err="1"/>
              <a:t>tahun</a:t>
            </a:r>
            <a:r>
              <a:rPr lang="en-ID" b="1" dirty="0"/>
              <a:t> 2016 </a:t>
            </a:r>
            <a:r>
              <a:rPr lang="en-ID" b="1" dirty="0" err="1"/>
              <a:t>terjadi</a:t>
            </a:r>
            <a:r>
              <a:rPr lang="en-ID" b="1" dirty="0"/>
              <a:t> </a:t>
            </a:r>
            <a:r>
              <a:rPr lang="en-ID" b="1" dirty="0" err="1"/>
              <a:t>penurunan</a:t>
            </a:r>
            <a:r>
              <a:rPr lang="en-ID" b="1" dirty="0"/>
              <a:t> </a:t>
            </a:r>
            <a:r>
              <a:rPr lang="en-ID" b="1" dirty="0" err="1"/>
              <a:t>saham</a:t>
            </a:r>
            <a:r>
              <a:rPr lang="en-ID" b="1" dirty="0"/>
              <a:t> yang </a:t>
            </a:r>
            <a:r>
              <a:rPr lang="en-ID" b="1" dirty="0" err="1"/>
              <a:t>sangat</a:t>
            </a:r>
            <a:r>
              <a:rPr lang="en-ID" b="1" dirty="0"/>
              <a:t> </a:t>
            </a:r>
            <a:r>
              <a:rPr lang="en-ID" b="1" dirty="0" err="1"/>
              <a:t>tinggi</a:t>
            </a:r>
            <a:r>
              <a:rPr lang="en-ID" b="1" dirty="0"/>
              <a:t>, </a:t>
            </a:r>
            <a:r>
              <a:rPr lang="en-ID" b="1" dirty="0" err="1"/>
              <a:t>sehingga</a:t>
            </a:r>
            <a:r>
              <a:rPr lang="en-ID" b="1" dirty="0"/>
              <a:t> </a:t>
            </a:r>
            <a:r>
              <a:rPr lang="en-ID" b="1" dirty="0" err="1"/>
              <a:t>terjadi</a:t>
            </a:r>
            <a:r>
              <a:rPr lang="en-ID" b="1" dirty="0"/>
              <a:t> </a:t>
            </a:r>
            <a:r>
              <a:rPr lang="en-ID" b="1" dirty="0" err="1"/>
              <a:t>akusisi</a:t>
            </a:r>
            <a:r>
              <a:rPr lang="en-ID" b="1" dirty="0"/>
              <a:t> 34% </a:t>
            </a:r>
            <a:r>
              <a:rPr lang="en-ID" b="1" dirty="0" err="1"/>
              <a:t>saham</a:t>
            </a:r>
            <a:r>
              <a:rPr lang="en-ID" b="1" dirty="0"/>
              <a:t> Mitsubishi oleh Nissan di </a:t>
            </a:r>
            <a:r>
              <a:rPr lang="en-ID" b="1" dirty="0" err="1"/>
              <a:t>tahun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419281-2DFC-4BC3-9425-B0AD737DE0C2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Mitsubishi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2016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9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00667-CEA4-449F-9584-A4FC0F3A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1" y="2085142"/>
            <a:ext cx="11480800" cy="3049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D352F-0342-4686-A273-0C223EB5B109}"/>
              </a:ext>
            </a:extLst>
          </p:cNvPr>
          <p:cNvSpPr txBox="1"/>
          <p:nvPr/>
        </p:nvSpPr>
        <p:spPr>
          <a:xfrm>
            <a:off x="1902607" y="5323693"/>
            <a:ext cx="866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Agustus</a:t>
            </a:r>
            <a:r>
              <a:rPr lang="en-US" b="1" dirty="0"/>
              <a:t> 2017 </a:t>
            </a:r>
            <a:r>
              <a:rPr lang="en-US" b="1" dirty="0" err="1"/>
              <a:t>hingga</a:t>
            </a:r>
            <a:r>
              <a:rPr lang="en-US" b="1" dirty="0"/>
              <a:t> </a:t>
            </a:r>
            <a:r>
              <a:rPr lang="en-US" b="1" dirty="0" err="1"/>
              <a:t>Oktober</a:t>
            </a:r>
            <a:r>
              <a:rPr lang="en-US" b="1" dirty="0"/>
              <a:t> 2017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kecenderungan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naik,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diluncurkannya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Low MPV </a:t>
            </a:r>
            <a:r>
              <a:rPr lang="en-US" b="1" dirty="0" err="1"/>
              <a:t>Xpander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BD7037-8508-42A4-BEAD-1BFEB913BB8D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Mitsubishi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2017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88FCD-E8CA-496B-A882-C39B3800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" y="1974119"/>
            <a:ext cx="11573934" cy="3123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83B8F-F845-490B-99E3-1E4792780FB6}"/>
              </a:ext>
            </a:extLst>
          </p:cNvPr>
          <p:cNvSpPr txBox="1"/>
          <p:nvPr/>
        </p:nvSpPr>
        <p:spPr>
          <a:xfrm>
            <a:off x="1429395" y="5361610"/>
            <a:ext cx="932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akhir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2018,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kecenderungan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menurun</a:t>
            </a:r>
            <a:r>
              <a:rPr lang="en-US" b="1" dirty="0"/>
              <a:t>,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ditangkapnya</a:t>
            </a:r>
            <a:r>
              <a:rPr lang="en-US" b="1" dirty="0"/>
              <a:t> </a:t>
            </a:r>
            <a:r>
              <a:rPr lang="en-ID" b="1" dirty="0"/>
              <a:t>Carlos Ghosn yang </a:t>
            </a:r>
            <a:r>
              <a:rPr lang="en-ID" b="1" dirty="0" err="1"/>
              <a:t>merupakan</a:t>
            </a:r>
            <a:r>
              <a:rPr lang="en-ID" b="1" dirty="0"/>
              <a:t> </a:t>
            </a:r>
            <a:r>
              <a:rPr lang="en-ID" b="1" dirty="0" err="1"/>
              <a:t>kepala</a:t>
            </a:r>
            <a:r>
              <a:rPr lang="en-ID" b="1" dirty="0"/>
              <a:t> </a:t>
            </a:r>
            <a:r>
              <a:rPr lang="en-ID" b="1" dirty="0" err="1"/>
              <a:t>aliansi</a:t>
            </a:r>
            <a:r>
              <a:rPr lang="en-ID" b="1" dirty="0"/>
              <a:t> Renault-Nissan-Mitsubishi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36FCB3-6E83-4A25-B190-F35AE97D65DA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Mitsubishi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2018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D7E6-C794-4D13-903D-32A207D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140" y="893389"/>
            <a:ext cx="5293449" cy="75745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NISSAN</a:t>
            </a:r>
            <a:endParaRPr lang="en-US" sz="5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1F2D79A1-A92D-4951-BFB3-25E622B1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43200"/>
            <a:ext cx="4558747" cy="45587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C17807B-B410-4B28-BAAB-2BA5A926A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97B2E1-792E-405A-892B-ADB8BBED601C}"/>
              </a:ext>
            </a:extLst>
          </p:cNvPr>
          <p:cNvSpPr txBox="1">
            <a:spLocks/>
          </p:cNvSpPr>
          <p:nvPr/>
        </p:nvSpPr>
        <p:spPr>
          <a:xfrm>
            <a:off x="2856241" y="1631912"/>
            <a:ext cx="5949829" cy="843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chemeClr val="tx1"/>
                </a:solidFill>
              </a:rPr>
              <a:t>Analisis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Pergerakan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Saham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2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EA223-3B11-41E5-ABCE-84D0752E7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20888"/>
            <a:ext cx="11849100" cy="1497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14772-1B8D-4CEC-ADD8-B341F493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875574"/>
            <a:ext cx="11849100" cy="149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EEB7B-51FD-4B99-B0BE-B758136C5560}"/>
              </a:ext>
            </a:extLst>
          </p:cNvPr>
          <p:cNvSpPr txBox="1"/>
          <p:nvPr/>
        </p:nvSpPr>
        <p:spPr>
          <a:xfrm>
            <a:off x="2761717" y="5730260"/>
            <a:ext cx="72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Bagian</a:t>
            </a:r>
            <a:r>
              <a:rPr lang="en-US" b="1" dirty="0"/>
              <a:t> yang </a:t>
            </a:r>
            <a:r>
              <a:rPr lang="en-US" b="1" dirty="0" err="1"/>
              <a:t>diberi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merah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bagian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dianalisis</a:t>
            </a:r>
            <a:endParaRPr lang="en-ID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4809A5-219F-4E84-947B-790E4FE4083C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Nissan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Pada </a:t>
            </a:r>
            <a:r>
              <a:rPr lang="en-US" sz="3200" dirty="0" err="1">
                <a:solidFill>
                  <a:schemeClr val="bg1"/>
                </a:solidFill>
              </a:rPr>
              <a:t>Bagian</a:t>
            </a:r>
            <a:r>
              <a:rPr lang="en-US" sz="3200" dirty="0">
                <a:solidFill>
                  <a:schemeClr val="bg1"/>
                </a:solidFill>
              </a:rPr>
              <a:t> Close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0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A821BF-B35D-4EDF-B220-FA2F6409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8" y="2060210"/>
            <a:ext cx="11548533" cy="306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14681-87AC-4461-A704-75D801FF0712}"/>
              </a:ext>
            </a:extLst>
          </p:cNvPr>
          <p:cNvSpPr txBox="1"/>
          <p:nvPr/>
        </p:nvSpPr>
        <p:spPr>
          <a:xfrm>
            <a:off x="431488" y="5241864"/>
            <a:ext cx="11329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tahun</a:t>
            </a:r>
            <a:r>
              <a:rPr lang="en-US" b="1" dirty="0"/>
              <a:t> 2010 </a:t>
            </a:r>
            <a:r>
              <a:rPr lang="en-US" b="1" dirty="0" err="1"/>
              <a:t>awal</a:t>
            </a:r>
            <a:r>
              <a:rPr lang="en-US" b="1" dirty="0"/>
              <a:t>, </a:t>
            </a:r>
            <a:r>
              <a:rPr lang="en-US" b="1" dirty="0" err="1"/>
              <a:t>saham</a:t>
            </a:r>
            <a:r>
              <a:rPr lang="en-US" b="1" dirty="0"/>
              <a:t> Nissan </a:t>
            </a:r>
            <a:r>
              <a:rPr lang="en-US" b="1" dirty="0" err="1"/>
              <a:t>cenderung</a:t>
            </a:r>
            <a:r>
              <a:rPr lang="en-US" b="1" dirty="0"/>
              <a:t> </a:t>
            </a:r>
            <a:r>
              <a:rPr lang="en-US" b="1" dirty="0" err="1"/>
              <a:t>turun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pada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ID" b="1" dirty="0"/>
              <a:t>Nissan </a:t>
            </a:r>
            <a:r>
              <a:rPr lang="en-ID" b="1" dirty="0" err="1"/>
              <a:t>merencanakan</a:t>
            </a:r>
            <a:r>
              <a:rPr lang="en-ID" b="1" dirty="0"/>
              <a:t>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memindahkan</a:t>
            </a:r>
            <a:r>
              <a:rPr lang="en-ID" b="1" dirty="0"/>
              <a:t> </a:t>
            </a:r>
            <a:r>
              <a:rPr lang="en-ID" b="1" dirty="0" err="1"/>
              <a:t>kantor</a:t>
            </a:r>
            <a:r>
              <a:rPr lang="en-ID" b="1" dirty="0"/>
              <a:t> </a:t>
            </a:r>
            <a:r>
              <a:rPr lang="en-ID" b="1" dirty="0" err="1"/>
              <a:t>utama</a:t>
            </a:r>
            <a:r>
              <a:rPr lang="en-ID" b="1" dirty="0"/>
              <a:t> </a:t>
            </a:r>
            <a:r>
              <a:rPr lang="en-ID" b="1" dirty="0" err="1"/>
              <a:t>mereka</a:t>
            </a:r>
            <a:r>
              <a:rPr lang="en-ID" b="1" dirty="0"/>
              <a:t> </a:t>
            </a:r>
            <a:r>
              <a:rPr lang="en-ID" b="1" dirty="0" err="1"/>
              <a:t>ke</a:t>
            </a:r>
            <a:r>
              <a:rPr lang="en-ID" b="1" dirty="0"/>
              <a:t> Yokohama, Kanagawa.</a:t>
            </a:r>
          </a:p>
          <a:p>
            <a:pPr algn="ctr"/>
            <a:endParaRPr lang="en-ID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D0264C-A0D2-4FEA-A882-88228A1CC117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2010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5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B5A5F6-C28D-4543-8DF9-11C09988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269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097E7-6C38-4059-A379-2AA5F0FE35D9}"/>
              </a:ext>
            </a:extLst>
          </p:cNvPr>
          <p:cNvSpPr txBox="1"/>
          <p:nvPr/>
        </p:nvSpPr>
        <p:spPr>
          <a:xfrm>
            <a:off x="482600" y="5168900"/>
            <a:ext cx="1122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tahun</a:t>
            </a:r>
            <a:r>
              <a:rPr lang="en-US" b="1" dirty="0"/>
              <a:t> 2013 </a:t>
            </a:r>
            <a:r>
              <a:rPr lang="en-US" b="1" dirty="0" err="1"/>
              <a:t>pertengahan</a:t>
            </a:r>
            <a:r>
              <a:rPr lang="en-US" b="1" dirty="0"/>
              <a:t> </a:t>
            </a:r>
            <a:r>
              <a:rPr lang="en-US" b="1" dirty="0" err="1"/>
              <a:t>hingga</a:t>
            </a:r>
            <a:r>
              <a:rPr lang="en-US" b="1" dirty="0"/>
              <a:t> 2013 </a:t>
            </a:r>
            <a:r>
              <a:rPr lang="en-US" b="1" dirty="0" err="1"/>
              <a:t>akhir</a:t>
            </a:r>
            <a:r>
              <a:rPr lang="en-US" b="1" dirty="0"/>
              <a:t>,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penurunan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Nissan,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terjadinya</a:t>
            </a:r>
            <a:r>
              <a:rPr lang="en-US" b="1" dirty="0"/>
              <a:t> </a:t>
            </a:r>
            <a:r>
              <a:rPr lang="en-US" b="1" dirty="0" err="1"/>
              <a:t>krisis</a:t>
            </a:r>
            <a:r>
              <a:rPr lang="en-US" b="1" dirty="0"/>
              <a:t> </a:t>
            </a:r>
            <a:r>
              <a:rPr lang="en-US" b="1" dirty="0" err="1"/>
              <a:t>perdaganan</a:t>
            </a:r>
            <a:r>
              <a:rPr lang="en-US" b="1" dirty="0"/>
              <a:t> di </a:t>
            </a:r>
            <a:r>
              <a:rPr lang="en-US" b="1" dirty="0" err="1"/>
              <a:t>Jepang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160A57-4FAA-4D4C-9471-CED686B183E6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2013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8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583F9-8BD4-4B6F-9044-060C5DAE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Latar Belakang</a:t>
            </a:r>
            <a:endParaRPr lang="en-ID" sz="3200">
              <a:solidFill>
                <a:srgbClr val="FFFFFF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99DACBF9-09D2-4BD9-9D0C-9E5524938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201655"/>
              </p:ext>
            </p:extLst>
          </p:nvPr>
        </p:nvGraphicFramePr>
        <p:xfrm>
          <a:off x="4662488" y="952500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2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D3169-EE08-42C9-B2D3-C760424C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1820277"/>
            <a:ext cx="11923643" cy="314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2B55F-DB6B-4F14-9CCD-2EF944630552}"/>
              </a:ext>
            </a:extLst>
          </p:cNvPr>
          <p:cNvSpPr txBox="1"/>
          <p:nvPr/>
        </p:nvSpPr>
        <p:spPr>
          <a:xfrm>
            <a:off x="1227591" y="5312518"/>
            <a:ext cx="1001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tahun</a:t>
            </a:r>
            <a:r>
              <a:rPr lang="en-US" b="1" dirty="0"/>
              <a:t> 2016 </a:t>
            </a:r>
            <a:r>
              <a:rPr lang="en-US" b="1" dirty="0" err="1"/>
              <a:t>ini</a:t>
            </a:r>
            <a:r>
              <a:rPr lang="en-US" b="1" dirty="0"/>
              <a:t>, Nissan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pembelian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Mitsubishi </a:t>
            </a:r>
            <a:r>
              <a:rPr lang="en-US" b="1" dirty="0" err="1"/>
              <a:t>sebesar</a:t>
            </a:r>
            <a:r>
              <a:rPr lang="en-US" b="1" dirty="0"/>
              <a:t> </a:t>
            </a:r>
            <a:r>
              <a:rPr lang="en-ID" b="1" dirty="0"/>
              <a:t>34%, </a:t>
            </a:r>
            <a:r>
              <a:rPr lang="en-ID" b="1" dirty="0" err="1"/>
              <a:t>sehingga</a:t>
            </a:r>
            <a:r>
              <a:rPr lang="en-ID" b="1" dirty="0"/>
              <a:t> </a:t>
            </a:r>
            <a:r>
              <a:rPr lang="en-ID" b="1" dirty="0" err="1"/>
              <a:t>saham</a:t>
            </a:r>
            <a:r>
              <a:rPr lang="en-ID" b="1" dirty="0"/>
              <a:t> Nissan naik </a:t>
            </a:r>
            <a:r>
              <a:rPr lang="en-ID" b="1" dirty="0" err="1"/>
              <a:t>turun</a:t>
            </a:r>
            <a:r>
              <a:rPr lang="en-ID" b="1" dirty="0"/>
              <a:t> pada </a:t>
            </a:r>
            <a:r>
              <a:rPr lang="en-ID" b="1" dirty="0" err="1"/>
              <a:t>waktu</a:t>
            </a:r>
            <a:r>
              <a:rPr lang="en-ID" b="1" dirty="0"/>
              <a:t> </a:t>
            </a:r>
            <a:r>
              <a:rPr lang="en-ID" b="1" dirty="0" err="1"/>
              <a:t>terebut</a:t>
            </a:r>
            <a:r>
              <a:rPr lang="en-ID" b="1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FE6C7-8F1B-45DB-A340-3286436A1B75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2016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8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34D11-A877-429F-A2DA-F45DE110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7" y="1896830"/>
            <a:ext cx="11608068" cy="3064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EC8AD-26ED-46A3-8444-C1B4175BEBFA}"/>
              </a:ext>
            </a:extLst>
          </p:cNvPr>
          <p:cNvSpPr txBox="1"/>
          <p:nvPr/>
        </p:nvSpPr>
        <p:spPr>
          <a:xfrm>
            <a:off x="1227591" y="5446696"/>
            <a:ext cx="1001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tahun</a:t>
            </a:r>
            <a:r>
              <a:rPr lang="en-US" b="1" dirty="0"/>
              <a:t> 2018 </a:t>
            </a:r>
            <a:r>
              <a:rPr lang="en-US" b="1" dirty="0" err="1"/>
              <a:t>pertengahan</a:t>
            </a:r>
            <a:r>
              <a:rPr lang="en-US" b="1" dirty="0"/>
              <a:t> </a:t>
            </a:r>
            <a:r>
              <a:rPr lang="en-US" b="1" dirty="0" err="1"/>
              <a:t>hingga</a:t>
            </a:r>
            <a:r>
              <a:rPr lang="en-US" b="1" dirty="0"/>
              <a:t> 2018 </a:t>
            </a:r>
            <a:r>
              <a:rPr lang="en-US" b="1" dirty="0" err="1"/>
              <a:t>akhir</a:t>
            </a:r>
            <a:r>
              <a:rPr lang="en-US" b="1" dirty="0"/>
              <a:t>, Nissan </a:t>
            </a:r>
            <a:r>
              <a:rPr lang="en-US" b="1" dirty="0" err="1"/>
              <a:t>mengalami</a:t>
            </a:r>
            <a:r>
              <a:rPr lang="en-US" b="1" dirty="0"/>
              <a:t> </a:t>
            </a:r>
            <a:r>
              <a:rPr lang="en-US" b="1" dirty="0" err="1"/>
              <a:t>penuruan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ditangkapnya</a:t>
            </a:r>
            <a:r>
              <a:rPr lang="en-US" b="1" dirty="0"/>
              <a:t> </a:t>
            </a:r>
            <a:r>
              <a:rPr lang="en-ID" b="1" dirty="0"/>
              <a:t>Carlos Ghosn yang </a:t>
            </a:r>
            <a:r>
              <a:rPr lang="en-ID" b="1" dirty="0" err="1"/>
              <a:t>merupakan</a:t>
            </a:r>
            <a:r>
              <a:rPr lang="en-ID" b="1" dirty="0"/>
              <a:t> </a:t>
            </a:r>
            <a:r>
              <a:rPr lang="en-ID" b="1" dirty="0" err="1"/>
              <a:t>kepala</a:t>
            </a:r>
            <a:r>
              <a:rPr lang="en-ID" b="1" dirty="0"/>
              <a:t> </a:t>
            </a:r>
            <a:r>
              <a:rPr lang="en-ID" b="1" dirty="0" err="1"/>
              <a:t>aliansi</a:t>
            </a:r>
            <a:r>
              <a:rPr lang="en-ID" b="1" dirty="0"/>
              <a:t> Renault-Nissan-Mitsubishi.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CB676-B7FD-4579-B916-3D4B28EF86D6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Analisis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Grafik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Harga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2018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1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BDEF-BEB4-4A32-9E4A-9803F938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GBM (Geometric Brownian Motion )</a:t>
            </a: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4C395625-5051-4A85-BCAF-0E44D9A9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42" y="3554376"/>
            <a:ext cx="3048000" cy="304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3FAE11D-A6F3-4C22-948A-53692D8DF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26DB48-117A-41D6-B346-64D04AA0EEDA}"/>
              </a:ext>
            </a:extLst>
          </p:cNvPr>
          <p:cNvSpPr txBox="1"/>
          <p:nvPr/>
        </p:nvSpPr>
        <p:spPr>
          <a:xfrm>
            <a:off x="1782417" y="4928992"/>
            <a:ext cx="915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GBM yang </a:t>
            </a:r>
            <a:r>
              <a:rPr lang="en-US" b="1" dirty="0" err="1"/>
              <a:t>dibandingan</a:t>
            </a:r>
            <a:r>
              <a:rPr lang="en-US" b="1" dirty="0"/>
              <a:t> pada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Close.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,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actual Nissan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Mitsubishi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 </a:t>
            </a:r>
            <a:r>
              <a:rPr lang="en-US" b="1" dirty="0" err="1"/>
              <a:t>actualnya</a:t>
            </a:r>
            <a:r>
              <a:rPr lang="en-US" b="1" dirty="0"/>
              <a:t>.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1FE77-A895-40B0-989D-3C3D3A65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994"/>
            <a:ext cx="10689657" cy="29316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3277E3-9864-4DC0-A669-E98C23D3DD50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Perbandingan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Pergerakan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Actual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Mitsubishi </a:t>
            </a:r>
            <a:r>
              <a:rPr lang="en-US" sz="3200" dirty="0" err="1">
                <a:solidFill>
                  <a:schemeClr val="bg1"/>
                </a:solidFill>
              </a:rPr>
              <a:t>dengan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6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BF3119-E817-4784-85A7-A7C5E8AE4506}"/>
              </a:ext>
            </a:extLst>
          </p:cNvPr>
          <p:cNvSpPr txBox="1"/>
          <p:nvPr/>
        </p:nvSpPr>
        <p:spPr>
          <a:xfrm>
            <a:off x="808291" y="5128219"/>
            <a:ext cx="1085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pemberian</a:t>
            </a:r>
            <a:r>
              <a:rPr lang="en-US" b="1" dirty="0"/>
              <a:t> seed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22,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memprediksi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FEF02F-2C42-43AF-9C69-5C74CD4C975D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Mitsubishi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Seed 22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895D25-D821-4F5E-BEA3-27E09BC7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295"/>
            <a:ext cx="12192000" cy="33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679DFC-1D83-4E30-97EF-C13417FA33F2}"/>
              </a:ext>
            </a:extLst>
          </p:cNvPr>
          <p:cNvSpPr txBox="1"/>
          <p:nvPr/>
        </p:nvSpPr>
        <p:spPr>
          <a:xfrm>
            <a:off x="666750" y="5406055"/>
            <a:ext cx="1085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Pada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pemberian</a:t>
            </a:r>
            <a:r>
              <a:rPr lang="en-US" b="1" dirty="0"/>
              <a:t> seed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22,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36BCBB-CFB4-4D52-9FE5-39B8EF593727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Nissan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Seed 22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CD775D-6C68-4F6C-B01C-5A2C2B4F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46"/>
            <a:ext cx="12192000" cy="32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3634B8-A3FF-444C-A866-8A808040C6DE}"/>
              </a:ext>
            </a:extLst>
          </p:cNvPr>
          <p:cNvSpPr txBox="1"/>
          <p:nvPr/>
        </p:nvSpPr>
        <p:spPr>
          <a:xfrm>
            <a:off x="622300" y="5128219"/>
            <a:ext cx="1085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seed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selisih</a:t>
            </a:r>
            <a:r>
              <a:rPr lang="en-US" b="1" dirty="0"/>
              <a:t> yang </a:t>
            </a:r>
            <a:r>
              <a:rPr lang="en-US" b="1" dirty="0" err="1"/>
              <a:t>terkecil</a:t>
            </a:r>
            <a:r>
              <a:rPr lang="en-US" b="1" dirty="0"/>
              <a:t>/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actual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prediksi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. Pada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best seed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actual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, </a:t>
            </a:r>
            <a:r>
              <a:rPr lang="en-US" b="1" dirty="0" err="1"/>
              <a:t>meskipun</a:t>
            </a:r>
            <a:r>
              <a:rPr lang="en-US" b="1" dirty="0"/>
              <a:t> </a:t>
            </a:r>
            <a:r>
              <a:rPr lang="en-US" b="1" dirty="0" err="1"/>
              <a:t>kurang</a:t>
            </a:r>
            <a:r>
              <a:rPr lang="en-US" b="1" dirty="0"/>
              <a:t> </a:t>
            </a:r>
            <a:r>
              <a:rPr lang="en-US" b="1" dirty="0" err="1"/>
              <a:t>tepat</a:t>
            </a:r>
            <a:r>
              <a:rPr lang="en-US" b="1" dirty="0"/>
              <a:t> pada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err="1"/>
              <a:t>waktunya</a:t>
            </a:r>
            <a:r>
              <a:rPr lang="en-US" b="1" dirty="0"/>
              <a:t>. (</a:t>
            </a:r>
            <a:r>
              <a:rPr lang="en-US" b="1" dirty="0" err="1"/>
              <a:t>waktu</a:t>
            </a:r>
            <a:r>
              <a:rPr lang="en-US" b="1" dirty="0"/>
              <a:t> pada </a:t>
            </a:r>
            <a:r>
              <a:rPr lang="en-US" b="1" dirty="0" err="1"/>
              <a:t>sumbu</a:t>
            </a:r>
            <a:r>
              <a:rPr lang="en-US" b="1" dirty="0"/>
              <a:t> x)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9EE8C6-4701-4C92-96A8-37997FC86C78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Mitsubishi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Best Seed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51227-EFA5-41E5-BD5C-D3A1058D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316"/>
            <a:ext cx="12192000" cy="33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483AB48-FB9D-41AD-B48D-3F7E842BFDCE}"/>
              </a:ext>
            </a:extLst>
          </p:cNvPr>
          <p:cNvSpPr txBox="1"/>
          <p:nvPr/>
        </p:nvSpPr>
        <p:spPr>
          <a:xfrm>
            <a:off x="618067" y="5237406"/>
            <a:ext cx="1047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seed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selisih</a:t>
            </a:r>
            <a:r>
              <a:rPr lang="en-US" b="1" dirty="0"/>
              <a:t> yang </a:t>
            </a:r>
            <a:r>
              <a:rPr lang="en-US" b="1" dirty="0" err="1"/>
              <a:t>terkecil</a:t>
            </a:r>
            <a:r>
              <a:rPr lang="en-US" b="1" dirty="0"/>
              <a:t>/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actual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prediksi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. Pada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best seed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mereprentasikan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actual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3E3C36-50CF-41D9-91D0-F3F08236DA31}"/>
              </a:ext>
            </a:extLst>
          </p:cNvPr>
          <p:cNvSpPr txBox="1">
            <a:spLocks/>
          </p:cNvSpPr>
          <p:nvPr/>
        </p:nvSpPr>
        <p:spPr>
          <a:xfrm>
            <a:off x="1429395" y="665886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Nissan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Best Seed 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34DD2-5CD1-4E25-9D5A-7E2391FC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436"/>
            <a:ext cx="12192000" cy="3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627A04-0685-4077-B6FF-A9BEAEDC793C}"/>
              </a:ext>
            </a:extLst>
          </p:cNvPr>
          <p:cNvSpPr txBox="1"/>
          <p:nvPr/>
        </p:nvSpPr>
        <p:spPr>
          <a:xfrm>
            <a:off x="618067" y="5237406"/>
            <a:ext cx="1082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pada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GBM best seed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actual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pada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GBM 22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8F56-A7E0-4E0F-BEAE-77427ADF9710}"/>
              </a:ext>
            </a:extLst>
          </p:cNvPr>
          <p:cNvSpPr txBox="1">
            <a:spLocks/>
          </p:cNvSpPr>
          <p:nvPr/>
        </p:nvSpPr>
        <p:spPr>
          <a:xfrm>
            <a:off x="1409516" y="615873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Perbandingan</a:t>
            </a:r>
            <a:r>
              <a:rPr lang="en-US" sz="2800" dirty="0">
                <a:solidFill>
                  <a:schemeClr val="bg1"/>
                </a:solidFill>
              </a:rPr>
              <a:t>  Actual, Best Seed, Seed = 22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Mitsubishi 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93935-8F12-458F-BF63-682CBA72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085"/>
            <a:ext cx="12192000" cy="32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56D5DD-850E-44C6-A227-61415A9775BF}"/>
              </a:ext>
            </a:extLst>
          </p:cNvPr>
          <p:cNvSpPr txBox="1"/>
          <p:nvPr/>
        </p:nvSpPr>
        <p:spPr>
          <a:xfrm>
            <a:off x="803229" y="5237405"/>
            <a:ext cx="1082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pada </a:t>
            </a:r>
            <a:r>
              <a:rPr lang="en-US" b="1" dirty="0" err="1"/>
              <a:t>gambar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GBM best seed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merepresentasikan</a:t>
            </a:r>
            <a:r>
              <a:rPr lang="en-US" b="1" dirty="0"/>
              <a:t> </a:t>
            </a:r>
            <a:r>
              <a:rPr lang="en-US" b="1" dirty="0" err="1"/>
              <a:t>pergerakan</a:t>
            </a:r>
            <a:r>
              <a:rPr lang="en-US" b="1" dirty="0"/>
              <a:t> actual 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pada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GBM 22</a:t>
            </a:r>
            <a:endParaRPr lang="en-ID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EFEC71-2BCF-4556-8D71-BFD68A207631}"/>
              </a:ext>
            </a:extLst>
          </p:cNvPr>
          <p:cNvSpPr txBox="1">
            <a:spLocks/>
          </p:cNvSpPr>
          <p:nvPr/>
        </p:nvSpPr>
        <p:spPr>
          <a:xfrm>
            <a:off x="1409516" y="615873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Perbandingan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lang="en-US" sz="2800" b="1" dirty="0" err="1">
                <a:solidFill>
                  <a:schemeClr val="bg1"/>
                </a:solidFill>
              </a:rPr>
              <a:t>Acual</a:t>
            </a:r>
            <a:r>
              <a:rPr lang="en-US" sz="2800" b="1" dirty="0">
                <a:solidFill>
                  <a:schemeClr val="bg1"/>
                </a:solidFill>
              </a:rPr>
              <a:t>, Best Seed, Seed = 22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Nissan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E6613-5043-4B75-9028-768ECFAA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984"/>
            <a:ext cx="12192000" cy="32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7BF-92EC-4024-B255-521CA84B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0020D04-8BDD-4F92-BBD0-FA120456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31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243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F2024-44E2-4AE6-B5F8-369AF12F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Euler-Maruyama Model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64B67-B40C-4098-A2F1-D4C48E34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Aproksimasi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GBM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1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04838-F128-4BF5-9340-E4DF5534839B}"/>
              </a:ext>
            </a:extLst>
          </p:cNvPr>
          <p:cNvSpPr txBox="1"/>
          <p:nvPr/>
        </p:nvSpPr>
        <p:spPr>
          <a:xfrm>
            <a:off x="681567" y="5136701"/>
            <a:ext cx="1082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Grafik</a:t>
            </a:r>
            <a:r>
              <a:rPr lang="en-US" b="1" dirty="0"/>
              <a:t> Euler </a:t>
            </a:r>
            <a:r>
              <a:rPr lang="en-US" b="1" dirty="0" err="1"/>
              <a:t>maruyama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direpresentasikan</a:t>
            </a:r>
            <a:r>
              <a:rPr lang="en-US" b="1" dirty="0"/>
              <a:t> oleh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putus-putus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hijau</a:t>
            </a:r>
            <a:r>
              <a:rPr lang="en-US" b="1" dirty="0"/>
              <a:t> dan </a:t>
            </a:r>
            <a:r>
              <a:rPr lang="en-US" b="1" dirty="0" err="1"/>
              <a:t>kuning</a:t>
            </a:r>
            <a:r>
              <a:rPr lang="en-US" b="1" dirty="0"/>
              <a:t>.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terebut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aproksimasi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seed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ditentukan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seed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ditentukan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en-US" b="1" dirty="0" err="1"/>
              <a:t>eksak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tepat</a:t>
            </a:r>
            <a:r>
              <a:rPr lang="en-US" b="1" dirty="0"/>
              <a:t>,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memungkinakan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yang lain. Nilai </a:t>
            </a:r>
            <a:r>
              <a:rPr lang="en-US" b="1" dirty="0" err="1"/>
              <a:t>ssed</a:t>
            </a:r>
            <a:r>
              <a:rPr lang="en-US" b="1" dirty="0"/>
              <a:t> yang </a:t>
            </a:r>
            <a:r>
              <a:rPr lang="en-US" b="1" dirty="0" err="1"/>
              <a:t>diberikan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simulasi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5.</a:t>
            </a:r>
            <a:endParaRPr lang="en-ID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A8A39E-D85A-4D98-B010-4A88E6E297FA}"/>
              </a:ext>
            </a:extLst>
          </p:cNvPr>
          <p:cNvSpPr txBox="1">
            <a:spLocks/>
          </p:cNvSpPr>
          <p:nvPr/>
        </p:nvSpPr>
        <p:spPr>
          <a:xfrm>
            <a:off x="1409516" y="615873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b="1" dirty="0">
                <a:solidFill>
                  <a:schemeClr val="bg1"/>
                </a:solidFill>
              </a:rPr>
              <a:t>Euler-Maruyama Model</a:t>
            </a:r>
          </a:p>
          <a:p>
            <a:pPr algn="ctr"/>
            <a:r>
              <a:rPr lang="en-ID" sz="2800" b="1">
                <a:solidFill>
                  <a:schemeClr val="bg1"/>
                </a:solidFill>
              </a:rPr>
              <a:t>Mitsubishi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D4F16-3BB9-477B-B383-80CD043A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299"/>
            <a:ext cx="12192000" cy="34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8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E21902-11BD-42BB-B2EC-AE4FDF4A97BC}"/>
              </a:ext>
            </a:extLst>
          </p:cNvPr>
          <p:cNvSpPr txBox="1"/>
          <p:nvPr/>
        </p:nvSpPr>
        <p:spPr>
          <a:xfrm>
            <a:off x="448734" y="5339006"/>
            <a:ext cx="1082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Grafik</a:t>
            </a:r>
            <a:r>
              <a:rPr lang="en-US" b="1" dirty="0"/>
              <a:t> Euler </a:t>
            </a:r>
            <a:r>
              <a:rPr lang="en-US" b="1" dirty="0" err="1"/>
              <a:t>maruyama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direpresentasikan</a:t>
            </a:r>
            <a:r>
              <a:rPr lang="en-US" b="1" dirty="0"/>
              <a:t> oleh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putus-putus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hijau</a:t>
            </a:r>
            <a:r>
              <a:rPr lang="en-US" b="1" dirty="0"/>
              <a:t> dan </a:t>
            </a:r>
            <a:r>
              <a:rPr lang="en-US" b="1" dirty="0" err="1"/>
              <a:t>kuning</a:t>
            </a:r>
            <a:r>
              <a:rPr lang="en-US" b="1" dirty="0"/>
              <a:t>.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terebut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aproksimasi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seed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ditentukan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seed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ditetukan</a:t>
            </a:r>
            <a:r>
              <a:rPr lang="en-US" b="1" dirty="0"/>
              <a:t> 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en-US" b="1" dirty="0" err="1"/>
              <a:t>eksak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tepat</a:t>
            </a:r>
            <a:r>
              <a:rPr lang="en-US" b="1" dirty="0"/>
              <a:t>,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memungkinakan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yang lain. Nilai </a:t>
            </a:r>
            <a:r>
              <a:rPr lang="en-US" b="1" dirty="0" err="1"/>
              <a:t>ssed</a:t>
            </a:r>
            <a:r>
              <a:rPr lang="en-US" b="1" dirty="0"/>
              <a:t> yang </a:t>
            </a:r>
            <a:r>
              <a:rPr lang="en-US" b="1" dirty="0" err="1"/>
              <a:t>diberikan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simulasi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5.</a:t>
            </a:r>
            <a:endParaRPr lang="en-ID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E34080-69FD-4712-B1C5-738F68C0D1C4}"/>
              </a:ext>
            </a:extLst>
          </p:cNvPr>
          <p:cNvSpPr txBox="1">
            <a:spLocks/>
          </p:cNvSpPr>
          <p:nvPr/>
        </p:nvSpPr>
        <p:spPr>
          <a:xfrm>
            <a:off x="1409516" y="615873"/>
            <a:ext cx="9616292" cy="10047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b="1" dirty="0">
                <a:solidFill>
                  <a:schemeClr val="bg1"/>
                </a:solidFill>
              </a:rPr>
              <a:t>Euler-Maruyama Model</a:t>
            </a:r>
          </a:p>
          <a:p>
            <a:pPr algn="ctr"/>
            <a:r>
              <a:rPr lang="en-ID" sz="2800" b="1" dirty="0">
                <a:solidFill>
                  <a:schemeClr val="bg1"/>
                </a:solidFill>
              </a:rPr>
              <a:t>Nissan</a:t>
            </a:r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CD531-13BB-4134-BB73-58EF009E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955"/>
            <a:ext cx="12192000" cy="34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7D-3A94-4240-8A65-D56A31F7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KESIMPULAN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Flow">
            <a:extLst>
              <a:ext uri="{FF2B5EF4-FFF2-40B4-BE49-F238E27FC236}">
                <a16:creationId xmlns:a16="http://schemas.microsoft.com/office/drawing/2014/main" id="{C172A0B6-91CF-42E9-B17C-A62BB9DA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F3B24E-F1DD-4B70-B29D-6B220FD7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FC3B-0A10-4004-A954-50C87EBE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193800"/>
            <a:ext cx="7315199" cy="495299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Dari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Saham</a:t>
            </a:r>
            <a:r>
              <a:rPr lang="en-US" sz="1800" dirty="0"/>
              <a:t> Nissan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dan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Mitsubishi.</a:t>
            </a:r>
            <a:endParaRPr lang="en-ID" sz="1800" dirty="0"/>
          </a:p>
          <a:p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analisis</a:t>
            </a:r>
            <a:r>
              <a:rPr lang="en-ID" sz="1800" dirty="0"/>
              <a:t> dan </a:t>
            </a:r>
            <a:r>
              <a:rPr lang="en-ID" sz="1800" dirty="0" err="1"/>
              <a:t>prediksi</a:t>
            </a:r>
            <a:r>
              <a:rPr lang="en-ID" sz="1800" dirty="0"/>
              <a:t> </a:t>
            </a:r>
            <a:r>
              <a:rPr lang="en-ID" sz="1800" dirty="0" err="1"/>
              <a:t>pergerakan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,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Geometri</a:t>
            </a:r>
            <a:r>
              <a:rPr lang="en-ID" sz="1800" dirty="0"/>
              <a:t> Brownian Motion dan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aproksimasi</a:t>
            </a:r>
            <a:r>
              <a:rPr lang="en-ID" sz="1800" dirty="0"/>
              <a:t> Euler-Maruyama. Hal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kedua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simulasi</a:t>
            </a:r>
            <a:r>
              <a:rPr lang="en-ID" sz="1800" dirty="0"/>
              <a:t> </a:t>
            </a:r>
            <a:r>
              <a:rPr lang="en-ID" sz="1800" dirty="0" err="1"/>
              <a:t>pergerakan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endParaRPr lang="en-ID" sz="1800" dirty="0"/>
          </a:p>
          <a:p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simulasi</a:t>
            </a:r>
            <a:r>
              <a:rPr lang="en-ID" sz="1800"/>
              <a:t> dan </a:t>
            </a:r>
            <a:r>
              <a:rPr lang="en-ID" sz="1800" dirty="0" err="1"/>
              <a:t>prediksi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pergerakan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Mitsubishi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sulit</a:t>
            </a:r>
            <a:r>
              <a:rPr lang="en-ID" sz="1800" dirty="0"/>
              <a:t> </a:t>
            </a:r>
            <a:r>
              <a:rPr lang="en-ID" sz="1800" dirty="0" err="1"/>
              <a:t>daripada</a:t>
            </a:r>
            <a:r>
              <a:rPr lang="en-ID" sz="1800" dirty="0"/>
              <a:t> Nissan,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pegerakan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Mitsubishi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sebaik</a:t>
            </a:r>
            <a:r>
              <a:rPr lang="en-ID" sz="1800" dirty="0"/>
              <a:t> Nissan. </a:t>
            </a:r>
          </a:p>
          <a:p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turun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grafik</a:t>
            </a:r>
            <a:r>
              <a:rPr lang="en-ID" sz="1800" dirty="0"/>
              <a:t> seed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 juga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turun</a:t>
            </a:r>
            <a:r>
              <a:rPr lang="en-ID" sz="1800" dirty="0"/>
              <a:t> </a:t>
            </a:r>
            <a:r>
              <a:rPr lang="en-ID" sz="1800" dirty="0" err="1"/>
              <a:t>begitu</a:t>
            </a:r>
            <a:r>
              <a:rPr lang="en-ID" sz="1800" dirty="0"/>
              <a:t> juga </a:t>
            </a:r>
            <a:r>
              <a:rPr lang="en-ID" sz="1800" dirty="0" err="1"/>
              <a:t>sebaliknya</a:t>
            </a:r>
            <a:r>
              <a:rPr lang="en-ID" sz="1800" dirty="0"/>
              <a:t>,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mengikuti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</a:t>
            </a:r>
            <a:r>
              <a:rPr lang="en-ID" sz="1800" dirty="0" err="1"/>
              <a:t>pergerakan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actualnya</a:t>
            </a:r>
            <a:r>
              <a:rPr lang="en-ID" sz="1800" dirty="0"/>
              <a:t>. </a:t>
            </a:r>
            <a:r>
              <a:rPr lang="en-ID" sz="1800" dirty="0" err="1"/>
              <a:t>Namun</a:t>
            </a:r>
            <a:r>
              <a:rPr lang="en-ID" sz="1800" dirty="0"/>
              <a:t>,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seed yang </a:t>
            </a:r>
            <a:r>
              <a:rPr lang="en-ID" sz="1800" dirty="0" err="1"/>
              <a:t>prediksinya</a:t>
            </a:r>
            <a:r>
              <a:rPr lang="en-ID" sz="1800" dirty="0"/>
              <a:t> </a:t>
            </a:r>
            <a:r>
              <a:rPr lang="en-ID" sz="1800" dirty="0" err="1"/>
              <a:t>kurang</a:t>
            </a:r>
            <a:r>
              <a:rPr lang="en-ID" sz="1800" dirty="0"/>
              <a:t> </a:t>
            </a:r>
            <a:r>
              <a:rPr lang="en-ID" sz="1800" dirty="0" err="1"/>
              <a:t>tepat</a:t>
            </a:r>
            <a:r>
              <a:rPr lang="en-ID" sz="1800" dirty="0"/>
              <a:t>,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dicarilah</a:t>
            </a:r>
            <a:r>
              <a:rPr lang="en-ID" sz="1800" dirty="0"/>
              <a:t> best seed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merepresentasikan</a:t>
            </a:r>
            <a:r>
              <a:rPr lang="en-ID" sz="1800" dirty="0"/>
              <a:t> </a:t>
            </a:r>
            <a:r>
              <a:rPr lang="en-ID" sz="1800" dirty="0" err="1"/>
              <a:t>pergerakan</a:t>
            </a:r>
            <a:r>
              <a:rPr lang="en-ID" sz="1800" dirty="0"/>
              <a:t> </a:t>
            </a:r>
            <a:r>
              <a:rPr lang="en-ID" sz="1800" dirty="0" err="1"/>
              <a:t>sahamnya</a:t>
            </a:r>
            <a:r>
              <a:rPr lang="en-ID" sz="1800" dirty="0"/>
              <a:t>.</a:t>
            </a:r>
          </a:p>
          <a:p>
            <a:r>
              <a:rPr lang="en-ID" sz="1800" dirty="0"/>
              <a:t>Naik </a:t>
            </a:r>
            <a:r>
              <a:rPr lang="en-ID" sz="1800" dirty="0" err="1"/>
              <a:t>turunnya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yang </a:t>
            </a:r>
            <a:r>
              <a:rPr lang="en-ID" sz="1800" dirty="0" err="1"/>
              <a:t>mempengaruhi</a:t>
            </a:r>
            <a:r>
              <a:rPr lang="en-ID" sz="1800" dirty="0"/>
              <a:t> </a:t>
            </a:r>
            <a:r>
              <a:rPr lang="en-ID" sz="1800" dirty="0" err="1"/>
              <a:t>performa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7C141995-9F5D-4C7C-AA58-6DF2FEDE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71C53-DFD7-4BE0-8F2E-BE623587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INFOGRAFIS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98323-4320-4100-9E91-7C62093B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0"/>
            <a:ext cx="2743200" cy="6858000"/>
          </a:xfrm>
          <a:prstGeom prst="rect">
            <a:avLst/>
          </a:prstGeom>
        </p:spPr>
      </p:pic>
      <p:pic>
        <p:nvPicPr>
          <p:cNvPr id="21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3CB1EA-603D-4390-83A2-B13FAAA5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8" y="0"/>
            <a:ext cx="2743200" cy="685800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8B5FB-0181-4C4E-8A53-B1B463826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8932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9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578C-165F-4E31-AC18-34CD3C3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REFERENSI BERITA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ADCE-BDF0-4AB2-8C8D-F92F2CB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01" y="1799925"/>
            <a:ext cx="7873465" cy="4523874"/>
          </a:xfrm>
        </p:spPr>
        <p:txBody>
          <a:bodyPr anchor="ctr">
            <a:normAutofit lnSpcReduction="10000"/>
          </a:bodyPr>
          <a:lstStyle/>
          <a:p>
            <a:r>
              <a:rPr lang="en-ID" sz="1400" dirty="0"/>
              <a:t>https://internasional.kontan.co.id/news/saham-mitsubishi-ufj-dan-mizuho-tembus-rekor</a:t>
            </a:r>
          </a:p>
          <a:p>
            <a:r>
              <a:rPr lang="en-ID" sz="1400" dirty="0"/>
              <a:t>https://www.bbc.com/indonesia/majalah-46271191</a:t>
            </a:r>
          </a:p>
          <a:p>
            <a:r>
              <a:rPr lang="en-ID" sz="1400" dirty="0"/>
              <a:t>https://carusermagz.com/nissan-kuasai-saham-mitsubishi/</a:t>
            </a:r>
          </a:p>
          <a:p>
            <a:r>
              <a:rPr lang="en-ID" sz="1400" dirty="0"/>
              <a:t>https://tirto.id/indonesia-jadi-pasar-penting-mitsubishi-di-dunia-eeu7</a:t>
            </a:r>
          </a:p>
          <a:p>
            <a:r>
              <a:rPr lang="en-ID" sz="1400" dirty="0"/>
              <a:t>https://www.pikiran-rakyat.com/otomotif/pr-01315074/mitsubishi-motors-hadirkan-dua-model-mobil-masa-depan</a:t>
            </a:r>
          </a:p>
          <a:p>
            <a:r>
              <a:rPr lang="en-ID" sz="1400" dirty="0"/>
              <a:t>http://www.modifikasi.com/showthread.php/656532-Terus-Alami-Kerugian-PT-Indomobil-Cabut-Saham-Di-Nissan-Indonesia</a:t>
            </a:r>
          </a:p>
          <a:p>
            <a:r>
              <a:rPr lang="en-ID" sz="1400" dirty="0"/>
              <a:t>https://www.mobil123.com/berita/nissan-indonesia-rugi-terus-indomobil-lepas-saham-kepemilikan/52822</a:t>
            </a:r>
          </a:p>
          <a:p>
            <a:r>
              <a:rPr lang="en-ID" sz="1400" dirty="0"/>
              <a:t>https://oto.detik.com/response/d-2186421/saham-nissan-naik-gara-gara-nismo-gt-r</a:t>
            </a:r>
          </a:p>
          <a:p>
            <a:r>
              <a:rPr lang="en-ID" sz="1400" dirty="0"/>
              <a:t>https://www.beritasatu.com/mobil/148516-saham-nissan-anjlok-104.html</a:t>
            </a:r>
          </a:p>
          <a:p>
            <a:r>
              <a:rPr lang="en-ID" sz="1400" dirty="0"/>
              <a:t>https://www.wikiwand.com/ms/Nissan</a:t>
            </a:r>
          </a:p>
          <a:p>
            <a:r>
              <a:rPr lang="en-ID" sz="1400" dirty="0"/>
              <a:t>https://tirto.id/bisakah-mitsubishi-berbalik-menolong-nissan-dhrV</a:t>
            </a:r>
          </a:p>
          <a:p>
            <a:r>
              <a:rPr lang="en-ID" sz="1400" dirty="0"/>
              <a:t>https://www.kaggle.com/kratisaxena/lstm-gru-models-for-stock-movement-analysis#LSTM-Model-for-Prediction-of-movement-of-stocks</a:t>
            </a:r>
          </a:p>
          <a:p>
            <a:endParaRPr lang="en-ID" sz="14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i">
            <a:extLst>
              <a:ext uri="{FF2B5EF4-FFF2-40B4-BE49-F238E27FC236}">
                <a16:creationId xmlns:a16="http://schemas.microsoft.com/office/drawing/2014/main" id="{65B9F0D6-F786-43FE-85C7-1BDBF498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6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9D5FA-AD59-4658-96CD-B2D201FA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 Upload</a:t>
            </a:r>
            <a:endParaRPr lang="en-ID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95319D-08B7-4E3F-89E8-D04152788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214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9B8B5-619E-4380-A9A3-A384DF4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Metode</a:t>
            </a:r>
            <a:endParaRPr lang="en-ID">
              <a:solidFill>
                <a:srgbClr val="FFFFFF"/>
              </a:solidFill>
            </a:endParaRP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63B0-506A-400C-8622-4F693092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Metode yang digunakan untuk melakukan anilisis dan prediksi data adalah 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	- Geometric Brownian Motion (GBM)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	- Euler-Maruyama Approximation</a:t>
            </a:r>
          </a:p>
          <a:p>
            <a:pPr marL="0" indent="0">
              <a:buNone/>
            </a:pPr>
            <a:endParaRPr lang="en-ID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CFF4-D831-4BB0-B198-C6AC1FF3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56306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D" sz="3200" dirty="0">
                <a:solidFill>
                  <a:schemeClr val="bg1"/>
                </a:solidFill>
              </a:rPr>
              <a:t>Geometric Brownian Motion (GBM)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AC99-0D14-473B-9A27-879816B9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3070680"/>
            <a:ext cx="10034209" cy="2415918"/>
          </a:xfrm>
        </p:spPr>
        <p:txBody>
          <a:bodyPr>
            <a:normAutofit/>
          </a:bodyPr>
          <a:lstStyle/>
          <a:p>
            <a:r>
              <a:rPr lang="en-US" sz="1800" dirty="0"/>
              <a:t>GBM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pemodelan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memodelkan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saham</a:t>
            </a:r>
            <a:endParaRPr lang="en-US" sz="1800" dirty="0"/>
          </a:p>
          <a:p>
            <a:r>
              <a:rPr lang="en-US" sz="1800" dirty="0"/>
              <a:t>S	</a:t>
            </a:r>
            <a:r>
              <a:rPr lang="en-US" sz="1800" dirty="0">
                <a:sym typeface="Wingdings" panose="05000000000000000000" pitchFamily="2" charset="2"/>
              </a:rPr>
              <a:t> Stock Price</a:t>
            </a:r>
          </a:p>
          <a:p>
            <a:r>
              <a:rPr lang="el-GR" sz="1800" dirty="0"/>
              <a:t>μ</a:t>
            </a:r>
            <a:r>
              <a:rPr lang="en-US" sz="1800" dirty="0"/>
              <a:t>	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Koefisien</a:t>
            </a:r>
            <a:r>
              <a:rPr lang="en-US" sz="1800" dirty="0">
                <a:sym typeface="Wingdings" panose="05000000000000000000" pitchFamily="2" charset="2"/>
              </a:rPr>
              <a:t> drift = </a:t>
            </a:r>
            <a:r>
              <a:rPr lang="en-US" sz="1800" dirty="0" err="1">
                <a:sym typeface="Wingdings" panose="05000000000000000000" pitchFamily="2" charset="2"/>
              </a:rPr>
              <a:t>merepresentasikan</a:t>
            </a:r>
            <a:r>
              <a:rPr lang="en-US" sz="1800" dirty="0">
                <a:sym typeface="Wingdings" panose="05000000000000000000" pitchFamily="2" charset="2"/>
              </a:rPr>
              <a:t> rata-rata </a:t>
            </a:r>
            <a:r>
              <a:rPr lang="en-US" sz="1800" dirty="0" err="1">
                <a:sym typeface="Wingdings" panose="05000000000000000000" pitchFamily="2" charset="2"/>
              </a:rPr>
              <a:t>pengembalian</a:t>
            </a:r>
            <a:r>
              <a:rPr lang="en-US" sz="1800" dirty="0">
                <a:sym typeface="Wingdings" panose="05000000000000000000" pitchFamily="2" charset="2"/>
              </a:rPr>
              <a:t> pada </a:t>
            </a:r>
            <a:r>
              <a:rPr lang="en-US" sz="1800" dirty="0" err="1">
                <a:sym typeface="Wingdings" panose="05000000000000000000" pitchFamily="2" charset="2"/>
              </a:rPr>
              <a:t>periode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waktu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tertentu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l-GR" sz="1800" dirty="0">
                <a:sym typeface="Wingdings" panose="05000000000000000000" pitchFamily="2" charset="2"/>
              </a:rPr>
              <a:t>σ</a:t>
            </a:r>
            <a:r>
              <a:rPr lang="en-US" sz="1800" dirty="0">
                <a:sym typeface="Wingdings" panose="05000000000000000000" pitchFamily="2" charset="2"/>
              </a:rPr>
              <a:t>	 </a:t>
            </a:r>
            <a:r>
              <a:rPr lang="en-US" sz="1800" dirty="0" err="1">
                <a:sym typeface="Wingdings" panose="05000000000000000000" pitchFamily="2" charset="2"/>
              </a:rPr>
              <a:t>Koefisien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difusi</a:t>
            </a:r>
            <a:r>
              <a:rPr lang="en-US" sz="1800" dirty="0">
                <a:sym typeface="Wingdings" panose="05000000000000000000" pitchFamily="2" charset="2"/>
              </a:rPr>
              <a:t> = </a:t>
            </a:r>
            <a:r>
              <a:rPr lang="en-US" sz="1800" dirty="0" err="1">
                <a:sym typeface="Wingdings" panose="05000000000000000000" pitchFamily="2" charset="2"/>
              </a:rPr>
              <a:t>merepresentasikan</a:t>
            </a:r>
            <a:r>
              <a:rPr lang="en-US" sz="1800" dirty="0">
                <a:sym typeface="Wingdings" panose="05000000000000000000" pitchFamily="2" charset="2"/>
              </a:rPr>
              <a:t> standard </a:t>
            </a:r>
            <a:r>
              <a:rPr lang="en-US" sz="1800" dirty="0" err="1">
                <a:sym typeface="Wingdings" panose="05000000000000000000" pitchFamily="2" charset="2"/>
              </a:rPr>
              <a:t>deviasi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beberapa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pengembalian</a:t>
            </a:r>
            <a:r>
              <a:rPr lang="en-US" sz="1800" dirty="0">
                <a:sym typeface="Wingdings" panose="05000000000000000000" pitchFamily="2" charset="2"/>
              </a:rPr>
              <a:t> yang 	     </a:t>
            </a:r>
            <a:r>
              <a:rPr lang="en-US" sz="1800" dirty="0" err="1">
                <a:sym typeface="Wingdings" panose="05000000000000000000" pitchFamily="2" charset="2"/>
              </a:rPr>
              <a:t>sama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err="1">
                <a:sym typeface="Wingdings" panose="05000000000000000000" pitchFamily="2" charset="2"/>
              </a:rPr>
              <a:t>Wt</a:t>
            </a:r>
            <a:r>
              <a:rPr lang="en-US" sz="1800" dirty="0">
                <a:sym typeface="Wingdings" panose="05000000000000000000" pitchFamily="2" charset="2"/>
              </a:rPr>
              <a:t> 	 </a:t>
            </a:r>
            <a:r>
              <a:rPr lang="en-US" sz="1800" dirty="0" err="1">
                <a:sym typeface="Wingdings" panose="05000000000000000000" pitchFamily="2" charset="2"/>
              </a:rPr>
              <a:t>brownian</a:t>
            </a:r>
            <a:r>
              <a:rPr lang="en-US" sz="1800" dirty="0">
                <a:sym typeface="Wingdings" panose="05000000000000000000" pitchFamily="2" charset="2"/>
              </a:rPr>
              <a:t> Motion = </a:t>
            </a:r>
            <a:r>
              <a:rPr lang="en-US" sz="1800" dirty="0" err="1">
                <a:sym typeface="Wingdings" panose="05000000000000000000" pitchFamily="2" charset="2"/>
              </a:rPr>
              <a:t>persamaan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acak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n-ID" sz="1800" dirty="0">
                <a:sym typeface="Wingdings" panose="05000000000000000000" pitchFamily="2" charset="2"/>
              </a:rPr>
              <a:t>random portion of the equation).</a:t>
            </a:r>
            <a:endParaRPr lang="en-US" sz="1800" dirty="0"/>
          </a:p>
          <a:p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36DFA-F52C-44B4-B9CA-AAB85780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42" y="2050756"/>
            <a:ext cx="4062031" cy="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CFF4-D831-4BB0-B198-C6AC1FF3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56306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D" sz="3200" dirty="0">
                <a:solidFill>
                  <a:srgbClr val="FFFFFF"/>
                </a:solidFill>
              </a:rPr>
              <a:t>Geometric Brownian Motion (GBM)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AC99-0D14-473B-9A27-879816B9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2365002"/>
            <a:ext cx="10034209" cy="241591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Parameter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ID" sz="1800" dirty="0"/>
              <a:t># So		: initial stock price </a:t>
            </a:r>
          </a:p>
          <a:p>
            <a:pPr marL="0" indent="0">
              <a:buNone/>
            </a:pPr>
            <a:r>
              <a:rPr lang="en-ID" sz="1800" dirty="0"/>
              <a:t># mu		: returns (drift coefficient) </a:t>
            </a:r>
          </a:p>
          <a:p>
            <a:pPr marL="0" indent="0">
              <a:buNone/>
            </a:pPr>
            <a:r>
              <a:rPr lang="en-ID" sz="1800" dirty="0"/>
              <a:t># sigma		: volatility (diffusion coefficient) </a:t>
            </a:r>
          </a:p>
          <a:p>
            <a:pPr marL="0" indent="0">
              <a:buNone/>
            </a:pPr>
            <a:r>
              <a:rPr lang="en-ID" sz="1800" dirty="0"/>
              <a:t># W		: </a:t>
            </a:r>
            <a:r>
              <a:rPr lang="en-ID" sz="1800" dirty="0" err="1"/>
              <a:t>brownian</a:t>
            </a:r>
            <a:r>
              <a:rPr lang="en-ID" sz="1800" dirty="0"/>
              <a:t> motion</a:t>
            </a:r>
          </a:p>
          <a:p>
            <a:pPr marL="0" indent="0">
              <a:buNone/>
            </a:pPr>
            <a:r>
              <a:rPr lang="en-ID" sz="1800" dirty="0"/>
              <a:t># T		: time period (</a:t>
            </a:r>
            <a:r>
              <a:rPr lang="en-ID" sz="1800" dirty="0" err="1"/>
              <a:t>periode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) </a:t>
            </a:r>
          </a:p>
          <a:p>
            <a:pPr marL="0" indent="0">
              <a:buNone/>
            </a:pPr>
            <a:r>
              <a:rPr lang="en-ID" sz="1800" dirty="0"/>
              <a:t># N		: number of increment</a:t>
            </a:r>
          </a:p>
        </p:txBody>
      </p:sp>
    </p:spTree>
    <p:extLst>
      <p:ext uri="{BB962C8B-B14F-4D97-AF65-F5344CB8AC3E}">
        <p14:creationId xmlns:p14="http://schemas.microsoft.com/office/powerpoint/2010/main" val="18951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CFF4-D831-4BB0-B198-C6AC1FF3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56306"/>
            <a:ext cx="9618132" cy="79014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Euler-Maruyama Approximation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AC99-0D14-473B-9A27-879816B9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62" y="3429000"/>
            <a:ext cx="10034209" cy="2256695"/>
          </a:xfrm>
        </p:spPr>
        <p:txBody>
          <a:bodyPr>
            <a:normAutofit/>
          </a:bodyPr>
          <a:lstStyle/>
          <a:p>
            <a:r>
              <a:rPr lang="en-US" sz="1800" dirty="0" err="1"/>
              <a:t>Metode</a:t>
            </a:r>
            <a:r>
              <a:rPr lang="en-US" sz="1800" dirty="0"/>
              <a:t> Euler-Maruyama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aproksimasi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numerik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diferensial</a:t>
            </a:r>
            <a:r>
              <a:rPr lang="en-US" sz="1800" dirty="0"/>
              <a:t> </a:t>
            </a:r>
            <a:r>
              <a:rPr lang="en-US" sz="1800" dirty="0" err="1"/>
              <a:t>stokastik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eksak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dilakukanya</a:t>
            </a:r>
            <a:r>
              <a:rPr lang="en-US" sz="1800" dirty="0"/>
              <a:t> </a:t>
            </a:r>
            <a:r>
              <a:rPr lang="en-US" sz="1800" dirty="0" err="1"/>
              <a:t>aproksimasi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diferensial</a:t>
            </a:r>
            <a:r>
              <a:rPr lang="en-US" sz="1800" dirty="0"/>
              <a:t> </a:t>
            </a:r>
            <a:r>
              <a:rPr lang="en-US" sz="1800" dirty="0" err="1"/>
              <a:t>stoakstik</a:t>
            </a:r>
            <a:r>
              <a:rPr lang="en-US" sz="1800" dirty="0"/>
              <a:t>.</a:t>
            </a:r>
          </a:p>
          <a:p>
            <a:r>
              <a:rPr lang="el-GR" sz="1800" dirty="0"/>
              <a:t>μ</a:t>
            </a:r>
            <a:r>
              <a:rPr lang="en-US" sz="1800" dirty="0"/>
              <a:t>	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Koefisien</a:t>
            </a:r>
            <a:r>
              <a:rPr lang="en-US" sz="1800" dirty="0">
                <a:sym typeface="Wingdings" panose="05000000000000000000" pitchFamily="2" charset="2"/>
              </a:rPr>
              <a:t> drift = </a:t>
            </a:r>
            <a:r>
              <a:rPr lang="en-US" sz="1800" dirty="0" err="1">
                <a:sym typeface="Wingdings" panose="05000000000000000000" pitchFamily="2" charset="2"/>
              </a:rPr>
              <a:t>merepresentasikan</a:t>
            </a:r>
            <a:r>
              <a:rPr lang="en-US" sz="1800" dirty="0">
                <a:sym typeface="Wingdings" panose="05000000000000000000" pitchFamily="2" charset="2"/>
              </a:rPr>
              <a:t> rata-rata </a:t>
            </a:r>
            <a:r>
              <a:rPr lang="en-US" sz="1800" dirty="0" err="1">
                <a:sym typeface="Wingdings" panose="05000000000000000000" pitchFamily="2" charset="2"/>
              </a:rPr>
              <a:t>pengembalian</a:t>
            </a:r>
            <a:r>
              <a:rPr lang="en-US" sz="1800" dirty="0">
                <a:sym typeface="Wingdings" panose="05000000000000000000" pitchFamily="2" charset="2"/>
              </a:rPr>
              <a:t> pada </a:t>
            </a:r>
            <a:r>
              <a:rPr lang="en-US" sz="1800" dirty="0" err="1">
                <a:sym typeface="Wingdings" panose="05000000000000000000" pitchFamily="2" charset="2"/>
              </a:rPr>
              <a:t>periode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waktu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tertentu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l-GR" sz="1800" dirty="0">
                <a:sym typeface="Wingdings" panose="05000000000000000000" pitchFamily="2" charset="2"/>
              </a:rPr>
              <a:t>σ</a:t>
            </a:r>
            <a:r>
              <a:rPr lang="en-US" sz="1800" dirty="0">
                <a:sym typeface="Wingdings" panose="05000000000000000000" pitchFamily="2" charset="2"/>
              </a:rPr>
              <a:t>	 </a:t>
            </a:r>
            <a:r>
              <a:rPr lang="en-US" sz="1800" dirty="0" err="1">
                <a:sym typeface="Wingdings" panose="05000000000000000000" pitchFamily="2" charset="2"/>
              </a:rPr>
              <a:t>Koefisien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difusi</a:t>
            </a:r>
            <a:r>
              <a:rPr lang="en-US" sz="1800" dirty="0">
                <a:sym typeface="Wingdings" panose="05000000000000000000" pitchFamily="2" charset="2"/>
              </a:rPr>
              <a:t> = </a:t>
            </a:r>
            <a:r>
              <a:rPr lang="en-US" sz="1800" dirty="0" err="1">
                <a:sym typeface="Wingdings" panose="05000000000000000000" pitchFamily="2" charset="2"/>
              </a:rPr>
              <a:t>merepresentasikan</a:t>
            </a:r>
            <a:r>
              <a:rPr lang="en-US" sz="1800" dirty="0">
                <a:sym typeface="Wingdings" panose="05000000000000000000" pitchFamily="2" charset="2"/>
              </a:rPr>
              <a:t> standard </a:t>
            </a:r>
            <a:r>
              <a:rPr lang="en-US" sz="1800" dirty="0" err="1">
                <a:sym typeface="Wingdings" panose="05000000000000000000" pitchFamily="2" charset="2"/>
              </a:rPr>
              <a:t>deviasi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beberapa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pengembalian</a:t>
            </a:r>
            <a:r>
              <a:rPr lang="en-US" sz="1800" dirty="0">
                <a:sym typeface="Wingdings" panose="05000000000000000000" pitchFamily="2" charset="2"/>
              </a:rPr>
              <a:t> yang 	     </a:t>
            </a:r>
            <a:r>
              <a:rPr lang="en-US" sz="1800" dirty="0" err="1">
                <a:sym typeface="Wingdings" panose="05000000000000000000" pitchFamily="2" charset="2"/>
              </a:rPr>
              <a:t>sama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/>
          </a:p>
          <a:p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B3DEC-6131-4CF8-837F-5EF65B3A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57" y="2237830"/>
            <a:ext cx="6671630" cy="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F13E2-07B6-420A-AFAD-C1E00F3E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HASIL DAN ANALISIS DATA</a:t>
            </a:r>
            <a:endParaRPr lang="en-US" kern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82565-EE9D-4C32-A82C-85827116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MITSUBISHI DAN NISSAN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80A023CF-8A93-4F19-B89B-C4E5C1DF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8294" y="2673626"/>
            <a:ext cx="1371600" cy="1371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0BA82C3-D604-41EE-8AA2-0DA23FD8E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0880-9AD0-4991-B1E2-A7D203EA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Mitsubishi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93A17A-CDE5-4B4C-B474-5CF9AB128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984" y="3006726"/>
            <a:ext cx="5966022" cy="24989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59BF-F8A4-48BD-BAD7-F62813F2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Nissan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6BF41-1DF3-44C5-B2A2-41F7918F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49" y="2977146"/>
            <a:ext cx="5811455" cy="2498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9E62F-48B6-4454-B270-07CD196A65A0}"/>
              </a:ext>
            </a:extLst>
          </p:cNvPr>
          <p:cNvSpPr txBox="1"/>
          <p:nvPr/>
        </p:nvSpPr>
        <p:spPr>
          <a:xfrm>
            <a:off x="1039528" y="5707781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Dari data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Nissan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Mitsubishi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2010 </a:t>
            </a:r>
            <a:r>
              <a:rPr lang="en-US" b="1" dirty="0" err="1"/>
              <a:t>hingga</a:t>
            </a:r>
            <a:r>
              <a:rPr lang="en-US" b="1" dirty="0"/>
              <a:t> 2019</a:t>
            </a:r>
            <a:endParaRPr lang="en-ID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65C8D2-E328-489B-A3B2-64F0587882FB}"/>
              </a:ext>
            </a:extLst>
          </p:cNvPr>
          <p:cNvSpPr txBox="1">
            <a:spLocks/>
          </p:cNvSpPr>
          <p:nvPr/>
        </p:nvSpPr>
        <p:spPr>
          <a:xfrm>
            <a:off x="1267683" y="814018"/>
            <a:ext cx="9618132" cy="7901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Perbandingan</a:t>
            </a:r>
            <a:r>
              <a:rPr lang="en-US" sz="3200" dirty="0">
                <a:solidFill>
                  <a:schemeClr val="bg1"/>
                </a:solidFill>
              </a:rPr>
              <a:t> Data </a:t>
            </a:r>
            <a:r>
              <a:rPr lang="en-US" sz="3200" dirty="0" err="1">
                <a:solidFill>
                  <a:schemeClr val="bg1"/>
                </a:solidFill>
              </a:rPr>
              <a:t>Saham</a:t>
            </a:r>
            <a:r>
              <a:rPr lang="en-US" sz="3200" dirty="0">
                <a:solidFill>
                  <a:schemeClr val="bg1"/>
                </a:solidFill>
              </a:rPr>
              <a:t> Mitsubishi </a:t>
            </a:r>
            <a:r>
              <a:rPr lang="en-US" sz="3200" dirty="0" err="1">
                <a:solidFill>
                  <a:schemeClr val="bg1"/>
                </a:solidFill>
              </a:rPr>
              <a:t>dengan</a:t>
            </a:r>
            <a:r>
              <a:rPr lang="en-US" sz="3200" dirty="0">
                <a:solidFill>
                  <a:schemeClr val="bg1"/>
                </a:solidFill>
              </a:rPr>
              <a:t> Nissan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1178</Words>
  <Application>Microsoft Office PowerPoint</Application>
  <PresentationFormat>Widescreen</PresentationFormat>
  <Paragraphs>128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Tugas Akhir Probabilitas dan Stokastik - 03</vt:lpstr>
      <vt:lpstr>Latar Belakang</vt:lpstr>
      <vt:lpstr>Data</vt:lpstr>
      <vt:lpstr>Metode</vt:lpstr>
      <vt:lpstr>Geometric Brownian Motion (GBM)</vt:lpstr>
      <vt:lpstr>Geometric Brownian Motion (GBM)</vt:lpstr>
      <vt:lpstr> Euler-Maruyama Approximation </vt:lpstr>
      <vt:lpstr>HASIL DAN ANALISIS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GBM (Geometric Brownian Motion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Euler-Maruyama Model</vt:lpstr>
      <vt:lpstr>PowerPoint Presentation</vt:lpstr>
      <vt:lpstr>PowerPoint Presentation</vt:lpstr>
      <vt:lpstr>KESIMPULAN</vt:lpstr>
      <vt:lpstr>PowerPoint Presentation</vt:lpstr>
      <vt:lpstr>INFOGRAFIS</vt:lpstr>
      <vt:lpstr>REFERENSI BERITA</vt:lpstr>
      <vt:lpstr>Link 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Probabilitas dan Stokastik - 03</dc:title>
  <dc:creator>Muhammad Ilham Akbar</dc:creator>
  <cp:lastModifiedBy>Muhammad Ilham Akbar</cp:lastModifiedBy>
  <cp:revision>15</cp:revision>
  <dcterms:created xsi:type="dcterms:W3CDTF">2019-12-17T06:35:48Z</dcterms:created>
  <dcterms:modified xsi:type="dcterms:W3CDTF">2019-12-17T07:43:56Z</dcterms:modified>
</cp:coreProperties>
</file>