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59" r:id="rId4"/>
    <p:sldId id="260" r:id="rId5"/>
    <p:sldId id="261" r:id="rId6"/>
    <p:sldId id="267" r:id="rId7"/>
    <p:sldId id="268" r:id="rId8"/>
    <p:sldId id="262" r:id="rId9"/>
    <p:sldId id="263" r:id="rId10"/>
    <p:sldId id="270" r:id="rId11"/>
    <p:sldId id="264" r:id="rId12"/>
    <p:sldId id="271" r:id="rId13"/>
    <p:sldId id="272" r:id="rId14"/>
    <p:sldId id="273" r:id="rId15"/>
    <p:sldId id="265" r:id="rId16"/>
    <p:sldId id="269" r:id="rId17"/>
    <p:sldId id="266"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Rubik" panose="020B0604020202020204" charset="-79"/>
      <p:regular r:id="rId24"/>
      <p:bold r:id="rId25"/>
      <p:italic r:id="rId26"/>
      <p:boldItalic r:id="rId27"/>
    </p:embeddedFont>
    <p:embeddedFont>
      <p:font typeface="Rubik Light" panose="020B0604020202020204" charset="-79"/>
      <p:regular r:id="rId28"/>
      <p:bold r:id="rId29"/>
      <p:italic r:id="rId30"/>
      <p:boldItalic r:id="rId31"/>
    </p:embeddedFont>
    <p:embeddedFont>
      <p:font typeface="Rubik Medium" panose="020B0604020202020204" charset="-79"/>
      <p:regular r:id="rId32"/>
      <p:bold r:id="rId33"/>
      <p:italic r:id="rId34"/>
      <p:boldItalic r:id="rId35"/>
    </p:embeddedFont>
    <p:embeddedFont>
      <p:font typeface="Rubik SemiBold" panose="020B0604020202020204" charset="-79"/>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mgPNRyAyLAkSnvecW6+hZdaz5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2C2D88E5-268C-6214-1B97-05C690B53CD5}"/>
            </a:ext>
          </a:extLst>
        </p:cNvPr>
        <p:cNvGrpSpPr/>
        <p:nvPr/>
      </p:nvGrpSpPr>
      <p:grpSpPr>
        <a:xfrm>
          <a:off x="0" y="0"/>
          <a:ext cx="0" cy="0"/>
          <a:chOff x="0" y="0"/>
          <a:chExt cx="0" cy="0"/>
        </a:xfrm>
      </p:grpSpPr>
      <p:sp>
        <p:nvSpPr>
          <p:cNvPr id="123" name="Google Shape;123;g23ec2985a68_1_42:notes">
            <a:extLst>
              <a:ext uri="{FF2B5EF4-FFF2-40B4-BE49-F238E27FC236}">
                <a16:creationId xmlns:a16="http://schemas.microsoft.com/office/drawing/2014/main" id="{6C14E3C7-65AF-23A8-66D0-65BC6B7088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a:extLst>
              <a:ext uri="{FF2B5EF4-FFF2-40B4-BE49-F238E27FC236}">
                <a16:creationId xmlns:a16="http://schemas.microsoft.com/office/drawing/2014/main" id="{C787EEFA-2A70-B38A-0457-E285A80DD84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17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82858478-FC4F-F0D7-F45B-3F90C4F85C99}"/>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49D1E263-E011-FC3C-9E42-BDDE7315E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DAFDC8F2-ED14-09BE-58D9-95A69A6CDEA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531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57C95527-1D92-D8E6-AD91-E47C0EF7C529}"/>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F3D8CDBD-B0BB-F23E-7ECC-ECBA50255C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6A239255-A66F-3ADD-638D-A03B9D5D04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474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2699D7AB-51E3-1C53-81A3-8B19E0DA112C}"/>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13667DAD-3308-0701-A0C5-DA82E7233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FA0FB69C-A814-18D8-94A4-FACA3C530C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906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8EC59C65-DF2D-B9C4-6D33-07A1E6CEBE4D}"/>
            </a:ext>
          </a:extLst>
        </p:cNvPr>
        <p:cNvGrpSpPr/>
        <p:nvPr/>
      </p:nvGrpSpPr>
      <p:grpSpPr>
        <a:xfrm>
          <a:off x="0" y="0"/>
          <a:ext cx="0" cy="0"/>
          <a:chOff x="0" y="0"/>
          <a:chExt cx="0" cy="0"/>
        </a:xfrm>
      </p:grpSpPr>
      <p:sp>
        <p:nvSpPr>
          <p:cNvPr id="139" name="Google Shape;139;g23ec2985a68_1_56:notes">
            <a:extLst>
              <a:ext uri="{FF2B5EF4-FFF2-40B4-BE49-F238E27FC236}">
                <a16:creationId xmlns:a16="http://schemas.microsoft.com/office/drawing/2014/main" id="{408E0135-4ED6-7A83-68CE-33456EF135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a:extLst>
              <a:ext uri="{FF2B5EF4-FFF2-40B4-BE49-F238E27FC236}">
                <a16:creationId xmlns:a16="http://schemas.microsoft.com/office/drawing/2014/main" id="{5DB9C827-E929-8D1D-9E0E-F07EB04AAA4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334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C0B4BC77-BE21-8AAA-3162-AB1A05E98CF2}"/>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0B9D11FF-1E9E-6337-257D-1ACA62F2C3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A3701CF2-EC86-4C21-EAF2-BB3BCC826D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3480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C2A28A10-CE1C-97D5-5A60-4FE2D13432B9}"/>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104458DE-AAF0-A473-1CF8-12A7F23C7B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49D37A70-225D-AA49-15BE-FDA46A210A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3201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04641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2800" b="1" i="0" u="none" strike="noStrike" cap="none" dirty="0">
                <a:solidFill>
                  <a:schemeClr val="lt1"/>
                </a:solidFill>
                <a:latin typeface="Rubik"/>
                <a:ea typeface="Rubik"/>
                <a:cs typeface="Rubik"/>
                <a:sym typeface="Rubik"/>
              </a:rPr>
              <a:t>Transactional Bank For Client ID/X Partner, JABODETABEK</a:t>
            </a:r>
            <a:endParaRPr sz="28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ID/X Partners</a:t>
            </a:r>
            <a:r>
              <a:rPr lang="en" sz="2500" b="0" i="0" u="none" strike="noStrike" cap="none" dirty="0">
                <a:solidFill>
                  <a:schemeClr val="lt1"/>
                </a:solidFill>
                <a:latin typeface="Rubik SemiBold"/>
                <a:ea typeface="Rubik SemiBold"/>
                <a:cs typeface="Rubik SemiBold"/>
                <a:sym typeface="Rubik SemiBold"/>
              </a:rPr>
              <a:t> - </a:t>
            </a:r>
            <a:r>
              <a:rPr lang="en" sz="2500" dirty="0">
                <a:solidFill>
                  <a:schemeClr val="lt1"/>
                </a:solidFill>
                <a:latin typeface="Rubik SemiBold"/>
                <a:ea typeface="Rubik SemiBold"/>
                <a:cs typeface="Rubik SemiBold"/>
                <a:sym typeface="Rubik SemiBold"/>
              </a:rPr>
              <a:t>Data Engineer</a:t>
            </a:r>
            <a:endParaRPr sz="2500" b="0" i="0" u="none" strike="noStrike" cap="none" dirty="0">
              <a:solidFill>
                <a:schemeClr val="lt1"/>
              </a:solidFill>
              <a:latin typeface="Rubik SemiBold"/>
              <a:ea typeface="Rubik SemiBold"/>
              <a:cs typeface="Rubik SemiBold"/>
              <a:sym typeface="Rubik SemiBold"/>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dirty="0">
                <a:solidFill>
                  <a:schemeClr val="lt1"/>
                </a:solidFill>
                <a:latin typeface="Rubik Light"/>
                <a:ea typeface="Rubik Light"/>
                <a:cs typeface="Rubik Light"/>
                <a:sym typeface="Rubik Light"/>
              </a:rPr>
              <a:t>Muhiroh</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D8446DC7-5E9B-2C56-4965-2A1617FD8EE1}"/>
            </a:ext>
          </a:extLst>
        </p:cNvPr>
        <p:cNvGrpSpPr/>
        <p:nvPr/>
      </p:nvGrpSpPr>
      <p:grpSpPr>
        <a:xfrm>
          <a:off x="0" y="0"/>
          <a:ext cx="0" cy="0"/>
          <a:chOff x="0" y="0"/>
          <a:chExt cx="0" cy="0"/>
        </a:xfrm>
      </p:grpSpPr>
      <p:pic>
        <p:nvPicPr>
          <p:cNvPr id="126" name="Google Shape;126;g23ec2985a68_1_42">
            <a:extLst>
              <a:ext uri="{FF2B5EF4-FFF2-40B4-BE49-F238E27FC236}">
                <a16:creationId xmlns:a16="http://schemas.microsoft.com/office/drawing/2014/main" id="{3567BD5F-6202-9FF0-BED3-4C3D288ED2B1}"/>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a:extLst>
              <a:ext uri="{FF2B5EF4-FFF2-40B4-BE49-F238E27FC236}">
                <a16:creationId xmlns:a16="http://schemas.microsoft.com/office/drawing/2014/main" id="{63BC90B5-9877-DFCE-8EDB-4C1CA620CDAF}"/>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a:extLst>
              <a:ext uri="{FF2B5EF4-FFF2-40B4-BE49-F238E27FC236}">
                <a16:creationId xmlns:a16="http://schemas.microsoft.com/office/drawing/2014/main" id="{011BF9CD-4B84-EACE-2BC3-3EDF24E79FD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US" sz="2700" b="1" dirty="0">
                <a:latin typeface="Rubik"/>
                <a:ea typeface="Rubik"/>
                <a:cs typeface="Rubik"/>
                <a:sym typeface="Rubik"/>
              </a:rPr>
              <a:t>3. Create ETL Job for Dimension Table</a:t>
            </a:r>
            <a:endParaRPr lang="en-US" sz="2700" b="1" i="0" u="none" strike="noStrike" cap="none" dirty="0">
              <a:solidFill>
                <a:srgbClr val="000000"/>
              </a:solidFill>
              <a:latin typeface="Rubik"/>
              <a:ea typeface="Rubik"/>
              <a:cs typeface="Rubik"/>
              <a:sym typeface="Rubik"/>
            </a:endParaRPr>
          </a:p>
        </p:txBody>
      </p:sp>
      <p:sp>
        <p:nvSpPr>
          <p:cNvPr id="129" name="Google Shape;129;g23ec2985a68_1_42">
            <a:extLst>
              <a:ext uri="{FF2B5EF4-FFF2-40B4-BE49-F238E27FC236}">
                <a16:creationId xmlns:a16="http://schemas.microsoft.com/office/drawing/2014/main" id="{540B21F1-E907-6EDF-CC2A-731744EEAE31}"/>
              </a:ext>
            </a:extLst>
          </p:cNvPr>
          <p:cNvSpPr txBox="1"/>
          <p:nvPr/>
        </p:nvSpPr>
        <p:spPr>
          <a:xfrm>
            <a:off x="704885" y="1449376"/>
            <a:ext cx="4279626" cy="1015632"/>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US" sz="1200" b="0" i="0" u="none" strike="noStrike" cap="none" dirty="0">
                <a:solidFill>
                  <a:srgbClr val="000000"/>
                </a:solidFill>
                <a:latin typeface="Rubik"/>
                <a:ea typeface="Rubik"/>
                <a:cs typeface="Rubik"/>
                <a:sym typeface="Rubik"/>
              </a:rPr>
              <a:t>1. </a:t>
            </a:r>
            <a:r>
              <a:rPr lang="en-US" sz="1200" b="0" i="0" u="none" strike="noStrike" cap="none" dirty="0" err="1">
                <a:solidFill>
                  <a:srgbClr val="000000"/>
                </a:solidFill>
                <a:latin typeface="Rubik"/>
                <a:ea typeface="Rubik"/>
                <a:cs typeface="Rubik"/>
                <a:sym typeface="Rubik"/>
              </a:rPr>
              <a:t>DimBranch</a:t>
            </a:r>
            <a:r>
              <a:rPr lang="en-US" sz="1200" b="0" i="0" u="none" strike="noStrike" cap="none" dirty="0">
                <a:solidFill>
                  <a:srgbClr val="000000"/>
                </a:solidFill>
                <a:latin typeface="Rubik"/>
                <a:ea typeface="Rubik"/>
                <a:cs typeface="Rubik"/>
                <a:sym typeface="Rubik"/>
              </a:rPr>
              <a:t> dan </a:t>
            </a:r>
            <a:r>
              <a:rPr lang="en-US" sz="1200" b="0" i="0" u="none" strike="noStrike" cap="none" dirty="0" err="1">
                <a:solidFill>
                  <a:srgbClr val="000000"/>
                </a:solidFill>
                <a:latin typeface="Rubik"/>
                <a:ea typeface="Rubik"/>
                <a:cs typeface="Rubik"/>
                <a:sym typeface="Rubik"/>
              </a:rPr>
              <a:t>DimAccount</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tidak</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ada</a:t>
            </a:r>
            <a:r>
              <a:rPr lang="en-US" sz="1200" b="0" i="0" u="none" strike="noStrike" cap="none" dirty="0">
                <a:solidFill>
                  <a:srgbClr val="000000"/>
                </a:solidFill>
                <a:latin typeface="Rubik"/>
                <a:ea typeface="Rubik"/>
                <a:cs typeface="Rubik"/>
                <a:sym typeface="Rubik"/>
              </a:rPr>
              <a:t> data yang </a:t>
            </a:r>
            <a:r>
              <a:rPr lang="en-US" sz="1200" b="0" i="0" u="none" strike="noStrike" cap="none" dirty="0" err="1">
                <a:solidFill>
                  <a:srgbClr val="000000"/>
                </a:solidFill>
                <a:latin typeface="Rubik"/>
                <a:ea typeface="Rubik"/>
                <a:cs typeface="Rubik"/>
                <a:sym typeface="Rubik"/>
              </a:rPr>
              <a:t>perlu</a:t>
            </a:r>
            <a:r>
              <a:rPr lang="en-US" sz="1200" b="0" i="0" u="none" strike="noStrike" cap="none" dirty="0">
                <a:solidFill>
                  <a:srgbClr val="000000"/>
                </a:solidFill>
                <a:latin typeface="Rubik"/>
                <a:ea typeface="Rubik"/>
                <a:cs typeface="Rubik"/>
                <a:sym typeface="Rubik"/>
              </a:rPr>
              <a:t> di </a:t>
            </a:r>
            <a:r>
              <a:rPr lang="en-US" sz="1200" b="0" i="0" u="none" strike="noStrike" cap="none" dirty="0" err="1">
                <a:solidFill>
                  <a:srgbClr val="000000"/>
                </a:solidFill>
                <a:latin typeface="Rubik"/>
                <a:ea typeface="Rubik"/>
                <a:cs typeface="Rubik"/>
                <a:sym typeface="Rubik"/>
              </a:rPr>
              <a:t>ubah</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hanya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nama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kolom</a:t>
            </a:r>
            <a:r>
              <a:rPr lang="en-US" sz="1200" dirty="0" err="1">
                <a:latin typeface="Rubik"/>
                <a:ea typeface="Rubik"/>
                <a:cs typeface="Rubik"/>
                <a:sym typeface="Rubik"/>
              </a:rPr>
              <a:t>nya</a:t>
            </a:r>
            <a:r>
              <a:rPr lang="en-US" sz="1200" dirty="0">
                <a:latin typeface="Rubik"/>
                <a:ea typeface="Rubik"/>
                <a:cs typeface="Rubik"/>
                <a:sym typeface="Rubik"/>
              </a:rPr>
              <a:t> </a:t>
            </a:r>
            <a:r>
              <a:rPr lang="en-US" sz="1200" dirty="0" err="1">
                <a:latin typeface="Rubik"/>
                <a:ea typeface="Rubik"/>
                <a:cs typeface="Rubik"/>
                <a:sym typeface="Rubik"/>
              </a:rPr>
              <a:t>saja</a:t>
            </a:r>
            <a:r>
              <a:rPr lang="en-US" sz="1200" dirty="0">
                <a:latin typeface="Rubik"/>
                <a:ea typeface="Rubik"/>
                <a:cs typeface="Rubik"/>
                <a:sym typeface="Rubik"/>
              </a:rPr>
              <a:t> yang </a:t>
            </a:r>
            <a:r>
              <a:rPr lang="en-US" sz="1200" dirty="0" err="1">
                <a:latin typeface="Rubik"/>
                <a:ea typeface="Rubik"/>
                <a:cs typeface="Rubik"/>
                <a:sym typeface="Rubik"/>
              </a:rPr>
              <a:t>harus</a:t>
            </a:r>
            <a:r>
              <a:rPr lang="en-US" sz="1200" dirty="0">
                <a:latin typeface="Rubik"/>
                <a:ea typeface="Rubik"/>
                <a:cs typeface="Rubik"/>
                <a:sym typeface="Rubik"/>
              </a:rPr>
              <a:t> </a:t>
            </a:r>
            <a:r>
              <a:rPr lang="en-US" sz="1200" dirty="0" err="1">
                <a:latin typeface="Rubik"/>
                <a:ea typeface="Rubik"/>
                <a:cs typeface="Rubik"/>
                <a:sym typeface="Rubik"/>
              </a:rPr>
              <a:t>sesuai</a:t>
            </a:r>
            <a:r>
              <a:rPr lang="en-US" sz="1200" dirty="0">
                <a:latin typeface="Rubik"/>
                <a:ea typeface="Rubik"/>
                <a:cs typeface="Rubik"/>
                <a:sym typeface="Rubik"/>
              </a:rPr>
              <a:t> </a:t>
            </a:r>
            <a:r>
              <a:rPr lang="en-US" sz="1200" dirty="0" err="1">
                <a:latin typeface="Rubik"/>
                <a:ea typeface="Rubik"/>
                <a:cs typeface="Rubik"/>
                <a:sym typeface="Rubik"/>
              </a:rPr>
              <a:t>dengan</a:t>
            </a:r>
            <a:r>
              <a:rPr lang="en-US" sz="1200" dirty="0">
                <a:latin typeface="Rubik"/>
                <a:ea typeface="Rubik"/>
                <a:cs typeface="Rubik"/>
                <a:sym typeface="Rubik"/>
              </a:rPr>
              <a:t> </a:t>
            </a:r>
            <a:r>
              <a:rPr lang="en-US" sz="1200" dirty="0" err="1">
                <a:latin typeface="Rubik"/>
                <a:ea typeface="Rubik"/>
                <a:cs typeface="Rubik"/>
                <a:sym typeface="Rubik"/>
              </a:rPr>
              <a:t>kapital</a:t>
            </a:r>
            <a:r>
              <a:rPr lang="en-US" sz="1200" dirty="0">
                <a:latin typeface="Rubik"/>
                <a:ea typeface="Rubik"/>
                <a:cs typeface="Rubik"/>
                <a:sym typeface="Rubik"/>
              </a:rPr>
              <a:t> pascal</a:t>
            </a:r>
            <a:endParaRPr sz="1200" b="0"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566A403A-EC58-11C6-73BD-5CA05CB2834D}"/>
              </a:ext>
            </a:extLst>
          </p:cNvPr>
          <p:cNvPicPr>
            <a:picLocks noChangeAspect="1"/>
          </p:cNvPicPr>
          <p:nvPr/>
        </p:nvPicPr>
        <p:blipFill>
          <a:blip r:embed="rId5"/>
          <a:stretch>
            <a:fillRect/>
          </a:stretch>
        </p:blipFill>
        <p:spPr>
          <a:xfrm>
            <a:off x="5422586" y="1428652"/>
            <a:ext cx="3210373" cy="625298"/>
          </a:xfrm>
          <a:prstGeom prst="rect">
            <a:avLst/>
          </a:prstGeom>
        </p:spPr>
      </p:pic>
      <p:pic>
        <p:nvPicPr>
          <p:cNvPr id="11" name="Picture 10">
            <a:extLst>
              <a:ext uri="{FF2B5EF4-FFF2-40B4-BE49-F238E27FC236}">
                <a16:creationId xmlns:a16="http://schemas.microsoft.com/office/drawing/2014/main" id="{19A2534A-81DC-ABE1-2D19-DE4BB373D2EA}"/>
              </a:ext>
            </a:extLst>
          </p:cNvPr>
          <p:cNvPicPr>
            <a:picLocks noChangeAspect="1"/>
          </p:cNvPicPr>
          <p:nvPr/>
        </p:nvPicPr>
        <p:blipFill>
          <a:blip r:embed="rId6"/>
          <a:stretch>
            <a:fillRect/>
          </a:stretch>
        </p:blipFill>
        <p:spPr>
          <a:xfrm>
            <a:off x="5422586" y="2004355"/>
            <a:ext cx="3210373" cy="2743583"/>
          </a:xfrm>
          <a:prstGeom prst="rect">
            <a:avLst/>
          </a:prstGeom>
        </p:spPr>
      </p:pic>
      <p:sp>
        <p:nvSpPr>
          <p:cNvPr id="12" name="Google Shape;129;g23ec2985a68_1_42">
            <a:extLst>
              <a:ext uri="{FF2B5EF4-FFF2-40B4-BE49-F238E27FC236}">
                <a16:creationId xmlns:a16="http://schemas.microsoft.com/office/drawing/2014/main" id="{08E66296-90CA-EE0A-AA88-D11E9078AD4B}"/>
              </a:ext>
            </a:extLst>
          </p:cNvPr>
          <p:cNvSpPr txBox="1"/>
          <p:nvPr/>
        </p:nvSpPr>
        <p:spPr>
          <a:xfrm>
            <a:off x="704885" y="2358475"/>
            <a:ext cx="4279626" cy="1292631"/>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US" sz="1200" b="0" i="0" u="none" strike="noStrike" cap="none" dirty="0">
                <a:solidFill>
                  <a:srgbClr val="000000"/>
                </a:solidFill>
                <a:latin typeface="Rubik"/>
                <a:ea typeface="Rubik"/>
                <a:cs typeface="Rubik"/>
                <a:sym typeface="Rubik"/>
              </a:rPr>
              <a:t>2. </a:t>
            </a:r>
            <a:r>
              <a:rPr lang="en-US" sz="1200" b="0" i="0" u="none" strike="noStrike" cap="none" dirty="0" err="1">
                <a:solidFill>
                  <a:srgbClr val="000000"/>
                </a:solidFill>
                <a:latin typeface="Rubik"/>
                <a:ea typeface="Rubik"/>
                <a:cs typeface="Rubik"/>
                <a:sym typeface="Rubik"/>
              </a:rPr>
              <a:t>DimCustomer</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merupakan</a:t>
            </a:r>
            <a:r>
              <a:rPr lang="en-US" sz="1200" b="0" i="0" u="none" strike="noStrike" cap="none" dirty="0">
                <a:solidFill>
                  <a:srgbClr val="000000"/>
                </a:solidFill>
                <a:latin typeface="Rubik"/>
                <a:ea typeface="Rubik"/>
                <a:cs typeface="Rubik"/>
                <a:sym typeface="Rubik"/>
              </a:rPr>
              <a:t> join 3 table </a:t>
            </a:r>
            <a:r>
              <a:rPr lang="en-US" sz="1200" b="0" i="0" u="none" strike="noStrike" cap="none" dirty="0" err="1">
                <a:solidFill>
                  <a:srgbClr val="000000"/>
                </a:solidFill>
                <a:latin typeface="Rubik"/>
                <a:ea typeface="Rubik"/>
                <a:cs typeface="Rubik"/>
                <a:sym typeface="Rubik"/>
              </a:rPr>
              <a:t>yaitu</a:t>
            </a:r>
            <a:r>
              <a:rPr lang="en-US" sz="1200" b="0" i="0" u="none" strike="noStrike" cap="none" dirty="0">
                <a:solidFill>
                  <a:srgbClr val="000000"/>
                </a:solidFill>
                <a:latin typeface="Rubik"/>
                <a:ea typeface="Rubik"/>
                <a:cs typeface="Rubik"/>
                <a:sym typeface="Rubik"/>
              </a:rPr>
              <a:t> table customer, city dan state. </a:t>
            </a:r>
            <a:r>
              <a:rPr lang="en-US" sz="1200" b="0" i="0" u="none" strike="noStrike" cap="none" dirty="0" err="1">
                <a:solidFill>
                  <a:srgbClr val="000000"/>
                </a:solidFill>
                <a:latin typeface="Rubik"/>
                <a:ea typeface="Rubik"/>
                <a:cs typeface="Rubik"/>
                <a:sym typeface="Rubik"/>
              </a:rPr>
              <a:t>Dalam</a:t>
            </a:r>
            <a:r>
              <a:rPr lang="en-US" sz="1200" b="0" i="0" u="none" strike="noStrike" cap="none" dirty="0">
                <a:solidFill>
                  <a:srgbClr val="000000"/>
                </a:solidFill>
                <a:latin typeface="Rubik"/>
                <a:ea typeface="Rubik"/>
                <a:cs typeface="Rubik"/>
                <a:sym typeface="Rubik"/>
              </a:rPr>
              <a:t> project </a:t>
            </a:r>
            <a:r>
              <a:rPr lang="en-US" sz="1200" b="0" i="0" u="none" strike="noStrike" cap="none" dirty="0" err="1">
                <a:solidFill>
                  <a:srgbClr val="000000"/>
                </a:solidFill>
                <a:latin typeface="Rubik"/>
                <a:ea typeface="Rubik"/>
                <a:cs typeface="Rubik"/>
                <a:sym typeface="Rubik"/>
              </a:rPr>
              <a:t>ini</a:t>
            </a:r>
            <a:r>
              <a:rPr lang="en-US" sz="1200" b="0" i="0" u="none" strike="noStrike" cap="none" dirty="0">
                <a:solidFill>
                  <a:srgbClr val="000000"/>
                </a:solidFill>
                <a:latin typeface="Rubik"/>
                <a:ea typeface="Rubik"/>
                <a:cs typeface="Rubik"/>
                <a:sym typeface="Rubik"/>
              </a:rPr>
              <a:t>, join </a:t>
            </a:r>
            <a:r>
              <a:rPr lang="en-US" sz="1200" b="0" i="0" u="none" strike="noStrike" cap="none" dirty="0" err="1">
                <a:solidFill>
                  <a:srgbClr val="000000"/>
                </a:solidFill>
                <a:latin typeface="Rubik"/>
                <a:ea typeface="Rubik"/>
                <a:cs typeface="Rubik"/>
                <a:sym typeface="Rubik"/>
              </a:rPr>
              <a:t>dilakukan</a:t>
            </a:r>
            <a:r>
              <a:rPr lang="en-US" sz="1200" b="0" i="0" u="none" strike="noStrike" cap="none" dirty="0">
                <a:solidFill>
                  <a:srgbClr val="000000"/>
                </a:solidFill>
                <a:latin typeface="Rubik"/>
                <a:ea typeface="Rubik"/>
                <a:cs typeface="Rubik"/>
                <a:sym typeface="Rubik"/>
              </a:rPr>
              <a:t> di tDBInput_2. </a:t>
            </a:r>
            <a:r>
              <a:rPr lang="en-US" sz="1200" b="0" i="0" u="none" strike="noStrike" cap="none" dirty="0" err="1">
                <a:solidFill>
                  <a:srgbClr val="000000"/>
                </a:solidFill>
                <a:latin typeface="Rubik"/>
                <a:ea typeface="Rubik"/>
                <a:cs typeface="Rubik"/>
                <a:sym typeface="Rubik"/>
              </a:rPr>
              <a:t>Sementara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untuk</a:t>
            </a:r>
            <a:r>
              <a:rPr lang="en-US" sz="1200" b="0" i="0" u="none" strike="noStrike" cap="none" dirty="0">
                <a:solidFill>
                  <a:srgbClr val="000000"/>
                </a:solidFill>
                <a:latin typeface="Rubik"/>
                <a:ea typeface="Rubik"/>
                <a:cs typeface="Rubik"/>
                <a:sym typeface="Rubik"/>
              </a:rPr>
              <a:t> UPCASE dan </a:t>
            </a:r>
            <a:r>
              <a:rPr lang="en-US" sz="1200" b="0" i="0" u="none" strike="noStrike" cap="none" dirty="0" err="1">
                <a:solidFill>
                  <a:srgbClr val="000000"/>
                </a:solidFill>
                <a:latin typeface="Rubik"/>
                <a:ea typeface="Rubik"/>
                <a:cs typeface="Rubik"/>
                <a:sym typeface="Rubik"/>
              </a:rPr>
              <a:t>transformasi</a:t>
            </a:r>
            <a:r>
              <a:rPr lang="en-US" sz="1200" b="0" i="0" u="none" strike="noStrike" cap="none" dirty="0">
                <a:solidFill>
                  <a:srgbClr val="000000"/>
                </a:solidFill>
                <a:latin typeface="Rubik"/>
                <a:ea typeface="Rubik"/>
                <a:cs typeface="Rubik"/>
                <a:sym typeface="Rubik"/>
              </a:rPr>
              <a:t> lain </a:t>
            </a:r>
            <a:r>
              <a:rPr lang="en-US" sz="1200" b="0" i="0" u="none" strike="noStrike" cap="none" dirty="0" err="1">
                <a:solidFill>
                  <a:srgbClr val="000000"/>
                </a:solidFill>
                <a:latin typeface="Rubik"/>
                <a:ea typeface="Rubik"/>
                <a:cs typeface="Rubik"/>
                <a:sym typeface="Rubik"/>
              </a:rPr>
              <a:t>ada</a:t>
            </a:r>
            <a:r>
              <a:rPr lang="en-US" sz="1200" b="0" i="0" u="none" strike="noStrike" cap="none" dirty="0">
                <a:solidFill>
                  <a:srgbClr val="000000"/>
                </a:solidFill>
                <a:latin typeface="Rubik"/>
                <a:ea typeface="Rubik"/>
                <a:cs typeface="Rubik"/>
                <a:sym typeface="Rubik"/>
              </a:rPr>
              <a:t> di </a:t>
            </a:r>
            <a:r>
              <a:rPr lang="en-US" sz="1200" b="0" i="0" u="none" strike="noStrike" cap="none" dirty="0" err="1">
                <a:solidFill>
                  <a:srgbClr val="000000"/>
                </a:solidFill>
                <a:latin typeface="Rubik"/>
                <a:ea typeface="Rubik"/>
                <a:cs typeface="Rubik"/>
                <a:sym typeface="Rubik"/>
              </a:rPr>
              <a:t>tMap</a:t>
            </a:r>
            <a:endParaRPr sz="1200" b="0" i="0" u="none" strike="noStrike" cap="none" dirty="0">
              <a:solidFill>
                <a:srgbClr val="000000"/>
              </a:solidFill>
              <a:latin typeface="Rubik"/>
              <a:ea typeface="Rubik"/>
              <a:cs typeface="Rubik"/>
              <a:sym typeface="Rubik"/>
            </a:endParaRPr>
          </a:p>
        </p:txBody>
      </p:sp>
    </p:spTree>
    <p:extLst>
      <p:ext uri="{BB962C8B-B14F-4D97-AF65-F5344CB8AC3E}">
        <p14:creationId xmlns:p14="http://schemas.microsoft.com/office/powerpoint/2010/main" val="143029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4. Create ETL Job for Fact Table</a:t>
            </a:r>
            <a:endParaRPr sz="2700" b="1" i="0" u="none" strike="noStrike" cap="none" dirty="0">
              <a:solidFill>
                <a:srgbClr val="000000"/>
              </a:solidFill>
              <a:latin typeface="Rubik"/>
              <a:ea typeface="Rubik"/>
              <a:cs typeface="Rubik"/>
              <a:sym typeface="Rubik"/>
            </a:endParaRPr>
          </a:p>
        </p:txBody>
      </p:sp>
      <p:sp>
        <p:nvSpPr>
          <p:cNvPr id="137" name="Google Shape;137;g23ec2985a68_1_49"/>
          <p:cNvSpPr txBox="1"/>
          <p:nvPr/>
        </p:nvSpPr>
        <p:spPr>
          <a:xfrm>
            <a:off x="340500" y="3511887"/>
            <a:ext cx="8463000" cy="156963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R="0" lvl="0" algn="l" rtl="0">
              <a:lnSpc>
                <a:spcPct val="150000"/>
              </a:lnSpc>
              <a:spcBef>
                <a:spcPts val="0"/>
              </a:spcBef>
              <a:spcAft>
                <a:spcPts val="0"/>
              </a:spcAft>
              <a:buClr>
                <a:schemeClr val="dk1"/>
              </a:buClr>
              <a:buSzPts val="5000"/>
            </a:pPr>
            <a:r>
              <a:rPr lang="en-US" sz="1200" dirty="0">
                <a:latin typeface="Rubik"/>
                <a:ea typeface="Rubik"/>
                <a:cs typeface="Rubik"/>
                <a:sym typeface="Rubik"/>
              </a:rPr>
              <a:t>1. </a:t>
            </a:r>
            <a:r>
              <a:rPr lang="en-US" sz="1200" dirty="0" err="1">
                <a:latin typeface="Rubik"/>
                <a:ea typeface="Rubik"/>
                <a:cs typeface="Rubik"/>
                <a:sym typeface="Rubik"/>
              </a:rPr>
              <a:t>Menggabungkan</a:t>
            </a:r>
            <a:r>
              <a:rPr lang="en-US" sz="1200" dirty="0">
                <a:latin typeface="Rubik"/>
                <a:ea typeface="Rubik"/>
                <a:cs typeface="Rubik"/>
                <a:sym typeface="Rubik"/>
              </a:rPr>
              <a:t> </a:t>
            </a:r>
            <a:r>
              <a:rPr lang="en-US" sz="1200" dirty="0" err="1">
                <a:latin typeface="Rubik"/>
                <a:ea typeface="Rubik"/>
                <a:cs typeface="Rubik"/>
                <a:sym typeface="Rubik"/>
              </a:rPr>
              <a:t>ketiga</a:t>
            </a:r>
            <a:r>
              <a:rPr lang="en-US" sz="1200" dirty="0">
                <a:latin typeface="Rubik"/>
                <a:ea typeface="Rubik"/>
                <a:cs typeface="Rubik"/>
                <a:sym typeface="Rubik"/>
              </a:rPr>
              <a:t> </a:t>
            </a:r>
            <a:r>
              <a:rPr lang="en-US" sz="1200" dirty="0" err="1">
                <a:latin typeface="Rubik"/>
                <a:ea typeface="Rubik"/>
                <a:cs typeface="Rubik"/>
                <a:sym typeface="Rubik"/>
              </a:rPr>
              <a:t>sumber</a:t>
            </a:r>
            <a:r>
              <a:rPr lang="en-US" sz="1200" dirty="0">
                <a:latin typeface="Rubik"/>
                <a:ea typeface="Rubik"/>
                <a:cs typeface="Rubik"/>
                <a:sym typeface="Rubik"/>
              </a:rPr>
              <a:t> data: </a:t>
            </a:r>
            <a:r>
              <a:rPr lang="en-US" sz="1200" dirty="0" err="1">
                <a:latin typeface="Rubik"/>
                <a:ea typeface="Rubik"/>
                <a:cs typeface="Rubik"/>
                <a:sym typeface="Rubik"/>
              </a:rPr>
              <a:t>karena</a:t>
            </a:r>
            <a:r>
              <a:rPr lang="en-US" sz="1200" dirty="0">
                <a:latin typeface="Rubik"/>
                <a:ea typeface="Rubik"/>
                <a:cs typeface="Rubik"/>
                <a:sym typeface="Rubik"/>
              </a:rPr>
              <a:t> </a:t>
            </a:r>
            <a:r>
              <a:rPr lang="en-US" sz="1200" dirty="0" err="1">
                <a:latin typeface="Rubik"/>
                <a:ea typeface="Rubik"/>
                <a:cs typeface="Rubik"/>
                <a:sym typeface="Rubik"/>
              </a:rPr>
              <a:t>ketiganya</a:t>
            </a:r>
            <a:r>
              <a:rPr lang="en-US" sz="1200" dirty="0">
                <a:latin typeface="Rubik"/>
                <a:ea typeface="Rubik"/>
                <a:cs typeface="Rubik"/>
                <a:sym typeface="Rubik"/>
              </a:rPr>
              <a:t> </a:t>
            </a:r>
            <a:r>
              <a:rPr lang="en-US" sz="1200" dirty="0" err="1">
                <a:latin typeface="Rubik"/>
                <a:ea typeface="Rubik"/>
                <a:cs typeface="Rubik"/>
                <a:sym typeface="Rubik"/>
              </a:rPr>
              <a:t>memiliki</a:t>
            </a:r>
            <a:r>
              <a:rPr lang="en-US" sz="1200" dirty="0">
                <a:latin typeface="Rubik"/>
                <a:ea typeface="Rubik"/>
                <a:cs typeface="Rubik"/>
                <a:sym typeface="Rubik"/>
              </a:rPr>
              <a:t> </a:t>
            </a:r>
            <a:r>
              <a:rPr lang="en-US" sz="1200" dirty="0" err="1">
                <a:latin typeface="Rubik"/>
                <a:ea typeface="Rubik"/>
                <a:cs typeface="Rubik"/>
                <a:sym typeface="Rubik"/>
              </a:rPr>
              <a:t>skema</a:t>
            </a:r>
            <a:r>
              <a:rPr lang="en-US" sz="1200" dirty="0">
                <a:latin typeface="Rubik"/>
                <a:ea typeface="Rubik"/>
                <a:cs typeface="Rubik"/>
                <a:sym typeface="Rubik"/>
              </a:rPr>
              <a:t> yang </a:t>
            </a:r>
            <a:r>
              <a:rPr lang="en-US" sz="1200" dirty="0" err="1">
                <a:latin typeface="Rubik"/>
                <a:ea typeface="Rubik"/>
                <a:cs typeface="Rubik"/>
                <a:sym typeface="Rubik"/>
              </a:rPr>
              <a:t>sama</a:t>
            </a:r>
            <a:r>
              <a:rPr lang="en-US" sz="1200" dirty="0">
                <a:latin typeface="Rubik"/>
                <a:ea typeface="Rubik"/>
                <a:cs typeface="Rubik"/>
                <a:sym typeface="Rubik"/>
              </a:rPr>
              <a:t>, </a:t>
            </a:r>
            <a:r>
              <a:rPr lang="en-US" sz="1200" dirty="0" err="1">
                <a:latin typeface="Rubik"/>
                <a:ea typeface="Rubik"/>
                <a:cs typeface="Rubik"/>
                <a:sym typeface="Rubik"/>
              </a:rPr>
              <a:t>baik</a:t>
            </a:r>
            <a:r>
              <a:rPr lang="en-US" sz="1200" dirty="0">
                <a:latin typeface="Rubik"/>
                <a:ea typeface="Rubik"/>
                <a:cs typeface="Rubik"/>
                <a:sym typeface="Rubik"/>
              </a:rPr>
              <a:t> </a:t>
            </a:r>
            <a:r>
              <a:rPr lang="en-US" sz="1200" dirty="0" err="1">
                <a:latin typeface="Rubik"/>
                <a:ea typeface="Rubik"/>
                <a:cs typeface="Rubik"/>
                <a:sym typeface="Rubik"/>
              </a:rPr>
              <a:t>dari</a:t>
            </a:r>
            <a:r>
              <a:rPr lang="en-US" sz="1200" dirty="0">
                <a:latin typeface="Rubik"/>
                <a:ea typeface="Rubik"/>
                <a:cs typeface="Rubik"/>
                <a:sym typeface="Rubik"/>
              </a:rPr>
              <a:t> </a:t>
            </a:r>
            <a:r>
              <a:rPr lang="en-US" sz="1200" dirty="0" err="1">
                <a:latin typeface="Rubik"/>
                <a:ea typeface="Rubik"/>
                <a:cs typeface="Rubik"/>
                <a:sym typeface="Rubik"/>
              </a:rPr>
              <a:t>tipe</a:t>
            </a:r>
            <a:r>
              <a:rPr lang="en-US" sz="1200" dirty="0">
                <a:latin typeface="Rubik"/>
                <a:ea typeface="Rubik"/>
                <a:cs typeface="Rubik"/>
                <a:sym typeface="Rubik"/>
              </a:rPr>
              <a:t> data dan </a:t>
            </a:r>
            <a:r>
              <a:rPr lang="en-US" sz="1200" dirty="0" err="1">
                <a:latin typeface="Rubik"/>
                <a:ea typeface="Rubik"/>
                <a:cs typeface="Rubik"/>
                <a:sym typeface="Rubik"/>
              </a:rPr>
              <a:t>nama</a:t>
            </a:r>
            <a:r>
              <a:rPr lang="en-US" sz="1200" dirty="0">
                <a:latin typeface="Rubik"/>
                <a:ea typeface="Rubik"/>
                <a:cs typeface="Rubik"/>
                <a:sym typeface="Rubik"/>
              </a:rPr>
              <a:t> </a:t>
            </a:r>
            <a:r>
              <a:rPr lang="en-US" sz="1200" dirty="0" err="1">
                <a:latin typeface="Rubik"/>
                <a:ea typeface="Rubik"/>
                <a:cs typeface="Rubik"/>
                <a:sym typeface="Rubik"/>
              </a:rPr>
              <a:t>kolom</a:t>
            </a:r>
            <a:r>
              <a:rPr lang="en-US" sz="1200" dirty="0">
                <a:latin typeface="Rubik"/>
                <a:ea typeface="Rubik"/>
                <a:cs typeface="Rubik"/>
                <a:sym typeface="Rubik"/>
              </a:rPr>
              <a:t> yang </a:t>
            </a:r>
            <a:r>
              <a:rPr lang="en-US" sz="1200" dirty="0" err="1">
                <a:latin typeface="Rubik"/>
                <a:ea typeface="Rubik"/>
                <a:cs typeface="Rubik"/>
                <a:sym typeface="Rubik"/>
              </a:rPr>
              <a:t>sama</a:t>
            </a:r>
            <a:r>
              <a:rPr lang="en-US" sz="1200" dirty="0">
                <a:latin typeface="Rubik"/>
                <a:ea typeface="Rubik"/>
                <a:cs typeface="Rubik"/>
                <a:sym typeface="Rubik"/>
              </a:rPr>
              <a:t>, </a:t>
            </a:r>
            <a:r>
              <a:rPr lang="en-US" sz="1200" dirty="0" err="1">
                <a:latin typeface="Rubik"/>
                <a:ea typeface="Rubik"/>
                <a:cs typeface="Rubik"/>
                <a:sym typeface="Rubik"/>
              </a:rPr>
              <a:t>sehingga</a:t>
            </a:r>
            <a:r>
              <a:rPr lang="en-US" sz="1200" dirty="0">
                <a:latin typeface="Rubik"/>
                <a:ea typeface="Rubik"/>
                <a:cs typeface="Rubik"/>
                <a:sym typeface="Rubik"/>
              </a:rPr>
              <a:t> </a:t>
            </a:r>
            <a:r>
              <a:rPr lang="en-US" sz="1200" dirty="0" err="1">
                <a:latin typeface="Rubik"/>
                <a:ea typeface="Rubik"/>
                <a:cs typeface="Rubik"/>
                <a:sym typeface="Rubik"/>
              </a:rPr>
              <a:t>dalam</a:t>
            </a:r>
            <a:r>
              <a:rPr lang="en-US" sz="1200" dirty="0">
                <a:latin typeface="Rubik"/>
                <a:ea typeface="Rubik"/>
                <a:cs typeface="Rubik"/>
                <a:sym typeface="Rubik"/>
              </a:rPr>
              <a:t> project </a:t>
            </a:r>
            <a:r>
              <a:rPr lang="en-US" sz="1200" dirty="0" err="1">
                <a:latin typeface="Rubik"/>
                <a:ea typeface="Rubik"/>
                <a:cs typeface="Rubik"/>
                <a:sym typeface="Rubik"/>
              </a:rPr>
              <a:t>ini</a:t>
            </a:r>
            <a:r>
              <a:rPr lang="en-US" sz="1200" dirty="0">
                <a:latin typeface="Rubik"/>
                <a:ea typeface="Rubik"/>
                <a:cs typeface="Rubik"/>
                <a:sym typeface="Rubik"/>
              </a:rPr>
              <a:t> developer </a:t>
            </a:r>
            <a:r>
              <a:rPr lang="en-US" sz="1200" dirty="0" err="1">
                <a:latin typeface="Rubik"/>
                <a:ea typeface="Rubik"/>
                <a:cs typeface="Rubik"/>
                <a:sym typeface="Rubik"/>
              </a:rPr>
              <a:t>menggunakan</a:t>
            </a:r>
            <a:r>
              <a:rPr lang="en-US" sz="1200" dirty="0">
                <a:latin typeface="Rubik"/>
                <a:ea typeface="Rubik"/>
                <a:cs typeface="Rubik"/>
                <a:sym typeface="Rubik"/>
              </a:rPr>
              <a:t> </a:t>
            </a:r>
            <a:r>
              <a:rPr lang="en-US" sz="1200" dirty="0" err="1">
                <a:latin typeface="Rubik"/>
                <a:ea typeface="Rubik"/>
                <a:cs typeface="Rubik"/>
                <a:sym typeface="Rubik"/>
              </a:rPr>
              <a:t>tUnite</a:t>
            </a:r>
            <a:endParaRPr lang="en-US" sz="1200" dirty="0">
              <a:latin typeface="Rubik"/>
              <a:ea typeface="Rubik"/>
              <a:cs typeface="Rubik"/>
              <a:sym typeface="Rubik"/>
            </a:endParaRPr>
          </a:p>
          <a:p>
            <a:pPr>
              <a:lnSpc>
                <a:spcPct val="150000"/>
              </a:lnSpc>
              <a:buClr>
                <a:schemeClr val="dk1"/>
              </a:buClr>
              <a:buSzPts val="5000"/>
            </a:pPr>
            <a:r>
              <a:rPr lang="en-US" sz="1200" dirty="0">
                <a:latin typeface="Rubik"/>
                <a:ea typeface="Rubik"/>
                <a:cs typeface="Rubik"/>
                <a:sym typeface="Rubik"/>
              </a:rPr>
              <a:t>2. </a:t>
            </a:r>
            <a:r>
              <a:rPr lang="en-US" sz="1200" dirty="0" err="1">
                <a:latin typeface="Rubik"/>
                <a:ea typeface="Rubik"/>
                <a:cs typeface="Rubik"/>
                <a:sym typeface="Rubik"/>
              </a:rPr>
              <a:t>Menghilangkan</a:t>
            </a:r>
            <a:r>
              <a:rPr lang="en-US" sz="1200" dirty="0">
                <a:latin typeface="Rubik"/>
                <a:ea typeface="Rubik"/>
                <a:cs typeface="Rubik"/>
                <a:sym typeface="Rubik"/>
              </a:rPr>
              <a:t> data </a:t>
            </a:r>
            <a:r>
              <a:rPr lang="en-US" sz="1200" dirty="0" err="1">
                <a:latin typeface="Rubik"/>
                <a:ea typeface="Rubik"/>
                <a:cs typeface="Rubik"/>
                <a:sym typeface="Rubik"/>
              </a:rPr>
              <a:t>duplikat</a:t>
            </a:r>
            <a:r>
              <a:rPr lang="en-US" sz="1200" dirty="0">
                <a:latin typeface="Rubik"/>
                <a:ea typeface="Rubik"/>
                <a:cs typeface="Rubik"/>
                <a:sym typeface="Rubik"/>
              </a:rPr>
              <a:t>: </a:t>
            </a:r>
            <a:r>
              <a:rPr lang="en-US" sz="1200" dirty="0" err="1">
                <a:latin typeface="Rubik"/>
                <a:ea typeface="Rubik"/>
                <a:cs typeface="Rubik"/>
                <a:sym typeface="Rubik"/>
              </a:rPr>
              <a:t>menggunakan</a:t>
            </a:r>
            <a:r>
              <a:rPr lang="en-US" sz="1200" dirty="0">
                <a:latin typeface="Rubik"/>
                <a:ea typeface="Rubik"/>
                <a:cs typeface="Rubik"/>
                <a:sym typeface="Rubik"/>
              </a:rPr>
              <a:t> </a:t>
            </a:r>
            <a:r>
              <a:rPr lang="en-US" sz="1200" dirty="0" err="1">
                <a:latin typeface="Rubik"/>
                <a:ea typeface="Rubik"/>
                <a:cs typeface="Rubik"/>
                <a:sym typeface="Rubik"/>
              </a:rPr>
              <a:t>tUniqrow</a:t>
            </a:r>
            <a:endParaRPr lang="en-US" sz="1200" b="0" i="0" u="none" strike="noStrike" cap="none" dirty="0">
              <a:solidFill>
                <a:srgbClr val="000000"/>
              </a:solidFill>
              <a:latin typeface="Rubik"/>
              <a:ea typeface="Rubik"/>
              <a:cs typeface="Rubik"/>
              <a:sym typeface="Rubik"/>
            </a:endParaRPr>
          </a:p>
          <a:p>
            <a:pPr marR="0" lvl="0" algn="l" rtl="0">
              <a:lnSpc>
                <a:spcPct val="150000"/>
              </a:lnSpc>
              <a:spcBef>
                <a:spcPts val="0"/>
              </a:spcBef>
              <a:spcAft>
                <a:spcPts val="0"/>
              </a:spcAft>
              <a:buClr>
                <a:schemeClr val="dk1"/>
              </a:buClr>
              <a:buSzPts val="5000"/>
            </a:pPr>
            <a:r>
              <a:rPr lang="en-US" sz="1200" b="0" i="0" u="none" strike="noStrike" cap="none" dirty="0">
                <a:solidFill>
                  <a:srgbClr val="000000"/>
                </a:solidFill>
                <a:latin typeface="Rubik"/>
                <a:ea typeface="Rubik"/>
                <a:cs typeface="Rubik"/>
                <a:sym typeface="Rubik"/>
              </a:rPr>
              <a:t>3. </a:t>
            </a:r>
            <a:r>
              <a:rPr lang="en-US" sz="1200" b="0" i="0" u="none" strike="noStrike" cap="none" dirty="0" err="1">
                <a:solidFill>
                  <a:srgbClr val="000000"/>
                </a:solidFill>
                <a:latin typeface="Rubik"/>
                <a:ea typeface="Rubik"/>
                <a:cs typeface="Rubik"/>
                <a:sym typeface="Rubik"/>
              </a:rPr>
              <a:t>Mengubah</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nama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kolom</a:t>
            </a:r>
            <a:r>
              <a:rPr lang="en-US" sz="1200" b="0" i="0" u="none" strike="noStrike" cap="none" dirty="0">
                <a:solidFill>
                  <a:srgbClr val="000000"/>
                </a:solidFill>
                <a:latin typeface="Rubik"/>
                <a:ea typeface="Rubik"/>
                <a:cs typeface="Rubik"/>
                <a:sym typeface="Rubik"/>
              </a:rPr>
              <a:t> agar </a:t>
            </a:r>
            <a:r>
              <a:rPr lang="en-US" sz="1200" b="0" i="0" u="none" strike="noStrike" cap="none" dirty="0" err="1">
                <a:solidFill>
                  <a:srgbClr val="000000"/>
                </a:solidFill>
                <a:latin typeface="Rubik"/>
                <a:ea typeface="Rubik"/>
                <a:cs typeface="Rubik"/>
                <a:sym typeface="Rubik"/>
              </a:rPr>
              <a:t>sesuai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kapita</a:t>
            </a:r>
            <a:r>
              <a:rPr lang="en-US" sz="1200" b="0" i="0" u="none" strike="noStrike" cap="none" dirty="0">
                <a:solidFill>
                  <a:srgbClr val="000000"/>
                </a:solidFill>
                <a:latin typeface="Rubik"/>
                <a:ea typeface="Rubik"/>
                <a:cs typeface="Rubik"/>
                <a:sym typeface="Rubik"/>
              </a:rPr>
              <a:t> pasca</a:t>
            </a:r>
            <a:r>
              <a:rPr lang="en-US" sz="1200" dirty="0">
                <a:latin typeface="Rubik"/>
                <a:ea typeface="Rubik"/>
                <a:cs typeface="Rubik"/>
                <a:sym typeface="Rubik"/>
              </a:rPr>
              <a:t>l dan </a:t>
            </a:r>
            <a:r>
              <a:rPr lang="en-US" sz="1200" dirty="0" err="1">
                <a:latin typeface="Rubik"/>
                <a:ea typeface="Rubik"/>
                <a:cs typeface="Rubik"/>
                <a:sym typeface="Rubik"/>
              </a:rPr>
              <a:t>mengganti</a:t>
            </a:r>
            <a:r>
              <a:rPr lang="en-US" sz="1200" dirty="0">
                <a:latin typeface="Rubik"/>
                <a:ea typeface="Rubik"/>
                <a:cs typeface="Rubik"/>
                <a:sym typeface="Rubik"/>
              </a:rPr>
              <a:t> format date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yyyy</a:t>
            </a:r>
            <a:r>
              <a:rPr lang="en-US" sz="1200" dirty="0">
                <a:latin typeface="Rubik"/>
                <a:ea typeface="Rubik"/>
                <a:cs typeface="Rubik"/>
                <a:sym typeface="Rubik"/>
              </a:rPr>
              <a:t>-MM-dd </a:t>
            </a:r>
            <a:r>
              <a:rPr lang="en-US" sz="1200" dirty="0" err="1">
                <a:latin typeface="Rubik"/>
                <a:ea typeface="Rubik"/>
                <a:cs typeface="Rubik"/>
                <a:sym typeface="Rubik"/>
              </a:rPr>
              <a:t>HH:mm:ss</a:t>
            </a:r>
            <a:r>
              <a:rPr lang="en-US" sz="1200" dirty="0">
                <a:latin typeface="Rubik"/>
                <a:ea typeface="Rubik"/>
                <a:cs typeface="Rubik"/>
                <a:sym typeface="Rubik"/>
              </a:rPr>
              <a:t>”</a:t>
            </a:r>
            <a:endParaRPr lang="en-US" sz="1200" b="0" i="0" u="none" strike="noStrike" cap="none" dirty="0">
              <a:solidFill>
                <a:srgbClr val="000000"/>
              </a:solidFill>
              <a:latin typeface="Rubik"/>
              <a:ea typeface="Rubik"/>
              <a:cs typeface="Rubik"/>
              <a:sym typeface="Rubik"/>
            </a:endParaRPr>
          </a:p>
          <a:p>
            <a:pPr marR="0" lvl="0" algn="l" rtl="0">
              <a:lnSpc>
                <a:spcPct val="150000"/>
              </a:lnSpc>
              <a:spcBef>
                <a:spcPts val="0"/>
              </a:spcBef>
              <a:spcAft>
                <a:spcPts val="0"/>
              </a:spcAft>
              <a:buClr>
                <a:schemeClr val="dk1"/>
              </a:buClr>
              <a:buSzPts val="5000"/>
            </a:pPr>
            <a:endParaRPr lang="en-US" sz="1200" b="0"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7E95486C-02E0-9AFC-DD7E-6481370E7FD6}"/>
              </a:ext>
            </a:extLst>
          </p:cNvPr>
          <p:cNvPicPr>
            <a:picLocks noChangeAspect="1"/>
          </p:cNvPicPr>
          <p:nvPr/>
        </p:nvPicPr>
        <p:blipFill>
          <a:blip r:embed="rId5"/>
          <a:stretch>
            <a:fillRect/>
          </a:stretch>
        </p:blipFill>
        <p:spPr>
          <a:xfrm>
            <a:off x="756271" y="1140470"/>
            <a:ext cx="5919536" cy="22997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E71F093-727B-18B6-05B4-77ED8A2D4FE4}"/>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00165507-290F-BEAC-F850-18C75037E79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A67D1B9E-B7AC-FBA0-BBBC-682F389D324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CE83B94E-08F0-88D0-75F3-814B6C88890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5. Create ETL Job for Alert</a:t>
            </a:r>
            <a:endParaRPr sz="2700" b="1" i="0" u="none" strike="noStrike" cap="none" dirty="0">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E9AF6C41-CBDD-1B5D-D008-6008A78BA04F}"/>
              </a:ext>
            </a:extLst>
          </p:cNvPr>
          <p:cNvSpPr txBox="1"/>
          <p:nvPr/>
        </p:nvSpPr>
        <p:spPr>
          <a:xfrm>
            <a:off x="4837590" y="2431883"/>
            <a:ext cx="4040820" cy="2400627"/>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R="0" lvl="0" algn="l" rtl="0">
              <a:lnSpc>
                <a:spcPct val="150000"/>
              </a:lnSpc>
              <a:spcBef>
                <a:spcPts val="0"/>
              </a:spcBef>
              <a:spcAft>
                <a:spcPts val="0"/>
              </a:spcAft>
              <a:buClr>
                <a:schemeClr val="dk1"/>
              </a:buClr>
              <a:buSzPts val="5000"/>
            </a:pPr>
            <a:r>
              <a:rPr lang="en-US" sz="1200" dirty="0">
                <a:latin typeface="Rubik"/>
                <a:ea typeface="Rubik"/>
                <a:cs typeface="Rubik"/>
                <a:sym typeface="Rubik"/>
              </a:rPr>
              <a:t>Alert </a:t>
            </a:r>
            <a:r>
              <a:rPr lang="en-US" sz="1200" dirty="0" err="1">
                <a:latin typeface="Rubik"/>
                <a:ea typeface="Rubik"/>
                <a:cs typeface="Rubik"/>
                <a:sym typeface="Rubik"/>
              </a:rPr>
              <a:t>ditambahkan</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memudahkan</a:t>
            </a:r>
            <a:r>
              <a:rPr lang="en-US" sz="1200" dirty="0">
                <a:latin typeface="Rubik"/>
                <a:ea typeface="Rubik"/>
                <a:cs typeface="Rubik"/>
                <a:sym typeface="Rubik"/>
              </a:rPr>
              <a:t> </a:t>
            </a:r>
            <a:r>
              <a:rPr lang="en-US" sz="1200" dirty="0" err="1">
                <a:latin typeface="Rubik"/>
                <a:ea typeface="Rubik"/>
                <a:cs typeface="Rubik"/>
                <a:sym typeface="Rubik"/>
              </a:rPr>
              <a:t>dalam</a:t>
            </a:r>
            <a:r>
              <a:rPr lang="en-US" sz="1200" dirty="0">
                <a:latin typeface="Rubik"/>
                <a:ea typeface="Rubik"/>
                <a:cs typeface="Rubik"/>
                <a:sym typeface="Rubik"/>
              </a:rPr>
              <a:t> monitoring job. Jika job </a:t>
            </a:r>
            <a:r>
              <a:rPr lang="en-US" sz="1200" dirty="0" err="1">
                <a:latin typeface="Rubik"/>
                <a:ea typeface="Rubik"/>
                <a:cs typeface="Rubik"/>
                <a:sym typeface="Rubik"/>
              </a:rPr>
              <a:t>sukses</a:t>
            </a:r>
            <a:r>
              <a:rPr lang="en-US" sz="1200" dirty="0">
                <a:latin typeface="Rubik"/>
                <a:ea typeface="Rubik"/>
                <a:cs typeface="Rubik"/>
                <a:sym typeface="Rubik"/>
              </a:rPr>
              <a:t> </a:t>
            </a:r>
            <a:r>
              <a:rPr lang="en-US" sz="1200" dirty="0" err="1">
                <a:latin typeface="Rubik"/>
                <a:ea typeface="Rubik"/>
                <a:cs typeface="Rubik"/>
                <a:sym typeface="Rubik"/>
              </a:rPr>
              <a:t>maka</a:t>
            </a:r>
            <a:r>
              <a:rPr lang="en-US" sz="1200" dirty="0">
                <a:latin typeface="Rubik"/>
                <a:ea typeface="Rubik"/>
                <a:cs typeface="Rubik"/>
                <a:sym typeface="Rubik"/>
              </a:rPr>
              <a:t> job </a:t>
            </a:r>
            <a:r>
              <a:rPr lang="en-US" sz="1200" dirty="0" err="1">
                <a:latin typeface="Rubik"/>
                <a:ea typeface="Rubik"/>
                <a:cs typeface="Rubik"/>
                <a:sym typeface="Rubik"/>
              </a:rPr>
              <a:t>akan</a:t>
            </a:r>
            <a:r>
              <a:rPr lang="en-US" sz="1200" dirty="0">
                <a:latin typeface="Rubik"/>
                <a:ea typeface="Rubik"/>
                <a:cs typeface="Rubik"/>
                <a:sym typeface="Rubik"/>
              </a:rPr>
              <a:t> </a:t>
            </a:r>
            <a:r>
              <a:rPr lang="en-US" sz="1200" dirty="0" err="1">
                <a:latin typeface="Rubik"/>
                <a:ea typeface="Rubik"/>
                <a:cs typeface="Rubik"/>
                <a:sym typeface="Rubik"/>
              </a:rPr>
              <a:t>mengirim</a:t>
            </a:r>
            <a:r>
              <a:rPr lang="en-US" sz="1200" dirty="0">
                <a:latin typeface="Rubik"/>
                <a:ea typeface="Rubik"/>
                <a:cs typeface="Rubik"/>
                <a:sym typeface="Rubik"/>
              </a:rPr>
              <a:t> email </a:t>
            </a:r>
            <a:r>
              <a:rPr lang="en-US" sz="1200" dirty="0" err="1">
                <a:latin typeface="Rubik"/>
                <a:ea typeface="Rubik"/>
                <a:cs typeface="Rubik"/>
                <a:sym typeface="Rubik"/>
              </a:rPr>
              <a:t>notifikasi</a:t>
            </a:r>
            <a:r>
              <a:rPr lang="en-US" sz="1200" dirty="0">
                <a:latin typeface="Rubik"/>
                <a:ea typeface="Rubik"/>
                <a:cs typeface="Rubik"/>
                <a:sym typeface="Rubik"/>
              </a:rPr>
              <a:t> </a:t>
            </a:r>
            <a:r>
              <a:rPr lang="en-US" sz="1200" dirty="0" err="1">
                <a:latin typeface="Rubik"/>
                <a:ea typeface="Rubik"/>
                <a:cs typeface="Rubik"/>
                <a:sym typeface="Rubik"/>
              </a:rPr>
              <a:t>sukses</a:t>
            </a:r>
            <a:r>
              <a:rPr lang="en-US" sz="1200" dirty="0">
                <a:latin typeface="Rubik"/>
                <a:ea typeface="Rubik"/>
                <a:cs typeface="Rubik"/>
                <a:sym typeface="Rubik"/>
              </a:rPr>
              <a:t>, </a:t>
            </a:r>
            <a:r>
              <a:rPr lang="en-US" sz="1200" dirty="0" err="1">
                <a:latin typeface="Rubik"/>
                <a:ea typeface="Rubik"/>
                <a:cs typeface="Rubik"/>
                <a:sym typeface="Rubik"/>
              </a:rPr>
              <a:t>begitupun</a:t>
            </a:r>
            <a:r>
              <a:rPr lang="en-US" sz="1200" dirty="0">
                <a:latin typeface="Rubik"/>
                <a:ea typeface="Rubik"/>
                <a:cs typeface="Rubik"/>
                <a:sym typeface="Rubik"/>
              </a:rPr>
              <a:t> </a:t>
            </a:r>
            <a:r>
              <a:rPr lang="en-US" sz="1200" dirty="0" err="1">
                <a:latin typeface="Rubik"/>
                <a:ea typeface="Rubik"/>
                <a:cs typeface="Rubik"/>
                <a:sym typeface="Rubik"/>
              </a:rPr>
              <a:t>ketika</a:t>
            </a:r>
            <a:r>
              <a:rPr lang="en-US" sz="1200" dirty="0">
                <a:latin typeface="Rubik"/>
                <a:ea typeface="Rubik"/>
                <a:cs typeface="Rubik"/>
                <a:sym typeface="Rubik"/>
              </a:rPr>
              <a:t> </a:t>
            </a:r>
            <a:r>
              <a:rPr lang="en-US" sz="1200" dirty="0" err="1">
                <a:latin typeface="Rubik"/>
                <a:ea typeface="Rubik"/>
                <a:cs typeface="Rubik"/>
                <a:sym typeface="Rubik"/>
              </a:rPr>
              <a:t>LogCatcher</a:t>
            </a:r>
            <a:r>
              <a:rPr lang="en-US" sz="1200" dirty="0">
                <a:latin typeface="Rubik"/>
                <a:ea typeface="Rubik"/>
                <a:cs typeface="Rubik"/>
                <a:sym typeface="Rubik"/>
              </a:rPr>
              <a:t> </a:t>
            </a:r>
            <a:r>
              <a:rPr lang="en-US" sz="1200" dirty="0" err="1">
                <a:latin typeface="Rubik"/>
                <a:ea typeface="Rubik"/>
                <a:cs typeface="Rubik"/>
                <a:sym typeface="Rubik"/>
              </a:rPr>
              <a:t>mengidentifikasi</a:t>
            </a:r>
            <a:r>
              <a:rPr lang="en-US" sz="1200" dirty="0">
                <a:latin typeface="Rubik"/>
                <a:ea typeface="Rubik"/>
                <a:cs typeface="Rubik"/>
                <a:sym typeface="Rubik"/>
              </a:rPr>
              <a:t> error </a:t>
            </a:r>
            <a:r>
              <a:rPr lang="en-US" sz="1200" dirty="0" err="1">
                <a:latin typeface="Rubik"/>
                <a:ea typeface="Rubik"/>
                <a:cs typeface="Rubik"/>
                <a:sym typeface="Rubik"/>
              </a:rPr>
              <a:t>maka</a:t>
            </a:r>
            <a:r>
              <a:rPr lang="en-US" sz="1200" dirty="0">
                <a:latin typeface="Rubik"/>
                <a:ea typeface="Rubik"/>
                <a:cs typeface="Rubik"/>
                <a:sym typeface="Rubik"/>
              </a:rPr>
              <a:t> job </a:t>
            </a:r>
            <a:r>
              <a:rPr lang="en-US" sz="1200" dirty="0" err="1">
                <a:latin typeface="Rubik"/>
                <a:ea typeface="Rubik"/>
                <a:cs typeface="Rubik"/>
                <a:sym typeface="Rubik"/>
              </a:rPr>
              <a:t>akan</a:t>
            </a:r>
            <a:r>
              <a:rPr lang="en-US" sz="1200" dirty="0">
                <a:latin typeface="Rubik"/>
                <a:ea typeface="Rubik"/>
                <a:cs typeface="Rubik"/>
                <a:sym typeface="Rubik"/>
              </a:rPr>
              <a:t> </a:t>
            </a:r>
            <a:r>
              <a:rPr lang="en-US" sz="1200" dirty="0" err="1">
                <a:latin typeface="Rubik"/>
                <a:ea typeface="Rubik"/>
                <a:cs typeface="Rubik"/>
                <a:sym typeface="Rubik"/>
              </a:rPr>
              <a:t>mengirimkan</a:t>
            </a:r>
            <a:r>
              <a:rPr lang="en-US" sz="1200" dirty="0">
                <a:latin typeface="Rubik"/>
                <a:ea typeface="Rubik"/>
                <a:cs typeface="Rubik"/>
                <a:sym typeface="Rubik"/>
              </a:rPr>
              <a:t> alert </a:t>
            </a:r>
            <a:r>
              <a:rPr lang="en-US" sz="1200" dirty="0" err="1">
                <a:latin typeface="Rubik"/>
                <a:ea typeface="Rubik"/>
                <a:cs typeface="Rubik"/>
                <a:sym typeface="Rubik"/>
              </a:rPr>
              <a:t>bahwa</a:t>
            </a:r>
            <a:r>
              <a:rPr lang="en-US" sz="1200" dirty="0">
                <a:latin typeface="Rubik"/>
                <a:ea typeface="Rubik"/>
                <a:cs typeface="Rubik"/>
                <a:sym typeface="Rubik"/>
              </a:rPr>
              <a:t> job failed. </a:t>
            </a:r>
          </a:p>
          <a:p>
            <a:pPr marR="0" lvl="0" algn="l" rtl="0">
              <a:lnSpc>
                <a:spcPct val="150000"/>
              </a:lnSpc>
              <a:spcBef>
                <a:spcPts val="0"/>
              </a:spcBef>
              <a:spcAft>
                <a:spcPts val="0"/>
              </a:spcAft>
              <a:buClr>
                <a:schemeClr val="dk1"/>
              </a:buClr>
              <a:buSzPts val="5000"/>
            </a:pPr>
            <a:r>
              <a:rPr lang="en-US" sz="1200" b="0" i="0" u="none" strike="noStrike" cap="none" dirty="0">
                <a:solidFill>
                  <a:srgbClr val="000000"/>
                </a:solidFill>
                <a:latin typeface="Rubik"/>
                <a:ea typeface="Rubik"/>
                <a:cs typeface="Rubik"/>
                <a:sym typeface="Rubik"/>
              </a:rPr>
              <a:t>**Note: </a:t>
            </a:r>
            <a:r>
              <a:rPr lang="en-US" sz="1200" b="0" i="0" u="none" strike="noStrike" cap="none" dirty="0" err="1">
                <a:solidFill>
                  <a:srgbClr val="000000"/>
                </a:solidFill>
                <a:latin typeface="Rubik"/>
                <a:ea typeface="Rubik"/>
                <a:cs typeface="Rubik"/>
                <a:sym typeface="Rubik"/>
              </a:rPr>
              <a:t>mencentang</a:t>
            </a:r>
            <a:r>
              <a:rPr lang="en-US" sz="1200" b="0" i="0" u="none" strike="noStrike" cap="none" dirty="0">
                <a:solidFill>
                  <a:srgbClr val="000000"/>
                </a:solidFill>
                <a:latin typeface="Rubik"/>
                <a:ea typeface="Rubik"/>
                <a:cs typeface="Rubik"/>
                <a:sym typeface="Rubik"/>
              </a:rPr>
              <a:t> “Die on error” </a:t>
            </a:r>
            <a:r>
              <a:rPr lang="en-US" sz="1200" b="0" i="0" u="none" strike="noStrike" cap="none" dirty="0" err="1">
                <a:solidFill>
                  <a:srgbClr val="000000"/>
                </a:solidFill>
                <a:latin typeface="Rubik"/>
                <a:ea typeface="Rubik"/>
                <a:cs typeface="Rubik"/>
                <a:sym typeface="Rubik"/>
              </a:rPr>
              <a:t>untuk</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setiap</a:t>
            </a:r>
            <a:r>
              <a:rPr lang="en-US" sz="1200" b="0" i="0" u="none" strike="noStrike" cap="none" dirty="0">
                <a:solidFill>
                  <a:srgbClr val="000000"/>
                </a:solidFill>
                <a:latin typeface="Rubik"/>
                <a:ea typeface="Rubik"/>
                <a:cs typeface="Rubik"/>
                <a:sym typeface="Rubik"/>
              </a:rPr>
              <a:t> </a:t>
            </a:r>
            <a:r>
              <a:rPr lang="en-US" sz="1200" dirty="0" err="1">
                <a:latin typeface="Rubik"/>
                <a:ea typeface="Rubik"/>
                <a:cs typeface="Rubik"/>
                <a:sym typeface="Rubik"/>
              </a:rPr>
              <a:t>komponen</a:t>
            </a:r>
            <a:r>
              <a:rPr lang="en-US" sz="1200" dirty="0">
                <a:latin typeface="Rubik"/>
                <a:ea typeface="Rubik"/>
                <a:cs typeface="Rubik"/>
                <a:sym typeface="Rubik"/>
              </a:rPr>
              <a:t> yang </a:t>
            </a:r>
            <a:r>
              <a:rPr lang="en-US" sz="1200" dirty="0" err="1">
                <a:latin typeface="Rubik"/>
                <a:ea typeface="Rubik"/>
                <a:cs typeface="Rubik"/>
                <a:sym typeface="Rubik"/>
              </a:rPr>
              <a:t>berkemungkinan</a:t>
            </a:r>
            <a:r>
              <a:rPr lang="en-US" sz="1200" dirty="0">
                <a:latin typeface="Rubik"/>
                <a:ea typeface="Rubik"/>
                <a:cs typeface="Rubik"/>
                <a:sym typeface="Rubik"/>
              </a:rPr>
              <a:t> </a:t>
            </a:r>
            <a:r>
              <a:rPr lang="en-US" sz="1200" dirty="0" err="1">
                <a:latin typeface="Rubik"/>
                <a:ea typeface="Rubik"/>
                <a:cs typeface="Rubik"/>
                <a:sym typeface="Rubik"/>
              </a:rPr>
              <a:t>terjadi</a:t>
            </a:r>
            <a:r>
              <a:rPr lang="en-US" sz="1200" dirty="0">
                <a:latin typeface="Rubik"/>
                <a:ea typeface="Rubik"/>
                <a:cs typeface="Rubik"/>
                <a:sym typeface="Rubik"/>
              </a:rPr>
              <a:t> error.</a:t>
            </a:r>
          </a:p>
          <a:p>
            <a:pPr marR="0" lvl="0" algn="l" rtl="0">
              <a:lnSpc>
                <a:spcPct val="150000"/>
              </a:lnSpc>
              <a:spcBef>
                <a:spcPts val="0"/>
              </a:spcBef>
              <a:spcAft>
                <a:spcPts val="0"/>
              </a:spcAft>
              <a:buClr>
                <a:schemeClr val="dk1"/>
              </a:buClr>
              <a:buSzPts val="5000"/>
            </a:pPr>
            <a:endParaRPr lang="en-US" sz="12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5ECB4DF-2F1E-8629-9B9C-CB67F865C9B2}"/>
              </a:ext>
            </a:extLst>
          </p:cNvPr>
          <p:cNvPicPr>
            <a:picLocks noChangeAspect="1"/>
          </p:cNvPicPr>
          <p:nvPr/>
        </p:nvPicPr>
        <p:blipFill>
          <a:blip r:embed="rId5"/>
          <a:stretch>
            <a:fillRect/>
          </a:stretch>
        </p:blipFill>
        <p:spPr>
          <a:xfrm>
            <a:off x="531178" y="1620056"/>
            <a:ext cx="4040822" cy="811827"/>
          </a:xfrm>
          <a:prstGeom prst="rect">
            <a:avLst/>
          </a:prstGeom>
        </p:spPr>
      </p:pic>
      <p:sp>
        <p:nvSpPr>
          <p:cNvPr id="4" name="Google Shape;137;g23ec2985a68_1_49">
            <a:extLst>
              <a:ext uri="{FF2B5EF4-FFF2-40B4-BE49-F238E27FC236}">
                <a16:creationId xmlns:a16="http://schemas.microsoft.com/office/drawing/2014/main" id="{FA9573C5-E547-61F7-1548-55DB185CEB21}"/>
              </a:ext>
            </a:extLst>
          </p:cNvPr>
          <p:cNvSpPr txBox="1"/>
          <p:nvPr/>
        </p:nvSpPr>
        <p:spPr>
          <a:xfrm>
            <a:off x="531177" y="1096437"/>
            <a:ext cx="4040821" cy="461635"/>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R="0" lvl="0" algn="l" rtl="0">
              <a:lnSpc>
                <a:spcPct val="150000"/>
              </a:lnSpc>
              <a:spcBef>
                <a:spcPts val="0"/>
              </a:spcBef>
              <a:spcAft>
                <a:spcPts val="0"/>
              </a:spcAft>
              <a:buClr>
                <a:schemeClr val="dk1"/>
              </a:buClr>
              <a:buSzPts val="5000"/>
            </a:pPr>
            <a:r>
              <a:rPr lang="en-US" sz="1200" b="0" i="0" u="none" strike="noStrike" cap="none" dirty="0">
                <a:solidFill>
                  <a:srgbClr val="000000"/>
                </a:solidFill>
                <a:latin typeface="Rubik"/>
                <a:ea typeface="Rubik"/>
                <a:cs typeface="Rubik"/>
                <a:sym typeface="Rubik"/>
              </a:rPr>
              <a:t>success</a:t>
            </a:r>
          </a:p>
        </p:txBody>
      </p:sp>
      <p:pic>
        <p:nvPicPr>
          <p:cNvPr id="7" name="Picture 6">
            <a:extLst>
              <a:ext uri="{FF2B5EF4-FFF2-40B4-BE49-F238E27FC236}">
                <a16:creationId xmlns:a16="http://schemas.microsoft.com/office/drawing/2014/main" id="{A4CBD4B7-289A-0539-905A-D97D6477CE12}"/>
              </a:ext>
            </a:extLst>
          </p:cNvPr>
          <p:cNvPicPr>
            <a:picLocks noChangeAspect="1"/>
          </p:cNvPicPr>
          <p:nvPr/>
        </p:nvPicPr>
        <p:blipFill>
          <a:blip r:embed="rId6"/>
          <a:stretch>
            <a:fillRect/>
          </a:stretch>
        </p:blipFill>
        <p:spPr>
          <a:xfrm>
            <a:off x="4815930" y="1558072"/>
            <a:ext cx="3242870" cy="784566"/>
          </a:xfrm>
          <a:prstGeom prst="rect">
            <a:avLst/>
          </a:prstGeom>
        </p:spPr>
      </p:pic>
      <p:sp>
        <p:nvSpPr>
          <p:cNvPr id="8" name="Google Shape;137;g23ec2985a68_1_49">
            <a:extLst>
              <a:ext uri="{FF2B5EF4-FFF2-40B4-BE49-F238E27FC236}">
                <a16:creationId xmlns:a16="http://schemas.microsoft.com/office/drawing/2014/main" id="{0522BE75-0049-E49D-EC63-FC1265A53782}"/>
              </a:ext>
            </a:extLst>
          </p:cNvPr>
          <p:cNvSpPr txBox="1"/>
          <p:nvPr/>
        </p:nvSpPr>
        <p:spPr>
          <a:xfrm>
            <a:off x="4815930" y="1158421"/>
            <a:ext cx="4040821" cy="461635"/>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R="0" lvl="0" algn="l" rtl="0">
              <a:lnSpc>
                <a:spcPct val="150000"/>
              </a:lnSpc>
              <a:spcBef>
                <a:spcPts val="0"/>
              </a:spcBef>
              <a:spcAft>
                <a:spcPts val="0"/>
              </a:spcAft>
              <a:buClr>
                <a:schemeClr val="dk1"/>
              </a:buClr>
              <a:buSzPts val="5000"/>
            </a:pPr>
            <a:r>
              <a:rPr lang="en-US" sz="1200" b="0" i="0" u="none" strike="noStrike" cap="none" dirty="0">
                <a:solidFill>
                  <a:srgbClr val="000000"/>
                </a:solidFill>
                <a:latin typeface="Rubik"/>
                <a:ea typeface="Rubik"/>
                <a:cs typeface="Rubik"/>
                <a:sym typeface="Rubik"/>
              </a:rPr>
              <a:t>failed</a:t>
            </a:r>
          </a:p>
        </p:txBody>
      </p:sp>
      <p:pic>
        <p:nvPicPr>
          <p:cNvPr id="12" name="Picture 11">
            <a:extLst>
              <a:ext uri="{FF2B5EF4-FFF2-40B4-BE49-F238E27FC236}">
                <a16:creationId xmlns:a16="http://schemas.microsoft.com/office/drawing/2014/main" id="{A6FD080B-9EFE-8420-A88D-9C57C1782BDF}"/>
              </a:ext>
            </a:extLst>
          </p:cNvPr>
          <p:cNvPicPr>
            <a:picLocks noChangeAspect="1"/>
          </p:cNvPicPr>
          <p:nvPr/>
        </p:nvPicPr>
        <p:blipFill>
          <a:blip r:embed="rId7"/>
          <a:stretch>
            <a:fillRect/>
          </a:stretch>
        </p:blipFill>
        <p:spPr>
          <a:xfrm>
            <a:off x="531177" y="2526418"/>
            <a:ext cx="4233286" cy="2178389"/>
          </a:xfrm>
          <a:prstGeom prst="rect">
            <a:avLst/>
          </a:prstGeom>
        </p:spPr>
      </p:pic>
    </p:spTree>
    <p:extLst>
      <p:ext uri="{BB962C8B-B14F-4D97-AF65-F5344CB8AC3E}">
        <p14:creationId xmlns:p14="http://schemas.microsoft.com/office/powerpoint/2010/main" val="356914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48DA50E-7781-B268-5A75-8C4C448B5B4C}"/>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69E8F9C9-CC99-4860-B658-5477867970C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265E2767-2F73-B33D-209D-9E0E1C6C7043}"/>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B96F6606-BDD3-5F41-F9AC-61A2F6413109}"/>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6. Create ETL Job for Alert</a:t>
            </a:r>
            <a:endParaRPr sz="2700" b="1" i="0" u="none" strike="noStrike" cap="none" dirty="0">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517C10F3-5C38-18F0-E114-02A967AB67C7}"/>
              </a:ext>
            </a:extLst>
          </p:cNvPr>
          <p:cNvSpPr txBox="1"/>
          <p:nvPr/>
        </p:nvSpPr>
        <p:spPr>
          <a:xfrm>
            <a:off x="453999" y="3634969"/>
            <a:ext cx="8057364" cy="461635"/>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R="0" lvl="0" algn="l" rtl="0">
              <a:lnSpc>
                <a:spcPct val="150000"/>
              </a:lnSpc>
              <a:spcBef>
                <a:spcPts val="0"/>
              </a:spcBef>
              <a:spcAft>
                <a:spcPts val="0"/>
              </a:spcAft>
              <a:buClr>
                <a:schemeClr val="dk1"/>
              </a:buClr>
              <a:buSzPts val="5000"/>
            </a:pPr>
            <a:r>
              <a:rPr lang="en-US" sz="1200" dirty="0" err="1">
                <a:latin typeface="Rubik"/>
                <a:ea typeface="Rubik"/>
                <a:cs typeface="Rubik"/>
                <a:sym typeface="Rubik"/>
              </a:rPr>
              <a:t>Ini</a:t>
            </a:r>
            <a:r>
              <a:rPr lang="en-US" sz="1200" dirty="0">
                <a:latin typeface="Rubik"/>
                <a:ea typeface="Rubik"/>
                <a:cs typeface="Rubik"/>
                <a:sym typeface="Rubik"/>
              </a:rPr>
              <a:t> </a:t>
            </a:r>
            <a:r>
              <a:rPr lang="en-US" sz="1200" dirty="0" err="1">
                <a:latin typeface="Rubik"/>
                <a:ea typeface="Rubik"/>
                <a:cs typeface="Rubik"/>
                <a:sym typeface="Rubik"/>
              </a:rPr>
              <a:t>merupakan</a:t>
            </a:r>
            <a:r>
              <a:rPr lang="en-US" sz="1200" dirty="0">
                <a:latin typeface="Rubik"/>
                <a:ea typeface="Rubik"/>
                <a:cs typeface="Rubik"/>
                <a:sym typeface="Rubik"/>
              </a:rPr>
              <a:t> </a:t>
            </a:r>
            <a:r>
              <a:rPr lang="en-US" sz="1200" dirty="0" err="1">
                <a:latin typeface="Rubik"/>
                <a:ea typeface="Rubik"/>
                <a:cs typeface="Rubik"/>
                <a:sym typeface="Rubik"/>
              </a:rPr>
              <a:t>hasil</a:t>
            </a:r>
            <a:r>
              <a:rPr lang="en-US" sz="1200" dirty="0">
                <a:latin typeface="Rubik"/>
                <a:ea typeface="Rubik"/>
                <a:cs typeface="Rubik"/>
                <a:sym typeface="Rubik"/>
              </a:rPr>
              <a:t> </a:t>
            </a:r>
            <a:r>
              <a:rPr lang="en-US" sz="1200" dirty="0" err="1">
                <a:latin typeface="Rubik"/>
                <a:ea typeface="Rubik"/>
                <a:cs typeface="Rubik"/>
                <a:sym typeface="Rubik"/>
              </a:rPr>
              <a:t>tes</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setiap</a:t>
            </a:r>
            <a:r>
              <a:rPr lang="en-US" sz="1200" dirty="0">
                <a:latin typeface="Rubik"/>
                <a:ea typeface="Rubik"/>
                <a:cs typeface="Rubik"/>
                <a:sym typeface="Rubik"/>
              </a:rPr>
              <a:t> alert yang </a:t>
            </a:r>
            <a:r>
              <a:rPr lang="en-US" sz="1200" dirty="0" err="1">
                <a:latin typeface="Rubik"/>
                <a:ea typeface="Rubik"/>
                <a:cs typeface="Rubik"/>
                <a:sym typeface="Rubik"/>
              </a:rPr>
              <a:t>dibuat</a:t>
            </a:r>
            <a:r>
              <a:rPr lang="en-US" sz="1200" dirty="0">
                <a:latin typeface="Rubik"/>
                <a:ea typeface="Rubik"/>
                <a:cs typeface="Rubik"/>
                <a:sym typeface="Rubik"/>
              </a:rPr>
              <a:t>.</a:t>
            </a:r>
            <a:endParaRPr lang="en-US" sz="1200" b="0"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034ED335-3B44-EC34-AB52-C5ACD4368D1F}"/>
              </a:ext>
            </a:extLst>
          </p:cNvPr>
          <p:cNvPicPr>
            <a:picLocks noChangeAspect="1"/>
          </p:cNvPicPr>
          <p:nvPr/>
        </p:nvPicPr>
        <p:blipFill>
          <a:blip r:embed="rId5"/>
          <a:stretch>
            <a:fillRect/>
          </a:stretch>
        </p:blipFill>
        <p:spPr>
          <a:xfrm>
            <a:off x="453999" y="1178963"/>
            <a:ext cx="8243350" cy="2240105"/>
          </a:xfrm>
          <a:prstGeom prst="rect">
            <a:avLst/>
          </a:prstGeom>
        </p:spPr>
      </p:pic>
    </p:spTree>
    <p:extLst>
      <p:ext uri="{BB962C8B-B14F-4D97-AF65-F5344CB8AC3E}">
        <p14:creationId xmlns:p14="http://schemas.microsoft.com/office/powerpoint/2010/main" val="222896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2EA484A9-BAD1-4062-5637-CA1883133DB4}"/>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B9114764-29A3-9A23-8FFC-31D643C7271B}"/>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D528E06D-C176-878F-3B62-50F259ADAFA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766928B7-6FA9-160D-0205-453A0C56D4A0}"/>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7. Create Job Scheduler using Task Scheduler</a:t>
            </a:r>
            <a:endParaRPr sz="2700" b="1" i="0" u="none" strike="noStrike" cap="none" dirty="0">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91015EA0-77E4-78A0-CC11-BF4B6517B6AD}"/>
              </a:ext>
            </a:extLst>
          </p:cNvPr>
          <p:cNvSpPr txBox="1"/>
          <p:nvPr/>
        </p:nvSpPr>
        <p:spPr>
          <a:xfrm>
            <a:off x="6550523" y="2549061"/>
            <a:ext cx="2348537" cy="2400627"/>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R="0" lvl="0" algn="l" rtl="0">
              <a:lnSpc>
                <a:spcPct val="150000"/>
              </a:lnSpc>
              <a:spcBef>
                <a:spcPts val="0"/>
              </a:spcBef>
              <a:spcAft>
                <a:spcPts val="0"/>
              </a:spcAft>
              <a:buClr>
                <a:schemeClr val="dk1"/>
              </a:buClr>
              <a:buSzPts val="5000"/>
            </a:pPr>
            <a:r>
              <a:rPr lang="en-US" sz="1200" dirty="0">
                <a:latin typeface="Rubik"/>
                <a:ea typeface="Rubik"/>
                <a:cs typeface="Rubik"/>
                <a:sym typeface="Rubik"/>
              </a:rPr>
              <a:t>1. </a:t>
            </a:r>
            <a:r>
              <a:rPr lang="en-US" sz="1200" dirty="0" err="1">
                <a:latin typeface="Rubik"/>
                <a:ea typeface="Rubik"/>
                <a:cs typeface="Rubik"/>
                <a:sym typeface="Rubik"/>
              </a:rPr>
              <a:t>Klik</a:t>
            </a:r>
            <a:r>
              <a:rPr lang="en-US" sz="1200" dirty="0">
                <a:latin typeface="Rubik"/>
                <a:ea typeface="Rubik"/>
                <a:cs typeface="Rubik"/>
                <a:sym typeface="Rubik"/>
              </a:rPr>
              <a:t> </a:t>
            </a:r>
            <a:r>
              <a:rPr lang="en-US" sz="1200" dirty="0" err="1">
                <a:latin typeface="Rubik"/>
                <a:ea typeface="Rubik"/>
                <a:cs typeface="Rubik"/>
                <a:sym typeface="Rubik"/>
              </a:rPr>
              <a:t>kanan</a:t>
            </a:r>
            <a:r>
              <a:rPr lang="en-US" sz="1200" dirty="0">
                <a:latin typeface="Rubik"/>
                <a:ea typeface="Rubik"/>
                <a:cs typeface="Rubik"/>
                <a:sym typeface="Rubik"/>
              </a:rPr>
              <a:t> </a:t>
            </a:r>
            <a:r>
              <a:rPr lang="en-US" sz="1200" dirty="0" err="1">
                <a:latin typeface="Rubik"/>
                <a:ea typeface="Rubik"/>
                <a:cs typeface="Rubik"/>
                <a:sym typeface="Rubik"/>
              </a:rPr>
              <a:t>nama</a:t>
            </a:r>
            <a:r>
              <a:rPr lang="en-US" sz="1200" dirty="0">
                <a:latin typeface="Rubik"/>
                <a:ea typeface="Rubik"/>
                <a:cs typeface="Rubik"/>
                <a:sym typeface="Rubik"/>
              </a:rPr>
              <a:t> job &gt;&gt; </a:t>
            </a:r>
            <a:r>
              <a:rPr lang="en-US" sz="1200" dirty="0" err="1">
                <a:latin typeface="Rubik"/>
                <a:ea typeface="Rubik"/>
                <a:cs typeface="Rubik"/>
                <a:sym typeface="Rubik"/>
              </a:rPr>
              <a:t>pilih</a:t>
            </a:r>
            <a:r>
              <a:rPr lang="en-US" sz="1200" dirty="0">
                <a:latin typeface="Rubik"/>
                <a:ea typeface="Rubik"/>
                <a:cs typeface="Rubik"/>
                <a:sym typeface="Rubik"/>
              </a:rPr>
              <a:t> Build Job &gt;&gt;(setting </a:t>
            </a:r>
            <a:r>
              <a:rPr lang="en-US" sz="1200" dirty="0" err="1">
                <a:latin typeface="Rubik"/>
                <a:ea typeface="Rubik"/>
                <a:cs typeface="Rubik"/>
                <a:sym typeface="Rubik"/>
              </a:rPr>
              <a:t>seperti</a:t>
            </a:r>
            <a:r>
              <a:rPr lang="en-US" sz="1200" dirty="0">
                <a:latin typeface="Rubik"/>
                <a:ea typeface="Rubik"/>
                <a:cs typeface="Rubik"/>
                <a:sym typeface="Rubik"/>
              </a:rPr>
              <a:t> </a:t>
            </a:r>
            <a:r>
              <a:rPr lang="en-US" sz="1200" dirty="0" err="1">
                <a:latin typeface="Rubik"/>
                <a:ea typeface="Rubik"/>
                <a:cs typeface="Rubik"/>
                <a:sym typeface="Rubik"/>
              </a:rPr>
              <a:t>gambar</a:t>
            </a:r>
            <a:r>
              <a:rPr lang="en-US" sz="1200" dirty="0">
                <a:latin typeface="Rubik"/>
                <a:ea typeface="Rubik"/>
                <a:cs typeface="Rubik"/>
                <a:sym typeface="Rubik"/>
              </a:rPr>
              <a:t>) &gt;&gt; Finish</a:t>
            </a:r>
          </a:p>
          <a:p>
            <a:pPr marR="0" lvl="0" algn="l" rtl="0">
              <a:lnSpc>
                <a:spcPct val="150000"/>
              </a:lnSpc>
              <a:spcBef>
                <a:spcPts val="0"/>
              </a:spcBef>
              <a:spcAft>
                <a:spcPts val="0"/>
              </a:spcAft>
              <a:buClr>
                <a:schemeClr val="dk1"/>
              </a:buClr>
              <a:buSzPts val="5000"/>
            </a:pPr>
            <a:r>
              <a:rPr lang="en-US" sz="1200" dirty="0">
                <a:latin typeface="Rubik"/>
                <a:ea typeface="Rubik"/>
                <a:cs typeface="Rubik"/>
                <a:sym typeface="Rubik"/>
              </a:rPr>
              <a:t>2. Buka task scheduler/windows scheduler &gt;&gt; create task &gt;&gt; create task name &gt;&gt; create trigger(time) &gt;&gt; in action, select file .bat</a:t>
            </a:r>
          </a:p>
        </p:txBody>
      </p:sp>
      <p:pic>
        <p:nvPicPr>
          <p:cNvPr id="3" name="Picture 2">
            <a:extLst>
              <a:ext uri="{FF2B5EF4-FFF2-40B4-BE49-F238E27FC236}">
                <a16:creationId xmlns:a16="http://schemas.microsoft.com/office/drawing/2014/main" id="{241F8A77-4CDA-9207-102E-5F47EA928009}"/>
              </a:ext>
            </a:extLst>
          </p:cNvPr>
          <p:cNvPicPr>
            <a:picLocks noChangeAspect="1"/>
          </p:cNvPicPr>
          <p:nvPr/>
        </p:nvPicPr>
        <p:blipFill>
          <a:blip r:embed="rId5"/>
          <a:stretch>
            <a:fillRect/>
          </a:stretch>
        </p:blipFill>
        <p:spPr>
          <a:xfrm>
            <a:off x="139374" y="958491"/>
            <a:ext cx="4381337" cy="1922213"/>
          </a:xfrm>
          <a:prstGeom prst="rect">
            <a:avLst/>
          </a:prstGeom>
        </p:spPr>
      </p:pic>
      <p:pic>
        <p:nvPicPr>
          <p:cNvPr id="4" name="Picture 3">
            <a:extLst>
              <a:ext uri="{FF2B5EF4-FFF2-40B4-BE49-F238E27FC236}">
                <a16:creationId xmlns:a16="http://schemas.microsoft.com/office/drawing/2014/main" id="{7D5CCB21-6E5E-5821-4612-A94301FE0A5F}"/>
              </a:ext>
            </a:extLst>
          </p:cNvPr>
          <p:cNvPicPr>
            <a:picLocks noChangeAspect="1"/>
          </p:cNvPicPr>
          <p:nvPr/>
        </p:nvPicPr>
        <p:blipFill>
          <a:blip r:embed="rId6"/>
          <a:stretch>
            <a:fillRect/>
          </a:stretch>
        </p:blipFill>
        <p:spPr>
          <a:xfrm>
            <a:off x="139374" y="2901421"/>
            <a:ext cx="6271775" cy="1959428"/>
          </a:xfrm>
          <a:prstGeom prst="rect">
            <a:avLst/>
          </a:prstGeom>
        </p:spPr>
      </p:pic>
      <p:pic>
        <p:nvPicPr>
          <p:cNvPr id="6" name="Picture 5">
            <a:extLst>
              <a:ext uri="{FF2B5EF4-FFF2-40B4-BE49-F238E27FC236}">
                <a16:creationId xmlns:a16="http://schemas.microsoft.com/office/drawing/2014/main" id="{925A0722-D1F8-F760-3CD3-B2434E2C86AA}"/>
              </a:ext>
            </a:extLst>
          </p:cNvPr>
          <p:cNvPicPr>
            <a:picLocks noChangeAspect="1"/>
          </p:cNvPicPr>
          <p:nvPr/>
        </p:nvPicPr>
        <p:blipFill>
          <a:blip r:embed="rId7"/>
          <a:stretch>
            <a:fillRect/>
          </a:stretch>
        </p:blipFill>
        <p:spPr>
          <a:xfrm>
            <a:off x="4572000" y="825593"/>
            <a:ext cx="4432626" cy="1746157"/>
          </a:xfrm>
          <a:prstGeom prst="rect">
            <a:avLst/>
          </a:prstGeom>
        </p:spPr>
      </p:pic>
    </p:spTree>
    <p:extLst>
      <p:ext uri="{BB962C8B-B14F-4D97-AF65-F5344CB8AC3E}">
        <p14:creationId xmlns:p14="http://schemas.microsoft.com/office/powerpoint/2010/main" val="138638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8. Stored Procedure - DailyTransaction</a:t>
            </a:r>
            <a:endParaRPr sz="2700" b="1" i="0" u="none" strike="noStrike" cap="none" dirty="0">
              <a:solidFill>
                <a:srgbClr val="000000"/>
              </a:solidFill>
              <a:latin typeface="Rubik"/>
              <a:ea typeface="Rubik"/>
              <a:cs typeface="Rubik"/>
              <a:sym typeface="Rubik"/>
            </a:endParaRPr>
          </a:p>
        </p:txBody>
      </p:sp>
      <p:sp>
        <p:nvSpPr>
          <p:cNvPr id="145" name="Google Shape;145;g23ec2985a68_1_56"/>
          <p:cNvSpPr txBox="1"/>
          <p:nvPr/>
        </p:nvSpPr>
        <p:spPr>
          <a:xfrm>
            <a:off x="340500" y="1335962"/>
            <a:ext cx="3736486" cy="2400627"/>
          </a:xfrm>
          <a:prstGeom prst="rect">
            <a:avLst/>
          </a:prstGeom>
          <a:noFill/>
          <a:ln w="3175">
            <a:solidFill>
              <a:schemeClr val="tx1"/>
            </a:solid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r>
              <a:rPr lang="en-US" sz="900" dirty="0">
                <a:solidFill>
                  <a:srgbClr val="0000FF"/>
                </a:solidFill>
                <a:latin typeface="Consolas" panose="020B0609020204030204" pitchFamily="49" charset="0"/>
              </a:rPr>
              <a:t>CREATE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PROCEDURE</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DailyTransaction</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@start_date </a:t>
            </a:r>
            <a:r>
              <a:rPr lang="en-US" sz="900" dirty="0">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@end_date </a:t>
            </a:r>
            <a:r>
              <a:rPr lang="en-US" sz="900" dirty="0">
                <a:solidFill>
                  <a:srgbClr val="0000FF"/>
                </a:solidFill>
                <a:latin typeface="Consolas" panose="020B0609020204030204" pitchFamily="49" charset="0"/>
              </a:rPr>
              <a:t>DATE</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AS</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BEGIN</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SELECT</a:t>
            </a:r>
            <a:endParaRPr lang="en-US" sz="900" dirty="0">
              <a:solidFill>
                <a:srgbClr val="000000"/>
              </a:solidFill>
              <a:latin typeface="Consolas" panose="020B0609020204030204" pitchFamily="49" charset="0"/>
            </a:endParaRPr>
          </a:p>
          <a:p>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TransactionDate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FF00FF"/>
                </a:solidFill>
                <a:latin typeface="Consolas" panose="020B0609020204030204" pitchFamily="49" charset="0"/>
              </a:rPr>
              <a:t>COUNT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TotalTransactions</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Amount</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TotalAmount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FactTransaction</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TransactionDate</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BETWEEN</a:t>
            </a:r>
            <a:r>
              <a:rPr lang="en-US" sz="900" dirty="0">
                <a:solidFill>
                  <a:srgbClr val="000000"/>
                </a:solidFill>
                <a:latin typeface="Consolas" panose="020B0609020204030204" pitchFamily="49" charset="0"/>
              </a:rPr>
              <a:t> @start_date </a:t>
            </a:r>
            <a:r>
              <a:rPr lang="en-US" sz="900" dirty="0">
                <a:solidFill>
                  <a:srgbClr val="808080"/>
                </a:solidFill>
                <a:latin typeface="Consolas" panose="020B0609020204030204" pitchFamily="49" charset="0"/>
              </a:rPr>
              <a:t>AND</a:t>
            </a:r>
            <a:r>
              <a:rPr lang="en-US" sz="900" dirty="0">
                <a:solidFill>
                  <a:srgbClr val="000000"/>
                </a:solidFill>
                <a:latin typeface="Consolas" panose="020B0609020204030204" pitchFamily="49" charset="0"/>
              </a:rPr>
              <a:t> @end_date</a:t>
            </a:r>
          </a:p>
          <a:p>
            <a:r>
              <a:rPr lang="en-US" sz="900" dirty="0">
                <a:solidFill>
                  <a:srgbClr val="0000FF"/>
                </a:solidFill>
                <a:latin typeface="Consolas" panose="020B0609020204030204" pitchFamily="49" charset="0"/>
              </a:rPr>
              <a:t>GROUP</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TransactionDate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ORDER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Date</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END</a:t>
            </a:r>
            <a:r>
              <a:rPr lang="en-US" sz="900" dirty="0">
                <a:solidFill>
                  <a:srgbClr val="808080"/>
                </a:solidFill>
                <a:latin typeface="Consolas" panose="020B0609020204030204" pitchFamily="49" charset="0"/>
              </a:rPr>
              <a:t>;</a:t>
            </a:r>
            <a:endParaRPr sz="900" b="0" i="0" u="none" strike="noStrike" cap="none" dirty="0">
              <a:solidFill>
                <a:srgbClr val="000000"/>
              </a:solidFill>
              <a:latin typeface="Rubik"/>
              <a:ea typeface="Rubik"/>
              <a:cs typeface="Rubik"/>
              <a:sym typeface="Rubik"/>
            </a:endParaRPr>
          </a:p>
        </p:txBody>
      </p:sp>
      <p:sp>
        <p:nvSpPr>
          <p:cNvPr id="3" name="TextBox 2">
            <a:extLst>
              <a:ext uri="{FF2B5EF4-FFF2-40B4-BE49-F238E27FC236}">
                <a16:creationId xmlns:a16="http://schemas.microsoft.com/office/drawing/2014/main" id="{0A863D30-ABFB-303E-D4C4-4236BA2EC691}"/>
              </a:ext>
            </a:extLst>
          </p:cNvPr>
          <p:cNvSpPr txBox="1"/>
          <p:nvPr/>
        </p:nvSpPr>
        <p:spPr>
          <a:xfrm>
            <a:off x="4269490" y="1335962"/>
            <a:ext cx="3736486" cy="369332"/>
          </a:xfrm>
          <a:prstGeom prst="rect">
            <a:avLst/>
          </a:prstGeom>
          <a:noFill/>
          <a:ln w="3175">
            <a:solidFill>
              <a:schemeClr val="tx1"/>
            </a:solidFill>
          </a:ln>
        </p:spPr>
        <p:txBody>
          <a:bodyPr wrap="square">
            <a:spAutoFit/>
          </a:bodyPr>
          <a:lstStyle/>
          <a:p>
            <a:r>
              <a:rPr lang="en-US" sz="900" dirty="0">
                <a:solidFill>
                  <a:srgbClr val="0000FF"/>
                </a:solidFill>
                <a:latin typeface="Consolas" panose="020B0609020204030204" pitchFamily="49" charset="0"/>
              </a:rPr>
              <a:t>EXEC</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DailyTransaction</a:t>
            </a:r>
            <a:r>
              <a:rPr lang="en-US" sz="900" dirty="0">
                <a:solidFill>
                  <a:srgbClr val="0000FF"/>
                </a:solidFill>
                <a:latin typeface="Consolas" panose="020B0609020204030204" pitchFamily="49" charset="0"/>
              </a:rPr>
              <a:t> </a:t>
            </a:r>
            <a:r>
              <a:rPr lang="en-US" sz="900" dirty="0">
                <a:solidFill>
                  <a:srgbClr val="000000"/>
                </a:solidFill>
                <a:latin typeface="Consolas" panose="020B0609020204030204" pitchFamily="49" charset="0"/>
              </a:rPr>
              <a:t>@start_date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'2024-01-01'</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@end_date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'2024-01-31'</a:t>
            </a:r>
            <a:r>
              <a:rPr lang="en-US" sz="900" dirty="0">
                <a:solidFill>
                  <a:srgbClr val="808080"/>
                </a:solidFill>
                <a:latin typeface="Consolas" panose="020B0609020204030204" pitchFamily="49" charset="0"/>
              </a:rPr>
              <a:t>;</a:t>
            </a:r>
            <a:endParaRPr lang="en-US" sz="900" dirty="0"/>
          </a:p>
        </p:txBody>
      </p:sp>
      <p:pic>
        <p:nvPicPr>
          <p:cNvPr id="5" name="Picture 4">
            <a:extLst>
              <a:ext uri="{FF2B5EF4-FFF2-40B4-BE49-F238E27FC236}">
                <a16:creationId xmlns:a16="http://schemas.microsoft.com/office/drawing/2014/main" id="{6DCB9A0E-53A0-34AB-6191-907D0B191BE2}"/>
              </a:ext>
            </a:extLst>
          </p:cNvPr>
          <p:cNvPicPr>
            <a:picLocks noChangeAspect="1"/>
          </p:cNvPicPr>
          <p:nvPr/>
        </p:nvPicPr>
        <p:blipFill>
          <a:blip r:embed="rId5"/>
          <a:stretch>
            <a:fillRect/>
          </a:stretch>
        </p:blipFill>
        <p:spPr>
          <a:xfrm>
            <a:off x="4269490" y="1805367"/>
            <a:ext cx="3204238" cy="19312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FA4533BB-094B-2D26-F571-556F43647118}"/>
            </a:ext>
          </a:extLst>
        </p:cNvPr>
        <p:cNvGrpSpPr/>
        <p:nvPr/>
      </p:nvGrpSpPr>
      <p:grpSpPr>
        <a:xfrm>
          <a:off x="0" y="0"/>
          <a:ext cx="0" cy="0"/>
          <a:chOff x="0" y="0"/>
          <a:chExt cx="0" cy="0"/>
        </a:xfrm>
      </p:grpSpPr>
      <p:pic>
        <p:nvPicPr>
          <p:cNvPr id="142" name="Google Shape;142;g23ec2985a68_1_56">
            <a:extLst>
              <a:ext uri="{FF2B5EF4-FFF2-40B4-BE49-F238E27FC236}">
                <a16:creationId xmlns:a16="http://schemas.microsoft.com/office/drawing/2014/main" id="{D14D10F4-87AB-CA84-95BF-344D0EC304A1}"/>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a:extLst>
              <a:ext uri="{FF2B5EF4-FFF2-40B4-BE49-F238E27FC236}">
                <a16:creationId xmlns:a16="http://schemas.microsoft.com/office/drawing/2014/main" id="{C4DBEDED-AF58-796E-A98E-62D49064B19A}"/>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a:extLst>
              <a:ext uri="{FF2B5EF4-FFF2-40B4-BE49-F238E27FC236}">
                <a16:creationId xmlns:a16="http://schemas.microsoft.com/office/drawing/2014/main" id="{8D4541EF-D9E5-4280-FE14-2CA87C23B3E1}"/>
              </a:ext>
            </a:extLst>
          </p:cNvPr>
          <p:cNvSpPr txBox="1"/>
          <p:nvPr/>
        </p:nvSpPr>
        <p:spPr>
          <a:xfrm>
            <a:off x="340500" y="452038"/>
            <a:ext cx="8463000" cy="553968"/>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400" b="1" dirty="0">
                <a:latin typeface="Rubik"/>
                <a:ea typeface="Rubik"/>
                <a:cs typeface="Rubik"/>
                <a:sym typeface="Rubik"/>
              </a:rPr>
              <a:t>9. Stored Procedure - BalancePerCustomer</a:t>
            </a:r>
            <a:endParaRPr sz="2400" b="1" i="0" u="none" strike="noStrike" cap="none" dirty="0">
              <a:solidFill>
                <a:srgbClr val="000000"/>
              </a:solidFill>
              <a:latin typeface="Rubik"/>
              <a:ea typeface="Rubik"/>
              <a:cs typeface="Rubik"/>
              <a:sym typeface="Rubik"/>
            </a:endParaRPr>
          </a:p>
        </p:txBody>
      </p:sp>
      <p:sp>
        <p:nvSpPr>
          <p:cNvPr id="145" name="Google Shape;145;g23ec2985a68_1_56">
            <a:extLst>
              <a:ext uri="{FF2B5EF4-FFF2-40B4-BE49-F238E27FC236}">
                <a16:creationId xmlns:a16="http://schemas.microsoft.com/office/drawing/2014/main" id="{A9E40CFF-0C5C-96D2-BE2D-EA481BBF0DCE}"/>
              </a:ext>
            </a:extLst>
          </p:cNvPr>
          <p:cNvSpPr txBox="1"/>
          <p:nvPr/>
        </p:nvSpPr>
        <p:spPr>
          <a:xfrm>
            <a:off x="340500" y="1186659"/>
            <a:ext cx="4630261" cy="3785621"/>
          </a:xfrm>
          <a:prstGeom prst="rect">
            <a:avLst/>
          </a:prstGeom>
          <a:noFill/>
          <a:ln w="3175">
            <a:solidFill>
              <a:schemeClr val="tx1"/>
            </a:solid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r>
              <a:rPr lang="en-US" sz="900" dirty="0">
                <a:solidFill>
                  <a:srgbClr val="0000FF"/>
                </a:solidFill>
                <a:latin typeface="Consolas" panose="020B0609020204030204" pitchFamily="49" charset="0"/>
              </a:rPr>
              <a:t>CREATE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PROCEDURE</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BalancePerCustomer</a:t>
            </a:r>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@name </a:t>
            </a:r>
            <a:r>
              <a:rPr lang="en-US" sz="900" dirty="0">
                <a:solidFill>
                  <a:srgbClr val="0000FF"/>
                </a:solidFill>
                <a:latin typeface="Consolas" panose="020B0609020204030204" pitchFamily="49" charset="0"/>
              </a:rPr>
              <a:t>VARCHAR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50</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AS</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BEGIN</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WITH</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CurBalanceCTE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 </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SELECT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dc</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CustomerName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AccountType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Balance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CASE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fct</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TransactionType</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'Deposit'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THEN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fct</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Amount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ELSE</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fct</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Amount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END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TotalAmount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FactTransaction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fct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JOIN</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DimAccount</a:t>
            </a:r>
            <a:r>
              <a:rPr lang="en-US" sz="900" dirty="0">
                <a:solidFill>
                  <a:srgbClr val="000000"/>
                </a:solidFill>
                <a:latin typeface="Consolas" panose="020B0609020204030204" pitchFamily="49" charset="0"/>
              </a:rPr>
              <a:t> da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fct</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AccountID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AccountID</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JOIN</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DimCustomer</a:t>
            </a:r>
            <a:r>
              <a:rPr lang="en-US" sz="900" dirty="0">
                <a:solidFill>
                  <a:srgbClr val="000000"/>
                </a:solidFill>
                <a:latin typeface="Consolas" panose="020B0609020204030204" pitchFamily="49" charset="0"/>
              </a:rPr>
              <a:t> dc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CustomerID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dc</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CustomerID</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Status</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'active'</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AND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dc</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CustomerName</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LIKE</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UPPER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@name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GROUP</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dc</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CustomerName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AccountType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da</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Balance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SELECT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CustomerName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AccountType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Balance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Balance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TotalAmount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CurrentBalance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CurBalanceCTE</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END</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p:txBody>
      </p:sp>
      <p:sp>
        <p:nvSpPr>
          <p:cNvPr id="3" name="TextBox 2">
            <a:extLst>
              <a:ext uri="{FF2B5EF4-FFF2-40B4-BE49-F238E27FC236}">
                <a16:creationId xmlns:a16="http://schemas.microsoft.com/office/drawing/2014/main" id="{CF74B59A-1DAF-9B04-2CAE-A38747A23EE8}"/>
              </a:ext>
            </a:extLst>
          </p:cNvPr>
          <p:cNvSpPr txBox="1"/>
          <p:nvPr/>
        </p:nvSpPr>
        <p:spPr>
          <a:xfrm>
            <a:off x="5147887" y="1203335"/>
            <a:ext cx="3736486" cy="230832"/>
          </a:xfrm>
          <a:prstGeom prst="rect">
            <a:avLst/>
          </a:prstGeom>
          <a:noFill/>
          <a:ln w="3175">
            <a:solidFill>
              <a:schemeClr val="tx1"/>
            </a:solidFill>
          </a:ln>
        </p:spPr>
        <p:txBody>
          <a:bodyPr wrap="square">
            <a:spAutoFit/>
          </a:bodyPr>
          <a:lstStyle/>
          <a:p>
            <a:r>
              <a:rPr lang="en-US" sz="900" dirty="0">
                <a:solidFill>
                  <a:srgbClr val="0000FF"/>
                </a:solidFill>
                <a:latin typeface="Consolas" panose="020B0609020204030204" pitchFamily="49" charset="0"/>
              </a:rPr>
              <a:t>EXEC</a:t>
            </a:r>
            <a:r>
              <a:rPr lang="en-US" sz="900" dirty="0">
                <a:solidFill>
                  <a:srgbClr val="000000"/>
                </a:solidFill>
                <a:latin typeface="Consolas" panose="020B0609020204030204" pitchFamily="49" charset="0"/>
              </a:rPr>
              <a:t> </a:t>
            </a:r>
            <a:r>
              <a:rPr lang="en-US" sz="900" dirty="0" err="1">
                <a:latin typeface="Consolas" panose="020B0609020204030204" pitchFamily="49" charset="0"/>
              </a:rPr>
              <a:t>dbo</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BalancePerCustomer</a:t>
            </a:r>
            <a:r>
              <a:rPr lang="en-US" sz="900" dirty="0">
                <a:solidFill>
                  <a:srgbClr val="0000FF"/>
                </a:solidFill>
                <a:latin typeface="Consolas" panose="020B0609020204030204" pitchFamily="49" charset="0"/>
              </a:rPr>
              <a:t> </a:t>
            </a:r>
            <a:r>
              <a:rPr lang="en-US" sz="900" dirty="0">
                <a:solidFill>
                  <a:srgbClr val="000000"/>
                </a:solidFill>
                <a:latin typeface="Consolas" panose="020B0609020204030204" pitchFamily="49" charset="0"/>
              </a:rPr>
              <a:t>@name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'Shelly'</a:t>
            </a:r>
            <a:r>
              <a:rPr lang="en-US" sz="900" dirty="0">
                <a:solidFill>
                  <a:srgbClr val="808080"/>
                </a:solidFill>
                <a:latin typeface="Consolas" panose="020B0609020204030204" pitchFamily="49" charset="0"/>
              </a:rPr>
              <a:t>;</a:t>
            </a:r>
            <a:endParaRPr lang="en-US" sz="900" dirty="0"/>
          </a:p>
        </p:txBody>
      </p:sp>
      <p:pic>
        <p:nvPicPr>
          <p:cNvPr id="4" name="Picture 3">
            <a:extLst>
              <a:ext uri="{FF2B5EF4-FFF2-40B4-BE49-F238E27FC236}">
                <a16:creationId xmlns:a16="http://schemas.microsoft.com/office/drawing/2014/main" id="{9476AC17-6ABC-E496-5C60-48AF4BE9CDB1}"/>
              </a:ext>
            </a:extLst>
          </p:cNvPr>
          <p:cNvPicPr>
            <a:picLocks noChangeAspect="1"/>
          </p:cNvPicPr>
          <p:nvPr/>
        </p:nvPicPr>
        <p:blipFill>
          <a:blip r:embed="rId5"/>
          <a:stretch>
            <a:fillRect/>
          </a:stretch>
        </p:blipFill>
        <p:spPr>
          <a:xfrm>
            <a:off x="5147887" y="1938281"/>
            <a:ext cx="3736486" cy="834225"/>
          </a:xfrm>
          <a:prstGeom prst="rect">
            <a:avLst/>
          </a:prstGeom>
        </p:spPr>
      </p:pic>
    </p:spTree>
    <p:extLst>
      <p:ext uri="{BB962C8B-B14F-4D97-AF65-F5344CB8AC3E}">
        <p14:creationId xmlns:p14="http://schemas.microsoft.com/office/powerpoint/2010/main" val="326732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154" name="Google Shape;154;p8"/>
          <p:cNvPicPr preferRelativeResize="0"/>
          <p:nvPr/>
        </p:nvPicPr>
        <p:blipFill>
          <a:blip r:embed="rId5">
            <a:alphaModFix/>
          </a:blip>
          <a:stretch>
            <a:fillRect/>
          </a:stretch>
        </p:blipFill>
        <p:spPr>
          <a:xfrm>
            <a:off x="4780625" y="4140050"/>
            <a:ext cx="2257425" cy="838200"/>
          </a:xfrm>
          <a:prstGeom prst="rect">
            <a:avLst/>
          </a:prstGeom>
          <a:noFill/>
          <a:ln>
            <a:noFill/>
          </a:ln>
        </p:spPr>
      </p:pic>
      <p:sp>
        <p:nvSpPr>
          <p:cNvPr id="2" name="Google Shape;152;p8">
            <a:extLst>
              <a:ext uri="{FF2B5EF4-FFF2-40B4-BE49-F238E27FC236}">
                <a16:creationId xmlns:a16="http://schemas.microsoft.com/office/drawing/2014/main" id="{9BAF262E-EF1E-B3A0-2211-664F952CCF9F}"/>
              </a:ext>
            </a:extLst>
          </p:cNvPr>
          <p:cNvSpPr txBox="1"/>
          <p:nvPr/>
        </p:nvSpPr>
        <p:spPr>
          <a:xfrm>
            <a:off x="2376000" y="2817050"/>
            <a:ext cx="4392000" cy="400079"/>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US" dirty="0">
                <a:latin typeface="Rubik" panose="020B0604020202020204" charset="-79"/>
                <a:cs typeface="Rubik" panose="020B0604020202020204" charset="-79"/>
              </a:rPr>
              <a:t>"You are more amazing than you think"</a:t>
            </a:r>
            <a:endParaRPr b="0" i="0" u="none" strike="noStrike" cap="none" dirty="0">
              <a:solidFill>
                <a:schemeClr val="lt1"/>
              </a:solidFill>
              <a:latin typeface="Rubik" panose="020B0604020202020204" charset="-79"/>
              <a:ea typeface="Rubik"/>
              <a:cs typeface="Rubik" panose="020B0604020202020204" charset="-79"/>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latin typeface="Rubik SemiBold"/>
                <a:ea typeface="Rubik SemiBold"/>
                <a:cs typeface="Rubik SemiBold"/>
                <a:sym typeface="Rubik SemiBold"/>
              </a:rPr>
              <a:t>Muhiroh</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867250" y="1604175"/>
            <a:ext cx="35046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ETL Developer | Data Engineer</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2453075"/>
            <a:ext cx="3504600" cy="2215961"/>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800" b="0" i="0" dirty="0">
                <a:solidFill>
                  <a:srgbClr val="000000"/>
                </a:solidFill>
                <a:effectLst/>
                <a:latin typeface="Rubik Medium" panose="020B0604020202020204" charset="-79"/>
                <a:cs typeface="Rubik Medium" panose="020B0604020202020204" charset="-79"/>
              </a:rPr>
              <a:t>Experienced ETL Developer with 2 years of expertise in extracting, transforming, and loading data to support business decision-making. Proficient in technologies such as Ab Initio, PostgreSQL, MySQL, and Cloudera (Hive/Impala), and currently expanding skills in Talend Data Integration, Python, Airflow, AWS, and GCP. Highly motivated to apply acquired expertise to real-world projects, actively contribute to team efforts, and continuously enhance knowledge and skills in the data field to support effective business decisions and create innovative data solutions. Graduated with a Bachelor's degree in Electrical Engineering from University of </a:t>
            </a:r>
            <a:r>
              <a:rPr lang="en-US" sz="800" b="0" i="0" dirty="0" err="1">
                <a:solidFill>
                  <a:srgbClr val="000000"/>
                </a:solidFill>
                <a:effectLst/>
                <a:latin typeface="Rubik Medium" panose="020B0604020202020204" charset="-79"/>
                <a:cs typeface="Rubik Medium" panose="020B0604020202020204" charset="-79"/>
              </a:rPr>
              <a:t>Brawijaya</a:t>
            </a:r>
            <a:r>
              <a:rPr lang="en-US" sz="800" b="0" i="0" dirty="0">
                <a:solidFill>
                  <a:srgbClr val="000000"/>
                </a:solidFill>
                <a:effectLst/>
                <a:latin typeface="Rubik Medium" panose="020B0604020202020204" charset="-79"/>
                <a:cs typeface="Rubik Medium" panose="020B0604020202020204" charset="-79"/>
              </a:rPr>
              <a:t>.</a:t>
            </a:r>
            <a:endParaRPr sz="800" b="0" i="0" u="none" strike="noStrike" cap="none" dirty="0">
              <a:solidFill>
                <a:srgbClr val="000000"/>
              </a:solidFill>
              <a:latin typeface="Rubik Medium" panose="020B0604020202020204" charset="-79"/>
              <a:ea typeface="Rubik Medium"/>
              <a:cs typeface="Rubik Medium" panose="020B0604020202020204" charset="-79"/>
              <a:sym typeface="Rubik Medium"/>
            </a:endParaRPr>
          </a:p>
        </p:txBody>
      </p:sp>
      <p:sp>
        <p:nvSpPr>
          <p:cNvPr id="80" name="Google Shape;80;p3"/>
          <p:cNvSpPr txBox="1"/>
          <p:nvPr/>
        </p:nvSpPr>
        <p:spPr>
          <a:xfrm>
            <a:off x="1004800" y="39283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Yogyakarta</a:t>
            </a:r>
            <a:endParaRPr sz="1200" b="0" i="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rotWithShape="1">
          <a:blip r:embed="rId5">
            <a:alphaModFix/>
          </a:blip>
          <a:srcRect/>
          <a:stretch/>
        </p:blipFill>
        <p:spPr>
          <a:xfrm>
            <a:off x="510750" y="4774200"/>
            <a:ext cx="369300" cy="369300"/>
          </a:xfrm>
          <a:prstGeom prst="rect">
            <a:avLst/>
          </a:prstGeom>
          <a:noFill/>
          <a:ln>
            <a:noFill/>
          </a:ln>
        </p:spPr>
      </p:pic>
      <p:pic>
        <p:nvPicPr>
          <p:cNvPr id="82" name="Google Shape;82;p3"/>
          <p:cNvPicPr preferRelativeResize="0"/>
          <p:nvPr/>
        </p:nvPicPr>
        <p:blipFill rotWithShape="1">
          <a:blip r:embed="rId6">
            <a:alphaModFix/>
          </a:blip>
          <a:srcRect/>
          <a:stretch/>
        </p:blipFill>
        <p:spPr>
          <a:xfrm>
            <a:off x="495300" y="3912875"/>
            <a:ext cx="400201" cy="400201"/>
          </a:xfrm>
          <a:prstGeom prst="rect">
            <a:avLst/>
          </a:prstGeom>
          <a:noFill/>
          <a:ln>
            <a:noFill/>
          </a:ln>
        </p:spPr>
      </p:pic>
      <p:pic>
        <p:nvPicPr>
          <p:cNvPr id="83" name="Google Shape;83;p3"/>
          <p:cNvPicPr preferRelativeResize="0"/>
          <p:nvPr/>
        </p:nvPicPr>
        <p:blipFill rotWithShape="1">
          <a:blip r:embed="rId7">
            <a:alphaModFix/>
          </a:blip>
          <a:srcRect/>
          <a:stretch/>
        </p:blipFill>
        <p:spPr>
          <a:xfrm>
            <a:off x="504096" y="4411877"/>
            <a:ext cx="369300" cy="263511"/>
          </a:xfrm>
          <a:prstGeom prst="rect">
            <a:avLst/>
          </a:prstGeom>
          <a:noFill/>
          <a:ln>
            <a:noFill/>
          </a:ln>
        </p:spPr>
      </p:pic>
      <p:sp>
        <p:nvSpPr>
          <p:cNvPr id="84" name="Google Shape;84;p3"/>
          <p:cNvSpPr txBox="1"/>
          <p:nvPr/>
        </p:nvSpPr>
        <p:spPr>
          <a:xfrm>
            <a:off x="1004800" y="4750550"/>
            <a:ext cx="3504600" cy="39238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900" b="1" i="0" dirty="0">
                <a:solidFill>
                  <a:srgbClr val="000000"/>
                </a:solidFill>
                <a:effectLst/>
                <a:latin typeface="Rubik Medium" panose="020B0604020202020204" charset="-79"/>
                <a:cs typeface="Rubik Medium" panose="020B0604020202020204" charset="-79"/>
              </a:rPr>
              <a:t>https://www.linkedin.com/in/muhiroh-38144a129</a:t>
            </a:r>
            <a:endParaRPr sz="900" b="0" i="0" u="none" strike="noStrike" cap="none" dirty="0">
              <a:solidFill>
                <a:srgbClr val="000000"/>
              </a:solidFill>
              <a:latin typeface="Rubik Medium" panose="020B0604020202020204" charset="-79"/>
              <a:ea typeface="Rubik Medium"/>
              <a:cs typeface="Rubik Medium" panose="020B0604020202020204" charset="-79"/>
              <a:sym typeface="Rubik Medium"/>
            </a:endParaRPr>
          </a:p>
        </p:txBody>
      </p:sp>
      <p:sp>
        <p:nvSpPr>
          <p:cNvPr id="85" name="Google Shape;85;p3"/>
          <p:cNvSpPr txBox="1"/>
          <p:nvPr/>
        </p:nvSpPr>
        <p:spPr>
          <a:xfrm>
            <a:off x="1004800"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M</a:t>
            </a:r>
            <a:r>
              <a:rPr lang="en" sz="1200" dirty="0">
                <a:latin typeface="Rubik Medium"/>
                <a:ea typeface="Rubik Medium"/>
                <a:cs typeface="Rubik Medium"/>
                <a:sym typeface="Rubik Medium"/>
              </a:rPr>
              <a:t>uhiroh.muhir@gmail.com</a:t>
            </a:r>
            <a:endParaRPr sz="1200" b="0" i="0" u="none" strike="noStrike" cap="none" dirty="0">
              <a:solidFill>
                <a:srgbClr val="000000"/>
              </a:solidFill>
              <a:latin typeface="Rubik Medium"/>
              <a:ea typeface="Rubik Medium"/>
              <a:cs typeface="Rubik Medium"/>
              <a:sym typeface="Rubik Medium"/>
            </a:endParaRPr>
          </a:p>
        </p:txBody>
      </p:sp>
      <p:pic>
        <p:nvPicPr>
          <p:cNvPr id="5" name="Picture 4" descr="A person wearing a black head scarf&#10;&#10;Description automatically generated">
            <a:extLst>
              <a:ext uri="{FF2B5EF4-FFF2-40B4-BE49-F238E27FC236}">
                <a16:creationId xmlns:a16="http://schemas.microsoft.com/office/drawing/2014/main" id="{AD4E0139-60E2-A9B1-12C8-D78DD8EB30D3}"/>
              </a:ext>
            </a:extLst>
          </p:cNvPr>
          <p:cNvPicPr>
            <a:picLocks noChangeAspect="1"/>
          </p:cNvPicPr>
          <p:nvPr/>
        </p:nvPicPr>
        <p:blipFill>
          <a:blip r:embed="rId8"/>
          <a:stretch>
            <a:fillRect/>
          </a:stretch>
        </p:blipFill>
        <p:spPr>
          <a:xfrm>
            <a:off x="1036100" y="472278"/>
            <a:ext cx="2429275" cy="32972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2" name="Google Shape;92;g265ee868302_0_130"/>
          <p:cNvSpPr txBox="1"/>
          <p:nvPr/>
        </p:nvSpPr>
        <p:spPr>
          <a:xfrm>
            <a:off x="340500" y="1098538"/>
            <a:ext cx="8653200" cy="4062620"/>
          </a:xfrm>
          <a:prstGeom prst="rect">
            <a:avLst/>
          </a:prstGeom>
          <a:noFill/>
          <a:ln>
            <a:noFill/>
          </a:ln>
        </p:spPr>
        <p:txBody>
          <a:bodyPr spcFirstLastPara="1" wrap="square" lIns="91425" tIns="91425" rIns="91425" bIns="91425" anchor="t" anchorCtr="0">
            <a:spAutoFit/>
          </a:bodyPr>
          <a:lstStyle/>
          <a:p>
            <a:pPr marL="0" marR="0" lvl="0" indent="0" rtl="0">
              <a:lnSpc>
                <a:spcPct val="200000"/>
              </a:lnSpc>
              <a:spcBef>
                <a:spcPts val="0"/>
              </a:spcBef>
              <a:spcAft>
                <a:spcPts val="0"/>
              </a:spcAft>
              <a:buClr>
                <a:schemeClr val="dk1"/>
              </a:buClr>
              <a:buSzPts val="1100"/>
              <a:buFont typeface="Arial"/>
              <a:buNone/>
            </a:pPr>
            <a:r>
              <a:rPr lang="en" sz="1400" b="1" i="0" u="none" strike="noStrike" cap="none" dirty="0">
                <a:solidFill>
                  <a:srgbClr val="000000"/>
                </a:solidFill>
                <a:latin typeface="Rubik"/>
                <a:ea typeface="Rubik"/>
                <a:cs typeface="Rubik"/>
                <a:sym typeface="Rubik"/>
              </a:rPr>
              <a:t>Data Engineering &amp; Data Warehouse | </a:t>
            </a:r>
            <a:r>
              <a:rPr lang="en" b="1" dirty="0">
                <a:solidFill>
                  <a:schemeClr val="accent5"/>
                </a:solidFill>
                <a:latin typeface="Rubik"/>
                <a:ea typeface="Rubik"/>
                <a:cs typeface="Rubik"/>
                <a:sym typeface="Rubik"/>
              </a:rPr>
              <a:t>Dataway Project</a:t>
            </a:r>
            <a:r>
              <a:rPr lang="en" sz="1400" b="1" i="0" u="none" strike="noStrike" cap="none" dirty="0">
                <a:solidFill>
                  <a:schemeClr val="accent5"/>
                </a:solidFill>
                <a:latin typeface="Rubik"/>
                <a:ea typeface="Rubik"/>
                <a:cs typeface="Rubik"/>
                <a:sym typeface="Rubik"/>
              </a:rPr>
              <a:t>							November, 2024</a:t>
            </a:r>
            <a:br>
              <a:rPr lang="en" sz="1400" b="1" i="0" u="none" strike="noStrike" cap="none" dirty="0">
                <a:solidFill>
                  <a:schemeClr val="accent5"/>
                </a:solidFill>
                <a:latin typeface="Rubik"/>
                <a:ea typeface="Rubik"/>
                <a:cs typeface="Rubik"/>
                <a:sym typeface="Rubik"/>
              </a:rPr>
            </a:br>
            <a:r>
              <a:rPr lang="en-US" b="1" i="0" dirty="0">
                <a:solidFill>
                  <a:srgbClr val="000000"/>
                </a:solidFill>
                <a:effectLst/>
                <a:latin typeface="Rubik Medium" panose="020B0604020202020204" charset="-79"/>
                <a:cs typeface="Rubik Medium" panose="020B0604020202020204" charset="-79"/>
              </a:rPr>
              <a:t>Creating a Data Warehouse for Database Architects</a:t>
            </a:r>
            <a:r>
              <a:rPr lang="en-US" dirty="0">
                <a:latin typeface="Rubik Medium" panose="020B0604020202020204" charset="-79"/>
                <a:cs typeface="Rubik Medium" panose="020B0604020202020204" charset="-79"/>
              </a:rPr>
              <a:t> </a:t>
            </a:r>
            <a:r>
              <a:rPr lang="en" b="1" i="0" u="none" strike="noStrike" cap="none" dirty="0">
                <a:solidFill>
                  <a:schemeClr val="dk1"/>
                </a:solidFill>
                <a:latin typeface="Rubik Medium" panose="020B0604020202020204" charset="-79"/>
                <a:ea typeface="Rubik"/>
                <a:cs typeface="Rubik Medium" panose="020B0604020202020204" charset="-79"/>
                <a:sym typeface="Rubik"/>
              </a:rPr>
              <a:t>| </a:t>
            </a:r>
            <a:r>
              <a:rPr lang="en" b="1" dirty="0">
                <a:solidFill>
                  <a:schemeClr val="accent5"/>
                </a:solidFill>
                <a:latin typeface="Rubik Medium" panose="020B0604020202020204" charset="-79"/>
                <a:ea typeface="Rubik"/>
                <a:cs typeface="Rubik Medium" panose="020B0604020202020204" charset="-79"/>
                <a:sym typeface="Rubik"/>
              </a:rPr>
              <a:t>Skill Academy</a:t>
            </a:r>
            <a:r>
              <a:rPr lang="en" b="1" i="0" u="none" strike="noStrike" cap="none" dirty="0">
                <a:solidFill>
                  <a:schemeClr val="accent5"/>
                </a:solidFill>
                <a:latin typeface="Rubik Medium" panose="020B0604020202020204" charset="-79"/>
                <a:ea typeface="Rubik"/>
                <a:cs typeface="Rubik Medium" panose="020B0604020202020204" charset="-79"/>
                <a:sym typeface="Rubik"/>
              </a:rPr>
              <a:t>						</a:t>
            </a:r>
            <a:r>
              <a:rPr lang="en" b="1" dirty="0">
                <a:solidFill>
                  <a:schemeClr val="accent5"/>
                </a:solidFill>
                <a:latin typeface="Rubik Medium" panose="020B0604020202020204" charset="-79"/>
                <a:ea typeface="Rubik"/>
                <a:cs typeface="Rubik Medium" panose="020B0604020202020204" charset="-79"/>
                <a:sym typeface="Rubik"/>
              </a:rPr>
              <a:t>October, 2024</a:t>
            </a:r>
            <a:br>
              <a:rPr lang="en" sz="1400" b="1" i="0" u="none" strike="noStrike" cap="none" dirty="0">
                <a:solidFill>
                  <a:schemeClr val="accent5"/>
                </a:solidFill>
                <a:latin typeface="Rubik"/>
                <a:ea typeface="Rubik"/>
                <a:cs typeface="Rubik"/>
                <a:sym typeface="Rubik"/>
              </a:rPr>
            </a:br>
            <a:r>
              <a:rPr lang="en-US" b="1" i="0" dirty="0">
                <a:solidFill>
                  <a:srgbClr val="000000"/>
                </a:solidFill>
                <a:effectLst/>
                <a:latin typeface="Rubik Medium" panose="020B0604020202020204" charset="-79"/>
                <a:cs typeface="Rubik Medium" panose="020B0604020202020204" charset="-79"/>
              </a:rPr>
              <a:t>Data Engineering – Basic Level</a:t>
            </a:r>
            <a:r>
              <a:rPr lang="en-US" dirty="0">
                <a:latin typeface="Rubik Medium" panose="020B0604020202020204" charset="-79"/>
                <a:cs typeface="Rubik Medium" panose="020B0604020202020204" charset="-79"/>
              </a:rPr>
              <a:t> </a:t>
            </a:r>
            <a:r>
              <a:rPr lang="en" sz="1400" b="1" i="0" u="none" strike="noStrike" cap="none" dirty="0">
                <a:solidFill>
                  <a:schemeClr val="dk1"/>
                </a:solidFill>
                <a:latin typeface="Rubik"/>
                <a:ea typeface="Rubik"/>
                <a:cs typeface="Rubik"/>
                <a:sym typeface="Rubik"/>
              </a:rPr>
              <a:t>| </a:t>
            </a:r>
            <a:r>
              <a:rPr lang="en" b="1" dirty="0">
                <a:solidFill>
                  <a:schemeClr val="accent5"/>
                </a:solidFill>
                <a:latin typeface="Rubik"/>
                <a:ea typeface="Rubik"/>
                <a:cs typeface="Rubik"/>
                <a:sym typeface="Rubik"/>
              </a:rPr>
              <a:t>Dataway Project</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July, 2024</a:t>
            </a:r>
            <a:br>
              <a:rPr lang="en" sz="1400" b="1" i="0" u="none" strike="noStrike" cap="none" dirty="0">
                <a:solidFill>
                  <a:schemeClr val="accent5"/>
                </a:solidFill>
                <a:latin typeface="Rubik"/>
                <a:ea typeface="Rubik"/>
                <a:cs typeface="Rubik"/>
                <a:sym typeface="Rubik"/>
              </a:rPr>
            </a:br>
            <a:r>
              <a:rPr lang="en-US" b="1" i="0" dirty="0">
                <a:solidFill>
                  <a:srgbClr val="000000"/>
                </a:solidFill>
                <a:effectLst/>
                <a:latin typeface="Rubik Medium" panose="020B0604020202020204" charset="-79"/>
                <a:cs typeface="Rubik Medium" panose="020B0604020202020204" charset="-79"/>
              </a:rPr>
              <a:t>Python – Intermediate Level</a:t>
            </a:r>
            <a:r>
              <a:rPr lang="en-US" dirty="0">
                <a:latin typeface="Rubik Medium" panose="020B0604020202020204" charset="-79"/>
                <a:cs typeface="Rubik Medium" panose="020B0604020202020204" charset="-79"/>
              </a:rPr>
              <a:t> </a:t>
            </a:r>
            <a:r>
              <a:rPr lang="en" sz="1400" b="1" i="0" u="none" strike="noStrike" cap="none" dirty="0">
                <a:solidFill>
                  <a:schemeClr val="dk1"/>
                </a:solidFill>
                <a:latin typeface="Rubik"/>
                <a:ea typeface="Rubik"/>
                <a:cs typeface="Rubik"/>
                <a:sym typeface="Rubik"/>
              </a:rPr>
              <a:t>| </a:t>
            </a:r>
            <a:r>
              <a:rPr lang="en" b="1" dirty="0">
                <a:solidFill>
                  <a:schemeClr val="accent5"/>
                </a:solidFill>
                <a:latin typeface="Rubik"/>
                <a:ea typeface="Rubik"/>
                <a:cs typeface="Rubik"/>
                <a:sym typeface="Rubik"/>
              </a:rPr>
              <a:t>Dicoding</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January,2024</a:t>
            </a:r>
            <a:br>
              <a:rPr lang="en" sz="1400" b="1" i="0" u="none" strike="noStrike" cap="none" dirty="0">
                <a:solidFill>
                  <a:schemeClr val="accent5"/>
                </a:solidFill>
                <a:latin typeface="Rubik"/>
                <a:ea typeface="Rubik"/>
                <a:cs typeface="Rubik"/>
                <a:sym typeface="Rubik"/>
              </a:rPr>
            </a:br>
            <a:endParaRPr sz="1400" b="0" i="0" u="none" strike="noStrike" cap="none" dirty="0">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500" y="1406350"/>
            <a:ext cx="5604600" cy="2400627"/>
          </a:xfrm>
          <a:prstGeom prst="rect">
            <a:avLst/>
          </a:prstGeom>
          <a:noFill/>
          <a:ln>
            <a:noFill/>
          </a:ln>
        </p:spPr>
        <p:txBody>
          <a:bodyPr spcFirstLastPara="1" wrap="square" lIns="91425" tIns="91425" rIns="91425" bIns="91425" anchor="t" anchorCtr="0">
            <a:spAutoFit/>
          </a:bodyPr>
          <a:lstStyle/>
          <a:p>
            <a:pPr algn="just"/>
            <a:r>
              <a:rPr lang="en-US" sz="1200" b="1" i="0" dirty="0">
                <a:solidFill>
                  <a:schemeClr val="tx1"/>
                </a:solidFill>
                <a:effectLst/>
                <a:latin typeface="Rubik" panose="020B0604020202020204" charset="-79"/>
                <a:cs typeface="Rubik" panose="020B0604020202020204" charset="-79"/>
              </a:rPr>
              <a:t>id/x partners</a:t>
            </a:r>
            <a:r>
              <a:rPr lang="en-US" sz="1200" b="0" i="0" dirty="0">
                <a:solidFill>
                  <a:schemeClr val="tx1"/>
                </a:solidFill>
                <a:effectLst/>
                <a:latin typeface="Rubik" panose="020B0604020202020204" charset="-79"/>
                <a:cs typeface="Rubik" panose="020B0604020202020204" charset="-79"/>
              </a:rPr>
              <a:t> was established in 2002 by ex-bankers and management consultants who have vast experiences in credit cycle and process management, scoring development, and performance management. Our combined experience has served corporations across Asia and Australia regions and in multiple industries, specifically financial services, telecommunications, manufacturing and retail.</a:t>
            </a:r>
          </a:p>
          <a:p>
            <a:pPr algn="just"/>
            <a:r>
              <a:rPr lang="en-US" sz="1200" b="1" i="0" dirty="0">
                <a:solidFill>
                  <a:schemeClr val="tx1"/>
                </a:solidFill>
                <a:effectLst/>
                <a:latin typeface="Rubik" panose="020B0604020202020204" charset="-79"/>
                <a:cs typeface="Rubik" panose="020B0604020202020204" charset="-79"/>
              </a:rPr>
              <a:t>id/x partners</a:t>
            </a:r>
            <a:r>
              <a:rPr lang="en-US" sz="1200" b="0" i="0" dirty="0">
                <a:solidFill>
                  <a:schemeClr val="tx1"/>
                </a:solidFill>
                <a:effectLst/>
                <a:latin typeface="Rubik" panose="020B0604020202020204" charset="-79"/>
                <a:cs typeface="Rubik" panose="020B0604020202020204" charset="-79"/>
              </a:rPr>
              <a:t> provides consulting services that specializes in utilizing data analytic and decisioning (DAD) solutions combined with an integrated risk management and marketing discipline to help clients optimize the portfolio profitability and business process.</a:t>
            </a:r>
          </a:p>
          <a:p>
            <a:pPr algn="just"/>
            <a:r>
              <a:rPr lang="en-US" sz="1200" b="0" i="0" dirty="0">
                <a:solidFill>
                  <a:schemeClr val="tx1"/>
                </a:solidFill>
                <a:effectLst/>
                <a:latin typeface="Rubik" panose="020B0604020202020204" charset="-79"/>
                <a:cs typeface="Rubik" panose="020B0604020202020204" charset="-79"/>
              </a:rPr>
              <a:t>Comprehensive consulting service and technology solutions offered by id/x partners makes it as a one-stop service provider.</a:t>
            </a: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4" name="Google Shape;104;p4"/>
          <p:cNvPicPr preferRelativeResize="0"/>
          <p:nvPr/>
        </p:nvPicPr>
        <p:blipFill>
          <a:blip r:embed="rId5">
            <a:alphaModFix/>
          </a:blip>
          <a:stretch>
            <a:fillRect/>
          </a:stretch>
        </p:blipFill>
        <p:spPr>
          <a:xfrm>
            <a:off x="6285600" y="1406350"/>
            <a:ext cx="2257425"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77201" y="1172636"/>
            <a:ext cx="4110121" cy="2954625"/>
          </a:xfrm>
          <a:prstGeom prst="rect">
            <a:avLst/>
          </a:prstGeom>
          <a:noFill/>
          <a:ln>
            <a:noFill/>
          </a:ln>
        </p:spPr>
        <p:txBody>
          <a:bodyPr spcFirstLastPara="1" wrap="square" lIns="91425" tIns="91425" rIns="91425" bIns="91425" anchor="t" anchorCtr="0">
            <a:spAutoFit/>
          </a:bodyPr>
          <a:lstStyle/>
          <a:p>
            <a:pPr marL="0" marR="0" lvl="0" indent="0" rtl="0">
              <a:lnSpc>
                <a:spcPct val="150000"/>
              </a:lnSpc>
              <a:spcBef>
                <a:spcPts val="0"/>
              </a:spcBef>
              <a:spcAft>
                <a:spcPts val="0"/>
              </a:spcAft>
              <a:buClr>
                <a:schemeClr val="dk1"/>
              </a:buClr>
              <a:buSzPts val="1100"/>
              <a:buFont typeface="Arial"/>
              <a:buNone/>
            </a:pPr>
            <a:r>
              <a:rPr lang="en-US" sz="1200" b="0" i="0" dirty="0">
                <a:solidFill>
                  <a:schemeClr val="tx1"/>
                </a:solidFill>
                <a:effectLst/>
                <a:latin typeface="Rubik" panose="020B0604020202020204" charset="-79"/>
                <a:cs typeface="Rubik" panose="020B0604020202020204" charset="-79"/>
              </a:rPr>
              <a:t>Salah </a:t>
            </a:r>
            <a:r>
              <a:rPr lang="en-US" sz="1200" b="0" i="0" dirty="0" err="1">
                <a:solidFill>
                  <a:schemeClr val="tx1"/>
                </a:solidFill>
                <a:effectLst/>
                <a:latin typeface="Rubik" panose="020B0604020202020204" charset="-79"/>
                <a:cs typeface="Rubik" panose="020B0604020202020204" charset="-79"/>
              </a:rPr>
              <a:t>satu</a:t>
            </a:r>
            <a:r>
              <a:rPr lang="en-US" sz="1200" b="0" i="0" dirty="0">
                <a:solidFill>
                  <a:schemeClr val="tx1"/>
                </a:solidFill>
                <a:effectLst/>
                <a:latin typeface="Rubik" panose="020B0604020202020204" charset="-79"/>
                <a:cs typeface="Rubik" panose="020B0604020202020204" charset="-79"/>
              </a:rPr>
              <a:t> </a:t>
            </a:r>
            <a:r>
              <a:rPr lang="en-US" sz="1200" b="0" i="1" dirty="0">
                <a:solidFill>
                  <a:schemeClr val="tx1"/>
                </a:solidFill>
                <a:effectLst/>
                <a:latin typeface="Rubik" panose="020B0604020202020204" charset="-79"/>
                <a:cs typeface="Rubik" panose="020B0604020202020204" charset="-79"/>
              </a:rPr>
              <a:t>client </a:t>
            </a:r>
            <a:r>
              <a:rPr lang="en-US" sz="1200" b="0" i="0" dirty="0" err="1">
                <a:solidFill>
                  <a:schemeClr val="tx1"/>
                </a:solidFill>
                <a:effectLst/>
                <a:latin typeface="Rubik" panose="020B0604020202020204" charset="-79"/>
                <a:cs typeface="Rubik" panose="020B0604020202020204" charset="-79"/>
              </a:rPr>
              <a:t>dari</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perusahaan</a:t>
            </a:r>
            <a:r>
              <a:rPr lang="en-US" sz="1200" b="0" i="0" dirty="0">
                <a:solidFill>
                  <a:schemeClr val="tx1"/>
                </a:solidFill>
                <a:effectLst/>
                <a:latin typeface="Rubik" panose="020B0604020202020204" charset="-79"/>
                <a:cs typeface="Rubik" panose="020B0604020202020204" charset="-79"/>
              </a:rPr>
              <a:t> ID/X Partners yang </a:t>
            </a:r>
            <a:r>
              <a:rPr lang="en-US" sz="1200" b="0" i="0" dirty="0" err="1">
                <a:solidFill>
                  <a:schemeClr val="tx1"/>
                </a:solidFill>
                <a:effectLst/>
                <a:latin typeface="Rubik" panose="020B0604020202020204" charset="-79"/>
                <a:cs typeface="Rubik" panose="020B0604020202020204" charset="-79"/>
              </a:rPr>
              <a:t>bergerak</a:t>
            </a:r>
            <a:r>
              <a:rPr lang="en-US" sz="1200" b="0" i="0" dirty="0">
                <a:solidFill>
                  <a:schemeClr val="tx1"/>
                </a:solidFill>
                <a:effectLst/>
                <a:latin typeface="Rubik" panose="020B0604020202020204" charset="-79"/>
                <a:cs typeface="Rubik" panose="020B0604020202020204" charset="-79"/>
              </a:rPr>
              <a:t> di </a:t>
            </a:r>
            <a:r>
              <a:rPr lang="en-US" sz="1200" b="0" i="0" dirty="0" err="1">
                <a:solidFill>
                  <a:schemeClr val="tx1"/>
                </a:solidFill>
                <a:effectLst/>
                <a:latin typeface="Rubik" panose="020B0604020202020204" charset="-79"/>
                <a:cs typeface="Rubik" panose="020B0604020202020204" charset="-79"/>
              </a:rPr>
              <a:t>industri</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perbankan</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memiliki</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kebutuhan</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untuk</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membuat</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sebuah</a:t>
            </a:r>
            <a:r>
              <a:rPr lang="en-US" sz="1200" b="0" i="0" dirty="0">
                <a:solidFill>
                  <a:schemeClr val="tx1"/>
                </a:solidFill>
                <a:effectLst/>
                <a:latin typeface="Rubik" panose="020B0604020202020204" charset="-79"/>
                <a:cs typeface="Rubik" panose="020B0604020202020204" charset="-79"/>
              </a:rPr>
              <a:t> </a:t>
            </a:r>
            <a:r>
              <a:rPr lang="en-US" sz="1200" b="0" i="1" dirty="0">
                <a:solidFill>
                  <a:schemeClr val="tx1"/>
                </a:solidFill>
                <a:effectLst/>
                <a:latin typeface="Rubik" panose="020B0604020202020204" charset="-79"/>
                <a:cs typeface="Rubik" panose="020B0604020202020204" charset="-79"/>
              </a:rPr>
              <a:t>Data Warehouse </a:t>
            </a:r>
            <a:r>
              <a:rPr lang="en-US" sz="1200" b="0" i="0" dirty="0" err="1">
                <a:solidFill>
                  <a:schemeClr val="tx1"/>
                </a:solidFill>
                <a:effectLst/>
                <a:latin typeface="Rubik" panose="020B0604020202020204" charset="-79"/>
                <a:cs typeface="Rubik" panose="020B0604020202020204" charset="-79"/>
              </a:rPr>
              <a:t>dari</a:t>
            </a:r>
            <a:r>
              <a:rPr lang="en-US" sz="1200" dirty="0">
                <a:solidFill>
                  <a:schemeClr val="tx1"/>
                </a:solidFill>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beberapa</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sumber</a:t>
            </a:r>
            <a:r>
              <a:rPr lang="en-US" sz="1200" b="0" i="0" dirty="0">
                <a:solidFill>
                  <a:schemeClr val="tx1"/>
                </a:solidFill>
                <a:effectLst/>
                <a:latin typeface="Rubik" panose="020B0604020202020204" charset="-79"/>
                <a:cs typeface="Rubik" panose="020B0604020202020204" charset="-79"/>
              </a:rPr>
              <a:t> data yang </a:t>
            </a:r>
            <a:r>
              <a:rPr lang="en-US" sz="1200" b="0" i="0" dirty="0" err="1">
                <a:solidFill>
                  <a:schemeClr val="tx1"/>
                </a:solidFill>
                <a:effectLst/>
                <a:latin typeface="Rubik" panose="020B0604020202020204" charset="-79"/>
                <a:cs typeface="Rubik" panose="020B0604020202020204" charset="-79"/>
              </a:rPr>
              <a:t>berbeda</a:t>
            </a:r>
            <a:r>
              <a:rPr lang="en-US" sz="1200" b="0" i="0" dirty="0">
                <a:solidFill>
                  <a:schemeClr val="tx1"/>
                </a:solidFill>
                <a:effectLst/>
                <a:latin typeface="Rubik" panose="020B0604020202020204" charset="-79"/>
                <a:cs typeface="Rubik" panose="020B0604020202020204" charset="-79"/>
              </a:rPr>
              <a:t> yang </a:t>
            </a:r>
            <a:r>
              <a:rPr lang="en-US" sz="1200" b="0" i="0" dirty="0" err="1">
                <a:solidFill>
                  <a:schemeClr val="tx1"/>
                </a:solidFill>
                <a:effectLst/>
                <a:latin typeface="Rubik" panose="020B0604020202020204" charset="-79"/>
                <a:cs typeface="Rubik" panose="020B0604020202020204" charset="-79"/>
              </a:rPr>
              <a:t>tersimpan</a:t>
            </a:r>
            <a:r>
              <a:rPr lang="en-US" sz="1200" b="0" i="0" dirty="0">
                <a:solidFill>
                  <a:schemeClr val="tx1"/>
                </a:solidFill>
                <a:effectLst/>
                <a:latin typeface="Rubik" panose="020B0604020202020204" charset="-79"/>
                <a:cs typeface="Rubik" panose="020B0604020202020204" charset="-79"/>
              </a:rPr>
              <a:t> di </a:t>
            </a:r>
            <a:r>
              <a:rPr lang="en-US" sz="1200" b="0" i="0" dirty="0" err="1">
                <a:solidFill>
                  <a:schemeClr val="tx1"/>
                </a:solidFill>
                <a:effectLst/>
                <a:latin typeface="Rubik" panose="020B0604020202020204" charset="-79"/>
                <a:cs typeface="Rubik" panose="020B0604020202020204" charset="-79"/>
              </a:rPr>
              <a:t>dalam</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sistem</a:t>
            </a:r>
            <a:r>
              <a:rPr lang="en-US" sz="1200" b="0" i="0" dirty="0">
                <a:solidFill>
                  <a:schemeClr val="tx1"/>
                </a:solidFill>
                <a:effectLst/>
                <a:latin typeface="Rubik" panose="020B0604020202020204" charset="-79"/>
                <a:cs typeface="Rubik" panose="020B0604020202020204" charset="-79"/>
              </a:rPr>
              <a:t> </a:t>
            </a:r>
            <a:r>
              <a:rPr lang="en-US" sz="1200" b="0" i="0" dirty="0" err="1">
                <a:solidFill>
                  <a:schemeClr val="tx1"/>
                </a:solidFill>
                <a:effectLst/>
                <a:latin typeface="Rubik" panose="020B0604020202020204" charset="-79"/>
                <a:cs typeface="Rubik" panose="020B0604020202020204" charset="-79"/>
              </a:rPr>
              <a:t>mereka</a:t>
            </a:r>
            <a:r>
              <a:rPr lang="en-US" sz="1200" dirty="0">
                <a:solidFill>
                  <a:schemeClr val="tx1"/>
                </a:solidFill>
                <a:latin typeface="Rubik" panose="020B0604020202020204" charset="-79"/>
                <a:cs typeface="Rubik" panose="020B0604020202020204" charset="-79"/>
              </a:rPr>
              <a:t> .</a:t>
            </a:r>
            <a:br>
              <a:rPr lang="en-US" sz="1200" dirty="0">
                <a:solidFill>
                  <a:schemeClr val="tx1"/>
                </a:solidFill>
                <a:latin typeface="Rubik" panose="020B0604020202020204" charset="-79"/>
                <a:ea typeface="Rubik"/>
                <a:cs typeface="Rubik" panose="020B0604020202020204" charset="-79"/>
                <a:sym typeface="Rubik"/>
              </a:rPr>
            </a:br>
            <a:r>
              <a:rPr lang="en-US" sz="1200" b="0" i="0" dirty="0" err="1">
                <a:solidFill>
                  <a:srgbClr val="000000"/>
                </a:solidFill>
                <a:effectLst/>
                <a:latin typeface="Rubik" panose="020B0604020202020204" charset="-79"/>
                <a:cs typeface="Rubik" panose="020B0604020202020204" charset="-79"/>
              </a:rPr>
              <a:t>Permasalahan</a:t>
            </a:r>
            <a:r>
              <a:rPr lang="en-US" sz="1200" b="0" i="0" dirty="0">
                <a:solidFill>
                  <a:srgbClr val="000000"/>
                </a:solidFill>
                <a:effectLst/>
                <a:latin typeface="Rubik" panose="020B0604020202020204" charset="-79"/>
                <a:cs typeface="Rubik" panose="020B0604020202020204" charset="-79"/>
              </a:rPr>
              <a:t> yang </a:t>
            </a:r>
            <a:r>
              <a:rPr lang="en-US" sz="1200" b="0" i="0" dirty="0" err="1">
                <a:solidFill>
                  <a:srgbClr val="000000"/>
                </a:solidFill>
                <a:effectLst/>
                <a:latin typeface="Rubik" panose="020B0604020202020204" charset="-79"/>
                <a:cs typeface="Rubik" panose="020B0604020202020204" charset="-79"/>
              </a:rPr>
              <a:t>mereka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hadapi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saat</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ini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adalah</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mereka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kesulitan</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untuk</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mengekstrak</a:t>
            </a:r>
            <a:r>
              <a:rPr lang="en-US" sz="1200" b="0" i="0" dirty="0">
                <a:solidFill>
                  <a:srgbClr val="000000"/>
                </a:solidFill>
                <a:effectLst/>
                <a:latin typeface="Rubik" panose="020B0604020202020204" charset="-79"/>
                <a:cs typeface="Rubik" panose="020B0604020202020204" charset="-79"/>
              </a:rPr>
              <a:t> data </a:t>
            </a:r>
            <a:r>
              <a:rPr lang="en-US" sz="1200" b="0" i="0" dirty="0" err="1">
                <a:solidFill>
                  <a:srgbClr val="000000"/>
                </a:solidFill>
                <a:effectLst/>
                <a:latin typeface="Rubik" panose="020B0604020202020204" charset="-79"/>
                <a:cs typeface="Rubik" panose="020B0604020202020204" charset="-79"/>
              </a:rPr>
              <a:t>dari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berbagai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sumber</a:t>
            </a:r>
            <a:r>
              <a:rPr lang="en-US" sz="1200" b="0" i="0" dirty="0">
                <a:solidFill>
                  <a:srgbClr val="000000"/>
                </a:solidFill>
                <a:effectLst/>
                <a:latin typeface="Rubik" panose="020B0604020202020204" charset="-79"/>
                <a:cs typeface="Rubik" panose="020B0604020202020204" charset="-79"/>
              </a:rPr>
              <a:t> (excel, csv, database) </a:t>
            </a:r>
            <a:r>
              <a:rPr lang="en-US" sz="1200" b="0" i="0" dirty="0" err="1">
                <a:solidFill>
                  <a:srgbClr val="000000"/>
                </a:solidFill>
                <a:effectLst/>
                <a:latin typeface="Rubik" panose="020B0604020202020204" charset="-79"/>
                <a:cs typeface="Rubik" panose="020B0604020202020204" charset="-79"/>
              </a:rPr>
              <a:t>secara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bersamaan</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sehingga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pelaporan</a:t>
            </a:r>
            <a:r>
              <a:rPr lang="en-US" sz="1200" b="0" i="0" dirty="0">
                <a:solidFill>
                  <a:srgbClr val="000000"/>
                </a:solidFill>
                <a:effectLst/>
                <a:latin typeface="Rubik" panose="020B0604020202020204" charset="-79"/>
                <a:cs typeface="Rubik" panose="020B0604020202020204" charset="-79"/>
              </a:rPr>
              <a:t> dan </a:t>
            </a:r>
            <a:r>
              <a:rPr lang="en-US" sz="1200" b="0" i="0" dirty="0" err="1">
                <a:solidFill>
                  <a:srgbClr val="000000"/>
                </a:solidFill>
                <a:effectLst/>
                <a:latin typeface="Rubik" panose="020B0604020202020204" charset="-79"/>
                <a:cs typeface="Rubik" panose="020B0604020202020204" charset="-79"/>
              </a:rPr>
              <a:t>analisis</a:t>
            </a:r>
            <a:r>
              <a:rPr lang="en-US" sz="1200" b="0" i="0" dirty="0">
                <a:solidFill>
                  <a:srgbClr val="000000"/>
                </a:solidFill>
                <a:effectLst/>
                <a:latin typeface="Rubik" panose="020B0604020202020204" charset="-79"/>
                <a:cs typeface="Rubik" panose="020B0604020202020204" charset="-79"/>
              </a:rPr>
              <a:t> data </a:t>
            </a:r>
            <a:r>
              <a:rPr lang="en-US" sz="1200" b="0" i="0" dirty="0" err="1">
                <a:solidFill>
                  <a:srgbClr val="000000"/>
                </a:solidFill>
                <a:effectLst/>
                <a:latin typeface="Rubik" panose="020B0604020202020204" charset="-79"/>
                <a:cs typeface="Rubik" panose="020B0604020202020204" charset="-79"/>
              </a:rPr>
              <a:t>mereka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selalu</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mengalami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keterlambatan</a:t>
            </a:r>
            <a:r>
              <a:rPr lang="en-US" sz="1200" b="0" i="0" dirty="0">
                <a:solidFill>
                  <a:srgbClr val="000000"/>
                </a:solidFill>
                <a:effectLst/>
                <a:latin typeface="Rubik" panose="020B0604020202020204" charset="-79"/>
                <a:cs typeface="Rubik" panose="020B0604020202020204" charset="-79"/>
              </a:rPr>
              <a:t>.</a:t>
            </a: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pic>
        <p:nvPicPr>
          <p:cNvPr id="3" name="Picture 2">
            <a:extLst>
              <a:ext uri="{FF2B5EF4-FFF2-40B4-BE49-F238E27FC236}">
                <a16:creationId xmlns:a16="http://schemas.microsoft.com/office/drawing/2014/main" id="{BABB6D4C-8BF6-DE33-242E-34F261E861C7}"/>
              </a:ext>
            </a:extLst>
          </p:cNvPr>
          <p:cNvPicPr>
            <a:picLocks noChangeAspect="1"/>
          </p:cNvPicPr>
          <p:nvPr/>
        </p:nvPicPr>
        <p:blipFill>
          <a:blip r:embed="rId5"/>
          <a:stretch>
            <a:fillRect/>
          </a:stretch>
        </p:blipFill>
        <p:spPr>
          <a:xfrm>
            <a:off x="4487323" y="1303013"/>
            <a:ext cx="4316177" cy="26938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873865E2-0359-A471-AA8B-7ACFF31284A6}"/>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F3B64629-EEA4-EF4E-A9D6-BC0AB9B0FDE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DED3CC92-EE6B-96FA-6013-63D485BC542A}"/>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a:extLst>
              <a:ext uri="{FF2B5EF4-FFF2-40B4-BE49-F238E27FC236}">
                <a16:creationId xmlns:a16="http://schemas.microsoft.com/office/drawing/2014/main" id="{92057476-EF24-A372-AC56-4B1530CD6DF3}"/>
              </a:ext>
            </a:extLst>
          </p:cNvPr>
          <p:cNvSpPr txBox="1"/>
          <p:nvPr/>
        </p:nvSpPr>
        <p:spPr>
          <a:xfrm>
            <a:off x="377202" y="1172636"/>
            <a:ext cx="8340300" cy="2769959"/>
          </a:xfrm>
          <a:prstGeom prst="rect">
            <a:avLst/>
          </a:prstGeom>
          <a:noFill/>
          <a:ln>
            <a:noFill/>
          </a:ln>
        </p:spPr>
        <p:txBody>
          <a:bodyPr spcFirstLastPara="1" wrap="square" lIns="91425" tIns="91425" rIns="91425" bIns="91425" anchor="t" anchorCtr="0">
            <a:spAutoFit/>
          </a:bodyPr>
          <a:lstStyle/>
          <a:p>
            <a:pPr marL="228600" indent="-228600">
              <a:buFont typeface="+mj-lt"/>
              <a:buAutoNum type="arabicPeriod"/>
            </a:pPr>
            <a:r>
              <a:rPr lang="en-US" sz="1200" b="0" i="0" dirty="0" err="1">
                <a:solidFill>
                  <a:srgbClr val="000000"/>
                </a:solidFill>
                <a:effectLst/>
                <a:latin typeface="Rubik" panose="020B0604020202020204" charset="-79"/>
                <a:cs typeface="Rubik" panose="020B0604020202020204" charset="-79"/>
              </a:rPr>
              <a:t>Membuat</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sebuah</a:t>
            </a:r>
            <a:r>
              <a:rPr lang="en-US" sz="1200" b="0" i="0" dirty="0">
                <a:solidFill>
                  <a:srgbClr val="000000"/>
                </a:solidFill>
                <a:effectLst/>
                <a:latin typeface="Rubik" panose="020B0604020202020204" charset="-79"/>
                <a:cs typeface="Rubik" panose="020B0604020202020204" charset="-79"/>
              </a:rPr>
              <a:t> </a:t>
            </a:r>
            <a:r>
              <a:rPr lang="en-US" sz="1200" b="0" i="1" dirty="0">
                <a:solidFill>
                  <a:srgbClr val="000000"/>
                </a:solidFill>
                <a:effectLst/>
                <a:latin typeface="Rubik" panose="020B0604020202020204" charset="-79"/>
                <a:cs typeface="Rubik" panose="020B0604020202020204" charset="-79"/>
              </a:rPr>
              <a:t>Data Warehouse </a:t>
            </a:r>
            <a:r>
              <a:rPr lang="en-US" sz="1200" b="0" i="0" dirty="0" err="1">
                <a:solidFill>
                  <a:srgbClr val="000000"/>
                </a:solidFill>
                <a:effectLst/>
                <a:latin typeface="Rubik" panose="020B0604020202020204" charset="-79"/>
                <a:cs typeface="Rubik" panose="020B0604020202020204" charset="-79"/>
              </a:rPr>
              <a:t>baru</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bernama</a:t>
            </a:r>
            <a:r>
              <a:rPr lang="en-US" sz="1200" b="0" i="0" dirty="0">
                <a:solidFill>
                  <a:srgbClr val="000000"/>
                </a:solidFill>
                <a:effectLst/>
                <a:latin typeface="Rubik" panose="020B0604020202020204" charset="-79"/>
                <a:cs typeface="Rubik" panose="020B0604020202020204" charset="-79"/>
              </a:rPr>
              <a:t> </a:t>
            </a:r>
            <a:r>
              <a:rPr lang="en-US" sz="1200" b="1" i="0" dirty="0">
                <a:solidFill>
                  <a:srgbClr val="000000"/>
                </a:solidFill>
                <a:effectLst/>
                <a:latin typeface="Rubik" panose="020B0604020202020204" charset="-79"/>
                <a:cs typeface="Rubik" panose="020B0604020202020204" charset="-79"/>
              </a:rPr>
              <a:t>DWH</a:t>
            </a:r>
            <a:r>
              <a:rPr lang="en-US" sz="1200" b="1" dirty="0">
                <a:latin typeface="Rubik" panose="020B0604020202020204" charset="-79"/>
                <a:cs typeface="Rubik" panose="020B0604020202020204" charset="-79"/>
              </a:rPr>
              <a:t> </a:t>
            </a:r>
            <a:r>
              <a:rPr lang="en-US" sz="1200" dirty="0">
                <a:latin typeface="Rubik" panose="020B0604020202020204" charset="-79"/>
                <a:cs typeface="Rubik" panose="020B0604020202020204" charset="-79"/>
              </a:rPr>
              <a:t>yang </a:t>
            </a:r>
            <a:r>
              <a:rPr lang="en-US" sz="1200" dirty="0" err="1">
                <a:latin typeface="Rubik" panose="020B0604020202020204" charset="-79"/>
                <a:cs typeface="Rubik" panose="020B0604020202020204" charset="-79"/>
              </a:rPr>
              <a:t>berisi</a:t>
            </a:r>
            <a:r>
              <a:rPr lang="en-US" sz="1200" dirty="0">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tiga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tabel</a:t>
            </a:r>
            <a:r>
              <a:rPr lang="en-US" sz="1200" b="0" i="0" dirty="0">
                <a:solidFill>
                  <a:srgbClr val="000000"/>
                </a:solidFill>
                <a:effectLst/>
                <a:latin typeface="Rubik" panose="020B0604020202020204" charset="-79"/>
                <a:cs typeface="Rubik" panose="020B0604020202020204" charset="-79"/>
              </a:rPr>
              <a:t> dimension </a:t>
            </a:r>
            <a:r>
              <a:rPr lang="en-US" sz="1200" b="0" i="0" dirty="0" err="1">
                <a:solidFill>
                  <a:srgbClr val="000000"/>
                </a:solidFill>
                <a:effectLst/>
                <a:latin typeface="Rubik" panose="020B0604020202020204" charset="-79"/>
                <a:cs typeface="Rubik" panose="020B0604020202020204" charset="-79"/>
              </a:rPr>
              <a:t>yaitu</a:t>
            </a:r>
            <a:r>
              <a:rPr lang="en-US" sz="1200" dirty="0">
                <a:latin typeface="Rubik" panose="020B0604020202020204" charset="-79"/>
                <a:cs typeface="Rubik" panose="020B0604020202020204" charset="-79"/>
              </a:rPr>
              <a:t> </a:t>
            </a:r>
            <a:r>
              <a:rPr lang="en-US" sz="1200" b="1" i="0" dirty="0" err="1">
                <a:solidFill>
                  <a:srgbClr val="000000"/>
                </a:solidFill>
                <a:effectLst/>
                <a:latin typeface="Rubik" panose="020B0604020202020204" charset="-79"/>
                <a:cs typeface="Rubik" panose="020B0604020202020204" charset="-79"/>
              </a:rPr>
              <a:t>DimAccount</a:t>
            </a:r>
            <a:r>
              <a:rPr lang="en-US" sz="1200" b="0" i="0" dirty="0">
                <a:solidFill>
                  <a:srgbClr val="000000"/>
                </a:solidFill>
                <a:effectLst/>
                <a:latin typeface="Rubik" panose="020B0604020202020204" charset="-79"/>
                <a:cs typeface="Rubik" panose="020B0604020202020204" charset="-79"/>
              </a:rPr>
              <a:t>, </a:t>
            </a:r>
            <a:r>
              <a:rPr lang="en-US" sz="1200" b="1" i="0" dirty="0" err="1">
                <a:solidFill>
                  <a:srgbClr val="000000"/>
                </a:solidFill>
                <a:effectLst/>
                <a:latin typeface="Rubik" panose="020B0604020202020204" charset="-79"/>
                <a:cs typeface="Rubik" panose="020B0604020202020204" charset="-79"/>
              </a:rPr>
              <a:t>DimCustomer</a:t>
            </a:r>
            <a:r>
              <a:rPr lang="en-US" sz="1200" b="0" i="0" dirty="0">
                <a:solidFill>
                  <a:srgbClr val="000000"/>
                </a:solidFill>
                <a:effectLst/>
                <a:latin typeface="Rubik" panose="020B0604020202020204" charset="-79"/>
                <a:cs typeface="Rubik" panose="020B0604020202020204" charset="-79"/>
              </a:rPr>
              <a:t>, </a:t>
            </a:r>
            <a:r>
              <a:rPr lang="en-US" sz="1200" b="1" i="0" dirty="0" err="1">
                <a:solidFill>
                  <a:srgbClr val="000000"/>
                </a:solidFill>
                <a:effectLst/>
                <a:latin typeface="Rubik" panose="020B0604020202020204" charset="-79"/>
                <a:cs typeface="Rubik" panose="020B0604020202020204" charset="-79"/>
              </a:rPr>
              <a:t>DimBranch</a:t>
            </a:r>
            <a:r>
              <a:rPr lang="en-US" sz="1200" b="1" i="0" dirty="0">
                <a:solidFill>
                  <a:srgbClr val="000000"/>
                </a:solidFill>
                <a:effectLst/>
                <a:latin typeface="Rubik" panose="020B0604020202020204" charset="-79"/>
                <a:cs typeface="Rubik" panose="020B0604020202020204" charset="-79"/>
              </a:rPr>
              <a:t> </a:t>
            </a:r>
            <a:r>
              <a:rPr lang="en-US" sz="1200" b="0" i="0" dirty="0">
                <a:solidFill>
                  <a:srgbClr val="000000"/>
                </a:solidFill>
                <a:effectLst/>
                <a:latin typeface="Rubik" panose="020B0604020202020204" charset="-79"/>
                <a:cs typeface="Rubik" panose="020B0604020202020204" charset="-79"/>
              </a:rPr>
              <a:t>dan </a:t>
            </a:r>
            <a:r>
              <a:rPr lang="en-US" sz="1200" b="0" i="0" dirty="0" err="1">
                <a:solidFill>
                  <a:srgbClr val="000000"/>
                </a:solidFill>
                <a:effectLst/>
                <a:latin typeface="Rubik" panose="020B0604020202020204" charset="-79"/>
                <a:cs typeface="Rubik" panose="020B0604020202020204" charset="-79"/>
              </a:rPr>
              <a:t>satu</a:t>
            </a:r>
            <a:r>
              <a:rPr lang="en-US" sz="1200" dirty="0">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tabel</a:t>
            </a:r>
            <a:r>
              <a:rPr lang="en-US" sz="1200" b="0" i="0" dirty="0">
                <a:solidFill>
                  <a:srgbClr val="000000"/>
                </a:solidFill>
                <a:effectLst/>
                <a:latin typeface="Rubik" panose="020B0604020202020204" charset="-79"/>
                <a:cs typeface="Rubik" panose="020B0604020202020204" charset="-79"/>
              </a:rPr>
              <a:t> fact </a:t>
            </a:r>
            <a:r>
              <a:rPr lang="en-US" sz="1200" b="0" i="0" dirty="0" err="1">
                <a:solidFill>
                  <a:srgbClr val="000000"/>
                </a:solidFill>
                <a:effectLst/>
                <a:latin typeface="Rubik" panose="020B0604020202020204" charset="-79"/>
                <a:cs typeface="Rubik" panose="020B0604020202020204" charset="-79"/>
              </a:rPr>
              <a:t>yaitu</a:t>
            </a:r>
            <a:r>
              <a:rPr lang="en-US" sz="1200" b="0" i="0" dirty="0">
                <a:solidFill>
                  <a:srgbClr val="000000"/>
                </a:solidFill>
                <a:effectLst/>
                <a:latin typeface="Rubik" panose="020B0604020202020204" charset="-79"/>
                <a:cs typeface="Rubik" panose="020B0604020202020204" charset="-79"/>
              </a:rPr>
              <a:t> </a:t>
            </a:r>
            <a:r>
              <a:rPr lang="en-US" sz="1200" b="1" i="0" dirty="0" err="1">
                <a:solidFill>
                  <a:srgbClr val="000000"/>
                </a:solidFill>
                <a:effectLst/>
                <a:latin typeface="Rubik" panose="020B0604020202020204" charset="-79"/>
                <a:cs typeface="Rubik" panose="020B0604020202020204" charset="-79"/>
              </a:rPr>
              <a:t>FactTransaction</a:t>
            </a:r>
            <a:r>
              <a:rPr lang="en-US" sz="1200" b="1" i="0" dirty="0">
                <a:solidFill>
                  <a:srgbClr val="000000"/>
                </a:solidFill>
                <a:effectLst/>
                <a:latin typeface="Rubik" panose="020B0604020202020204" charset="-79"/>
                <a:cs typeface="Rubik" panose="020B0604020202020204" charset="-79"/>
              </a:rPr>
              <a:t>.</a:t>
            </a:r>
            <a:r>
              <a:rPr lang="en-US" sz="1200" dirty="0">
                <a:latin typeface="Rubik" panose="020B0604020202020204" charset="-79"/>
                <a:cs typeface="Rubik" panose="020B0604020202020204" charset="-79"/>
              </a:rPr>
              <a:t> </a:t>
            </a:r>
          </a:p>
          <a:p>
            <a:pPr marL="228600" indent="-228600">
              <a:buFont typeface="+mj-lt"/>
              <a:buAutoNum type="arabicPeriod"/>
            </a:pPr>
            <a:r>
              <a:rPr lang="en-US" sz="1200" b="0" i="0" dirty="0" err="1">
                <a:solidFill>
                  <a:srgbClr val="000000"/>
                </a:solidFill>
                <a:effectLst/>
                <a:latin typeface="Rubik" panose="020B0604020202020204" charset="-79"/>
                <a:cs typeface="Rubik" panose="020B0604020202020204" charset="-79"/>
              </a:rPr>
              <a:t>Membuat</a:t>
            </a:r>
            <a:r>
              <a:rPr lang="en-US" sz="1200" b="0" i="0" dirty="0">
                <a:solidFill>
                  <a:srgbClr val="000000"/>
                </a:solidFill>
                <a:effectLst/>
                <a:latin typeface="Rubik" panose="020B0604020202020204" charset="-79"/>
                <a:cs typeface="Rubik" panose="020B0604020202020204" charset="-79"/>
              </a:rPr>
              <a:t> job ETL di </a:t>
            </a:r>
            <a:r>
              <a:rPr lang="en-US" sz="1200" b="0" i="0" dirty="0" err="1">
                <a:solidFill>
                  <a:srgbClr val="000000"/>
                </a:solidFill>
                <a:effectLst/>
                <a:latin typeface="Rubik" panose="020B0604020202020204" charset="-79"/>
                <a:cs typeface="Rubik" panose="020B0604020202020204" charset="-79"/>
              </a:rPr>
              <a:t>aplikasi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talend</a:t>
            </a:r>
            <a:r>
              <a:rPr lang="en-US" sz="1200" dirty="0">
                <a:latin typeface="Rubik" panose="020B0604020202020204" charset="-79"/>
                <a:cs typeface="Rubik" panose="020B0604020202020204" charset="-79"/>
              </a:rPr>
              <a:t>.</a:t>
            </a:r>
          </a:p>
          <a:p>
            <a:pPr marL="228600" indent="-228600">
              <a:buFont typeface="+mj-lt"/>
              <a:buAutoNum type="arabicPeriod"/>
            </a:pPr>
            <a:r>
              <a:rPr lang="en-US" sz="1200" b="0" i="0" dirty="0" err="1">
                <a:solidFill>
                  <a:srgbClr val="000000"/>
                </a:solidFill>
                <a:effectLst/>
                <a:latin typeface="Rubik" panose="020B0604020202020204" charset="-79"/>
                <a:cs typeface="Rubik" panose="020B0604020202020204" charset="-79"/>
              </a:rPr>
              <a:t>Khusus</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untuk</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tabel</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DimCustomer</a:t>
            </a:r>
            <a:r>
              <a:rPr lang="en-US" sz="1200" b="1" i="0" dirty="0">
                <a:solidFill>
                  <a:srgbClr val="000000"/>
                </a:solidFill>
                <a:effectLst/>
                <a:latin typeface="Rubik" panose="020B0604020202020204" charset="-79"/>
                <a:cs typeface="Rubik" panose="020B0604020202020204" charset="-79"/>
              </a:rPr>
              <a:t>, </a:t>
            </a:r>
            <a:r>
              <a:rPr lang="en-US" sz="1200" b="0" i="0" dirty="0">
                <a:solidFill>
                  <a:srgbClr val="000000"/>
                </a:solidFill>
                <a:effectLst/>
                <a:latin typeface="Rubik" panose="020B0604020202020204" charset="-79"/>
                <a:cs typeface="Rubik" panose="020B0604020202020204" charset="-79"/>
              </a:rPr>
              <a:t>format </a:t>
            </a:r>
            <a:r>
              <a:rPr lang="en-US" sz="1200" b="0" i="0" dirty="0" err="1">
                <a:solidFill>
                  <a:srgbClr val="000000"/>
                </a:solidFill>
                <a:effectLst/>
                <a:latin typeface="Rubik" panose="020B0604020202020204" charset="-79"/>
                <a:cs typeface="Rubik" panose="020B0604020202020204" charset="-79"/>
              </a:rPr>
              <a:t>kolom</a:t>
            </a:r>
            <a:r>
              <a:rPr lang="en-US" sz="1200" b="0" i="0" dirty="0">
                <a:solidFill>
                  <a:srgbClr val="000000"/>
                </a:solidFill>
                <a:effectLst/>
                <a:latin typeface="Rubik" panose="020B0604020202020204" charset="-79"/>
                <a:cs typeface="Rubik" panose="020B0604020202020204" charset="-79"/>
              </a:rPr>
              <a:t> yang </a:t>
            </a:r>
            <a:r>
              <a:rPr lang="en-US" sz="1200" b="0" i="0" dirty="0" err="1">
                <a:solidFill>
                  <a:srgbClr val="000000"/>
                </a:solidFill>
                <a:effectLst/>
                <a:latin typeface="Rubik" panose="020B0604020202020204" charset="-79"/>
                <a:cs typeface="Rubik" panose="020B0604020202020204" charset="-79"/>
              </a:rPr>
              <a:t>disimpan</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adalah</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CustomerID</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CustomerName</a:t>
            </a:r>
            <a:r>
              <a:rPr lang="en-US" sz="1200" b="0" i="0" dirty="0">
                <a:solidFill>
                  <a:srgbClr val="000000"/>
                </a:solidFill>
                <a:effectLst/>
                <a:latin typeface="Rubik" panose="020B0604020202020204" charset="-79"/>
                <a:cs typeface="Rubik" panose="020B0604020202020204" charset="-79"/>
              </a:rPr>
              <a:t>, Address, </a:t>
            </a:r>
            <a:r>
              <a:rPr lang="en-US" sz="1200" b="0" i="0" dirty="0" err="1">
                <a:solidFill>
                  <a:srgbClr val="000000"/>
                </a:solidFill>
                <a:effectLst/>
                <a:latin typeface="Rubik" panose="020B0604020202020204" charset="-79"/>
                <a:cs typeface="Rubik" panose="020B0604020202020204" charset="-79"/>
              </a:rPr>
              <a:t>CityName</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StateName</a:t>
            </a:r>
            <a:r>
              <a:rPr lang="en-US" sz="1200" b="0" i="0" dirty="0">
                <a:solidFill>
                  <a:srgbClr val="000000"/>
                </a:solidFill>
                <a:effectLst/>
                <a:latin typeface="Rubik" panose="020B0604020202020204" charset="-79"/>
                <a:cs typeface="Rubik" panose="020B0604020202020204" charset="-79"/>
              </a:rPr>
              <a:t>, Age, Gender, Email. </a:t>
            </a:r>
            <a:r>
              <a:rPr lang="en-US" sz="1200" b="0" i="0" dirty="0" err="1">
                <a:solidFill>
                  <a:srgbClr val="000000"/>
                </a:solidFill>
                <a:effectLst/>
                <a:latin typeface="Rubik" panose="020B0604020202020204" charset="-79"/>
                <a:cs typeface="Rubik" panose="020B0604020202020204" charset="-79"/>
              </a:rPr>
              <a:t>Semua</a:t>
            </a:r>
            <a:r>
              <a:rPr lang="en-US" sz="1200" b="0" i="0" dirty="0">
                <a:solidFill>
                  <a:srgbClr val="000000"/>
                </a:solidFill>
                <a:effectLst/>
                <a:latin typeface="Rubik" panose="020B0604020202020204" charset="-79"/>
                <a:cs typeface="Rubik" panose="020B0604020202020204" charset="-79"/>
              </a:rPr>
              <a:t> data </a:t>
            </a:r>
            <a:r>
              <a:rPr lang="en-US" sz="1200" b="0" i="0" dirty="0" err="1">
                <a:solidFill>
                  <a:srgbClr val="000000"/>
                </a:solidFill>
                <a:effectLst/>
                <a:latin typeface="Rubik" panose="020B0604020202020204" charset="-79"/>
                <a:cs typeface="Rubik" panose="020B0604020202020204" charset="-79"/>
              </a:rPr>
              <a:t>dari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kolom</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tersebut</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diubah</a:t>
            </a:r>
            <a:r>
              <a:rPr lang="en-US" sz="1200" dirty="0">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menjadi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huruf</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kapital</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kecuali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untuk</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kolom</a:t>
            </a:r>
            <a:r>
              <a:rPr lang="en-US" sz="1200" dirty="0">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CustomerID</a:t>
            </a:r>
            <a:r>
              <a:rPr lang="en-US" sz="1200" b="0" i="0" dirty="0">
                <a:solidFill>
                  <a:srgbClr val="000000"/>
                </a:solidFill>
                <a:effectLst/>
                <a:latin typeface="Rubik" panose="020B0604020202020204" charset="-79"/>
                <a:cs typeface="Rubik" panose="020B0604020202020204" charset="-79"/>
              </a:rPr>
              <a:t>, Age dan Email.</a:t>
            </a:r>
            <a:r>
              <a:rPr lang="en-US" sz="1200" dirty="0">
                <a:latin typeface="Rubik" panose="020B0604020202020204" charset="-79"/>
                <a:cs typeface="Rubik" panose="020B0604020202020204" charset="-79"/>
              </a:rPr>
              <a:t> </a:t>
            </a:r>
          </a:p>
          <a:p>
            <a:pPr marL="228600" indent="-228600">
              <a:buFont typeface="+mj-lt"/>
              <a:buAutoNum type="arabicPeriod"/>
            </a:pPr>
            <a:r>
              <a:rPr lang="en-US" sz="1200" b="0" i="0" dirty="0" err="1">
                <a:solidFill>
                  <a:srgbClr val="000000"/>
                </a:solidFill>
                <a:effectLst/>
                <a:latin typeface="Rubik" panose="020B0604020202020204" charset="-79"/>
                <a:cs typeface="Rubik" panose="020B0604020202020204" charset="-79"/>
              </a:rPr>
              <a:t>Membuat</a:t>
            </a:r>
            <a:r>
              <a:rPr lang="en-US" sz="1200" b="0" i="0" dirty="0">
                <a:solidFill>
                  <a:srgbClr val="000000"/>
                </a:solidFill>
                <a:effectLst/>
                <a:latin typeface="Rubik" panose="020B0604020202020204" charset="-79"/>
                <a:cs typeface="Rubik" panose="020B0604020202020204" charset="-79"/>
              </a:rPr>
              <a:t> job ETL </a:t>
            </a:r>
            <a:r>
              <a:rPr lang="en-US" sz="1200" b="0" i="0" dirty="0" err="1">
                <a:solidFill>
                  <a:srgbClr val="000000"/>
                </a:solidFill>
                <a:effectLst/>
                <a:latin typeface="Rubik" panose="020B0604020202020204" charset="-79"/>
                <a:cs typeface="Rubik" panose="020B0604020202020204" charset="-79"/>
              </a:rPr>
              <a:t>untuk</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menggabungkan</a:t>
            </a:r>
            <a:r>
              <a:rPr lang="en-US" sz="1200" b="0" i="0" dirty="0">
                <a:solidFill>
                  <a:srgbClr val="000000"/>
                </a:solidFill>
                <a:effectLst/>
                <a:latin typeface="Rubik" panose="020B0604020202020204" charset="-79"/>
                <a:cs typeface="Rubik" panose="020B0604020202020204" charset="-79"/>
              </a:rPr>
              <a:t> data </a:t>
            </a:r>
            <a:r>
              <a:rPr lang="en-US" sz="1200" b="0" i="0" dirty="0" err="1">
                <a:solidFill>
                  <a:srgbClr val="000000"/>
                </a:solidFill>
                <a:effectLst/>
                <a:latin typeface="Rubik" panose="020B0604020202020204" charset="-79"/>
                <a:cs typeface="Rubik" panose="020B0604020202020204" charset="-79"/>
              </a:rPr>
              <a:t>transaksi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transaksi_excel</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transaksi_csv</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transaksi_db</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menjadi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satu</a:t>
            </a:r>
            <a:r>
              <a:rPr lang="en-US" sz="1200" b="0" i="0" dirty="0">
                <a:solidFill>
                  <a:srgbClr val="000000"/>
                </a:solidFill>
                <a:effectLst/>
                <a:latin typeface="Rubik" panose="020B0604020202020204" charset="-79"/>
                <a:cs typeface="Rubik" panose="020B0604020202020204" charset="-79"/>
              </a:rPr>
              <a:t> di table</a:t>
            </a:r>
            <a:r>
              <a:rPr lang="en-US" sz="1200" dirty="0">
                <a:latin typeface="Rubik" panose="020B0604020202020204" charset="-79"/>
                <a:cs typeface="Rubik" panose="020B0604020202020204" charset="-79"/>
              </a:rPr>
              <a:t> </a:t>
            </a:r>
            <a:r>
              <a:rPr lang="en-US" sz="1200" b="1" i="0" dirty="0" err="1">
                <a:solidFill>
                  <a:srgbClr val="000000"/>
                </a:solidFill>
                <a:effectLst/>
                <a:latin typeface="Rubik" panose="020B0604020202020204" charset="-79"/>
                <a:cs typeface="Rubik" panose="020B0604020202020204" charset="-79"/>
              </a:rPr>
              <a:t>FactTransaction</a:t>
            </a:r>
            <a:r>
              <a:rPr lang="en-US" sz="1200" b="1" i="0" dirty="0">
                <a:solidFill>
                  <a:srgbClr val="000000"/>
                </a:solidFill>
                <a:effectLst/>
                <a:latin typeface="Rubik" panose="020B0604020202020204" charset="-79"/>
                <a:cs typeface="Rubik" panose="020B0604020202020204" charset="-79"/>
              </a:rPr>
              <a:t>.</a:t>
            </a:r>
            <a:r>
              <a:rPr lang="en-US" sz="1200" dirty="0">
                <a:latin typeface="Rubik" panose="020B0604020202020204" charset="-79"/>
                <a:cs typeface="Rubik" panose="020B0604020202020204" charset="-79"/>
              </a:rPr>
              <a:t> </a:t>
            </a:r>
          </a:p>
          <a:p>
            <a:pPr marL="228600" indent="-228600">
              <a:buFont typeface="+mj-lt"/>
              <a:buAutoNum type="arabicPeriod"/>
            </a:pPr>
            <a:r>
              <a:rPr lang="en-US" sz="1200" b="0" i="0" dirty="0" err="1">
                <a:solidFill>
                  <a:srgbClr val="000000"/>
                </a:solidFill>
                <a:effectLst/>
                <a:latin typeface="Rubik" panose="020B0604020202020204" charset="-79"/>
                <a:cs typeface="Rubik" panose="020B0604020202020204" charset="-79"/>
              </a:rPr>
              <a:t>Membuat</a:t>
            </a:r>
            <a:r>
              <a:rPr lang="en-US" sz="1200" b="0" i="0" dirty="0">
                <a:solidFill>
                  <a:srgbClr val="000000"/>
                </a:solidFill>
                <a:effectLst/>
                <a:latin typeface="Rubik" panose="020B0604020202020204" charset="-79"/>
                <a:cs typeface="Rubik" panose="020B0604020202020204" charset="-79"/>
              </a:rPr>
              <a:t> dua </a:t>
            </a:r>
            <a:r>
              <a:rPr lang="en-US" sz="1200" b="0" i="1" dirty="0">
                <a:solidFill>
                  <a:srgbClr val="000000"/>
                </a:solidFill>
                <a:effectLst/>
                <a:latin typeface="Rubik" panose="020B0604020202020204" charset="-79"/>
                <a:cs typeface="Rubik" panose="020B0604020202020204" charset="-79"/>
              </a:rPr>
              <a:t>Stored Procedure </a:t>
            </a:r>
            <a:r>
              <a:rPr lang="en-US" sz="1200" b="0" i="0" dirty="0">
                <a:solidFill>
                  <a:srgbClr val="000000"/>
                </a:solidFill>
                <a:effectLst/>
                <a:latin typeface="Rubik" panose="020B0604020202020204" charset="-79"/>
                <a:cs typeface="Rubik" panose="020B0604020202020204" charset="-79"/>
              </a:rPr>
              <a:t>(SP) </a:t>
            </a:r>
            <a:r>
              <a:rPr lang="en-US" sz="1200" b="0" i="0" dirty="0" err="1">
                <a:solidFill>
                  <a:srgbClr val="000000"/>
                </a:solidFill>
                <a:effectLst/>
                <a:latin typeface="Rubik" panose="020B0604020202020204" charset="-79"/>
                <a:cs typeface="Rubik" panose="020B0604020202020204" charset="-79"/>
              </a:rPr>
              <a:t>dengan</a:t>
            </a:r>
            <a:r>
              <a:rPr lang="en-US" sz="1200" b="0" i="0" dirty="0">
                <a:solidFill>
                  <a:srgbClr val="000000"/>
                </a:solidFill>
                <a:effectLst/>
                <a:latin typeface="Rubik" panose="020B0604020202020204" charset="-79"/>
                <a:cs typeface="Rubik" panose="020B0604020202020204" charset="-79"/>
              </a:rPr>
              <a:t> parameter</a:t>
            </a:r>
            <a:r>
              <a:rPr lang="en-US" sz="1200" dirty="0">
                <a:latin typeface="Rubik" panose="020B0604020202020204" charset="-79"/>
                <a:cs typeface="Rubik" panose="020B0604020202020204" charset="-79"/>
              </a:rPr>
              <a:t> :</a:t>
            </a:r>
          </a:p>
          <a:p>
            <a:pPr marL="171450" indent="-171450">
              <a:buFont typeface="Arial" panose="020B0604020202020204" pitchFamily="34" charset="0"/>
              <a:buChar char="•"/>
            </a:pPr>
            <a:r>
              <a:rPr lang="en-US" sz="1200" b="1" i="0" dirty="0" err="1">
                <a:solidFill>
                  <a:srgbClr val="000000"/>
                </a:solidFill>
                <a:effectLst/>
                <a:latin typeface="Rubik" panose="020B0604020202020204" charset="-79"/>
                <a:cs typeface="Rubik" panose="020B0604020202020204" charset="-79"/>
              </a:rPr>
              <a:t>DailyTransaction</a:t>
            </a:r>
            <a:r>
              <a:rPr lang="en-US" sz="1200" b="1" i="0" dirty="0">
                <a:solidFill>
                  <a:srgbClr val="000000"/>
                </a:solidFill>
                <a:effectLst/>
                <a:latin typeface="Rubik" panose="020B0604020202020204" charset="-79"/>
                <a:cs typeface="Rubik" panose="020B0604020202020204" charset="-79"/>
              </a:rPr>
              <a:t> </a:t>
            </a:r>
            <a:r>
              <a:rPr lang="en-US" sz="1200" b="0" i="0" dirty="0">
                <a:solidFill>
                  <a:srgbClr val="000000"/>
                </a:solidFill>
                <a:effectLst/>
                <a:latin typeface="Rubik" panose="020B0604020202020204" charset="-79"/>
                <a:cs typeface="Rubik" panose="020B0604020202020204" charset="-79"/>
              </a:rPr>
              <a:t>(</a:t>
            </a:r>
            <a:r>
              <a:rPr lang="en-US" sz="1200" b="0" i="0" dirty="0" err="1">
                <a:solidFill>
                  <a:srgbClr val="000000"/>
                </a:solidFill>
                <a:effectLst/>
                <a:latin typeface="Rubik" panose="020B0604020202020204" charset="-79"/>
                <a:cs typeface="Rubik" panose="020B0604020202020204" charset="-79"/>
              </a:rPr>
              <a:t>untuk</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menghitung</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banyaknya</a:t>
            </a:r>
            <a:r>
              <a:rPr lang="en-US" sz="1200" dirty="0">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transaksi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beserta</a:t>
            </a:r>
            <a:r>
              <a:rPr lang="en-US" sz="1200" b="0" i="0" dirty="0">
                <a:solidFill>
                  <a:srgbClr val="000000"/>
                </a:solidFill>
                <a:effectLst/>
                <a:latin typeface="Rubik" panose="020B0604020202020204" charset="-79"/>
                <a:cs typeface="Rubik" panose="020B0604020202020204" charset="-79"/>
              </a:rPr>
              <a:t> total </a:t>
            </a:r>
            <a:r>
              <a:rPr lang="en-US" sz="1200" b="0" i="0" dirty="0" err="1">
                <a:solidFill>
                  <a:srgbClr val="000000"/>
                </a:solidFill>
                <a:effectLst/>
                <a:latin typeface="Rubik" panose="020B0604020202020204" charset="-79"/>
                <a:cs typeface="Rubik" panose="020B0604020202020204" charset="-79"/>
              </a:rPr>
              <a:t>nominalnya</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setiap</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harinya</a:t>
            </a:r>
            <a:r>
              <a:rPr lang="en-US" sz="1200" b="0" i="0" dirty="0">
                <a:solidFill>
                  <a:srgbClr val="000000"/>
                </a:solidFill>
                <a:effectLst/>
                <a:latin typeface="Rubik" panose="020B0604020202020204" charset="-79"/>
                <a:cs typeface="Rubik" panose="020B0604020202020204" charset="-79"/>
              </a:rPr>
              <a:t>). Kolom yang </a:t>
            </a:r>
            <a:r>
              <a:rPr lang="en-US" sz="1200" b="0" i="0" dirty="0" err="1">
                <a:solidFill>
                  <a:srgbClr val="000000"/>
                </a:solidFill>
                <a:effectLst/>
                <a:latin typeface="Rubik" panose="020B0604020202020204" charset="-79"/>
                <a:cs typeface="Rubik" panose="020B0604020202020204" charset="-79"/>
              </a:rPr>
              <a:t>ditampilkan</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yaitu</a:t>
            </a:r>
            <a:r>
              <a:rPr lang="en-US" sz="1200" b="0" i="0" dirty="0">
                <a:solidFill>
                  <a:srgbClr val="000000"/>
                </a:solidFill>
                <a:effectLst/>
                <a:latin typeface="Rubik" panose="020B0604020202020204" charset="-79"/>
                <a:cs typeface="Rubik" panose="020B0604020202020204" charset="-79"/>
              </a:rPr>
              <a:t> Date, </a:t>
            </a:r>
            <a:r>
              <a:rPr lang="en-US" sz="1200" b="0" i="0" dirty="0" err="1">
                <a:solidFill>
                  <a:srgbClr val="000000"/>
                </a:solidFill>
                <a:effectLst/>
                <a:latin typeface="Rubik" panose="020B0604020202020204" charset="-79"/>
                <a:cs typeface="Rubik" panose="020B0604020202020204" charset="-79"/>
              </a:rPr>
              <a:t>TotalTransactions</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TotalAmount</a:t>
            </a:r>
            <a:r>
              <a:rPr lang="en-US" sz="1200" b="0" i="0" dirty="0">
                <a:solidFill>
                  <a:srgbClr val="000000"/>
                </a:solidFill>
                <a:effectLst/>
                <a:latin typeface="Rubik" panose="020B0604020202020204" charset="-79"/>
                <a:cs typeface="Rubik" panose="020B0604020202020204" charset="-79"/>
              </a:rPr>
              <a:t>. </a:t>
            </a:r>
          </a:p>
          <a:p>
            <a:pPr marL="171450" indent="-171450">
              <a:buFont typeface="Arial" panose="020B0604020202020204" pitchFamily="34" charset="0"/>
              <a:buChar char="•"/>
            </a:pPr>
            <a:r>
              <a:rPr lang="en-US" sz="1200" b="1" i="0" dirty="0" err="1">
                <a:solidFill>
                  <a:srgbClr val="000000"/>
                </a:solidFill>
                <a:effectLst/>
                <a:latin typeface="Rubik" panose="020B0604020202020204" charset="-79"/>
                <a:cs typeface="Rubik" panose="020B0604020202020204" charset="-79"/>
              </a:rPr>
              <a:t>BalancePerCustomer</a:t>
            </a:r>
            <a:r>
              <a:rPr lang="en-US" sz="1200" b="1" i="0" dirty="0">
                <a:solidFill>
                  <a:srgbClr val="000000"/>
                </a:solidFill>
                <a:effectLst/>
                <a:latin typeface="Rubik" panose="020B0604020202020204" charset="-79"/>
                <a:cs typeface="Rubik" panose="020B0604020202020204" charset="-79"/>
              </a:rPr>
              <a:t> </a:t>
            </a:r>
            <a:r>
              <a:rPr lang="en-US" sz="1200" b="0" i="0" dirty="0">
                <a:solidFill>
                  <a:srgbClr val="000000"/>
                </a:solidFill>
                <a:effectLst/>
                <a:latin typeface="Rubik" panose="020B0604020202020204" charset="-79"/>
                <a:cs typeface="Rubik" panose="020B0604020202020204" charset="-79"/>
              </a:rPr>
              <a:t>(</a:t>
            </a:r>
            <a:r>
              <a:rPr lang="en-US" sz="1200" b="0" i="0" dirty="0" err="1">
                <a:solidFill>
                  <a:srgbClr val="000000"/>
                </a:solidFill>
                <a:effectLst/>
                <a:latin typeface="Rubik" panose="020B0604020202020204" charset="-79"/>
                <a:cs typeface="Rubik" panose="020B0604020202020204" charset="-79"/>
              </a:rPr>
              <a:t>untuk</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mengetahui</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sisa</a:t>
            </a:r>
            <a:r>
              <a:rPr lang="en-US" sz="1200" dirty="0">
                <a:latin typeface="Rubik" panose="020B0604020202020204" charset="-79"/>
                <a:cs typeface="Rubik" panose="020B0604020202020204" charset="-79"/>
              </a:rPr>
              <a:t> </a:t>
            </a:r>
            <a:r>
              <a:rPr lang="en-US" sz="1200" b="0" i="0" dirty="0">
                <a:solidFill>
                  <a:srgbClr val="000000"/>
                </a:solidFill>
                <a:effectLst/>
                <a:latin typeface="Rubik" panose="020B0604020202020204" charset="-79"/>
                <a:cs typeface="Rubik" panose="020B0604020202020204" charset="-79"/>
              </a:rPr>
              <a:t>balance per customer). Kolom yang </a:t>
            </a:r>
            <a:r>
              <a:rPr lang="en-US" sz="1200" b="0" i="0" dirty="0" err="1">
                <a:solidFill>
                  <a:srgbClr val="000000"/>
                </a:solidFill>
                <a:effectLst/>
                <a:latin typeface="Rubik" panose="020B0604020202020204" charset="-79"/>
                <a:cs typeface="Rubik" panose="020B0604020202020204" charset="-79"/>
              </a:rPr>
              <a:t>ditampilkan</a:t>
            </a:r>
            <a:r>
              <a:rPr lang="en-US" sz="1200" dirty="0">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yaitu</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CustomerName</a:t>
            </a:r>
            <a:r>
              <a:rPr lang="en-US" sz="1200" b="0" i="0" dirty="0">
                <a:solidFill>
                  <a:srgbClr val="000000"/>
                </a:solidFill>
                <a:effectLst/>
                <a:latin typeface="Rubik" panose="020B0604020202020204" charset="-79"/>
                <a:cs typeface="Rubik" panose="020B0604020202020204" charset="-79"/>
              </a:rPr>
              <a:t>, </a:t>
            </a:r>
            <a:r>
              <a:rPr lang="en-US" sz="1200" b="0" i="0" dirty="0" err="1">
                <a:solidFill>
                  <a:srgbClr val="000000"/>
                </a:solidFill>
                <a:effectLst/>
                <a:latin typeface="Rubik" panose="020B0604020202020204" charset="-79"/>
                <a:cs typeface="Rubik" panose="020B0604020202020204" charset="-79"/>
              </a:rPr>
              <a:t>AccountType</a:t>
            </a:r>
            <a:r>
              <a:rPr lang="en-US" sz="1200" b="0" i="0" dirty="0">
                <a:solidFill>
                  <a:srgbClr val="000000"/>
                </a:solidFill>
                <a:effectLst/>
                <a:latin typeface="Rubik" panose="020B0604020202020204" charset="-79"/>
                <a:cs typeface="Rubik" panose="020B0604020202020204" charset="-79"/>
              </a:rPr>
              <a:t>, Balance, </a:t>
            </a:r>
            <a:r>
              <a:rPr lang="en-US" sz="1200" b="0" i="0" dirty="0" err="1">
                <a:solidFill>
                  <a:srgbClr val="000000"/>
                </a:solidFill>
                <a:effectLst/>
                <a:latin typeface="Rubik" panose="020B0604020202020204" charset="-79"/>
                <a:cs typeface="Rubik" panose="020B0604020202020204" charset="-79"/>
              </a:rPr>
              <a:t>CurrentBalance</a:t>
            </a:r>
            <a:r>
              <a:rPr lang="en-US" sz="1200" dirty="0">
                <a:latin typeface="Rubik" panose="020B0604020202020204" charset="-79"/>
                <a:cs typeface="Rubik" panose="020B0604020202020204" charset="-79"/>
              </a:rPr>
              <a:t> </a:t>
            </a:r>
            <a:br>
              <a:rPr lang="en-US" sz="1200" dirty="0">
                <a:latin typeface="Rubik" panose="020B0604020202020204" charset="-79"/>
                <a:cs typeface="Rubik" panose="020B0604020202020204" charset="-79"/>
              </a:rPr>
            </a:br>
            <a:endParaRPr lang="en-US" sz="1200" b="0" i="0" dirty="0">
              <a:solidFill>
                <a:srgbClr val="000000"/>
              </a:solidFill>
              <a:effectLst/>
              <a:latin typeface="Rubik" panose="020B0604020202020204" charset="-79"/>
              <a:cs typeface="Rubik" panose="020B0604020202020204" charset="-79"/>
            </a:endParaRPr>
          </a:p>
        </p:txBody>
      </p:sp>
      <p:sp>
        <p:nvSpPr>
          <p:cNvPr id="112" name="Google Shape;112;g265ee868302_0_99">
            <a:extLst>
              <a:ext uri="{FF2B5EF4-FFF2-40B4-BE49-F238E27FC236}">
                <a16:creationId xmlns:a16="http://schemas.microsoft.com/office/drawing/2014/main" id="{7E160C67-F40C-6C29-4C8B-C8E084AB44F8}"/>
              </a:ext>
            </a:extLst>
          </p:cNvPr>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dirty="0">
                <a:solidFill>
                  <a:srgbClr val="000000"/>
                </a:solidFill>
                <a:latin typeface="Rubik"/>
                <a:ea typeface="Rubik"/>
                <a:cs typeface="Rubik"/>
                <a:sym typeface="Rubik"/>
              </a:rPr>
              <a:t>Project </a:t>
            </a:r>
            <a:r>
              <a:rPr lang="en" sz="3000" b="1" dirty="0">
                <a:solidFill>
                  <a:schemeClr val="accent5"/>
                </a:solidFill>
                <a:latin typeface="Rubik"/>
                <a:ea typeface="Rubik"/>
                <a:cs typeface="Rubik"/>
                <a:sym typeface="Rubik"/>
              </a:rPr>
              <a:t>Requirement</a:t>
            </a:r>
            <a:endParaRPr sz="3000" b="1" i="0" u="none" strike="noStrike" cap="none"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374592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DCE1BE3B-217A-0810-4899-E5CE21D7AC99}"/>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7D17EDDB-07B3-CA57-823B-2CF44913F1A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580077DF-2495-3548-0880-9F59CBC8B90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g265ee868302_0_99">
            <a:extLst>
              <a:ext uri="{FF2B5EF4-FFF2-40B4-BE49-F238E27FC236}">
                <a16:creationId xmlns:a16="http://schemas.microsoft.com/office/drawing/2014/main" id="{06CD66A1-D885-D226-A5E0-BACED04A95E6}"/>
              </a:ext>
            </a:extLst>
          </p:cNvPr>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dirty="0">
                <a:solidFill>
                  <a:srgbClr val="000000"/>
                </a:solidFill>
                <a:latin typeface="Rubik"/>
                <a:ea typeface="Rubik"/>
                <a:cs typeface="Rubik"/>
                <a:sym typeface="Rubik"/>
              </a:rPr>
              <a:t>Work</a:t>
            </a:r>
            <a:r>
              <a:rPr lang="en" sz="3000" b="1" dirty="0">
                <a:solidFill>
                  <a:schemeClr val="accent5"/>
                </a:solidFill>
                <a:latin typeface="Rubik"/>
                <a:ea typeface="Rubik"/>
                <a:cs typeface="Rubik"/>
                <a:sym typeface="Rubik"/>
              </a:rPr>
              <a:t>flow</a:t>
            </a:r>
            <a:endParaRPr sz="3000" b="1" i="0" u="none" strike="noStrike" cap="none" dirty="0">
              <a:solidFill>
                <a:schemeClr val="accent5"/>
              </a:solidFill>
              <a:latin typeface="Rubik"/>
              <a:ea typeface="Rubik"/>
              <a:cs typeface="Rubik"/>
              <a:sym typeface="Rubik"/>
            </a:endParaRPr>
          </a:p>
        </p:txBody>
      </p:sp>
      <p:sp>
        <p:nvSpPr>
          <p:cNvPr id="3" name="Flowchart: Alternate Process 2">
            <a:extLst>
              <a:ext uri="{FF2B5EF4-FFF2-40B4-BE49-F238E27FC236}">
                <a16:creationId xmlns:a16="http://schemas.microsoft.com/office/drawing/2014/main" id="{7A37D6A8-BA46-07BC-D89F-0348C7FCC988}"/>
              </a:ext>
            </a:extLst>
          </p:cNvPr>
          <p:cNvSpPr/>
          <p:nvPr/>
        </p:nvSpPr>
        <p:spPr>
          <a:xfrm>
            <a:off x="2883104" y="1991776"/>
            <a:ext cx="1497649" cy="73168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Rubik" panose="020B0604020202020204" charset="-79"/>
                <a:cs typeface="Rubik" panose="020B0604020202020204" charset="-79"/>
              </a:rPr>
              <a:t>Extraction</a:t>
            </a:r>
          </a:p>
        </p:txBody>
      </p:sp>
      <p:sp>
        <p:nvSpPr>
          <p:cNvPr id="4" name="Flowchart: Alternate Process 3">
            <a:extLst>
              <a:ext uri="{FF2B5EF4-FFF2-40B4-BE49-F238E27FC236}">
                <a16:creationId xmlns:a16="http://schemas.microsoft.com/office/drawing/2014/main" id="{4668D78A-E560-4734-9205-0370BC65D5FA}"/>
              </a:ext>
            </a:extLst>
          </p:cNvPr>
          <p:cNvSpPr>
            <a:spLocks/>
          </p:cNvSpPr>
          <p:nvPr/>
        </p:nvSpPr>
        <p:spPr>
          <a:xfrm>
            <a:off x="4657587" y="1990585"/>
            <a:ext cx="1497649" cy="73168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Rubik" panose="020B0604020202020204" charset="-79"/>
                <a:cs typeface="Rubik" panose="020B0604020202020204" charset="-79"/>
              </a:rPr>
              <a:t>Transformation (cleanup, transform)</a:t>
            </a:r>
          </a:p>
        </p:txBody>
      </p:sp>
      <p:sp>
        <p:nvSpPr>
          <p:cNvPr id="5" name="Flowchart: Alternate Process 4">
            <a:extLst>
              <a:ext uri="{FF2B5EF4-FFF2-40B4-BE49-F238E27FC236}">
                <a16:creationId xmlns:a16="http://schemas.microsoft.com/office/drawing/2014/main" id="{7B8B0DB5-E6ED-7925-9F69-3089F24DD9CF}"/>
              </a:ext>
            </a:extLst>
          </p:cNvPr>
          <p:cNvSpPr/>
          <p:nvPr/>
        </p:nvSpPr>
        <p:spPr>
          <a:xfrm>
            <a:off x="6432070" y="1990585"/>
            <a:ext cx="1497649" cy="73168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Rubik" panose="020B0604020202020204" charset="-79"/>
                <a:cs typeface="Rubik" panose="020B0604020202020204" charset="-79"/>
              </a:rPr>
              <a:t>Load to Data Warehouse</a:t>
            </a:r>
          </a:p>
        </p:txBody>
      </p:sp>
      <p:sp>
        <p:nvSpPr>
          <p:cNvPr id="6" name="Flowchart: Alternate Process 5">
            <a:extLst>
              <a:ext uri="{FF2B5EF4-FFF2-40B4-BE49-F238E27FC236}">
                <a16:creationId xmlns:a16="http://schemas.microsoft.com/office/drawing/2014/main" id="{62B12182-C5BD-E298-6C12-043EB8D3FDEC}"/>
              </a:ext>
            </a:extLst>
          </p:cNvPr>
          <p:cNvSpPr/>
          <p:nvPr/>
        </p:nvSpPr>
        <p:spPr>
          <a:xfrm>
            <a:off x="3074351" y="3374260"/>
            <a:ext cx="1497649" cy="73168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Rubik" panose="020B0604020202020204" charset="-79"/>
                <a:cs typeface="Rubik" panose="020B0604020202020204" charset="-79"/>
              </a:rPr>
              <a:t>Create Stored Procedure</a:t>
            </a:r>
          </a:p>
        </p:txBody>
      </p:sp>
      <p:sp>
        <p:nvSpPr>
          <p:cNvPr id="10" name="Flowchart: Alternate Process 9">
            <a:extLst>
              <a:ext uri="{FF2B5EF4-FFF2-40B4-BE49-F238E27FC236}">
                <a16:creationId xmlns:a16="http://schemas.microsoft.com/office/drawing/2014/main" id="{C169B0CF-01CA-2467-F636-D4611E1F0E4D}"/>
              </a:ext>
            </a:extLst>
          </p:cNvPr>
          <p:cNvSpPr/>
          <p:nvPr/>
        </p:nvSpPr>
        <p:spPr>
          <a:xfrm>
            <a:off x="6413843" y="3367295"/>
            <a:ext cx="1497649" cy="73168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Rubik" panose="020B0604020202020204" charset="-79"/>
                <a:cs typeface="Rubik" panose="020B0604020202020204" charset="-79"/>
              </a:rPr>
              <a:t>Create job scheduler using Cron Job</a:t>
            </a:r>
          </a:p>
        </p:txBody>
      </p:sp>
      <p:sp>
        <p:nvSpPr>
          <p:cNvPr id="13" name="Flowchart: Alternate Process 12">
            <a:extLst>
              <a:ext uri="{FF2B5EF4-FFF2-40B4-BE49-F238E27FC236}">
                <a16:creationId xmlns:a16="http://schemas.microsoft.com/office/drawing/2014/main" id="{43880127-7EDB-4983-AE60-09F492C1CFEA}"/>
              </a:ext>
            </a:extLst>
          </p:cNvPr>
          <p:cNvSpPr/>
          <p:nvPr/>
        </p:nvSpPr>
        <p:spPr>
          <a:xfrm>
            <a:off x="1087996" y="1990585"/>
            <a:ext cx="1497649" cy="73168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Rubik" panose="020B0604020202020204" charset="-79"/>
                <a:cs typeface="Rubik" panose="020B0604020202020204" charset="-79"/>
              </a:rPr>
              <a:t>Create Data Model and Table on SQL Server</a:t>
            </a:r>
          </a:p>
        </p:txBody>
      </p:sp>
      <p:cxnSp>
        <p:nvCxnSpPr>
          <p:cNvPr id="15" name="Straight Arrow Connector 14">
            <a:extLst>
              <a:ext uri="{FF2B5EF4-FFF2-40B4-BE49-F238E27FC236}">
                <a16:creationId xmlns:a16="http://schemas.microsoft.com/office/drawing/2014/main" id="{B1C0B422-B6B1-F03B-C0B3-E71A3F9E3F5C}"/>
              </a:ext>
            </a:extLst>
          </p:cNvPr>
          <p:cNvCxnSpPr>
            <a:stCxn id="13" idx="3"/>
            <a:endCxn id="3" idx="1"/>
          </p:cNvCxnSpPr>
          <p:nvPr/>
        </p:nvCxnSpPr>
        <p:spPr>
          <a:xfrm>
            <a:off x="2585645" y="2356426"/>
            <a:ext cx="297459" cy="1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8821439-A564-06F5-A905-1DF3493F6639}"/>
              </a:ext>
            </a:extLst>
          </p:cNvPr>
          <p:cNvCxnSpPr/>
          <p:nvPr/>
        </p:nvCxnSpPr>
        <p:spPr>
          <a:xfrm>
            <a:off x="4367003" y="2356426"/>
            <a:ext cx="283709" cy="1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0BA7D5B-69F5-932B-E807-CBA9D3734DC5}"/>
              </a:ext>
            </a:extLst>
          </p:cNvPr>
          <p:cNvCxnSpPr/>
          <p:nvPr/>
        </p:nvCxnSpPr>
        <p:spPr>
          <a:xfrm>
            <a:off x="6148361" y="2355235"/>
            <a:ext cx="283709" cy="1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4216FD8-3264-587E-6067-885A34EDB3DC}"/>
              </a:ext>
            </a:extLst>
          </p:cNvPr>
          <p:cNvCxnSpPr>
            <a:cxnSpLocks/>
          </p:cNvCxnSpPr>
          <p:nvPr/>
        </p:nvCxnSpPr>
        <p:spPr>
          <a:xfrm>
            <a:off x="7180894" y="2722267"/>
            <a:ext cx="0" cy="651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2BD7389-F00B-A865-36B2-862F74D4B2B8}"/>
              </a:ext>
            </a:extLst>
          </p:cNvPr>
          <p:cNvCxnSpPr>
            <a:stCxn id="10" idx="1"/>
            <a:endCxn id="6" idx="3"/>
          </p:cNvCxnSpPr>
          <p:nvPr/>
        </p:nvCxnSpPr>
        <p:spPr>
          <a:xfrm flipH="1">
            <a:off x="4572000" y="3733136"/>
            <a:ext cx="1841843" cy="6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40A542D1-1D94-3F3D-671F-395668105338}"/>
              </a:ext>
            </a:extLst>
          </p:cNvPr>
          <p:cNvSpPr/>
          <p:nvPr/>
        </p:nvSpPr>
        <p:spPr>
          <a:xfrm>
            <a:off x="2805077" y="1436913"/>
            <a:ext cx="5369521" cy="1564541"/>
          </a:xfrm>
          <a:prstGeom prst="roundRect">
            <a:avLst/>
          </a:prstGeom>
          <a:noFill/>
          <a:ln>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23906A9D-013B-6E05-B8D2-5CDF58CA2159}"/>
              </a:ext>
            </a:extLst>
          </p:cNvPr>
          <p:cNvSpPr txBox="1"/>
          <p:nvPr/>
        </p:nvSpPr>
        <p:spPr>
          <a:xfrm>
            <a:off x="4318613" y="1499512"/>
            <a:ext cx="2284600" cy="307777"/>
          </a:xfrm>
          <a:prstGeom prst="rect">
            <a:avLst/>
          </a:prstGeom>
          <a:noFill/>
        </p:spPr>
        <p:txBody>
          <a:bodyPr wrap="none" rtlCol="0">
            <a:spAutoFit/>
          </a:bodyPr>
          <a:lstStyle/>
          <a:p>
            <a:r>
              <a:rPr lang="en-US" dirty="0"/>
              <a:t>ETL Process using Talend</a:t>
            </a:r>
          </a:p>
        </p:txBody>
      </p:sp>
    </p:spTree>
    <p:extLst>
      <p:ext uri="{BB962C8B-B14F-4D97-AF65-F5344CB8AC3E}">
        <p14:creationId xmlns:p14="http://schemas.microsoft.com/office/powerpoint/2010/main" val="286631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Data Warehouse Creation</a:t>
            </a:r>
            <a:endParaRPr sz="2700" b="1" i="0" u="none" strike="noStrike" cap="none">
              <a:solidFill>
                <a:srgbClr val="000000"/>
              </a:solidFill>
              <a:latin typeface="Rubik"/>
              <a:ea typeface="Rubik"/>
              <a:cs typeface="Rubik"/>
              <a:sym typeface="Rubik"/>
            </a:endParaRPr>
          </a:p>
        </p:txBody>
      </p:sp>
      <p:pic>
        <p:nvPicPr>
          <p:cNvPr id="3" name="Picture 2" descr="A screenshot of a computer screen&#10;&#10;Description automatically generated">
            <a:extLst>
              <a:ext uri="{FF2B5EF4-FFF2-40B4-BE49-F238E27FC236}">
                <a16:creationId xmlns:a16="http://schemas.microsoft.com/office/drawing/2014/main" id="{3D6A0AD1-931B-B586-CC39-BD45D525EB44}"/>
              </a:ext>
            </a:extLst>
          </p:cNvPr>
          <p:cNvPicPr>
            <a:picLocks noChangeAspect="1"/>
          </p:cNvPicPr>
          <p:nvPr/>
        </p:nvPicPr>
        <p:blipFill>
          <a:blip r:embed="rId5"/>
          <a:stretch>
            <a:fillRect/>
          </a:stretch>
        </p:blipFill>
        <p:spPr>
          <a:xfrm>
            <a:off x="1732546" y="1178963"/>
            <a:ext cx="6002039" cy="3712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dirty="0">
                <a:latin typeface="Rubik"/>
                <a:ea typeface="Rubik"/>
                <a:cs typeface="Rubik"/>
                <a:sym typeface="Rubik"/>
              </a:rPr>
              <a:t>Create ETL Job for DB Connection</a:t>
            </a:r>
            <a:endParaRPr sz="2700" b="1" i="0" u="none" strike="noStrike" cap="none" dirty="0">
              <a:solidFill>
                <a:srgbClr val="000000"/>
              </a:solidFill>
              <a:latin typeface="Rubik"/>
              <a:ea typeface="Rubik"/>
              <a:cs typeface="Rubik"/>
              <a:sym typeface="Rubik"/>
            </a:endParaRPr>
          </a:p>
        </p:txBody>
      </p:sp>
      <p:sp>
        <p:nvSpPr>
          <p:cNvPr id="129" name="Google Shape;129;g23ec2985a68_1_42"/>
          <p:cNvSpPr txBox="1"/>
          <p:nvPr/>
        </p:nvSpPr>
        <p:spPr>
          <a:xfrm>
            <a:off x="539881" y="3773190"/>
            <a:ext cx="7400960" cy="7386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US" sz="1200" dirty="0">
                <a:latin typeface="Rubik"/>
                <a:ea typeface="Rubik"/>
                <a:cs typeface="Rubik"/>
                <a:sym typeface="Rubik"/>
              </a:rPr>
              <a:t>Database connection </a:t>
            </a:r>
            <a:r>
              <a:rPr lang="en-US" sz="1200" dirty="0" err="1">
                <a:latin typeface="Rubik"/>
                <a:ea typeface="Rubik"/>
                <a:cs typeface="Rubik"/>
                <a:sym typeface="Rubik"/>
              </a:rPr>
              <a:t>dibuat</a:t>
            </a:r>
            <a:r>
              <a:rPr lang="en-US" sz="1200" dirty="0">
                <a:latin typeface="Rubik"/>
                <a:ea typeface="Rubik"/>
                <a:cs typeface="Rubik"/>
                <a:sym typeface="Rubik"/>
              </a:rPr>
              <a:t> </a:t>
            </a:r>
            <a:r>
              <a:rPr lang="en-US" sz="1200" dirty="0" err="1">
                <a:latin typeface="Rubik"/>
                <a:ea typeface="Rubik"/>
                <a:cs typeface="Rubik"/>
                <a:sym typeface="Rubik"/>
              </a:rPr>
              <a:t>secara</a:t>
            </a:r>
            <a:r>
              <a:rPr lang="en-US" sz="1200" dirty="0">
                <a:latin typeface="Rubik"/>
                <a:ea typeface="Rubik"/>
                <a:cs typeface="Rubik"/>
                <a:sym typeface="Rubik"/>
              </a:rPr>
              <a:t> parameterize </a:t>
            </a:r>
            <a:r>
              <a:rPr lang="en-US" sz="1200" dirty="0" err="1">
                <a:latin typeface="Rubik"/>
                <a:ea typeface="Rubik"/>
                <a:cs typeface="Rubik"/>
                <a:sym typeface="Rubik"/>
              </a:rPr>
              <a:t>menggunakan</a:t>
            </a:r>
            <a:r>
              <a:rPr lang="en-US" sz="1200" dirty="0">
                <a:latin typeface="Rubik"/>
                <a:ea typeface="Rubik"/>
                <a:cs typeface="Rubik"/>
                <a:sym typeface="Rubik"/>
              </a:rPr>
              <a:t> context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membuat</a:t>
            </a:r>
            <a:r>
              <a:rPr lang="en-US" sz="1200" dirty="0">
                <a:latin typeface="Rubik"/>
                <a:ea typeface="Rubik"/>
                <a:cs typeface="Rubik"/>
                <a:sym typeface="Rubik"/>
              </a:rPr>
              <a:t> </a:t>
            </a:r>
            <a:r>
              <a:rPr lang="en-US" sz="1200" dirty="0" err="1">
                <a:latin typeface="Rubik"/>
                <a:ea typeface="Rubik"/>
                <a:cs typeface="Rubik"/>
                <a:sym typeface="Rubik"/>
              </a:rPr>
              <a:t>variabelnya</a:t>
            </a:r>
            <a:r>
              <a:rPr lang="en-US" sz="1200" dirty="0">
                <a:latin typeface="Rubik"/>
                <a:ea typeface="Rubik"/>
                <a:cs typeface="Rubik"/>
                <a:sym typeface="Rubik"/>
              </a:rPr>
              <a:t>. Hal </a:t>
            </a:r>
            <a:r>
              <a:rPr lang="en-US" sz="1200" dirty="0" err="1">
                <a:latin typeface="Rubik"/>
                <a:ea typeface="Rubik"/>
                <a:cs typeface="Rubik"/>
                <a:sym typeface="Rubik"/>
              </a:rPr>
              <a:t>ini</a:t>
            </a:r>
            <a:r>
              <a:rPr lang="en-US" sz="1200" dirty="0">
                <a:latin typeface="Rubik"/>
                <a:ea typeface="Rubik"/>
                <a:cs typeface="Rubik"/>
                <a:sym typeface="Rubik"/>
              </a:rPr>
              <a:t> </a:t>
            </a:r>
            <a:r>
              <a:rPr lang="en-US" sz="1200" dirty="0" err="1">
                <a:latin typeface="Rubik"/>
                <a:ea typeface="Rubik"/>
                <a:cs typeface="Rubik"/>
                <a:sym typeface="Rubik"/>
              </a:rPr>
              <a:t>bertujuan</a:t>
            </a:r>
            <a:r>
              <a:rPr lang="en-US" sz="1200" dirty="0">
                <a:latin typeface="Rubik"/>
                <a:ea typeface="Rubik"/>
                <a:cs typeface="Rubik"/>
                <a:sym typeface="Rubik"/>
              </a:rPr>
              <a:t> agar </a:t>
            </a:r>
            <a:r>
              <a:rPr lang="en-US" sz="1200" dirty="0" err="1">
                <a:latin typeface="Rubik"/>
                <a:ea typeface="Rubik"/>
                <a:cs typeface="Rubik"/>
                <a:sym typeface="Rubik"/>
              </a:rPr>
              <a:t>lebih</a:t>
            </a:r>
            <a:r>
              <a:rPr lang="en-US" sz="1200" dirty="0">
                <a:latin typeface="Rubik"/>
                <a:ea typeface="Rubik"/>
                <a:cs typeface="Rubik"/>
                <a:sym typeface="Rubik"/>
              </a:rPr>
              <a:t> </a:t>
            </a:r>
            <a:r>
              <a:rPr lang="en-US" sz="1200" dirty="0" err="1">
                <a:latin typeface="Rubik"/>
                <a:ea typeface="Rubik"/>
                <a:cs typeface="Rubik"/>
                <a:sym typeface="Rubik"/>
              </a:rPr>
              <a:t>mudah</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enhance </a:t>
            </a:r>
            <a:r>
              <a:rPr lang="en-US" sz="1200" dirty="0" err="1">
                <a:latin typeface="Rubik"/>
                <a:ea typeface="Rubik"/>
                <a:cs typeface="Rubik"/>
                <a:sym typeface="Rubik"/>
              </a:rPr>
              <a:t>jika</a:t>
            </a:r>
            <a:r>
              <a:rPr lang="en-US" sz="1200" dirty="0">
                <a:latin typeface="Rubik"/>
                <a:ea typeface="Rubik"/>
                <a:cs typeface="Rubik"/>
                <a:sym typeface="Rubik"/>
              </a:rPr>
              <a:t> </a:t>
            </a:r>
            <a:r>
              <a:rPr lang="en-US" sz="1200" dirty="0" err="1">
                <a:latin typeface="Rubik"/>
                <a:ea typeface="Rubik"/>
                <a:cs typeface="Rubik"/>
                <a:sym typeface="Rubik"/>
              </a:rPr>
              <a:t>ada</a:t>
            </a:r>
            <a:r>
              <a:rPr lang="en-US" sz="1200" dirty="0">
                <a:latin typeface="Rubik"/>
                <a:ea typeface="Rubik"/>
                <a:cs typeface="Rubik"/>
                <a:sym typeface="Rubik"/>
              </a:rPr>
              <a:t> </a:t>
            </a:r>
            <a:r>
              <a:rPr lang="en-US" sz="1200" dirty="0" err="1">
                <a:latin typeface="Rubik"/>
                <a:ea typeface="Rubik"/>
                <a:cs typeface="Rubik"/>
                <a:sym typeface="Rubik"/>
              </a:rPr>
              <a:t>perubahan</a:t>
            </a:r>
            <a:r>
              <a:rPr lang="en-US" sz="1200" dirty="0">
                <a:latin typeface="Rubik"/>
                <a:ea typeface="Rubik"/>
                <a:cs typeface="Rubik"/>
                <a:sym typeface="Rubik"/>
              </a:rPr>
              <a:t>.</a:t>
            </a:r>
            <a:endParaRPr sz="12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51667251-E67F-9F4D-FD1A-CBC8132741EB}"/>
              </a:ext>
            </a:extLst>
          </p:cNvPr>
          <p:cNvPicPr>
            <a:picLocks noChangeAspect="1"/>
          </p:cNvPicPr>
          <p:nvPr/>
        </p:nvPicPr>
        <p:blipFill>
          <a:blip r:embed="rId5"/>
          <a:stretch>
            <a:fillRect/>
          </a:stretch>
        </p:blipFill>
        <p:spPr>
          <a:xfrm>
            <a:off x="141121" y="1216244"/>
            <a:ext cx="5372780" cy="2362958"/>
          </a:xfrm>
          <a:prstGeom prst="rect">
            <a:avLst/>
          </a:prstGeom>
        </p:spPr>
      </p:pic>
      <p:pic>
        <p:nvPicPr>
          <p:cNvPr id="8" name="Picture 7">
            <a:extLst>
              <a:ext uri="{FF2B5EF4-FFF2-40B4-BE49-F238E27FC236}">
                <a16:creationId xmlns:a16="http://schemas.microsoft.com/office/drawing/2014/main" id="{B03EA048-99D0-0773-613D-89F3AD7DA816}"/>
              </a:ext>
            </a:extLst>
          </p:cNvPr>
          <p:cNvPicPr>
            <a:picLocks noChangeAspect="1"/>
          </p:cNvPicPr>
          <p:nvPr/>
        </p:nvPicPr>
        <p:blipFill>
          <a:blip r:embed="rId6"/>
          <a:stretch>
            <a:fillRect/>
          </a:stretch>
        </p:blipFill>
        <p:spPr>
          <a:xfrm>
            <a:off x="5513902" y="1291681"/>
            <a:ext cx="3488978" cy="193992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1706</TotalTime>
  <Words>1188</Words>
  <Application>Microsoft Office PowerPoint</Application>
  <PresentationFormat>On-screen Show (16:9)</PresentationFormat>
  <Paragraphs>103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Rubik Light</vt:lpstr>
      <vt:lpstr>Consolas</vt:lpstr>
      <vt:lpstr>Arial</vt:lpstr>
      <vt:lpstr>Rubik SemiBold</vt:lpstr>
      <vt:lpstr>Rubik Medium</vt:lpstr>
      <vt:lpstr>Rubik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Muhiroh zzzzzttt</cp:lastModifiedBy>
  <cp:revision>38</cp:revision>
  <dcterms:modified xsi:type="dcterms:W3CDTF">2024-12-29T10:53:43Z</dcterms:modified>
</cp:coreProperties>
</file>