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1" r:id="rId4"/>
    <p:sldMasterId id="2147483909" r:id="rId5"/>
  </p:sldMasterIdLst>
  <p:notesMasterIdLst>
    <p:notesMasterId r:id="rId24"/>
  </p:notesMasterIdLst>
  <p:handoutMasterIdLst>
    <p:handoutMasterId r:id="rId25"/>
  </p:handoutMasterIdLst>
  <p:sldIdLst>
    <p:sldId id="1072" r:id="rId6"/>
    <p:sldId id="1075" r:id="rId7"/>
    <p:sldId id="1080" r:id="rId8"/>
    <p:sldId id="1085" r:id="rId9"/>
    <p:sldId id="1081" r:id="rId10"/>
    <p:sldId id="1094" r:id="rId11"/>
    <p:sldId id="1074" r:id="rId12"/>
    <p:sldId id="1073" r:id="rId13"/>
    <p:sldId id="1064" r:id="rId14"/>
    <p:sldId id="1060" r:id="rId15"/>
    <p:sldId id="1009" r:id="rId16"/>
    <p:sldId id="1018" r:id="rId17"/>
    <p:sldId id="1083" r:id="rId18"/>
    <p:sldId id="1065" r:id="rId19"/>
    <p:sldId id="1066" r:id="rId20"/>
    <p:sldId id="1076" r:id="rId21"/>
    <p:sldId id="1082" r:id="rId22"/>
    <p:sldId id="1084" r:id="rId23"/>
  </p:sldIdLst>
  <p:sldSz cx="9906000" cy="6858000" type="A4"/>
  <p:notesSz cx="7104063" cy="10234613"/>
  <p:defaultTextStyle>
    <a:defPPr>
      <a:defRPr lang="fi-FI"/>
    </a:defPPr>
    <a:lvl1pPr marL="0" algn="l" defTabSz="536433" rtl="0" eaLnBrk="1" latinLnBrk="0" hangingPunct="1">
      <a:defRPr sz="2112" kern="1200">
        <a:solidFill>
          <a:schemeClr val="tx1"/>
        </a:solidFill>
        <a:latin typeface="+mn-lt"/>
        <a:ea typeface="+mn-ea"/>
        <a:cs typeface="+mn-cs"/>
      </a:defRPr>
    </a:lvl1pPr>
    <a:lvl2pPr marL="536433" algn="l" defTabSz="536433" rtl="0" eaLnBrk="1" latinLnBrk="0" hangingPunct="1">
      <a:defRPr sz="2112" kern="1200">
        <a:solidFill>
          <a:schemeClr val="tx1"/>
        </a:solidFill>
        <a:latin typeface="+mn-lt"/>
        <a:ea typeface="+mn-ea"/>
        <a:cs typeface="+mn-cs"/>
      </a:defRPr>
    </a:lvl2pPr>
    <a:lvl3pPr marL="1072866" algn="l" defTabSz="536433" rtl="0" eaLnBrk="1" latinLnBrk="0" hangingPunct="1">
      <a:defRPr sz="2112" kern="1200">
        <a:solidFill>
          <a:schemeClr val="tx1"/>
        </a:solidFill>
        <a:latin typeface="+mn-lt"/>
        <a:ea typeface="+mn-ea"/>
        <a:cs typeface="+mn-cs"/>
      </a:defRPr>
    </a:lvl3pPr>
    <a:lvl4pPr marL="1609298" algn="l" defTabSz="536433" rtl="0" eaLnBrk="1" latinLnBrk="0" hangingPunct="1">
      <a:defRPr sz="2112" kern="1200">
        <a:solidFill>
          <a:schemeClr val="tx1"/>
        </a:solidFill>
        <a:latin typeface="+mn-lt"/>
        <a:ea typeface="+mn-ea"/>
        <a:cs typeface="+mn-cs"/>
      </a:defRPr>
    </a:lvl4pPr>
    <a:lvl5pPr marL="2145731" algn="l" defTabSz="536433" rtl="0" eaLnBrk="1" latinLnBrk="0" hangingPunct="1">
      <a:defRPr sz="2112" kern="1200">
        <a:solidFill>
          <a:schemeClr val="tx1"/>
        </a:solidFill>
        <a:latin typeface="+mn-lt"/>
        <a:ea typeface="+mn-ea"/>
        <a:cs typeface="+mn-cs"/>
      </a:defRPr>
    </a:lvl5pPr>
    <a:lvl6pPr marL="2682164" algn="l" defTabSz="536433" rtl="0" eaLnBrk="1" latinLnBrk="0" hangingPunct="1">
      <a:defRPr sz="2112" kern="1200">
        <a:solidFill>
          <a:schemeClr val="tx1"/>
        </a:solidFill>
        <a:latin typeface="+mn-lt"/>
        <a:ea typeface="+mn-ea"/>
        <a:cs typeface="+mn-cs"/>
      </a:defRPr>
    </a:lvl6pPr>
    <a:lvl7pPr marL="3218597" algn="l" defTabSz="536433" rtl="0" eaLnBrk="1" latinLnBrk="0" hangingPunct="1">
      <a:defRPr sz="2112" kern="1200">
        <a:solidFill>
          <a:schemeClr val="tx1"/>
        </a:solidFill>
        <a:latin typeface="+mn-lt"/>
        <a:ea typeface="+mn-ea"/>
        <a:cs typeface="+mn-cs"/>
      </a:defRPr>
    </a:lvl7pPr>
    <a:lvl8pPr marL="3755029" algn="l" defTabSz="536433" rtl="0" eaLnBrk="1" latinLnBrk="0" hangingPunct="1">
      <a:defRPr sz="2112" kern="1200">
        <a:solidFill>
          <a:schemeClr val="tx1"/>
        </a:solidFill>
        <a:latin typeface="+mn-lt"/>
        <a:ea typeface="+mn-ea"/>
        <a:cs typeface="+mn-cs"/>
      </a:defRPr>
    </a:lvl8pPr>
    <a:lvl9pPr marL="4291462" algn="l" defTabSz="536433" rtl="0" eaLnBrk="1" latinLnBrk="0" hangingPunct="1">
      <a:defRPr sz="2112" kern="1200">
        <a:solidFill>
          <a:schemeClr val="tx1"/>
        </a:solidFill>
        <a:latin typeface="+mn-lt"/>
        <a:ea typeface="+mn-ea"/>
        <a:cs typeface="+mn-cs"/>
      </a:defRPr>
    </a:lvl9pPr>
  </p:defaultTextStyle>
  <p:extLst>
    <p:ext uri="{521415D9-36F7-43E2-AB2F-B90AF26B5E84}">
      <p14:sectionLst xmlns:p14="http://schemas.microsoft.com/office/powerpoint/2010/main">
        <p14:section name="API MVA" id="{C8291483-9844-49F9-B0C9-CA92C09279D9}">
          <p14:sldIdLst>
            <p14:sldId id="1072"/>
            <p14:sldId id="1075"/>
            <p14:sldId id="1080"/>
            <p14:sldId id="1085"/>
            <p14:sldId id="1081"/>
            <p14:sldId id="1094"/>
            <p14:sldId id="1074"/>
            <p14:sldId id="1073"/>
            <p14:sldId id="1064"/>
            <p14:sldId id="1060"/>
            <p14:sldId id="1009"/>
            <p14:sldId id="1018"/>
            <p14:sldId id="1083"/>
            <p14:sldId id="1065"/>
            <p14:sldId id="1066"/>
            <p14:sldId id="1076"/>
            <p14:sldId id="1082"/>
            <p14:sldId id="1084"/>
          </p14:sldIdLst>
        </p14:section>
      </p14:sectionLst>
    </p:ext>
    <p:ext uri="{EFAFB233-063F-42B5-8137-9DF3F51BA10A}">
      <p15:sldGuideLst xmlns:p15="http://schemas.microsoft.com/office/powerpoint/2012/main">
        <p15:guide id="3" orient="horz" pos="1404" userDrawn="1">
          <p15:clr>
            <a:srgbClr val="A4A3A4"/>
          </p15:clr>
        </p15:guide>
        <p15:guide id="4" pos="1351" userDrawn="1">
          <p15:clr>
            <a:srgbClr val="A4A3A4"/>
          </p15:clr>
        </p15:guide>
        <p15:guide id="7" pos="6240" userDrawn="1">
          <p15:clr>
            <a:srgbClr val="A4A3A4"/>
          </p15:clr>
        </p15:guide>
        <p15:guide id="10" orient="horz" pos="2825" userDrawn="1">
          <p15:clr>
            <a:srgbClr val="A4A3A4"/>
          </p15:clr>
        </p15:guide>
        <p15:guide id="11" pos="4865" userDrawn="1">
          <p15:clr>
            <a:srgbClr val="A4A3A4"/>
          </p15:clr>
        </p15:guide>
        <p15:guide id="12" pos="2137" userDrawn="1">
          <p15:clr>
            <a:srgbClr val="A4A3A4"/>
          </p15:clr>
        </p15:guide>
        <p15:guide id="14" pos="2604" userDrawn="1">
          <p15:clr>
            <a:srgbClr val="A4A3A4"/>
          </p15:clr>
        </p15:guide>
        <p15:guide id="15" pos="2948" userDrawn="1">
          <p15:clr>
            <a:srgbClr val="A4A3A4"/>
          </p15:clr>
        </p15:guide>
        <p15:guide id="16" pos="3267" userDrawn="1">
          <p15:clr>
            <a:srgbClr val="A4A3A4"/>
          </p15:clr>
        </p15:guide>
        <p15:guide id="18" pos="4545" userDrawn="1">
          <p15:clr>
            <a:srgbClr val="A4A3A4"/>
          </p15:clr>
        </p15:guide>
        <p15:guide id="19" pos="4226" userDrawn="1">
          <p15:clr>
            <a:srgbClr val="A4A3A4"/>
          </p15:clr>
        </p15:guide>
        <p15:guide id="20" pos="5184" userDrawn="1">
          <p15:clr>
            <a:srgbClr val="A4A3A4"/>
          </p15:clr>
        </p15:guide>
        <p15:guide id="21" pos="1646" userDrawn="1">
          <p15:clr>
            <a:srgbClr val="A4A3A4"/>
          </p15:clr>
        </p15:guide>
        <p15:guide id="22" pos="3734" userDrawn="1">
          <p15:clr>
            <a:srgbClr val="A4A3A4"/>
          </p15:clr>
        </p15:guide>
      </p15:sldGuideLst>
    </p:ext>
    <p:ext uri="{2D200454-40CA-4A62-9FC3-DE9A4176ACB9}">
      <p15:notesGuideLst xmlns:p15="http://schemas.microsoft.com/office/powerpoint/2012/main">
        <p15:guide id="1" orient="horz" pos="2968" userDrawn="1">
          <p15:clr>
            <a:srgbClr val="A4A3A4"/>
          </p15:clr>
        </p15:guide>
        <p15:guide id="2" pos="2258" userDrawn="1">
          <p15:clr>
            <a:srgbClr val="A4A3A4"/>
          </p15:clr>
        </p15:guide>
        <p15:guide id="3" orient="horz" pos="3224" userDrawn="1">
          <p15:clr>
            <a:srgbClr val="A4A3A4"/>
          </p15:clr>
        </p15:guide>
        <p15:guide id="4"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inioja Marjukka" initials="NM" lastIdx="22" clrIdx="0">
    <p:extLst>
      <p:ext uri="{19B8F6BF-5375-455C-9EA6-DF929625EA0E}">
        <p15:presenceInfo xmlns:p15="http://schemas.microsoft.com/office/powerpoint/2012/main" userId="S-1-5-21-2430671462-2852971551-2796011055-77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00"/>
    <a:srgbClr val="FFFFFF"/>
    <a:srgbClr val="21A8B4"/>
    <a:srgbClr val="834A7E"/>
    <a:srgbClr val="1F1F1F"/>
    <a:srgbClr val="D9D9D9"/>
    <a:srgbClr val="B40003"/>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2733" autoAdjust="0"/>
  </p:normalViewPr>
  <p:slideViewPr>
    <p:cSldViewPr snapToGrid="0" snapToObjects="1" showGuides="1">
      <p:cViewPr varScale="1">
        <p:scale>
          <a:sx n="71" d="100"/>
          <a:sy n="71" d="100"/>
        </p:scale>
        <p:origin x="907" y="62"/>
      </p:cViewPr>
      <p:guideLst>
        <p:guide orient="horz" pos="1404"/>
        <p:guide pos="1351"/>
        <p:guide pos="6240"/>
        <p:guide orient="horz" pos="2825"/>
        <p:guide pos="4865"/>
        <p:guide pos="2137"/>
        <p:guide pos="2604"/>
        <p:guide pos="2948"/>
        <p:guide pos="3267"/>
        <p:guide pos="4545"/>
        <p:guide pos="4226"/>
        <p:guide pos="5184"/>
        <p:guide pos="1646"/>
        <p:guide pos="3734"/>
      </p:guideLst>
    </p:cSldViewPr>
  </p:slideViewPr>
  <p:notesTextViewPr>
    <p:cViewPr>
      <p:scale>
        <a:sx n="3" d="2"/>
        <a:sy n="3" d="2"/>
      </p:scale>
      <p:origin x="0" y="0"/>
    </p:cViewPr>
  </p:notesTextViewPr>
  <p:sorterViewPr>
    <p:cViewPr>
      <p:scale>
        <a:sx n="62" d="100"/>
        <a:sy n="62" d="100"/>
      </p:scale>
      <p:origin x="0" y="0"/>
    </p:cViewPr>
  </p:sorterViewPr>
  <p:notesViewPr>
    <p:cSldViewPr snapToGrid="0" snapToObjects="1" showGuides="1">
      <p:cViewPr varScale="1">
        <p:scale>
          <a:sx n="61" d="100"/>
          <a:sy n="61" d="100"/>
        </p:scale>
        <p:origin x="3259" y="38"/>
      </p:cViewPr>
      <p:guideLst>
        <p:guide orient="horz" pos="2968"/>
        <p:guide pos="2258"/>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C09C5-B507-4414-B6EE-3F12A89611FB}"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ACCABF8E-F594-4E7C-B51B-EA5B0A980BFB}">
      <dgm:prSet phldrT="[Text]" custT="1">
        <dgm:style>
          <a:lnRef idx="2">
            <a:schemeClr val="dk1"/>
          </a:lnRef>
          <a:fillRef idx="1">
            <a:schemeClr val="lt1"/>
          </a:fillRef>
          <a:effectRef idx="0">
            <a:schemeClr val="dk1"/>
          </a:effectRef>
          <a:fontRef idx="minor">
            <a:schemeClr val="dk1"/>
          </a:fontRef>
        </dgm:style>
      </dgm:prSet>
      <dgm:spPr>
        <a:ln/>
      </dgm:spPr>
      <dgm:t>
        <a:bodyPr anchor="t"/>
        <a:lstStyle/>
        <a:p>
          <a:r>
            <a:rPr lang="en-US" sz="1200" b="1" dirty="0"/>
            <a:t>Top 5 concepts</a:t>
          </a:r>
        </a:p>
      </dgm:t>
    </dgm:pt>
    <dgm:pt modelId="{C1598007-2EA2-4808-9E82-A4D5A31FB3A9}" type="parTrans" cxnId="{7517761F-8752-4BA4-AF77-BC9C658BFBD5}">
      <dgm:prSet/>
      <dgm:spPr/>
      <dgm:t>
        <a:bodyPr/>
        <a:lstStyle/>
        <a:p>
          <a:endParaRPr lang="en-US" sz="1200"/>
        </a:p>
      </dgm:t>
    </dgm:pt>
    <dgm:pt modelId="{5F813CE7-91EB-4DF9-BD74-2FBDE272DF39}" type="sibTrans" cxnId="{7517761F-8752-4BA4-AF77-BC9C658BFBD5}">
      <dgm:prSet/>
      <dgm:spPr/>
      <dgm:t>
        <a:bodyPr/>
        <a:lstStyle/>
        <a:p>
          <a:endParaRPr lang="en-US" sz="1200"/>
        </a:p>
      </dgm:t>
    </dgm:pt>
    <dgm:pt modelId="{99EC6E3B-7618-4A2C-93AA-CA3CBDB94B31}">
      <dgm:prSet phldrT="[Text]" custT="1"/>
      <dgm:spPr/>
      <dgm:t>
        <a:bodyPr anchor="t"/>
        <a:lstStyle/>
        <a:p>
          <a:r>
            <a:rPr lang="en-US" sz="1200" b="1" dirty="0"/>
            <a:t>International, national, industry specific or company wide data standards?</a:t>
          </a:r>
        </a:p>
      </dgm:t>
    </dgm:pt>
    <dgm:pt modelId="{EADDFE78-1954-40AF-8385-931AE26A1A30}" type="parTrans" cxnId="{BCD33A5A-32A6-4D71-B356-7D4DE62C3637}">
      <dgm:prSet/>
      <dgm:spPr/>
      <dgm:t>
        <a:bodyPr/>
        <a:lstStyle/>
        <a:p>
          <a:endParaRPr lang="en-US" sz="1200"/>
        </a:p>
      </dgm:t>
    </dgm:pt>
    <dgm:pt modelId="{7DBA63D9-9BB4-46F1-8990-D5C2E5110AA6}" type="sibTrans" cxnId="{BCD33A5A-32A6-4D71-B356-7D4DE62C3637}">
      <dgm:prSet/>
      <dgm:spPr/>
      <dgm:t>
        <a:bodyPr/>
        <a:lstStyle/>
        <a:p>
          <a:endParaRPr lang="en-US" sz="1200"/>
        </a:p>
      </dgm:t>
    </dgm:pt>
    <dgm:pt modelId="{95FDCED4-06A8-4B85-B373-77EAED44E575}">
      <dgm:prSet phldrT="[Text]" custT="1"/>
      <dgm:spPr/>
      <dgm:t>
        <a:bodyPr anchor="t"/>
        <a:lstStyle/>
        <a:p>
          <a:r>
            <a:rPr lang="en-US" sz="1200" b="1" dirty="0"/>
            <a:t>How fresh the data needs to be?</a:t>
          </a:r>
        </a:p>
      </dgm:t>
    </dgm:pt>
    <dgm:pt modelId="{B4EDFA63-6B64-475A-80D2-6757D4A30413}" type="parTrans" cxnId="{8BAE7083-2B45-47E6-8115-2C522D2CEBB3}">
      <dgm:prSet/>
      <dgm:spPr/>
      <dgm:t>
        <a:bodyPr/>
        <a:lstStyle/>
        <a:p>
          <a:endParaRPr lang="en-US" sz="1200"/>
        </a:p>
      </dgm:t>
    </dgm:pt>
    <dgm:pt modelId="{08755118-24FE-4FDD-8A52-FFCAE42C96CC}" type="sibTrans" cxnId="{8BAE7083-2B45-47E6-8115-2C522D2CEBB3}">
      <dgm:prSet/>
      <dgm:spPr/>
      <dgm:t>
        <a:bodyPr/>
        <a:lstStyle/>
        <a:p>
          <a:endParaRPr lang="en-US" sz="1200"/>
        </a:p>
      </dgm:t>
    </dgm:pt>
    <dgm:pt modelId="{BECD9268-7F2A-4153-88B6-864D45DF300C}">
      <dgm:prSet phldrT="[Text]" custT="1"/>
      <dgm:spPr/>
      <dgm:t>
        <a:bodyPr anchor="b" anchorCtr="0"/>
        <a:lstStyle/>
        <a:p>
          <a:r>
            <a:rPr lang="en-US" sz="1200" b="1" dirty="0"/>
            <a:t>Common identifiers, must-have attributes?</a:t>
          </a:r>
        </a:p>
      </dgm:t>
    </dgm:pt>
    <dgm:pt modelId="{635441D8-F27B-483E-A2AD-61895614BEA5}" type="parTrans" cxnId="{E3FE0F73-23F3-4B8D-BBF5-9AF49031CB4E}">
      <dgm:prSet/>
      <dgm:spPr/>
      <dgm:t>
        <a:bodyPr/>
        <a:lstStyle/>
        <a:p>
          <a:endParaRPr lang="en-US" sz="1200"/>
        </a:p>
      </dgm:t>
    </dgm:pt>
    <dgm:pt modelId="{C3AB48FA-096F-495D-95A8-1F24D6A2BA02}" type="sibTrans" cxnId="{E3FE0F73-23F3-4B8D-BBF5-9AF49031CB4E}">
      <dgm:prSet/>
      <dgm:spPr/>
      <dgm:t>
        <a:bodyPr/>
        <a:lstStyle/>
        <a:p>
          <a:endParaRPr lang="en-US" sz="1200"/>
        </a:p>
      </dgm:t>
    </dgm:pt>
    <dgm:pt modelId="{783217C3-1E10-417F-97C3-B8F12332FF69}">
      <dgm:prSet phldrT="[Text]" custT="1"/>
      <dgm:spPr/>
      <dgm:t>
        <a:bodyPr anchor="b" anchorCtr="0"/>
        <a:lstStyle/>
        <a:p>
          <a:r>
            <a:rPr lang="en-US" sz="1200" b="1" dirty="0"/>
            <a:t>What questions the API consumers need answers to? </a:t>
          </a:r>
        </a:p>
      </dgm:t>
    </dgm:pt>
    <dgm:pt modelId="{93727133-EE09-41C3-8D52-C3E66AD37206}" type="parTrans" cxnId="{476D80B7-E156-4887-BC3F-615BE3A07F7F}">
      <dgm:prSet/>
      <dgm:spPr/>
      <dgm:t>
        <a:bodyPr/>
        <a:lstStyle/>
        <a:p>
          <a:endParaRPr lang="en-US" sz="1200"/>
        </a:p>
      </dgm:t>
    </dgm:pt>
    <dgm:pt modelId="{F301D777-E591-47F2-964D-8BA7C841C8AE}" type="sibTrans" cxnId="{476D80B7-E156-4887-BC3F-615BE3A07F7F}">
      <dgm:prSet/>
      <dgm:spPr/>
      <dgm:t>
        <a:bodyPr/>
        <a:lstStyle/>
        <a:p>
          <a:endParaRPr lang="en-US" sz="1200"/>
        </a:p>
      </dgm:t>
    </dgm:pt>
    <dgm:pt modelId="{A83A4CFC-D56C-4B46-BC61-04AFB6241D04}" type="pres">
      <dgm:prSet presAssocID="{BD2C09C5-B507-4414-B6EE-3F12A89611FB}" presName="diagram" presStyleCnt="0">
        <dgm:presLayoutVars>
          <dgm:chMax val="1"/>
          <dgm:dir/>
          <dgm:animLvl val="ctr"/>
          <dgm:resizeHandles val="exact"/>
        </dgm:presLayoutVars>
      </dgm:prSet>
      <dgm:spPr/>
    </dgm:pt>
    <dgm:pt modelId="{0811E1AD-0248-45EC-8643-FF17C1094693}" type="pres">
      <dgm:prSet presAssocID="{BD2C09C5-B507-4414-B6EE-3F12A89611FB}" presName="matrix" presStyleCnt="0"/>
      <dgm:spPr/>
    </dgm:pt>
    <dgm:pt modelId="{C453D7A1-C345-4331-A189-07FC568051C9}" type="pres">
      <dgm:prSet presAssocID="{BD2C09C5-B507-4414-B6EE-3F12A89611FB}" presName="tile1" presStyleLbl="node1" presStyleIdx="0" presStyleCnt="4"/>
      <dgm:spPr/>
    </dgm:pt>
    <dgm:pt modelId="{1B2B1C07-2163-4FA6-9E4E-C3D1248C34BF}" type="pres">
      <dgm:prSet presAssocID="{BD2C09C5-B507-4414-B6EE-3F12A89611FB}" presName="tile1text" presStyleLbl="node1" presStyleIdx="0" presStyleCnt="4">
        <dgm:presLayoutVars>
          <dgm:chMax val="0"/>
          <dgm:chPref val="0"/>
          <dgm:bulletEnabled val="1"/>
        </dgm:presLayoutVars>
      </dgm:prSet>
      <dgm:spPr/>
    </dgm:pt>
    <dgm:pt modelId="{893A6E0E-63DA-4034-AA60-50488E554BAE}" type="pres">
      <dgm:prSet presAssocID="{BD2C09C5-B507-4414-B6EE-3F12A89611FB}" presName="tile2" presStyleLbl="node1" presStyleIdx="1" presStyleCnt="4" custLinFactNeighborX="2553" custLinFactNeighborY="-4787"/>
      <dgm:spPr/>
    </dgm:pt>
    <dgm:pt modelId="{55173ECC-47C3-422F-A1C9-D7539031D2A3}" type="pres">
      <dgm:prSet presAssocID="{BD2C09C5-B507-4414-B6EE-3F12A89611FB}" presName="tile2text" presStyleLbl="node1" presStyleIdx="1" presStyleCnt="4">
        <dgm:presLayoutVars>
          <dgm:chMax val="0"/>
          <dgm:chPref val="0"/>
          <dgm:bulletEnabled val="1"/>
        </dgm:presLayoutVars>
      </dgm:prSet>
      <dgm:spPr/>
    </dgm:pt>
    <dgm:pt modelId="{524346F4-28A3-4350-BFCB-DC69D6733BB9}" type="pres">
      <dgm:prSet presAssocID="{BD2C09C5-B507-4414-B6EE-3F12A89611FB}" presName="tile3" presStyleLbl="node1" presStyleIdx="2" presStyleCnt="4" custLinFactNeighborY="479"/>
      <dgm:spPr/>
    </dgm:pt>
    <dgm:pt modelId="{E4F89A5A-06F9-4E78-93DD-E91CC1A78A78}" type="pres">
      <dgm:prSet presAssocID="{BD2C09C5-B507-4414-B6EE-3F12A89611FB}" presName="tile3text" presStyleLbl="node1" presStyleIdx="2" presStyleCnt="4">
        <dgm:presLayoutVars>
          <dgm:chMax val="0"/>
          <dgm:chPref val="0"/>
          <dgm:bulletEnabled val="1"/>
        </dgm:presLayoutVars>
      </dgm:prSet>
      <dgm:spPr/>
    </dgm:pt>
    <dgm:pt modelId="{F57F48A8-1CAC-43CB-91B3-592D485C0CD4}" type="pres">
      <dgm:prSet presAssocID="{BD2C09C5-B507-4414-B6EE-3F12A89611FB}" presName="tile4" presStyleLbl="node1" presStyleIdx="3" presStyleCnt="4"/>
      <dgm:spPr/>
    </dgm:pt>
    <dgm:pt modelId="{7E3730DA-DEF6-4D2D-BEB2-7096B51CF2D6}" type="pres">
      <dgm:prSet presAssocID="{BD2C09C5-B507-4414-B6EE-3F12A89611FB}" presName="tile4text" presStyleLbl="node1" presStyleIdx="3" presStyleCnt="4">
        <dgm:presLayoutVars>
          <dgm:chMax val="0"/>
          <dgm:chPref val="0"/>
          <dgm:bulletEnabled val="1"/>
        </dgm:presLayoutVars>
      </dgm:prSet>
      <dgm:spPr/>
    </dgm:pt>
    <dgm:pt modelId="{28FDA4FE-D41F-4E80-8284-05415AD58B3F}" type="pres">
      <dgm:prSet presAssocID="{BD2C09C5-B507-4414-B6EE-3F12A89611FB}" presName="centerTile" presStyleLbl="fgShp" presStyleIdx="0" presStyleCnt="1" custScaleY="220286">
        <dgm:presLayoutVars>
          <dgm:chMax val="0"/>
          <dgm:chPref val="0"/>
        </dgm:presLayoutVars>
      </dgm:prSet>
      <dgm:spPr/>
    </dgm:pt>
  </dgm:ptLst>
  <dgm:cxnLst>
    <dgm:cxn modelId="{A09C6606-7B62-43B0-9D6E-785E794EB20B}" type="presOf" srcId="{99EC6E3B-7618-4A2C-93AA-CA3CBDB94B31}" destId="{C453D7A1-C345-4331-A189-07FC568051C9}" srcOrd="0" destOrd="0" presId="urn:microsoft.com/office/officeart/2005/8/layout/matrix1"/>
    <dgm:cxn modelId="{DFD75F17-2DC9-48E5-B5B4-88A86B031CAB}" type="presOf" srcId="{95FDCED4-06A8-4B85-B373-77EAED44E575}" destId="{893A6E0E-63DA-4034-AA60-50488E554BAE}" srcOrd="0" destOrd="0" presId="urn:microsoft.com/office/officeart/2005/8/layout/matrix1"/>
    <dgm:cxn modelId="{7517761F-8752-4BA4-AF77-BC9C658BFBD5}" srcId="{BD2C09C5-B507-4414-B6EE-3F12A89611FB}" destId="{ACCABF8E-F594-4E7C-B51B-EA5B0A980BFB}" srcOrd="0" destOrd="0" parTransId="{C1598007-2EA2-4808-9E82-A4D5A31FB3A9}" sibTransId="{5F813CE7-91EB-4DF9-BD74-2FBDE272DF39}"/>
    <dgm:cxn modelId="{C3450838-4817-49DE-A3A0-83D29C2A4277}" type="presOf" srcId="{99EC6E3B-7618-4A2C-93AA-CA3CBDB94B31}" destId="{1B2B1C07-2163-4FA6-9E4E-C3D1248C34BF}" srcOrd="1" destOrd="0" presId="urn:microsoft.com/office/officeart/2005/8/layout/matrix1"/>
    <dgm:cxn modelId="{E3FE0F73-23F3-4B8D-BBF5-9AF49031CB4E}" srcId="{ACCABF8E-F594-4E7C-B51B-EA5B0A980BFB}" destId="{BECD9268-7F2A-4153-88B6-864D45DF300C}" srcOrd="2" destOrd="0" parTransId="{635441D8-F27B-483E-A2AD-61895614BEA5}" sibTransId="{C3AB48FA-096F-495D-95A8-1F24D6A2BA02}"/>
    <dgm:cxn modelId="{91208C78-0CFC-4943-AF66-042DB1D0FFD8}" type="presOf" srcId="{BECD9268-7F2A-4153-88B6-864D45DF300C}" destId="{E4F89A5A-06F9-4E78-93DD-E91CC1A78A78}" srcOrd="1" destOrd="0" presId="urn:microsoft.com/office/officeart/2005/8/layout/matrix1"/>
    <dgm:cxn modelId="{BCD33A5A-32A6-4D71-B356-7D4DE62C3637}" srcId="{ACCABF8E-F594-4E7C-B51B-EA5B0A980BFB}" destId="{99EC6E3B-7618-4A2C-93AA-CA3CBDB94B31}" srcOrd="0" destOrd="0" parTransId="{EADDFE78-1954-40AF-8385-931AE26A1A30}" sibTransId="{7DBA63D9-9BB4-46F1-8990-D5C2E5110AA6}"/>
    <dgm:cxn modelId="{8BAE7083-2B45-47E6-8115-2C522D2CEBB3}" srcId="{ACCABF8E-F594-4E7C-B51B-EA5B0A980BFB}" destId="{95FDCED4-06A8-4B85-B373-77EAED44E575}" srcOrd="1" destOrd="0" parTransId="{B4EDFA63-6B64-475A-80D2-6757D4A30413}" sibTransId="{08755118-24FE-4FDD-8A52-FFCAE42C96CC}"/>
    <dgm:cxn modelId="{8CF024AF-AC92-44AF-9626-A04E5727B4E7}" type="presOf" srcId="{783217C3-1E10-417F-97C3-B8F12332FF69}" destId="{7E3730DA-DEF6-4D2D-BEB2-7096B51CF2D6}" srcOrd="1" destOrd="0" presId="urn:microsoft.com/office/officeart/2005/8/layout/matrix1"/>
    <dgm:cxn modelId="{476D80B7-E156-4887-BC3F-615BE3A07F7F}" srcId="{ACCABF8E-F594-4E7C-B51B-EA5B0A980BFB}" destId="{783217C3-1E10-417F-97C3-B8F12332FF69}" srcOrd="3" destOrd="0" parTransId="{93727133-EE09-41C3-8D52-C3E66AD37206}" sibTransId="{F301D777-E591-47F2-964D-8BA7C841C8AE}"/>
    <dgm:cxn modelId="{C47715BB-5480-4AA8-970F-DCF7965FA33F}" type="presOf" srcId="{BECD9268-7F2A-4153-88B6-864D45DF300C}" destId="{524346F4-28A3-4350-BFCB-DC69D6733BB9}" srcOrd="0" destOrd="0" presId="urn:microsoft.com/office/officeart/2005/8/layout/matrix1"/>
    <dgm:cxn modelId="{2B29A6D3-020C-4DB7-8BCE-2784C9D53AC0}" type="presOf" srcId="{BD2C09C5-B507-4414-B6EE-3F12A89611FB}" destId="{A83A4CFC-D56C-4B46-BC61-04AFB6241D04}" srcOrd="0" destOrd="0" presId="urn:microsoft.com/office/officeart/2005/8/layout/matrix1"/>
    <dgm:cxn modelId="{FF3F55DC-37A4-4E3A-973A-854D868DC3D3}" type="presOf" srcId="{ACCABF8E-F594-4E7C-B51B-EA5B0A980BFB}" destId="{28FDA4FE-D41F-4E80-8284-05415AD58B3F}" srcOrd="0" destOrd="0" presId="urn:microsoft.com/office/officeart/2005/8/layout/matrix1"/>
    <dgm:cxn modelId="{63DD8EFC-330A-424E-B75F-5D500A175CD3}" type="presOf" srcId="{95FDCED4-06A8-4B85-B373-77EAED44E575}" destId="{55173ECC-47C3-422F-A1C9-D7539031D2A3}" srcOrd="1" destOrd="0" presId="urn:microsoft.com/office/officeart/2005/8/layout/matrix1"/>
    <dgm:cxn modelId="{01F366FD-ECC0-4AB3-B8B9-43649AFD86E7}" type="presOf" srcId="{783217C3-1E10-417F-97C3-B8F12332FF69}" destId="{F57F48A8-1CAC-43CB-91B3-592D485C0CD4}" srcOrd="0" destOrd="0" presId="urn:microsoft.com/office/officeart/2005/8/layout/matrix1"/>
    <dgm:cxn modelId="{8D867674-1E6E-4BAF-BF90-3457CABDBD35}" type="presParOf" srcId="{A83A4CFC-D56C-4B46-BC61-04AFB6241D04}" destId="{0811E1AD-0248-45EC-8643-FF17C1094693}" srcOrd="0" destOrd="0" presId="urn:microsoft.com/office/officeart/2005/8/layout/matrix1"/>
    <dgm:cxn modelId="{2C3627B4-5E8E-419E-A1F1-C1E067AEE06C}" type="presParOf" srcId="{0811E1AD-0248-45EC-8643-FF17C1094693}" destId="{C453D7A1-C345-4331-A189-07FC568051C9}" srcOrd="0" destOrd="0" presId="urn:microsoft.com/office/officeart/2005/8/layout/matrix1"/>
    <dgm:cxn modelId="{2D9AEA2D-890A-442B-B681-3BBECA70A13E}" type="presParOf" srcId="{0811E1AD-0248-45EC-8643-FF17C1094693}" destId="{1B2B1C07-2163-4FA6-9E4E-C3D1248C34BF}" srcOrd="1" destOrd="0" presId="urn:microsoft.com/office/officeart/2005/8/layout/matrix1"/>
    <dgm:cxn modelId="{54004C00-6571-41C8-90CF-8D84F580DD7E}" type="presParOf" srcId="{0811E1AD-0248-45EC-8643-FF17C1094693}" destId="{893A6E0E-63DA-4034-AA60-50488E554BAE}" srcOrd="2" destOrd="0" presId="urn:microsoft.com/office/officeart/2005/8/layout/matrix1"/>
    <dgm:cxn modelId="{358E5881-B593-4848-A6F0-14E2BEDD573B}" type="presParOf" srcId="{0811E1AD-0248-45EC-8643-FF17C1094693}" destId="{55173ECC-47C3-422F-A1C9-D7539031D2A3}" srcOrd="3" destOrd="0" presId="urn:microsoft.com/office/officeart/2005/8/layout/matrix1"/>
    <dgm:cxn modelId="{6BA3F438-1B88-4375-9A70-8D425309CC83}" type="presParOf" srcId="{0811E1AD-0248-45EC-8643-FF17C1094693}" destId="{524346F4-28A3-4350-BFCB-DC69D6733BB9}" srcOrd="4" destOrd="0" presId="urn:microsoft.com/office/officeart/2005/8/layout/matrix1"/>
    <dgm:cxn modelId="{B908F19E-0348-4500-A7A2-414E684C4D26}" type="presParOf" srcId="{0811E1AD-0248-45EC-8643-FF17C1094693}" destId="{E4F89A5A-06F9-4E78-93DD-E91CC1A78A78}" srcOrd="5" destOrd="0" presId="urn:microsoft.com/office/officeart/2005/8/layout/matrix1"/>
    <dgm:cxn modelId="{E951DB27-4F9A-4CE8-8B63-B1CC790925E5}" type="presParOf" srcId="{0811E1AD-0248-45EC-8643-FF17C1094693}" destId="{F57F48A8-1CAC-43CB-91B3-592D485C0CD4}" srcOrd="6" destOrd="0" presId="urn:microsoft.com/office/officeart/2005/8/layout/matrix1"/>
    <dgm:cxn modelId="{485D4001-1DEB-44A5-8140-5BF7564EEDD5}" type="presParOf" srcId="{0811E1AD-0248-45EC-8643-FF17C1094693}" destId="{7E3730DA-DEF6-4D2D-BEB2-7096B51CF2D6}" srcOrd="7" destOrd="0" presId="urn:microsoft.com/office/officeart/2005/8/layout/matrix1"/>
    <dgm:cxn modelId="{C4EE1A33-8FD6-4BD0-BFC0-F73072C46793}" type="presParOf" srcId="{A83A4CFC-D56C-4B46-BC61-04AFB6241D04}" destId="{28FDA4FE-D41F-4E80-8284-05415AD58B3F}" srcOrd="1" destOrd="0" presId="urn:microsoft.com/office/officeart/2005/8/layout/matrix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3D7A1-C345-4331-A189-07FC568051C9}">
      <dsp:nvSpPr>
        <dsp:cNvPr id="0" name=""/>
        <dsp:cNvSpPr/>
      </dsp:nvSpPr>
      <dsp:spPr>
        <a:xfrm rot="16200000">
          <a:off x="680951" y="-680951"/>
          <a:ext cx="2312450" cy="3674353"/>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International, national, industry specific or company wide data standards?</a:t>
          </a:r>
        </a:p>
      </dsp:txBody>
      <dsp:txXfrm rot="5400000">
        <a:off x="-1" y="1"/>
        <a:ext cx="3674353" cy="1734337"/>
      </dsp:txXfrm>
    </dsp:sp>
    <dsp:sp modelId="{893A6E0E-63DA-4034-AA60-50488E554BAE}">
      <dsp:nvSpPr>
        <dsp:cNvPr id="0" name=""/>
        <dsp:cNvSpPr/>
      </dsp:nvSpPr>
      <dsp:spPr>
        <a:xfrm>
          <a:off x="3674353" y="0"/>
          <a:ext cx="3674353" cy="2312450"/>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How fresh the data needs to be?</a:t>
          </a:r>
        </a:p>
      </dsp:txBody>
      <dsp:txXfrm>
        <a:off x="3674353" y="0"/>
        <a:ext cx="3674353" cy="1734337"/>
      </dsp:txXfrm>
    </dsp:sp>
    <dsp:sp modelId="{524346F4-28A3-4350-BFCB-DC69D6733BB9}">
      <dsp:nvSpPr>
        <dsp:cNvPr id="0" name=""/>
        <dsp:cNvSpPr/>
      </dsp:nvSpPr>
      <dsp:spPr>
        <a:xfrm rot="10800000">
          <a:off x="0" y="2312450"/>
          <a:ext cx="3674353" cy="2312450"/>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Common identifiers, must-have attributes?</a:t>
          </a:r>
        </a:p>
      </dsp:txBody>
      <dsp:txXfrm rot="10800000">
        <a:off x="0" y="2890563"/>
        <a:ext cx="3674353" cy="1734337"/>
      </dsp:txXfrm>
    </dsp:sp>
    <dsp:sp modelId="{F57F48A8-1CAC-43CB-91B3-592D485C0CD4}">
      <dsp:nvSpPr>
        <dsp:cNvPr id="0" name=""/>
        <dsp:cNvSpPr/>
      </dsp:nvSpPr>
      <dsp:spPr>
        <a:xfrm rot="5400000">
          <a:off x="4355304" y="1631499"/>
          <a:ext cx="2312450" cy="3674353"/>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What questions the API consumers need answers to? </a:t>
          </a:r>
        </a:p>
      </dsp:txBody>
      <dsp:txXfrm rot="-5400000">
        <a:off x="3674352" y="2890563"/>
        <a:ext cx="3674353" cy="1734337"/>
      </dsp:txXfrm>
    </dsp:sp>
    <dsp:sp modelId="{28FDA4FE-D41F-4E80-8284-05415AD58B3F}">
      <dsp:nvSpPr>
        <dsp:cNvPr id="0" name=""/>
        <dsp:cNvSpPr/>
      </dsp:nvSpPr>
      <dsp:spPr>
        <a:xfrm>
          <a:off x="2572047" y="1038949"/>
          <a:ext cx="2204611" cy="2547002"/>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t>Top 5 concepts</a:t>
          </a:r>
        </a:p>
      </dsp:txBody>
      <dsp:txXfrm>
        <a:off x="2679667" y="1146569"/>
        <a:ext cx="1989371" cy="233176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78427" cy="511731"/>
          </a:xfrm>
          <a:prstGeom prst="rect">
            <a:avLst/>
          </a:prstGeom>
        </p:spPr>
        <p:txBody>
          <a:bodyPr vert="horz" lIns="94787" tIns="47393" rIns="94787" bIns="47393" rtlCol="0"/>
          <a:lstStyle>
            <a:lvl1pPr algn="l">
              <a:defRPr sz="1200"/>
            </a:lvl1pPr>
          </a:lstStyle>
          <a:p>
            <a:endParaRPr lang="fi-FI"/>
          </a:p>
        </p:txBody>
      </p:sp>
      <p:sp>
        <p:nvSpPr>
          <p:cNvPr id="3" name="Päiväyksen paikkamerkki 2"/>
          <p:cNvSpPr>
            <a:spLocks noGrp="1"/>
          </p:cNvSpPr>
          <p:nvPr>
            <p:ph type="dt" sz="quarter" idx="1"/>
          </p:nvPr>
        </p:nvSpPr>
        <p:spPr>
          <a:xfrm>
            <a:off x="4023993" y="0"/>
            <a:ext cx="3078427" cy="511731"/>
          </a:xfrm>
          <a:prstGeom prst="rect">
            <a:avLst/>
          </a:prstGeom>
        </p:spPr>
        <p:txBody>
          <a:bodyPr vert="horz" lIns="94787" tIns="47393" rIns="94787" bIns="47393" rtlCol="0"/>
          <a:lstStyle>
            <a:lvl1pPr algn="r">
              <a:defRPr sz="1200"/>
            </a:lvl1pPr>
          </a:lstStyle>
          <a:p>
            <a:fld id="{EA73151F-104A-CB46-BEB6-A5DC3ECFFC76}" type="datetime1">
              <a:rPr lang="fi-FI" smtClean="0"/>
              <a:pPr/>
              <a:t>14.8.2017</a:t>
            </a:fld>
            <a:endParaRPr lang="fi-FI"/>
          </a:p>
        </p:txBody>
      </p:sp>
      <p:sp>
        <p:nvSpPr>
          <p:cNvPr id="4" name="Alatunnisteen paikkamerkki 3"/>
          <p:cNvSpPr>
            <a:spLocks noGrp="1"/>
          </p:cNvSpPr>
          <p:nvPr>
            <p:ph type="ftr" sz="quarter" idx="2"/>
          </p:nvPr>
        </p:nvSpPr>
        <p:spPr>
          <a:xfrm>
            <a:off x="0" y="9721106"/>
            <a:ext cx="3078427" cy="511731"/>
          </a:xfrm>
          <a:prstGeom prst="rect">
            <a:avLst/>
          </a:prstGeom>
        </p:spPr>
        <p:txBody>
          <a:bodyPr vert="horz" lIns="94787" tIns="47393" rIns="94787" bIns="47393" rtlCol="0" anchor="b"/>
          <a:lstStyle>
            <a:lvl1pPr algn="l">
              <a:defRPr sz="1200"/>
            </a:lvl1pPr>
          </a:lstStyle>
          <a:p>
            <a:endParaRPr lang="fi-FI"/>
          </a:p>
        </p:txBody>
      </p:sp>
      <p:sp>
        <p:nvSpPr>
          <p:cNvPr id="5" name="Dian numeron paikkamerkki 4"/>
          <p:cNvSpPr>
            <a:spLocks noGrp="1"/>
          </p:cNvSpPr>
          <p:nvPr>
            <p:ph type="sldNum" sz="quarter" idx="3"/>
          </p:nvPr>
        </p:nvSpPr>
        <p:spPr>
          <a:xfrm>
            <a:off x="4023993" y="9721106"/>
            <a:ext cx="3078427" cy="511731"/>
          </a:xfrm>
          <a:prstGeom prst="rect">
            <a:avLst/>
          </a:prstGeom>
        </p:spPr>
        <p:txBody>
          <a:bodyPr vert="horz" lIns="94787" tIns="47393" rIns="94787" bIns="47393" rtlCol="0" anchor="b"/>
          <a:lstStyle>
            <a:lvl1pPr algn="r">
              <a:defRPr sz="1200"/>
            </a:lvl1pPr>
          </a:lstStyle>
          <a:p>
            <a:fld id="{94A06351-6D73-9743-84DD-897669D1A1B9}" type="slidenum">
              <a:rPr lang="fi-FI" smtClean="0"/>
              <a:pPr/>
              <a:t>‹#›</a:t>
            </a:fld>
            <a:endParaRPr lang="fi-FI"/>
          </a:p>
        </p:txBody>
      </p:sp>
    </p:spTree>
    <p:extLst>
      <p:ext uri="{BB962C8B-B14F-4D97-AF65-F5344CB8AC3E}">
        <p14:creationId xmlns:p14="http://schemas.microsoft.com/office/powerpoint/2010/main" val="314223194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78427" cy="511731"/>
          </a:xfrm>
          <a:prstGeom prst="rect">
            <a:avLst/>
          </a:prstGeom>
        </p:spPr>
        <p:txBody>
          <a:bodyPr vert="horz" lIns="94787" tIns="47393" rIns="94787" bIns="47393" rtlCol="0"/>
          <a:lstStyle>
            <a:lvl1pPr algn="l">
              <a:defRPr sz="1200"/>
            </a:lvl1pPr>
          </a:lstStyle>
          <a:p>
            <a:endParaRPr lang="fi-FI"/>
          </a:p>
        </p:txBody>
      </p:sp>
      <p:sp>
        <p:nvSpPr>
          <p:cNvPr id="3" name="Päiväyksen paikkamerkki 2"/>
          <p:cNvSpPr>
            <a:spLocks noGrp="1"/>
          </p:cNvSpPr>
          <p:nvPr>
            <p:ph type="dt" idx="1"/>
          </p:nvPr>
        </p:nvSpPr>
        <p:spPr>
          <a:xfrm>
            <a:off x="4023993" y="0"/>
            <a:ext cx="3078427" cy="511731"/>
          </a:xfrm>
          <a:prstGeom prst="rect">
            <a:avLst/>
          </a:prstGeom>
        </p:spPr>
        <p:txBody>
          <a:bodyPr vert="horz" lIns="94787" tIns="47393" rIns="94787" bIns="47393" rtlCol="0"/>
          <a:lstStyle>
            <a:lvl1pPr algn="r">
              <a:defRPr sz="1200"/>
            </a:lvl1pPr>
          </a:lstStyle>
          <a:p>
            <a:fld id="{4160498C-CA9E-AC47-9FB9-7DB3108C1132}" type="datetime1">
              <a:rPr lang="fi-FI" smtClean="0"/>
              <a:pPr/>
              <a:t>14.8.2017</a:t>
            </a:fld>
            <a:endParaRPr lang="fi-FI"/>
          </a:p>
        </p:txBody>
      </p:sp>
      <p:sp>
        <p:nvSpPr>
          <p:cNvPr id="4" name="Dian kuvan paikkamerkki 3"/>
          <p:cNvSpPr>
            <a:spLocks noGrp="1" noRot="1" noChangeAspect="1"/>
          </p:cNvSpPr>
          <p:nvPr>
            <p:ph type="sldImg" idx="2"/>
          </p:nvPr>
        </p:nvSpPr>
        <p:spPr>
          <a:xfrm>
            <a:off x="779463" y="511175"/>
            <a:ext cx="5545137" cy="3838575"/>
          </a:xfrm>
          <a:prstGeom prst="rect">
            <a:avLst/>
          </a:prstGeom>
          <a:noFill/>
          <a:ln w="12700">
            <a:noFill/>
          </a:ln>
        </p:spPr>
        <p:txBody>
          <a:bodyPr vert="horz" lIns="94787" tIns="47393" rIns="94787" bIns="47393" rtlCol="0" anchor="ctr"/>
          <a:lstStyle/>
          <a:p>
            <a:endParaRPr lang="fi-FI"/>
          </a:p>
        </p:txBody>
      </p:sp>
      <p:sp>
        <p:nvSpPr>
          <p:cNvPr id="5" name="Huomautusten paikkamerkki 4"/>
          <p:cNvSpPr>
            <a:spLocks noGrp="1"/>
          </p:cNvSpPr>
          <p:nvPr>
            <p:ph type="body" sz="quarter" idx="3"/>
          </p:nvPr>
        </p:nvSpPr>
        <p:spPr>
          <a:xfrm>
            <a:off x="710407" y="4861441"/>
            <a:ext cx="5683250" cy="4605576"/>
          </a:xfrm>
          <a:prstGeom prst="rect">
            <a:avLst/>
          </a:prstGeom>
        </p:spPr>
        <p:txBody>
          <a:bodyPr vert="horz" lIns="94787" tIns="47393" rIns="94787" bIns="47393" rtlCol="0">
            <a:normAutofit/>
          </a:bodyPr>
          <a:lstStyle/>
          <a:p>
            <a:pPr lvl="0"/>
            <a:r>
              <a:rPr lang="fi-FI"/>
              <a:t>Muokkaa tekstin perustyylejä osoittamalla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721106"/>
            <a:ext cx="3078427" cy="511731"/>
          </a:xfrm>
          <a:prstGeom prst="rect">
            <a:avLst/>
          </a:prstGeom>
        </p:spPr>
        <p:txBody>
          <a:bodyPr vert="horz" lIns="94787" tIns="47393" rIns="94787" bIns="47393" rtlCol="0" anchor="b"/>
          <a:lstStyle>
            <a:lvl1pPr algn="l">
              <a:defRPr sz="1200"/>
            </a:lvl1pPr>
          </a:lstStyle>
          <a:p>
            <a:endParaRPr lang="fi-FI"/>
          </a:p>
        </p:txBody>
      </p:sp>
      <p:sp>
        <p:nvSpPr>
          <p:cNvPr id="7" name="Dian numeron paikkamerkki 6"/>
          <p:cNvSpPr>
            <a:spLocks noGrp="1"/>
          </p:cNvSpPr>
          <p:nvPr>
            <p:ph type="sldNum" sz="quarter" idx="5"/>
          </p:nvPr>
        </p:nvSpPr>
        <p:spPr>
          <a:xfrm>
            <a:off x="4023993" y="9721106"/>
            <a:ext cx="3078427" cy="511731"/>
          </a:xfrm>
          <a:prstGeom prst="rect">
            <a:avLst/>
          </a:prstGeom>
        </p:spPr>
        <p:txBody>
          <a:bodyPr vert="horz" lIns="94787" tIns="47393" rIns="94787" bIns="47393" rtlCol="0" anchor="b"/>
          <a:lstStyle>
            <a:lvl1pPr algn="r">
              <a:defRPr sz="1200"/>
            </a:lvl1pPr>
          </a:lstStyle>
          <a:p>
            <a:fld id="{EB42F1AA-B152-0340-B734-15761C912853}" type="slidenum">
              <a:rPr lang="fi-FI" smtClean="0"/>
              <a:pPr/>
              <a:t>‹#›</a:t>
            </a:fld>
            <a:endParaRPr lang="fi-FI"/>
          </a:p>
        </p:txBody>
      </p:sp>
    </p:spTree>
    <p:extLst>
      <p:ext uri="{BB962C8B-B14F-4D97-AF65-F5344CB8AC3E}">
        <p14:creationId xmlns:p14="http://schemas.microsoft.com/office/powerpoint/2010/main" val="1374257517"/>
      </p:ext>
    </p:extLst>
  </p:cSld>
  <p:clrMap bg1="lt1" tx1="dk1" bg2="lt2" tx2="dk2" accent1="accent1" accent2="accent2" accent3="accent3" accent4="accent4" accent5="accent5" accent6="accent6" hlink="hlink" folHlink="folHlink"/>
  <p:hf hdr="0"/>
  <p:notesStyle>
    <a:lvl1pPr marL="0" algn="l" defTabSz="536433" rtl="0" eaLnBrk="1" latinLnBrk="0" hangingPunct="1">
      <a:defRPr sz="1408" kern="1200">
        <a:solidFill>
          <a:schemeClr val="tx1"/>
        </a:solidFill>
        <a:latin typeface="+mn-lt"/>
        <a:ea typeface="+mn-ea"/>
        <a:cs typeface="+mn-cs"/>
      </a:defRPr>
    </a:lvl1pPr>
    <a:lvl2pPr marL="536433" algn="l" defTabSz="536433" rtl="0" eaLnBrk="1" latinLnBrk="0" hangingPunct="1">
      <a:defRPr sz="1408" kern="1200">
        <a:solidFill>
          <a:schemeClr val="tx1"/>
        </a:solidFill>
        <a:latin typeface="+mn-lt"/>
        <a:ea typeface="+mn-ea"/>
        <a:cs typeface="+mn-cs"/>
      </a:defRPr>
    </a:lvl2pPr>
    <a:lvl3pPr marL="1072866" algn="l" defTabSz="536433" rtl="0" eaLnBrk="1" latinLnBrk="0" hangingPunct="1">
      <a:defRPr sz="1408" kern="1200">
        <a:solidFill>
          <a:schemeClr val="tx1"/>
        </a:solidFill>
        <a:latin typeface="+mn-lt"/>
        <a:ea typeface="+mn-ea"/>
        <a:cs typeface="+mn-cs"/>
      </a:defRPr>
    </a:lvl3pPr>
    <a:lvl4pPr marL="1609298" algn="l" defTabSz="536433" rtl="0" eaLnBrk="1" latinLnBrk="0" hangingPunct="1">
      <a:defRPr sz="1408" kern="1200">
        <a:solidFill>
          <a:schemeClr val="tx1"/>
        </a:solidFill>
        <a:latin typeface="+mn-lt"/>
        <a:ea typeface="+mn-ea"/>
        <a:cs typeface="+mn-cs"/>
      </a:defRPr>
    </a:lvl4pPr>
    <a:lvl5pPr marL="2145731" algn="l" defTabSz="536433" rtl="0" eaLnBrk="1" latinLnBrk="0" hangingPunct="1">
      <a:defRPr sz="1408" kern="1200">
        <a:solidFill>
          <a:schemeClr val="tx1"/>
        </a:solidFill>
        <a:latin typeface="+mn-lt"/>
        <a:ea typeface="+mn-ea"/>
        <a:cs typeface="+mn-cs"/>
      </a:defRPr>
    </a:lvl5pPr>
    <a:lvl6pPr marL="2682164" algn="l" defTabSz="536433" rtl="0" eaLnBrk="1" latinLnBrk="0" hangingPunct="1">
      <a:defRPr sz="1408" kern="1200">
        <a:solidFill>
          <a:schemeClr val="tx1"/>
        </a:solidFill>
        <a:latin typeface="+mn-lt"/>
        <a:ea typeface="+mn-ea"/>
        <a:cs typeface="+mn-cs"/>
      </a:defRPr>
    </a:lvl6pPr>
    <a:lvl7pPr marL="3218597" algn="l" defTabSz="536433" rtl="0" eaLnBrk="1" latinLnBrk="0" hangingPunct="1">
      <a:defRPr sz="1408" kern="1200">
        <a:solidFill>
          <a:schemeClr val="tx1"/>
        </a:solidFill>
        <a:latin typeface="+mn-lt"/>
        <a:ea typeface="+mn-ea"/>
        <a:cs typeface="+mn-cs"/>
      </a:defRPr>
    </a:lvl7pPr>
    <a:lvl8pPr marL="3755029" algn="l" defTabSz="536433" rtl="0" eaLnBrk="1" latinLnBrk="0" hangingPunct="1">
      <a:defRPr sz="1408" kern="1200">
        <a:solidFill>
          <a:schemeClr val="tx1"/>
        </a:solidFill>
        <a:latin typeface="+mn-lt"/>
        <a:ea typeface="+mn-ea"/>
        <a:cs typeface="+mn-cs"/>
      </a:defRPr>
    </a:lvl8pPr>
    <a:lvl9pPr marL="4291462" algn="l" defTabSz="536433"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512763"/>
            <a:ext cx="5541963" cy="3836987"/>
          </a:xfrm>
        </p:spPr>
      </p:sp>
      <p:sp>
        <p:nvSpPr>
          <p:cNvPr id="3" name="Notes Placeholder 2"/>
          <p:cNvSpPr>
            <a:spLocks noGrp="1"/>
          </p:cNvSpPr>
          <p:nvPr>
            <p:ph type="body" idx="1"/>
          </p:nvPr>
        </p:nvSpPr>
        <p:spPr/>
        <p:txBody>
          <a:bodyPr/>
          <a:lstStyle/>
          <a:p>
            <a:pPr marL="177725" indent="-177725">
              <a:buFont typeface="Arial" panose="020B0604020202020204" pitchFamily="34" charset="0"/>
              <a:buChar char="•"/>
            </a:pPr>
            <a:endParaRPr lang="fi-FI" dirty="0"/>
          </a:p>
        </p:txBody>
      </p:sp>
      <p:sp>
        <p:nvSpPr>
          <p:cNvPr id="4" name="Date Placeholder 3"/>
          <p:cNvSpPr>
            <a:spLocks noGrp="1"/>
          </p:cNvSpPr>
          <p:nvPr>
            <p:ph type="dt" idx="10"/>
          </p:nvPr>
        </p:nvSpPr>
        <p:spPr/>
        <p:txBody>
          <a:bodyPr/>
          <a:lstStyle/>
          <a:p>
            <a:fld id="{4160498C-CA9E-AC47-9FB9-7DB3108C1132}" type="datetime1">
              <a:rPr lang="fi-FI" smtClean="0"/>
              <a:pPr/>
              <a:t>14.8.2017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B42F1AA-B152-0340-B734-15761C912853}" type="slidenum">
              <a:rPr lang="fi-FI" smtClean="0"/>
              <a:pPr/>
              <a:t>1</a:t>
            </a:fld>
            <a:endParaRPr lang="fi-FI"/>
          </a:p>
        </p:txBody>
      </p:sp>
    </p:spTree>
    <p:extLst>
      <p:ext uri="{BB962C8B-B14F-4D97-AF65-F5344CB8AC3E}">
        <p14:creationId xmlns:p14="http://schemas.microsoft.com/office/powerpoint/2010/main" val="396615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512763"/>
            <a:ext cx="5541963" cy="3836987"/>
          </a:xfrm>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160498C-CA9E-AC47-9FB9-7DB3108C1132}" type="datetime1">
              <a:rPr lang="fi-FI" smtClean="0"/>
              <a:pPr/>
              <a:t>14.8.2017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B42F1AA-B152-0340-B734-15761C912853}" type="slidenum">
              <a:rPr lang="fi-FI" smtClean="0"/>
              <a:pPr/>
              <a:t>11</a:t>
            </a:fld>
            <a:endParaRPr lang="fi-FI"/>
          </a:p>
        </p:txBody>
      </p:sp>
    </p:spTree>
    <p:extLst>
      <p:ext uri="{BB962C8B-B14F-4D97-AF65-F5344CB8AC3E}">
        <p14:creationId xmlns:p14="http://schemas.microsoft.com/office/powerpoint/2010/main" val="179805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512763"/>
            <a:ext cx="5541963" cy="3836987"/>
          </a:xfrm>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160498C-CA9E-AC47-9FB9-7DB3108C1132}" type="datetime1">
              <a:rPr lang="fi-FI" smtClean="0"/>
              <a:pPr/>
              <a:t>14.8.2017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B42F1AA-B152-0340-B734-15761C912853}" type="slidenum">
              <a:rPr lang="fi-FI" smtClean="0"/>
              <a:pPr/>
              <a:t>12</a:t>
            </a:fld>
            <a:endParaRPr lang="fi-FI"/>
          </a:p>
        </p:txBody>
      </p:sp>
    </p:spTree>
    <p:extLst>
      <p:ext uri="{BB962C8B-B14F-4D97-AF65-F5344CB8AC3E}">
        <p14:creationId xmlns:p14="http://schemas.microsoft.com/office/powerpoint/2010/main" val="357491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Master" Target="../slideMasters/slideMaster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hemeOverride" Target="../theme/themeOverride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8989-DD61-478D-B6CD-7EF7229E76B4}"/>
              </a:ext>
            </a:extLst>
          </p:cNvPr>
          <p:cNvSpPr>
            <a:spLocks noGrp="1"/>
          </p:cNvSpPr>
          <p:nvPr>
            <p:ph type="ctrTitle"/>
          </p:nvPr>
        </p:nvSpPr>
        <p:spPr>
          <a:xfrm>
            <a:off x="1238250" y="1121833"/>
            <a:ext cx="7429500" cy="2387600"/>
          </a:xfrm>
          <a:prstGeom prst="rect">
            <a:avLst/>
          </a:prstGeo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1AB46ADE-2306-418E-A145-E88C63E5BCB9}"/>
              </a:ext>
            </a:extLst>
          </p:cNvPr>
          <p:cNvSpPr>
            <a:spLocks noGrp="1"/>
          </p:cNvSpPr>
          <p:nvPr>
            <p:ph type="subTitle" idx="1"/>
          </p:nvPr>
        </p:nvSpPr>
        <p:spPr>
          <a:xfrm>
            <a:off x="1238250" y="3602570"/>
            <a:ext cx="7429500" cy="165523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Tree>
    <p:extLst>
      <p:ext uri="{BB962C8B-B14F-4D97-AF65-F5344CB8AC3E}">
        <p14:creationId xmlns:p14="http://schemas.microsoft.com/office/powerpoint/2010/main" val="389244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206281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5062658" y="4137285"/>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316926" y="4137285"/>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212196" y="2668033"/>
            <a:ext cx="701667" cy="276999"/>
          </a:xfrm>
          <a:prstGeom prst="rect">
            <a:avLst/>
          </a:prstGeom>
          <a:noFill/>
        </p:spPr>
        <p:txBody>
          <a:bodyPr wrap="none" rtlCol="0">
            <a:spAutoFit/>
          </a:bodyPr>
          <a:lstStyle/>
          <a:p>
            <a:r>
              <a:rPr lang="fi-FI" sz="1200" b="1" dirty="0" err="1"/>
              <a:t>Request</a:t>
            </a:r>
            <a:endParaRPr lang="fi-FI" sz="1200" b="1" dirty="0"/>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938115" y="2610341"/>
            <a:ext cx="967888" cy="461665"/>
          </a:xfrm>
          <a:prstGeom prst="rect">
            <a:avLst/>
          </a:prstGeom>
          <a:noFill/>
        </p:spPr>
        <p:txBody>
          <a:bodyPr wrap="square" rtlCol="0">
            <a:spAutoFit/>
          </a:bodyPr>
          <a:lstStyle/>
          <a:p>
            <a:r>
              <a:rPr lang="fi-FI" sz="1200" b="1" dirty="0" err="1"/>
              <a:t>Perform</a:t>
            </a:r>
            <a:r>
              <a:rPr lang="fi-FI" sz="1200" b="1" dirty="0"/>
              <a:t> </a:t>
            </a:r>
            <a:r>
              <a:rPr lang="fi-FI" sz="1200" b="1" dirty="0" err="1"/>
              <a:t>request</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212194" y="4955369"/>
            <a:ext cx="1022991" cy="461665"/>
          </a:xfrm>
          <a:prstGeom prst="rect">
            <a:avLst/>
          </a:prstGeom>
          <a:noFill/>
        </p:spPr>
        <p:txBody>
          <a:bodyPr wrap="square" rtlCol="0">
            <a:spAutoFit/>
          </a:bodyPr>
          <a:lstStyle/>
          <a:p>
            <a:r>
              <a:rPr lang="fi-FI" sz="1200" b="1" dirty="0" err="1"/>
              <a:t>Response</a:t>
            </a:r>
            <a:r>
              <a:rPr lang="fi-FI" sz="1200" b="1" dirty="0"/>
              <a:t> </a:t>
            </a:r>
            <a:r>
              <a:rPr lang="fi-FI" sz="1200" b="1" dirty="0" err="1"/>
              <a:t>value</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938115" y="4908760"/>
            <a:ext cx="967888" cy="461665"/>
          </a:xfrm>
          <a:prstGeom prst="rect">
            <a:avLst/>
          </a:prstGeom>
          <a:noFill/>
        </p:spPr>
        <p:txBody>
          <a:bodyPr wrap="square" rtlCol="0">
            <a:spAutoFit/>
          </a:bodyPr>
          <a:lstStyle/>
          <a:p>
            <a:r>
              <a:rPr lang="fi-FI" sz="1200" b="1" dirty="0" err="1"/>
              <a:t>Send</a:t>
            </a:r>
            <a:r>
              <a:rPr lang="fi-FI" sz="1200" b="1" dirty="0"/>
              <a:t> </a:t>
            </a:r>
            <a:r>
              <a:rPr lang="fi-FI" sz="1200" b="1" dirty="0" err="1"/>
              <a:t>response</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1863224"/>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119806" y="426997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91238" y="4670583"/>
            <a:ext cx="2860909" cy="1462616"/>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requests and responses</a:t>
            </a:r>
            <a:endParaRPr lang="fi-FI" sz="3200" dirty="0">
              <a:solidFill>
                <a:srgbClr val="000000"/>
              </a:solidFill>
              <a:latin typeface="Berlin Sans FB" panose="020E0602020502020306" pitchFamily="34" charset="0"/>
            </a:endParaRPr>
          </a:p>
        </p:txBody>
      </p:sp>
      <p:sp>
        <p:nvSpPr>
          <p:cNvPr id="22" name="Text Placeholder 15">
            <a:extLst>
              <a:ext uri="{FF2B5EF4-FFF2-40B4-BE49-F238E27FC236}">
                <a16:creationId xmlns:a16="http://schemas.microsoft.com/office/drawing/2014/main" id="{F38968D7-0F52-442A-9C05-BA979FFED76F}"/>
              </a:ext>
            </a:extLst>
          </p:cNvPr>
          <p:cNvSpPr>
            <a:spLocks noGrp="1"/>
          </p:cNvSpPr>
          <p:nvPr>
            <p:ph type="body" sz="quarter" idx="16"/>
          </p:nvPr>
        </p:nvSpPr>
        <p:spPr>
          <a:xfrm>
            <a:off x="2207336" y="1294863"/>
            <a:ext cx="5214045" cy="487816"/>
          </a:xfrm>
          <a:prstGeom prst="rect">
            <a:avLst/>
          </a:prstGeom>
        </p:spPr>
        <p:txBody>
          <a:bodyPr>
            <a:normAutofit/>
          </a:bodyPr>
          <a:lstStyle>
            <a:lvl1pPr marL="0" indent="0">
              <a:buNone/>
              <a:defRPr sz="1000">
                <a:solidFill>
                  <a:schemeClr val="tx1"/>
                </a:solidFill>
              </a:defRPr>
            </a:lvl1pPr>
          </a:lstStyle>
          <a:p>
            <a:pPr lvl="0"/>
            <a:endParaRPr lang="fi-FI" dirty="0"/>
          </a:p>
        </p:txBody>
      </p:sp>
      <p:sp>
        <p:nvSpPr>
          <p:cNvPr id="23" name="TextBox 22">
            <a:extLst>
              <a:ext uri="{FF2B5EF4-FFF2-40B4-BE49-F238E27FC236}">
                <a16:creationId xmlns:a16="http://schemas.microsoft.com/office/drawing/2014/main" id="{6ADAE489-E1F6-4ACE-B9BF-76B924EC2681}"/>
              </a:ext>
            </a:extLst>
          </p:cNvPr>
          <p:cNvSpPr txBox="1"/>
          <p:nvPr userDrawn="1"/>
        </p:nvSpPr>
        <p:spPr>
          <a:xfrm>
            <a:off x="2161553" y="972313"/>
            <a:ext cx="1170513" cy="276999"/>
          </a:xfrm>
          <a:prstGeom prst="rect">
            <a:avLst/>
          </a:prstGeom>
          <a:noFill/>
        </p:spPr>
        <p:txBody>
          <a:bodyPr wrap="none" rtlCol="0">
            <a:spAutoFit/>
          </a:bodyPr>
          <a:lstStyle/>
          <a:p>
            <a:r>
              <a:rPr lang="fi-FI" sz="1200" b="1" dirty="0" err="1"/>
              <a:t>Scenario</a:t>
            </a:r>
            <a:r>
              <a:rPr lang="fi-FI" sz="1200" b="1" dirty="0"/>
              <a:t> </a:t>
            </a:r>
            <a:r>
              <a:rPr lang="fi-FI" sz="1200" b="1" dirty="0" err="1"/>
              <a:t>name</a:t>
            </a:r>
            <a:r>
              <a:rPr lang="fi-FI" sz="1200" b="1" dirty="0"/>
              <a:t>:</a:t>
            </a:r>
          </a:p>
        </p:txBody>
      </p:sp>
      <p:sp>
        <p:nvSpPr>
          <p:cNvPr id="24" name="Text Placeholder 15">
            <a:extLst>
              <a:ext uri="{FF2B5EF4-FFF2-40B4-BE49-F238E27FC236}">
                <a16:creationId xmlns:a16="http://schemas.microsoft.com/office/drawing/2014/main" id="{BB5D4744-0C67-4AE8-8FC8-C71176145592}"/>
              </a:ext>
            </a:extLst>
          </p:cNvPr>
          <p:cNvSpPr>
            <a:spLocks noGrp="1"/>
          </p:cNvSpPr>
          <p:nvPr>
            <p:ph type="body" sz="quarter" idx="17" hasCustomPrompt="1"/>
          </p:nvPr>
        </p:nvSpPr>
        <p:spPr>
          <a:xfrm>
            <a:off x="1493945" y="4177450"/>
            <a:ext cx="2860909" cy="393365"/>
          </a:xfrm>
          <a:prstGeom prst="rect">
            <a:avLst/>
          </a:prstGeom>
        </p:spPr>
        <p:txBody>
          <a:bodyPr>
            <a:normAutofit/>
          </a:bodyPr>
          <a:lstStyle>
            <a:lvl1pPr marL="0" indent="0">
              <a:buNone/>
              <a:defRPr sz="1000">
                <a:solidFill>
                  <a:schemeClr val="tx1"/>
                </a:solidFill>
              </a:defRPr>
            </a:lvl1pPr>
          </a:lstStyle>
          <a:p>
            <a:pPr lvl="0"/>
            <a:r>
              <a:rPr lang="fi-FI" dirty="0"/>
              <a:t>HTTP STATUS CODE &amp; </a:t>
            </a:r>
            <a:r>
              <a:rPr lang="fi-FI" dirty="0" err="1"/>
              <a:t>custom</a:t>
            </a:r>
            <a:r>
              <a:rPr lang="fi-FI" dirty="0"/>
              <a:t> </a:t>
            </a:r>
            <a:r>
              <a:rPr lang="fi-FI" dirty="0" err="1"/>
              <a:t>error</a:t>
            </a:r>
            <a:r>
              <a:rPr lang="fi-FI" dirty="0"/>
              <a:t> </a:t>
            </a:r>
            <a:r>
              <a:rPr lang="fi-FI" dirty="0" err="1"/>
              <a:t>code</a:t>
            </a:r>
            <a:endParaRPr lang="fi-FI" dirty="0"/>
          </a:p>
        </p:txBody>
      </p:sp>
    </p:spTree>
    <p:extLst>
      <p:ext uri="{BB962C8B-B14F-4D97-AF65-F5344CB8AC3E}">
        <p14:creationId xmlns:p14="http://schemas.microsoft.com/office/powerpoint/2010/main" val="379556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4985910" y="2979552"/>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240178" y="2979552"/>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171615" y="2176944"/>
            <a:ext cx="981615" cy="461665"/>
          </a:xfrm>
          <a:prstGeom prst="rect">
            <a:avLst/>
          </a:prstGeom>
          <a:noFill/>
        </p:spPr>
        <p:txBody>
          <a:bodyPr wrap="none" rtlCol="0">
            <a:spAutoFit/>
          </a:bodyPr>
          <a:lstStyle/>
          <a:p>
            <a:r>
              <a:rPr lang="fi-FI" sz="1200" b="1" dirty="0" err="1"/>
              <a:t>Request</a:t>
            </a:r>
            <a:endParaRPr lang="fi-FI" sz="1200" b="1" dirty="0"/>
          </a:p>
          <a:p>
            <a:r>
              <a:rPr lang="fi-FI" sz="1200" b="1" dirty="0"/>
              <a:t>Subscription</a:t>
            </a:r>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824672" y="2133749"/>
            <a:ext cx="1051921" cy="461665"/>
          </a:xfrm>
          <a:prstGeom prst="rect">
            <a:avLst/>
          </a:prstGeom>
          <a:noFill/>
        </p:spPr>
        <p:txBody>
          <a:bodyPr wrap="square" rtlCol="0">
            <a:spAutoFit/>
          </a:bodyPr>
          <a:lstStyle/>
          <a:p>
            <a:r>
              <a:rPr lang="fi-FI" sz="1200" b="1" dirty="0" err="1"/>
              <a:t>Register</a:t>
            </a:r>
            <a:r>
              <a:rPr lang="fi-FI" sz="1200" b="1" dirty="0"/>
              <a:t> </a:t>
            </a:r>
            <a:r>
              <a:rPr lang="fi-FI" sz="1200" b="1" dirty="0" err="1"/>
              <a:t>subscription</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135446" y="3797636"/>
            <a:ext cx="1022991" cy="461665"/>
          </a:xfrm>
          <a:prstGeom prst="rect">
            <a:avLst/>
          </a:prstGeom>
          <a:noFill/>
        </p:spPr>
        <p:txBody>
          <a:bodyPr wrap="square" rtlCol="0">
            <a:spAutoFit/>
          </a:bodyPr>
          <a:lstStyle/>
          <a:p>
            <a:r>
              <a:rPr lang="fi-FI" sz="1200" b="1" dirty="0" err="1"/>
              <a:t>Process</a:t>
            </a:r>
            <a:r>
              <a:rPr lang="fi-FI" sz="1200" b="1" dirty="0"/>
              <a:t> </a:t>
            </a:r>
            <a:r>
              <a:rPr lang="fi-FI" sz="1200" b="1" dirty="0" err="1"/>
              <a:t>event</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861367" y="3751028"/>
            <a:ext cx="967888" cy="461665"/>
          </a:xfrm>
          <a:prstGeom prst="rect">
            <a:avLst/>
          </a:prstGeom>
          <a:noFill/>
        </p:spPr>
        <p:txBody>
          <a:bodyPr wrap="square" rtlCol="0">
            <a:spAutoFit/>
          </a:bodyPr>
          <a:lstStyle/>
          <a:p>
            <a:r>
              <a:rPr lang="fi-FI" sz="1200" b="1" dirty="0" err="1"/>
              <a:t>Trigger</a:t>
            </a:r>
            <a:r>
              <a:rPr lang="fi-FI" sz="1200" b="1" dirty="0"/>
              <a:t> &amp; </a:t>
            </a:r>
            <a:r>
              <a:rPr lang="fi-FI" sz="1200" b="1" dirty="0" err="1"/>
              <a:t>send</a:t>
            </a:r>
            <a:r>
              <a:rPr lang="fi-FI" sz="1200" b="1" dirty="0"/>
              <a:t> </a:t>
            </a:r>
            <a:r>
              <a:rPr lang="fi-FI" sz="1200" b="1" dirty="0" err="1"/>
              <a:t>event</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9"/>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043058" y="3112242"/>
            <a:ext cx="3425898" cy="873803"/>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14490" y="3112241"/>
            <a:ext cx="2860909" cy="1863224"/>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events (push)</a:t>
            </a:r>
            <a:endParaRPr lang="fi-FI" sz="3200" dirty="0">
              <a:solidFill>
                <a:srgbClr val="000000"/>
              </a:solidFill>
              <a:latin typeface="Berlin Sans FB" panose="020E0602020502020306" pitchFamily="34" charset="0"/>
            </a:endParaRPr>
          </a:p>
        </p:txBody>
      </p:sp>
      <p:sp>
        <p:nvSpPr>
          <p:cNvPr id="22" name="Flowchart: Stored Data 21">
            <a:extLst>
              <a:ext uri="{FF2B5EF4-FFF2-40B4-BE49-F238E27FC236}">
                <a16:creationId xmlns:a16="http://schemas.microsoft.com/office/drawing/2014/main" id="{BB9F0D00-19DE-4C9A-BBE7-674B1E545347}"/>
              </a:ext>
            </a:extLst>
          </p:cNvPr>
          <p:cNvSpPr/>
          <p:nvPr userDrawn="1"/>
        </p:nvSpPr>
        <p:spPr>
          <a:xfrm flipH="1">
            <a:off x="5129825" y="5360993"/>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3" name="Speech Bubble: Rectangle 22">
            <a:extLst>
              <a:ext uri="{FF2B5EF4-FFF2-40B4-BE49-F238E27FC236}">
                <a16:creationId xmlns:a16="http://schemas.microsoft.com/office/drawing/2014/main" id="{37AD8435-EA17-4A53-B53C-4EB044819217}"/>
              </a:ext>
            </a:extLst>
          </p:cNvPr>
          <p:cNvSpPr/>
          <p:nvPr userDrawn="1"/>
        </p:nvSpPr>
        <p:spPr>
          <a:xfrm>
            <a:off x="1423403" y="5362643"/>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4" name="TextBox 23">
            <a:extLst>
              <a:ext uri="{FF2B5EF4-FFF2-40B4-BE49-F238E27FC236}">
                <a16:creationId xmlns:a16="http://schemas.microsoft.com/office/drawing/2014/main" id="{D27025A2-E21A-499C-B48E-53D30949A047}"/>
              </a:ext>
            </a:extLst>
          </p:cNvPr>
          <p:cNvSpPr txBox="1"/>
          <p:nvPr userDrawn="1"/>
        </p:nvSpPr>
        <p:spPr>
          <a:xfrm>
            <a:off x="135446" y="5258782"/>
            <a:ext cx="1169089" cy="646331"/>
          </a:xfrm>
          <a:prstGeom prst="rect">
            <a:avLst/>
          </a:prstGeom>
          <a:noFill/>
        </p:spPr>
        <p:txBody>
          <a:bodyPr wrap="square" rtlCol="0">
            <a:spAutoFit/>
          </a:bodyPr>
          <a:lstStyle/>
          <a:p>
            <a:r>
              <a:rPr lang="fi-FI" sz="1200" b="1" dirty="0" err="1"/>
              <a:t>Request</a:t>
            </a:r>
            <a:r>
              <a:rPr lang="fi-FI" sz="1200" b="1" dirty="0"/>
              <a:t> </a:t>
            </a:r>
            <a:r>
              <a:rPr lang="fi-FI" sz="1200" b="1" dirty="0" err="1"/>
              <a:t>subscription</a:t>
            </a:r>
            <a:r>
              <a:rPr lang="fi-FI" sz="1200" b="1" dirty="0"/>
              <a:t> </a:t>
            </a:r>
            <a:r>
              <a:rPr lang="fi-FI" sz="1200" b="1" dirty="0" err="1"/>
              <a:t>removal</a:t>
            </a:r>
            <a:endParaRPr lang="fi-FI" sz="1200" b="1" dirty="0"/>
          </a:p>
        </p:txBody>
      </p:sp>
      <p:sp>
        <p:nvSpPr>
          <p:cNvPr id="25" name="Text Placeholder 15">
            <a:extLst>
              <a:ext uri="{FF2B5EF4-FFF2-40B4-BE49-F238E27FC236}">
                <a16:creationId xmlns:a16="http://schemas.microsoft.com/office/drawing/2014/main" id="{CC079924-7AF3-4096-B22C-BEE1394EA286}"/>
              </a:ext>
            </a:extLst>
          </p:cNvPr>
          <p:cNvSpPr>
            <a:spLocks noGrp="1"/>
          </p:cNvSpPr>
          <p:nvPr>
            <p:ph type="body" sz="quarter" idx="16"/>
          </p:nvPr>
        </p:nvSpPr>
        <p:spPr>
          <a:xfrm>
            <a:off x="1494626" y="5442142"/>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26" name="Text Placeholder 15">
            <a:extLst>
              <a:ext uri="{FF2B5EF4-FFF2-40B4-BE49-F238E27FC236}">
                <a16:creationId xmlns:a16="http://schemas.microsoft.com/office/drawing/2014/main" id="{0C804D76-33A7-41D0-A90D-FADD9AA5F487}"/>
              </a:ext>
            </a:extLst>
          </p:cNvPr>
          <p:cNvSpPr>
            <a:spLocks noGrp="1"/>
          </p:cNvSpPr>
          <p:nvPr>
            <p:ph type="body" sz="quarter" idx="17"/>
          </p:nvPr>
        </p:nvSpPr>
        <p:spPr>
          <a:xfrm>
            <a:off x="5728274" y="5435991"/>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27" name="TextBox 26">
            <a:extLst>
              <a:ext uri="{FF2B5EF4-FFF2-40B4-BE49-F238E27FC236}">
                <a16:creationId xmlns:a16="http://schemas.microsoft.com/office/drawing/2014/main" id="{6517F107-A526-46E0-908B-B3A9D54A876A}"/>
              </a:ext>
            </a:extLst>
          </p:cNvPr>
          <p:cNvSpPr txBox="1"/>
          <p:nvPr userDrawn="1"/>
        </p:nvSpPr>
        <p:spPr>
          <a:xfrm>
            <a:off x="8824672" y="5330156"/>
            <a:ext cx="1051921" cy="461665"/>
          </a:xfrm>
          <a:prstGeom prst="rect">
            <a:avLst/>
          </a:prstGeom>
          <a:noFill/>
        </p:spPr>
        <p:txBody>
          <a:bodyPr wrap="square" rtlCol="0">
            <a:spAutoFit/>
          </a:bodyPr>
          <a:lstStyle/>
          <a:p>
            <a:r>
              <a:rPr lang="fi-FI" sz="1200" b="1" dirty="0" err="1"/>
              <a:t>Remove</a:t>
            </a:r>
            <a:r>
              <a:rPr lang="fi-FI" sz="1200" b="1" dirty="0"/>
              <a:t> </a:t>
            </a:r>
            <a:r>
              <a:rPr lang="fi-FI" sz="1200" b="1" dirty="0" err="1"/>
              <a:t>subscription</a:t>
            </a:r>
            <a:endParaRPr lang="fi-FI" sz="1200" b="1" dirty="0"/>
          </a:p>
        </p:txBody>
      </p:sp>
      <p:sp>
        <p:nvSpPr>
          <p:cNvPr id="28" name="Text Placeholder 15">
            <a:extLst>
              <a:ext uri="{FF2B5EF4-FFF2-40B4-BE49-F238E27FC236}">
                <a16:creationId xmlns:a16="http://schemas.microsoft.com/office/drawing/2014/main" id="{5D6ED105-1A14-4494-BF90-D3BE69F90898}"/>
              </a:ext>
            </a:extLst>
          </p:cNvPr>
          <p:cNvSpPr>
            <a:spLocks noGrp="1"/>
          </p:cNvSpPr>
          <p:nvPr>
            <p:ph type="body" sz="quarter" idx="18"/>
          </p:nvPr>
        </p:nvSpPr>
        <p:spPr>
          <a:xfrm>
            <a:off x="5057131" y="4323488"/>
            <a:ext cx="3411824" cy="651979"/>
          </a:xfrm>
          <a:prstGeom prst="rect">
            <a:avLst/>
          </a:prstGeom>
        </p:spPr>
        <p:txBody>
          <a:bodyPr>
            <a:normAutofit/>
          </a:bodyPr>
          <a:lstStyle>
            <a:lvl1pPr>
              <a:defRPr sz="1000">
                <a:solidFill>
                  <a:schemeClr val="tx1"/>
                </a:solidFill>
              </a:defRPr>
            </a:lvl1pPr>
          </a:lstStyle>
          <a:p>
            <a:pPr lvl="0"/>
            <a:endParaRPr lang="fi-FI" dirty="0"/>
          </a:p>
        </p:txBody>
      </p:sp>
      <p:cxnSp>
        <p:nvCxnSpPr>
          <p:cNvPr id="5" name="Straight Connector 4">
            <a:extLst>
              <a:ext uri="{FF2B5EF4-FFF2-40B4-BE49-F238E27FC236}">
                <a16:creationId xmlns:a16="http://schemas.microsoft.com/office/drawing/2014/main" id="{9F7EE65C-E7FD-4E95-ADD6-29738DBCBF62}"/>
              </a:ext>
            </a:extLst>
          </p:cNvPr>
          <p:cNvCxnSpPr>
            <a:stCxn id="4" idx="1"/>
            <a:endCxn id="4" idx="3"/>
          </p:cNvCxnSpPr>
          <p:nvPr userDrawn="1"/>
        </p:nvCxnSpPr>
        <p:spPr>
          <a:xfrm>
            <a:off x="4985910" y="4043853"/>
            <a:ext cx="3731543"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EF005A-E8DC-452B-A7D5-57B14071DFED}"/>
              </a:ext>
            </a:extLst>
          </p:cNvPr>
          <p:cNvSpPr txBox="1"/>
          <p:nvPr userDrawn="1"/>
        </p:nvSpPr>
        <p:spPr>
          <a:xfrm>
            <a:off x="5129824" y="3994107"/>
            <a:ext cx="2689422" cy="276999"/>
          </a:xfrm>
          <a:prstGeom prst="rect">
            <a:avLst/>
          </a:prstGeom>
          <a:noFill/>
        </p:spPr>
        <p:txBody>
          <a:bodyPr wrap="square" rtlCol="0">
            <a:spAutoFit/>
          </a:bodyPr>
          <a:lstStyle/>
          <a:p>
            <a:r>
              <a:rPr lang="fi-FI" sz="1200" b="1" dirty="0" err="1"/>
              <a:t>Triggering</a:t>
            </a:r>
            <a:r>
              <a:rPr lang="fi-FI" sz="1200" b="1" dirty="0"/>
              <a:t> </a:t>
            </a:r>
            <a:r>
              <a:rPr lang="fi-FI" sz="1200" b="1" dirty="0" err="1"/>
              <a:t>event</a:t>
            </a:r>
            <a:endParaRPr lang="fi-FI" sz="1200" b="1" dirty="0"/>
          </a:p>
        </p:txBody>
      </p:sp>
    </p:spTree>
    <p:extLst>
      <p:ext uri="{BB962C8B-B14F-4D97-AF65-F5344CB8AC3E}">
        <p14:creationId xmlns:p14="http://schemas.microsoft.com/office/powerpoint/2010/main" val="283908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35FF-EE62-4FB2-9F4D-E63F7347E74E}"/>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2A9B3743-5D87-478D-A9C4-8CA965FD530A}"/>
              </a:ext>
            </a:extLst>
          </p:cNvPr>
          <p:cNvSpPr>
            <a:spLocks noGrp="1"/>
          </p:cNvSpPr>
          <p:nvPr>
            <p:ph idx="1"/>
          </p:nvPr>
        </p:nvSpPr>
        <p:spPr>
          <a:xfrm>
            <a:off x="681039" y="1826684"/>
            <a:ext cx="8543925"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635281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3406-FB61-4013-B645-74E9F1E65E5E}"/>
              </a:ext>
            </a:extLst>
          </p:cNvPr>
          <p:cNvSpPr>
            <a:spLocks noGrp="1"/>
          </p:cNvSpPr>
          <p:nvPr>
            <p:ph type="title"/>
          </p:nvPr>
        </p:nvSpPr>
        <p:spPr>
          <a:xfrm>
            <a:off x="675880" y="1710267"/>
            <a:ext cx="8543925" cy="2853267"/>
          </a:xfrm>
          <a:prstGeom prst="rect">
            <a:avLst/>
          </a:prstGeo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79B87208-5E5B-43FC-9A3D-47DB7D2910E1}"/>
              </a:ext>
            </a:extLst>
          </p:cNvPr>
          <p:cNvSpPr>
            <a:spLocks noGrp="1"/>
          </p:cNvSpPr>
          <p:nvPr>
            <p:ph type="body" idx="1"/>
          </p:nvPr>
        </p:nvSpPr>
        <p:spPr>
          <a:xfrm>
            <a:off x="675880" y="4588934"/>
            <a:ext cx="8543925" cy="150071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C5F3C-0CBA-4D5E-8D4F-9AC036C4F10F}"/>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5" name="Footer Placeholder 4">
            <a:extLst>
              <a:ext uri="{FF2B5EF4-FFF2-40B4-BE49-F238E27FC236}">
                <a16:creationId xmlns:a16="http://schemas.microsoft.com/office/drawing/2014/main" id="{B00DEAEA-68BE-47E7-BEB1-4A4467282074}"/>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6" name="Slide Number Placeholder 5">
            <a:extLst>
              <a:ext uri="{FF2B5EF4-FFF2-40B4-BE49-F238E27FC236}">
                <a16:creationId xmlns:a16="http://schemas.microsoft.com/office/drawing/2014/main" id="{B2CAFB47-29B8-4B74-B31E-C3C91F0219ED}"/>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187620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674F-A5AF-4531-9E91-496FAD0D5D83}"/>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14142FBE-8FC5-4519-91C8-CA3387A47409}"/>
              </a:ext>
            </a:extLst>
          </p:cNvPr>
          <p:cNvSpPr>
            <a:spLocks noGrp="1"/>
          </p:cNvSpPr>
          <p:nvPr>
            <p:ph sz="half" idx="1"/>
          </p:nvPr>
        </p:nvSpPr>
        <p:spPr>
          <a:xfrm>
            <a:off x="681038" y="1826684"/>
            <a:ext cx="4189414"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4DEABF78-7E4F-4C9B-A964-1832B814592A}"/>
              </a:ext>
            </a:extLst>
          </p:cNvPr>
          <p:cNvSpPr>
            <a:spLocks noGrp="1"/>
          </p:cNvSpPr>
          <p:nvPr>
            <p:ph sz="half" idx="2"/>
          </p:nvPr>
        </p:nvSpPr>
        <p:spPr>
          <a:xfrm>
            <a:off x="5035551" y="1826684"/>
            <a:ext cx="4189414"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6F86FD76-101A-4E5C-A558-9DE2AEF2C1EC}"/>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6" name="Footer Placeholder 5">
            <a:extLst>
              <a:ext uri="{FF2B5EF4-FFF2-40B4-BE49-F238E27FC236}">
                <a16:creationId xmlns:a16="http://schemas.microsoft.com/office/drawing/2014/main" id="{3F065776-4638-4674-ADF5-D3B6F16DFEF7}"/>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7" name="Slide Number Placeholder 6">
            <a:extLst>
              <a:ext uri="{FF2B5EF4-FFF2-40B4-BE49-F238E27FC236}">
                <a16:creationId xmlns:a16="http://schemas.microsoft.com/office/drawing/2014/main" id="{A6F3D3F6-8451-4816-B9A0-42C5A462B29A}"/>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483535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A312-48D6-48C0-A931-C1344036A554}"/>
              </a:ext>
            </a:extLst>
          </p:cNvPr>
          <p:cNvSpPr>
            <a:spLocks noGrp="1"/>
          </p:cNvSpPr>
          <p:nvPr>
            <p:ph type="title"/>
          </p:nvPr>
        </p:nvSpPr>
        <p:spPr>
          <a:xfrm>
            <a:off x="682759" y="366188"/>
            <a:ext cx="8543925" cy="1325033"/>
          </a:xfrm>
          <a:prstGeom prst="rect">
            <a:avLst/>
          </a:prstGeo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BA6F2613-D18E-4E61-B6C0-B9965FA62B2C}"/>
              </a:ext>
            </a:extLst>
          </p:cNvPr>
          <p:cNvSpPr>
            <a:spLocks noGrp="1"/>
          </p:cNvSpPr>
          <p:nvPr>
            <p:ph type="body" idx="1"/>
          </p:nvPr>
        </p:nvSpPr>
        <p:spPr>
          <a:xfrm>
            <a:off x="682760" y="1680634"/>
            <a:ext cx="4191132" cy="8255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6E398A-3D15-499A-B229-AF7B079A1BD9}"/>
              </a:ext>
            </a:extLst>
          </p:cNvPr>
          <p:cNvSpPr>
            <a:spLocks noGrp="1"/>
          </p:cNvSpPr>
          <p:nvPr>
            <p:ph sz="half" idx="2"/>
          </p:nvPr>
        </p:nvSpPr>
        <p:spPr>
          <a:xfrm>
            <a:off x="682760" y="2506133"/>
            <a:ext cx="4191132" cy="368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6AD5A1F5-B889-4A77-8AD4-611F9FBE1107}"/>
              </a:ext>
            </a:extLst>
          </p:cNvPr>
          <p:cNvSpPr>
            <a:spLocks noGrp="1"/>
          </p:cNvSpPr>
          <p:nvPr>
            <p:ph type="body" sz="quarter" idx="3"/>
          </p:nvPr>
        </p:nvSpPr>
        <p:spPr>
          <a:xfrm>
            <a:off x="5014914" y="1680634"/>
            <a:ext cx="4211770" cy="8255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4D59CC-3E37-4F16-AD1B-281697B11CD8}"/>
              </a:ext>
            </a:extLst>
          </p:cNvPr>
          <p:cNvSpPr>
            <a:spLocks noGrp="1"/>
          </p:cNvSpPr>
          <p:nvPr>
            <p:ph sz="quarter" idx="4"/>
          </p:nvPr>
        </p:nvSpPr>
        <p:spPr>
          <a:xfrm>
            <a:off x="5014914" y="2506133"/>
            <a:ext cx="4211770" cy="368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52A49361-69D4-4E95-938B-ADDEDEEA7583}"/>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8" name="Footer Placeholder 7">
            <a:extLst>
              <a:ext uri="{FF2B5EF4-FFF2-40B4-BE49-F238E27FC236}">
                <a16:creationId xmlns:a16="http://schemas.microsoft.com/office/drawing/2014/main" id="{291F1FAF-2024-4F33-AEEF-BF9F8FB3A06D}"/>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9" name="Slide Number Placeholder 8">
            <a:extLst>
              <a:ext uri="{FF2B5EF4-FFF2-40B4-BE49-F238E27FC236}">
                <a16:creationId xmlns:a16="http://schemas.microsoft.com/office/drawing/2014/main" id="{3F81BD32-AA5C-4BA0-A846-47E29185CE33}"/>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149744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43C4-479A-477B-9DCA-0751C072D247}"/>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A9C6A9A0-CB1C-4CA2-B6E6-DFDFCAF12F11}"/>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4" name="Footer Placeholder 3">
            <a:extLst>
              <a:ext uri="{FF2B5EF4-FFF2-40B4-BE49-F238E27FC236}">
                <a16:creationId xmlns:a16="http://schemas.microsoft.com/office/drawing/2014/main" id="{B92E4FD6-6C30-424C-8CE0-257F56FE49E4}"/>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5" name="Slide Number Placeholder 4">
            <a:extLst>
              <a:ext uri="{FF2B5EF4-FFF2-40B4-BE49-F238E27FC236}">
                <a16:creationId xmlns:a16="http://schemas.microsoft.com/office/drawing/2014/main" id="{0DDBCB87-D2F2-48EF-812E-145ABDA0D1FE}"/>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397724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B3679-183F-4A29-8D6E-AC30892DFC1D}"/>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3" name="Footer Placeholder 2">
            <a:extLst>
              <a:ext uri="{FF2B5EF4-FFF2-40B4-BE49-F238E27FC236}">
                <a16:creationId xmlns:a16="http://schemas.microsoft.com/office/drawing/2014/main" id="{9ADC3674-E538-472D-B6BC-E82DA2E7CADD}"/>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4" name="Slide Number Placeholder 3">
            <a:extLst>
              <a:ext uri="{FF2B5EF4-FFF2-40B4-BE49-F238E27FC236}">
                <a16:creationId xmlns:a16="http://schemas.microsoft.com/office/drawing/2014/main" id="{B38BA0D7-79D9-48DF-9384-D1C6F7785969}"/>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310018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37B3-2383-4C66-A1D4-6A67DD5B97F5}"/>
              </a:ext>
            </a:extLst>
          </p:cNvPr>
          <p:cNvSpPr>
            <a:spLocks noGrp="1"/>
          </p:cNvSpPr>
          <p:nvPr>
            <p:ph type="title"/>
          </p:nvPr>
        </p:nvSpPr>
        <p:spPr>
          <a:xfrm>
            <a:off x="682759" y="457200"/>
            <a:ext cx="3195373" cy="1600200"/>
          </a:xfrm>
          <a:prstGeom prst="rect">
            <a:avLst/>
          </a:prstGeo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75CB3434-D8A2-45C0-AB54-314F9B59548B}"/>
              </a:ext>
            </a:extLst>
          </p:cNvPr>
          <p:cNvSpPr>
            <a:spLocks noGrp="1"/>
          </p:cNvSpPr>
          <p:nvPr>
            <p:ph idx="1"/>
          </p:nvPr>
        </p:nvSpPr>
        <p:spPr>
          <a:xfrm>
            <a:off x="4211772" y="988487"/>
            <a:ext cx="5014914" cy="487256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B0E19182-D6A7-40B0-889D-5FE1865E76F3}"/>
              </a:ext>
            </a:extLst>
          </p:cNvPr>
          <p:cNvSpPr>
            <a:spLocks noGrp="1"/>
          </p:cNvSpPr>
          <p:nvPr>
            <p:ph type="body" sz="half" idx="2"/>
          </p:nvPr>
        </p:nvSpPr>
        <p:spPr>
          <a:xfrm>
            <a:off x="682759" y="2057400"/>
            <a:ext cx="3195373" cy="381211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8A9BD4-F32B-4EA2-98A7-E96CC4C59171}"/>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6" name="Footer Placeholder 5">
            <a:extLst>
              <a:ext uri="{FF2B5EF4-FFF2-40B4-BE49-F238E27FC236}">
                <a16:creationId xmlns:a16="http://schemas.microsoft.com/office/drawing/2014/main" id="{1582695C-8F29-42C6-8EE7-2B8F1A40D06E}"/>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7" name="Slide Number Placeholder 6">
            <a:extLst>
              <a:ext uri="{FF2B5EF4-FFF2-40B4-BE49-F238E27FC236}">
                <a16:creationId xmlns:a16="http://schemas.microsoft.com/office/drawing/2014/main" id="{0348A705-8762-4731-A736-87C02D099F74}"/>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32077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B116-47D2-4430-8D1D-B59D75A87600}"/>
              </a:ext>
            </a:extLst>
          </p:cNvPr>
          <p:cNvSpPr>
            <a:spLocks noGrp="1"/>
          </p:cNvSpPr>
          <p:nvPr>
            <p:ph type="title"/>
          </p:nvPr>
        </p:nvSpPr>
        <p:spPr>
          <a:xfrm>
            <a:off x="682759" y="457200"/>
            <a:ext cx="3195373" cy="1600200"/>
          </a:xfrm>
          <a:prstGeom prst="rect">
            <a:avLst/>
          </a:prstGeo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DF1F60A4-CB4E-4D7C-9230-D57FE29322DE}"/>
              </a:ext>
            </a:extLst>
          </p:cNvPr>
          <p:cNvSpPr>
            <a:spLocks noGrp="1"/>
          </p:cNvSpPr>
          <p:nvPr>
            <p:ph type="pic" idx="1"/>
          </p:nvPr>
        </p:nvSpPr>
        <p:spPr>
          <a:xfrm>
            <a:off x="4211772" y="988487"/>
            <a:ext cx="5014914" cy="487256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D5A5A8A5-6EAF-428E-BA9D-7C928C6239FD}"/>
              </a:ext>
            </a:extLst>
          </p:cNvPr>
          <p:cNvSpPr>
            <a:spLocks noGrp="1"/>
          </p:cNvSpPr>
          <p:nvPr>
            <p:ph type="body" sz="half" idx="2"/>
          </p:nvPr>
        </p:nvSpPr>
        <p:spPr>
          <a:xfrm>
            <a:off x="682759" y="2057400"/>
            <a:ext cx="3195373" cy="381211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D4F46-42E1-443A-A82B-030C6FC1CC3B}"/>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6" name="Footer Placeholder 5">
            <a:extLst>
              <a:ext uri="{FF2B5EF4-FFF2-40B4-BE49-F238E27FC236}">
                <a16:creationId xmlns:a16="http://schemas.microsoft.com/office/drawing/2014/main" id="{7A345294-4B3C-425A-A936-AFA0E83418F4}"/>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7" name="Slide Number Placeholder 6">
            <a:extLst>
              <a:ext uri="{FF2B5EF4-FFF2-40B4-BE49-F238E27FC236}">
                <a16:creationId xmlns:a16="http://schemas.microsoft.com/office/drawing/2014/main" id="{425C8C38-17D9-4B62-A931-B33BAA32AAEA}"/>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416305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I Canvas">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EB62D6-AC81-4CD5-A2AF-A542D8257DEF}"/>
              </a:ext>
            </a:extLst>
          </p:cNvPr>
          <p:cNvSpPr/>
          <p:nvPr userDrawn="1"/>
        </p:nvSpPr>
        <p:spPr bwMode="auto">
          <a:xfrm>
            <a:off x="704428" y="1238850"/>
            <a:ext cx="1663533" cy="3525164"/>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partners</a:t>
            </a:r>
            <a:endParaRPr lang="fi-FI" sz="1050" dirty="0">
              <a:solidFill>
                <a:schemeClr val="bg1">
                  <a:lumMod val="50000"/>
                </a:schemeClr>
              </a:solidFill>
            </a:endParaRPr>
          </a:p>
        </p:txBody>
      </p:sp>
      <p:sp>
        <p:nvSpPr>
          <p:cNvPr id="4" name="Rectangle: Rounded Corners 3">
            <a:extLst>
              <a:ext uri="{FF2B5EF4-FFF2-40B4-BE49-F238E27FC236}">
                <a16:creationId xmlns:a16="http://schemas.microsoft.com/office/drawing/2014/main" id="{E389EA89-6F28-48BA-975E-A61455009369}"/>
              </a:ext>
            </a:extLst>
          </p:cNvPr>
          <p:cNvSpPr/>
          <p:nvPr userDrawn="1"/>
        </p:nvSpPr>
        <p:spPr bwMode="auto">
          <a:xfrm>
            <a:off x="2367960" y="1238851"/>
            <a:ext cx="1509352" cy="1789980"/>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activities</a:t>
            </a:r>
            <a:endParaRPr lang="fi-FI" sz="1050" dirty="0">
              <a:solidFill>
                <a:schemeClr val="bg1">
                  <a:lumMod val="50000"/>
                </a:schemeClr>
              </a:solidFill>
            </a:endParaRPr>
          </a:p>
        </p:txBody>
      </p:sp>
      <p:sp>
        <p:nvSpPr>
          <p:cNvPr id="5" name="Rectangle: Rounded Corners 4">
            <a:extLst>
              <a:ext uri="{FF2B5EF4-FFF2-40B4-BE49-F238E27FC236}">
                <a16:creationId xmlns:a16="http://schemas.microsoft.com/office/drawing/2014/main" id="{598E494D-F996-4602-9813-8BF5DA292431}"/>
              </a:ext>
            </a:extLst>
          </p:cNvPr>
          <p:cNvSpPr/>
          <p:nvPr userDrawn="1"/>
        </p:nvSpPr>
        <p:spPr bwMode="auto">
          <a:xfrm>
            <a:off x="2367959" y="3028831"/>
            <a:ext cx="1509352" cy="1735183"/>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resources</a:t>
            </a:r>
            <a:endParaRPr lang="fi-FI" sz="1050" dirty="0">
              <a:solidFill>
                <a:schemeClr val="bg1">
                  <a:lumMod val="50000"/>
                </a:schemeClr>
              </a:solidFill>
            </a:endParaRPr>
          </a:p>
        </p:txBody>
      </p:sp>
      <p:sp>
        <p:nvSpPr>
          <p:cNvPr id="6" name="Rectangle: Rounded Corners 5">
            <a:extLst>
              <a:ext uri="{FF2B5EF4-FFF2-40B4-BE49-F238E27FC236}">
                <a16:creationId xmlns:a16="http://schemas.microsoft.com/office/drawing/2014/main" id="{8434923D-5854-4FA3-A0C8-58FD53385F50}"/>
              </a:ext>
            </a:extLst>
          </p:cNvPr>
          <p:cNvSpPr/>
          <p:nvPr userDrawn="1"/>
        </p:nvSpPr>
        <p:spPr bwMode="auto">
          <a:xfrm>
            <a:off x="3877311" y="1238849"/>
            <a:ext cx="2174767" cy="4230041"/>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dirty="0">
                <a:solidFill>
                  <a:schemeClr val="bg1">
                    <a:lumMod val="50000"/>
                  </a:schemeClr>
                </a:solidFill>
              </a:rPr>
              <a:t>API </a:t>
            </a:r>
            <a:r>
              <a:rPr lang="fi-FI" sz="1050" dirty="0" err="1">
                <a:solidFill>
                  <a:schemeClr val="bg1">
                    <a:lumMod val="50000"/>
                  </a:schemeClr>
                </a:solidFill>
              </a:rPr>
              <a:t>value</a:t>
            </a:r>
            <a:r>
              <a:rPr lang="fi-FI" sz="1050" dirty="0">
                <a:solidFill>
                  <a:schemeClr val="bg1">
                    <a:lumMod val="50000"/>
                  </a:schemeClr>
                </a:solidFill>
              </a:rPr>
              <a:t> proposition</a:t>
            </a:r>
          </a:p>
        </p:txBody>
      </p:sp>
      <p:sp>
        <p:nvSpPr>
          <p:cNvPr id="8" name="Rectangle: Rounded Corners 7">
            <a:extLst>
              <a:ext uri="{FF2B5EF4-FFF2-40B4-BE49-F238E27FC236}">
                <a16:creationId xmlns:a16="http://schemas.microsoft.com/office/drawing/2014/main" id="{9FAA6A7F-D4C5-49EC-ABF9-C30807CF5C86}"/>
              </a:ext>
            </a:extLst>
          </p:cNvPr>
          <p:cNvSpPr/>
          <p:nvPr userDrawn="1"/>
        </p:nvSpPr>
        <p:spPr bwMode="auto">
          <a:xfrm>
            <a:off x="3877313" y="5494057"/>
            <a:ext cx="2174767" cy="829289"/>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b="1" dirty="0" err="1">
                <a:solidFill>
                  <a:schemeClr val="bg1">
                    <a:lumMod val="50000"/>
                  </a:schemeClr>
                </a:solidFill>
              </a:rPr>
              <a:t>Name</a:t>
            </a:r>
            <a:r>
              <a:rPr lang="fi-FI" sz="1050" b="1" dirty="0">
                <a:solidFill>
                  <a:schemeClr val="bg1">
                    <a:lumMod val="50000"/>
                  </a:schemeClr>
                </a:solidFill>
              </a:rPr>
              <a:t> of </a:t>
            </a:r>
            <a:r>
              <a:rPr lang="fi-FI" sz="1050" b="1" dirty="0" err="1">
                <a:solidFill>
                  <a:schemeClr val="bg1">
                    <a:lumMod val="50000"/>
                  </a:schemeClr>
                </a:solidFill>
              </a:rPr>
              <a:t>the</a:t>
            </a:r>
            <a:r>
              <a:rPr lang="fi-FI" sz="1050" b="1" dirty="0">
                <a:solidFill>
                  <a:schemeClr val="bg1">
                    <a:lumMod val="50000"/>
                  </a:schemeClr>
                </a:solidFill>
              </a:rPr>
              <a:t> API</a:t>
            </a:r>
          </a:p>
        </p:txBody>
      </p:sp>
      <p:sp>
        <p:nvSpPr>
          <p:cNvPr id="9" name="Rectangle: Rounded Corners 8">
            <a:extLst>
              <a:ext uri="{FF2B5EF4-FFF2-40B4-BE49-F238E27FC236}">
                <a16:creationId xmlns:a16="http://schemas.microsoft.com/office/drawing/2014/main" id="{E7748AD5-2253-436B-BC68-D947143C7F3D}"/>
              </a:ext>
            </a:extLst>
          </p:cNvPr>
          <p:cNvSpPr/>
          <p:nvPr userDrawn="1"/>
        </p:nvSpPr>
        <p:spPr bwMode="auto">
          <a:xfrm>
            <a:off x="6052077" y="1229718"/>
            <a:ext cx="1509352" cy="1789980"/>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l"/>
            <a:r>
              <a:rPr lang="fi-FI" sz="1050" dirty="0" err="1">
                <a:solidFill>
                  <a:schemeClr val="bg1">
                    <a:lumMod val="50000"/>
                  </a:schemeClr>
                </a:solidFill>
              </a:rPr>
              <a:t>Developer</a:t>
            </a:r>
            <a:r>
              <a:rPr lang="fi-FI" sz="1050" dirty="0">
                <a:solidFill>
                  <a:schemeClr val="bg1">
                    <a:lumMod val="50000"/>
                  </a:schemeClr>
                </a:solidFill>
              </a:rPr>
              <a:t> </a:t>
            </a:r>
            <a:r>
              <a:rPr lang="fi-FI" sz="1050" dirty="0" err="1">
                <a:solidFill>
                  <a:schemeClr val="bg1">
                    <a:lumMod val="50000"/>
                  </a:schemeClr>
                </a:solidFill>
              </a:rPr>
              <a:t>relations</a:t>
            </a:r>
            <a:endParaRPr lang="fi-FI" sz="1050" dirty="0">
              <a:solidFill>
                <a:schemeClr val="bg1">
                  <a:lumMod val="50000"/>
                </a:schemeClr>
              </a:solidFill>
            </a:endParaRPr>
          </a:p>
        </p:txBody>
      </p:sp>
      <p:sp>
        <p:nvSpPr>
          <p:cNvPr id="10" name="Rectangle: Rounded Corners 9">
            <a:extLst>
              <a:ext uri="{FF2B5EF4-FFF2-40B4-BE49-F238E27FC236}">
                <a16:creationId xmlns:a16="http://schemas.microsoft.com/office/drawing/2014/main" id="{CDBA8C33-03B6-489D-8790-102C9E113098}"/>
              </a:ext>
            </a:extLst>
          </p:cNvPr>
          <p:cNvSpPr/>
          <p:nvPr userDrawn="1"/>
        </p:nvSpPr>
        <p:spPr bwMode="auto">
          <a:xfrm>
            <a:off x="6052076" y="3019701"/>
            <a:ext cx="1509352" cy="1735183"/>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err="1">
                <a:solidFill>
                  <a:schemeClr val="bg1">
                    <a:lumMod val="50000"/>
                  </a:schemeClr>
                </a:solidFill>
              </a:rPr>
              <a:t>Channels</a:t>
            </a:r>
            <a:endParaRPr lang="fi-FI" sz="1050" dirty="0">
              <a:solidFill>
                <a:schemeClr val="bg1">
                  <a:lumMod val="50000"/>
                </a:schemeClr>
              </a:solidFill>
            </a:endParaRPr>
          </a:p>
        </p:txBody>
      </p:sp>
      <p:sp>
        <p:nvSpPr>
          <p:cNvPr id="11" name="Rectangle: Rounded Corners 10">
            <a:extLst>
              <a:ext uri="{FF2B5EF4-FFF2-40B4-BE49-F238E27FC236}">
                <a16:creationId xmlns:a16="http://schemas.microsoft.com/office/drawing/2014/main" id="{BAD4E239-F966-4101-9657-27C4E41A4505}"/>
              </a:ext>
            </a:extLst>
          </p:cNvPr>
          <p:cNvSpPr/>
          <p:nvPr userDrawn="1"/>
        </p:nvSpPr>
        <p:spPr bwMode="auto">
          <a:xfrm>
            <a:off x="7561430" y="1229718"/>
            <a:ext cx="1663533" cy="3525164"/>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a:solidFill>
                  <a:schemeClr val="bg1">
                    <a:lumMod val="50000"/>
                  </a:schemeClr>
                </a:solidFill>
              </a:rPr>
              <a:t>API Consumer </a:t>
            </a:r>
            <a:r>
              <a:rPr lang="fi-FI" sz="1050" dirty="0" err="1">
                <a:solidFill>
                  <a:schemeClr val="bg1">
                    <a:lumMod val="50000"/>
                  </a:schemeClr>
                </a:solidFill>
              </a:rPr>
              <a:t>segments</a:t>
            </a:r>
            <a:endParaRPr lang="fi-FI" sz="1050" dirty="0">
              <a:solidFill>
                <a:schemeClr val="bg1">
                  <a:lumMod val="50000"/>
                </a:schemeClr>
              </a:solidFill>
            </a:endParaRPr>
          </a:p>
        </p:txBody>
      </p:sp>
      <p:sp>
        <p:nvSpPr>
          <p:cNvPr id="12" name="Rectangle: Rounded Corners 11">
            <a:extLst>
              <a:ext uri="{FF2B5EF4-FFF2-40B4-BE49-F238E27FC236}">
                <a16:creationId xmlns:a16="http://schemas.microsoft.com/office/drawing/2014/main" id="{B2ED6B1F-DF43-4EAA-8552-A691BCB14E35}"/>
              </a:ext>
            </a:extLst>
          </p:cNvPr>
          <p:cNvSpPr/>
          <p:nvPr userDrawn="1"/>
        </p:nvSpPr>
        <p:spPr bwMode="auto">
          <a:xfrm>
            <a:off x="704424" y="4773140"/>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Costs</a:t>
            </a:r>
            <a:endParaRPr lang="fi-FI" sz="1050" dirty="0">
              <a:solidFill>
                <a:schemeClr val="bg1">
                  <a:lumMod val="50000"/>
                </a:schemeClr>
              </a:solidFill>
            </a:endParaRPr>
          </a:p>
        </p:txBody>
      </p:sp>
      <p:sp>
        <p:nvSpPr>
          <p:cNvPr id="14" name="Rectangle: Rounded Corners 13">
            <a:extLst>
              <a:ext uri="{FF2B5EF4-FFF2-40B4-BE49-F238E27FC236}">
                <a16:creationId xmlns:a16="http://schemas.microsoft.com/office/drawing/2014/main" id="{73B1950E-69D4-4CB4-884F-64885532AD85}"/>
              </a:ext>
            </a:extLst>
          </p:cNvPr>
          <p:cNvSpPr/>
          <p:nvPr userDrawn="1"/>
        </p:nvSpPr>
        <p:spPr bwMode="auto">
          <a:xfrm>
            <a:off x="6052076" y="4764008"/>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Revenue</a:t>
            </a:r>
            <a:r>
              <a:rPr lang="fi-FI" sz="1050" dirty="0">
                <a:solidFill>
                  <a:schemeClr val="bg1">
                    <a:lumMod val="50000"/>
                  </a:schemeClr>
                </a:solidFill>
              </a:rPr>
              <a:t> </a:t>
            </a:r>
            <a:r>
              <a:rPr lang="fi-FI" sz="1050" dirty="0" err="1">
                <a:solidFill>
                  <a:schemeClr val="bg1">
                    <a:lumMod val="50000"/>
                  </a:schemeClr>
                </a:solidFill>
              </a:rPr>
              <a:t>streams</a:t>
            </a:r>
            <a:endParaRPr lang="fi-FI" sz="1050" dirty="0">
              <a:solidFill>
                <a:schemeClr val="bg1">
                  <a:lumMod val="50000"/>
                </a:schemeClr>
              </a:solidFill>
            </a:endParaRPr>
          </a:p>
        </p:txBody>
      </p:sp>
      <p:sp>
        <p:nvSpPr>
          <p:cNvPr id="25" name="TextBox 24">
            <a:extLst>
              <a:ext uri="{FF2B5EF4-FFF2-40B4-BE49-F238E27FC236}">
                <a16:creationId xmlns:a16="http://schemas.microsoft.com/office/drawing/2014/main" id="{24A06439-B215-44C0-878F-7832B6782249}"/>
              </a:ext>
            </a:extLst>
          </p:cNvPr>
          <p:cNvSpPr txBox="1"/>
          <p:nvPr userDrawn="1"/>
        </p:nvSpPr>
        <p:spPr>
          <a:xfrm>
            <a:off x="384699" y="5681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sp>
        <p:nvSpPr>
          <p:cNvPr id="26" name="Title 1">
            <a:extLst>
              <a:ext uri="{FF2B5EF4-FFF2-40B4-BE49-F238E27FC236}">
                <a16:creationId xmlns:a16="http://schemas.microsoft.com/office/drawing/2014/main" id="{BFEBC039-D129-43F6-BF33-6F7C0C38C4E0}"/>
              </a:ext>
            </a:extLst>
          </p:cNvPr>
          <p:cNvSpPr txBox="1">
            <a:spLocks/>
          </p:cNvSpPr>
          <p:nvPr userDrawn="1"/>
        </p:nvSpPr>
        <p:spPr>
          <a:xfrm>
            <a:off x="620729" y="462491"/>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kern="1200" dirty="0">
                <a:solidFill>
                  <a:schemeClr val="tx1"/>
                </a:solidFill>
                <a:latin typeface="Berlin Sans FB" panose="020E0602020502020306" pitchFamily="34" charset="0"/>
                <a:ea typeface="+mj-ea"/>
                <a:cs typeface="+mj-cs"/>
              </a:rPr>
              <a:t>API </a:t>
            </a:r>
            <a:r>
              <a:rPr lang="fi-FI" sz="3200" kern="1200" dirty="0" err="1">
                <a:solidFill>
                  <a:schemeClr val="tx1"/>
                </a:solidFill>
                <a:latin typeface="Berlin Sans FB" panose="020E0602020502020306" pitchFamily="34" charset="0"/>
                <a:ea typeface="+mj-ea"/>
                <a:cs typeface="+mj-cs"/>
              </a:rPr>
              <a:t>Canvas</a:t>
            </a:r>
            <a:endParaRPr lang="fi-FI" sz="3200" kern="1200" dirty="0">
              <a:solidFill>
                <a:schemeClr val="tx1"/>
              </a:solidFill>
              <a:latin typeface="Berlin Sans FB" panose="020E0602020502020306" pitchFamily="34" charset="0"/>
              <a:ea typeface="+mj-ea"/>
              <a:cs typeface="+mj-cs"/>
            </a:endParaRPr>
          </a:p>
        </p:txBody>
      </p:sp>
      <p:sp>
        <p:nvSpPr>
          <p:cNvPr id="27" name="Text Placeholder 15">
            <a:extLst>
              <a:ext uri="{FF2B5EF4-FFF2-40B4-BE49-F238E27FC236}">
                <a16:creationId xmlns:a16="http://schemas.microsoft.com/office/drawing/2014/main" id="{7BB6C233-8FF1-458F-BAB7-F2F5158F4EBB}"/>
              </a:ext>
            </a:extLst>
          </p:cNvPr>
          <p:cNvSpPr>
            <a:spLocks noGrp="1"/>
          </p:cNvSpPr>
          <p:nvPr userDrawn="1">
            <p:ph type="body" sz="quarter" idx="13"/>
          </p:nvPr>
        </p:nvSpPr>
        <p:spPr>
          <a:xfrm>
            <a:off x="782985" y="1669585"/>
            <a:ext cx="1489202" cy="289945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61772FD4-BA17-4EDB-855F-F90005D9DA80}"/>
              </a:ext>
            </a:extLst>
          </p:cNvPr>
          <p:cNvSpPr>
            <a:spLocks noGrp="1"/>
          </p:cNvSpPr>
          <p:nvPr userDrawn="1">
            <p:ph type="body" sz="quarter" idx="14"/>
          </p:nvPr>
        </p:nvSpPr>
        <p:spPr>
          <a:xfrm>
            <a:off x="2439598" y="1630495"/>
            <a:ext cx="1426710" cy="135613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9BAC6AFD-65EC-4533-A4C1-92F06E2F0982}"/>
              </a:ext>
            </a:extLst>
          </p:cNvPr>
          <p:cNvSpPr>
            <a:spLocks noGrp="1"/>
          </p:cNvSpPr>
          <p:nvPr userDrawn="1">
            <p:ph type="body" sz="quarter" idx="15"/>
          </p:nvPr>
        </p:nvSpPr>
        <p:spPr>
          <a:xfrm>
            <a:off x="2426180" y="3392203"/>
            <a:ext cx="1393044" cy="131449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3B53A7A3-FA1C-4517-8FD2-A17A17DD7DFE}"/>
              </a:ext>
            </a:extLst>
          </p:cNvPr>
          <p:cNvSpPr>
            <a:spLocks noGrp="1"/>
          </p:cNvSpPr>
          <p:nvPr userDrawn="1">
            <p:ph type="body" sz="quarter" idx="16"/>
          </p:nvPr>
        </p:nvSpPr>
        <p:spPr>
          <a:xfrm>
            <a:off x="802498" y="5168993"/>
            <a:ext cx="3003179" cy="104668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5B8269FC-F022-4E43-9BE5-F97D74F136A1}"/>
              </a:ext>
            </a:extLst>
          </p:cNvPr>
          <p:cNvSpPr>
            <a:spLocks noGrp="1"/>
          </p:cNvSpPr>
          <p:nvPr userDrawn="1">
            <p:ph type="body" sz="quarter" idx="18"/>
          </p:nvPr>
        </p:nvSpPr>
        <p:spPr>
          <a:xfrm>
            <a:off x="6123711" y="5174860"/>
            <a:ext cx="3046845" cy="104668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49202C8C-8ECF-4C8F-B57F-222C98E8C29D}"/>
              </a:ext>
            </a:extLst>
          </p:cNvPr>
          <p:cNvSpPr>
            <a:spLocks noGrp="1"/>
          </p:cNvSpPr>
          <p:nvPr userDrawn="1">
            <p:ph type="body" sz="quarter" idx="19"/>
          </p:nvPr>
        </p:nvSpPr>
        <p:spPr>
          <a:xfrm>
            <a:off x="7638519" y="1669585"/>
            <a:ext cx="1486668" cy="2880151"/>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BC026415-5AAF-437C-83DA-6215AC49011B}"/>
              </a:ext>
            </a:extLst>
          </p:cNvPr>
          <p:cNvSpPr>
            <a:spLocks noGrp="1"/>
          </p:cNvSpPr>
          <p:nvPr userDrawn="1">
            <p:ph type="body" sz="quarter" idx="20"/>
          </p:nvPr>
        </p:nvSpPr>
        <p:spPr>
          <a:xfrm>
            <a:off x="3948946" y="5893681"/>
            <a:ext cx="2010815" cy="321999"/>
          </a:xfrm>
          <a:prstGeom prst="rect">
            <a:avLst/>
          </a:prstGeom>
        </p:spPr>
        <p:txBody>
          <a:bodyPr>
            <a:normAutofit/>
          </a:bodyPr>
          <a:lstStyle>
            <a:lvl1pPr marL="0" indent="0" algn="ctr">
              <a:buNone/>
              <a:defRPr sz="1600">
                <a:solidFill>
                  <a:schemeClr val="tx1"/>
                </a:solidFill>
              </a:defRPr>
            </a:lvl1pPr>
          </a:lstStyle>
          <a:p>
            <a:pPr lvl="0"/>
            <a:endParaRPr lang="fi-FI" dirty="0"/>
          </a:p>
        </p:txBody>
      </p:sp>
      <p:sp>
        <p:nvSpPr>
          <p:cNvPr id="36" name="Text Placeholder 15">
            <a:extLst>
              <a:ext uri="{FF2B5EF4-FFF2-40B4-BE49-F238E27FC236}">
                <a16:creationId xmlns:a16="http://schemas.microsoft.com/office/drawing/2014/main" id="{135D1F36-52BF-42F7-B782-7C0FA17B8E84}"/>
              </a:ext>
            </a:extLst>
          </p:cNvPr>
          <p:cNvSpPr>
            <a:spLocks noGrp="1"/>
          </p:cNvSpPr>
          <p:nvPr userDrawn="1">
            <p:ph type="body" sz="quarter" idx="21"/>
          </p:nvPr>
        </p:nvSpPr>
        <p:spPr>
          <a:xfrm>
            <a:off x="6101503" y="1620705"/>
            <a:ext cx="1405520" cy="1315719"/>
          </a:xfrm>
          <a:prstGeom prst="rect">
            <a:avLst/>
          </a:prstGeom>
        </p:spPr>
        <p:txBody>
          <a:bodyPr>
            <a:normAutofit/>
          </a:bodyPr>
          <a:lstStyle>
            <a:lvl1pPr>
              <a:defRPr sz="1000">
                <a:solidFill>
                  <a:schemeClr val="tx1"/>
                </a:solidFill>
              </a:defRPr>
            </a:lvl1pPr>
          </a:lstStyle>
          <a:p>
            <a:pPr lvl="0"/>
            <a:endParaRPr lang="fi-FI" dirty="0"/>
          </a:p>
        </p:txBody>
      </p:sp>
      <p:sp>
        <p:nvSpPr>
          <p:cNvPr id="39" name="Text Placeholder 15">
            <a:extLst>
              <a:ext uri="{FF2B5EF4-FFF2-40B4-BE49-F238E27FC236}">
                <a16:creationId xmlns:a16="http://schemas.microsoft.com/office/drawing/2014/main" id="{A38029F8-930B-4B71-BEF3-FB474695DB32}"/>
              </a:ext>
            </a:extLst>
          </p:cNvPr>
          <p:cNvSpPr>
            <a:spLocks noGrp="1"/>
          </p:cNvSpPr>
          <p:nvPr userDrawn="1">
            <p:ph type="body" sz="quarter" idx="24"/>
          </p:nvPr>
        </p:nvSpPr>
        <p:spPr>
          <a:xfrm>
            <a:off x="3947265" y="1620396"/>
            <a:ext cx="2044121" cy="3799307"/>
          </a:xfrm>
          <a:prstGeom prst="rect">
            <a:avLst/>
          </a:prstGeom>
        </p:spPr>
        <p:txBody>
          <a:bodyPr>
            <a:normAutofit/>
          </a:bodyPr>
          <a:lstStyle>
            <a:lvl1pPr>
              <a:defRPr sz="1000">
                <a:solidFill>
                  <a:schemeClr val="tx1"/>
                </a:solidFill>
              </a:defRPr>
            </a:lvl1pPr>
          </a:lstStyle>
          <a:p>
            <a:pPr lvl="0"/>
            <a:endParaRPr lang="fi-FI" dirty="0"/>
          </a:p>
        </p:txBody>
      </p:sp>
      <p:sp>
        <p:nvSpPr>
          <p:cNvPr id="37" name="Text Placeholder 15">
            <a:extLst>
              <a:ext uri="{FF2B5EF4-FFF2-40B4-BE49-F238E27FC236}">
                <a16:creationId xmlns:a16="http://schemas.microsoft.com/office/drawing/2014/main" id="{3E5A01AA-3985-479E-AAFD-C877169327EB}"/>
              </a:ext>
            </a:extLst>
          </p:cNvPr>
          <p:cNvSpPr>
            <a:spLocks noGrp="1"/>
          </p:cNvSpPr>
          <p:nvPr userDrawn="1">
            <p:ph type="body" sz="quarter" idx="22"/>
          </p:nvPr>
        </p:nvSpPr>
        <p:spPr>
          <a:xfrm>
            <a:off x="6144395" y="3430553"/>
            <a:ext cx="1362629" cy="1276145"/>
          </a:xfrm>
          <a:prstGeom prst="rect">
            <a:avLst/>
          </a:prstGeom>
        </p:spPr>
        <p:txBody>
          <a:bodyPr>
            <a:normAutofit/>
          </a:bodyPr>
          <a:lstStyle>
            <a:lvl1pPr>
              <a:defRPr sz="1000">
                <a:solidFill>
                  <a:schemeClr val="tx1"/>
                </a:solidFill>
              </a:defRPr>
            </a:lvl1pPr>
          </a:lstStyle>
          <a:p>
            <a:pPr lvl="0"/>
            <a:endParaRPr lang="fi-FI" dirty="0"/>
          </a:p>
        </p:txBody>
      </p:sp>
      <p:sp>
        <p:nvSpPr>
          <p:cNvPr id="43" name="Oval 42">
            <a:extLst>
              <a:ext uri="{FF2B5EF4-FFF2-40B4-BE49-F238E27FC236}">
                <a16:creationId xmlns:a16="http://schemas.microsoft.com/office/drawing/2014/main" id="{C034E275-DE9F-422D-94AB-E40C4D5252B4}"/>
              </a:ext>
            </a:extLst>
          </p:cNvPr>
          <p:cNvSpPr/>
          <p:nvPr userDrawn="1"/>
        </p:nvSpPr>
        <p:spPr>
          <a:xfrm>
            <a:off x="5686668" y="111705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1</a:t>
            </a:r>
          </a:p>
        </p:txBody>
      </p:sp>
      <p:sp>
        <p:nvSpPr>
          <p:cNvPr id="44" name="Oval 43">
            <a:extLst>
              <a:ext uri="{FF2B5EF4-FFF2-40B4-BE49-F238E27FC236}">
                <a16:creationId xmlns:a16="http://schemas.microsoft.com/office/drawing/2014/main" id="{03A7056A-F11B-46D7-BF00-6A37171D97CB}"/>
              </a:ext>
            </a:extLst>
          </p:cNvPr>
          <p:cNvSpPr/>
          <p:nvPr userDrawn="1"/>
        </p:nvSpPr>
        <p:spPr>
          <a:xfrm>
            <a:off x="7255410" y="108687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3</a:t>
            </a:r>
          </a:p>
        </p:txBody>
      </p:sp>
      <p:sp>
        <p:nvSpPr>
          <p:cNvPr id="45" name="Oval 44">
            <a:extLst>
              <a:ext uri="{FF2B5EF4-FFF2-40B4-BE49-F238E27FC236}">
                <a16:creationId xmlns:a16="http://schemas.microsoft.com/office/drawing/2014/main" id="{96A2CDB6-1D35-4E12-AA9F-6EBA177D62A9}"/>
              </a:ext>
            </a:extLst>
          </p:cNvPr>
          <p:cNvSpPr/>
          <p:nvPr userDrawn="1"/>
        </p:nvSpPr>
        <p:spPr>
          <a:xfrm>
            <a:off x="3496371" y="107816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6</a:t>
            </a:r>
          </a:p>
        </p:txBody>
      </p:sp>
      <p:sp>
        <p:nvSpPr>
          <p:cNvPr id="46" name="Oval 45">
            <a:extLst>
              <a:ext uri="{FF2B5EF4-FFF2-40B4-BE49-F238E27FC236}">
                <a16:creationId xmlns:a16="http://schemas.microsoft.com/office/drawing/2014/main" id="{859C59BB-6C2E-49AA-B2A3-86582388FE35}"/>
              </a:ext>
            </a:extLst>
          </p:cNvPr>
          <p:cNvSpPr/>
          <p:nvPr userDrawn="1"/>
        </p:nvSpPr>
        <p:spPr>
          <a:xfrm>
            <a:off x="3500897" y="291325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7</a:t>
            </a:r>
          </a:p>
        </p:txBody>
      </p:sp>
      <p:sp>
        <p:nvSpPr>
          <p:cNvPr id="47" name="Oval 46">
            <a:extLst>
              <a:ext uri="{FF2B5EF4-FFF2-40B4-BE49-F238E27FC236}">
                <a16:creationId xmlns:a16="http://schemas.microsoft.com/office/drawing/2014/main" id="{2BA8E65E-FDB4-4710-8D5B-E53DC266C3CF}"/>
              </a:ext>
            </a:extLst>
          </p:cNvPr>
          <p:cNvSpPr/>
          <p:nvPr userDrawn="1"/>
        </p:nvSpPr>
        <p:spPr>
          <a:xfrm>
            <a:off x="2054081" y="108701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8</a:t>
            </a:r>
          </a:p>
        </p:txBody>
      </p:sp>
      <p:sp>
        <p:nvSpPr>
          <p:cNvPr id="48" name="Oval 47">
            <a:extLst>
              <a:ext uri="{FF2B5EF4-FFF2-40B4-BE49-F238E27FC236}">
                <a16:creationId xmlns:a16="http://schemas.microsoft.com/office/drawing/2014/main" id="{AC734F0A-786E-4D26-9503-BDB9CDBB805C}"/>
              </a:ext>
            </a:extLst>
          </p:cNvPr>
          <p:cNvSpPr/>
          <p:nvPr userDrawn="1"/>
        </p:nvSpPr>
        <p:spPr>
          <a:xfrm>
            <a:off x="8918942" y="463908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5</a:t>
            </a:r>
          </a:p>
        </p:txBody>
      </p:sp>
      <p:sp>
        <p:nvSpPr>
          <p:cNvPr id="49" name="Oval 48">
            <a:extLst>
              <a:ext uri="{FF2B5EF4-FFF2-40B4-BE49-F238E27FC236}">
                <a16:creationId xmlns:a16="http://schemas.microsoft.com/office/drawing/2014/main" id="{8532212F-A5C8-44EE-890D-EE28F01EAC74}"/>
              </a:ext>
            </a:extLst>
          </p:cNvPr>
          <p:cNvSpPr/>
          <p:nvPr userDrawn="1"/>
        </p:nvSpPr>
        <p:spPr>
          <a:xfrm>
            <a:off x="7255410" y="293659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4</a:t>
            </a:r>
          </a:p>
        </p:txBody>
      </p:sp>
      <p:sp>
        <p:nvSpPr>
          <p:cNvPr id="50" name="Oval 49">
            <a:extLst>
              <a:ext uri="{FF2B5EF4-FFF2-40B4-BE49-F238E27FC236}">
                <a16:creationId xmlns:a16="http://schemas.microsoft.com/office/drawing/2014/main" id="{531A6934-6D5C-4024-8F3E-1BAE1B70D467}"/>
              </a:ext>
            </a:extLst>
          </p:cNvPr>
          <p:cNvSpPr/>
          <p:nvPr userDrawn="1"/>
        </p:nvSpPr>
        <p:spPr>
          <a:xfrm>
            <a:off x="8918942" y="104829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2</a:t>
            </a:r>
          </a:p>
        </p:txBody>
      </p:sp>
      <p:sp>
        <p:nvSpPr>
          <p:cNvPr id="52" name="Oval 51">
            <a:extLst>
              <a:ext uri="{FF2B5EF4-FFF2-40B4-BE49-F238E27FC236}">
                <a16:creationId xmlns:a16="http://schemas.microsoft.com/office/drawing/2014/main" id="{D9CAF909-B727-4C5F-9646-D347E57BEE39}"/>
              </a:ext>
            </a:extLst>
          </p:cNvPr>
          <p:cNvSpPr/>
          <p:nvPr userDrawn="1"/>
        </p:nvSpPr>
        <p:spPr>
          <a:xfrm>
            <a:off x="3489683" y="466756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9</a:t>
            </a:r>
          </a:p>
        </p:txBody>
      </p:sp>
    </p:spTree>
    <p:extLst>
      <p:ext uri="{BB962C8B-B14F-4D97-AF65-F5344CB8AC3E}">
        <p14:creationId xmlns:p14="http://schemas.microsoft.com/office/powerpoint/2010/main" val="1290107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833E-ABEB-4430-8714-546A99F26121}"/>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03068CC2-6FDE-48DD-A055-6A8F36666E8F}"/>
              </a:ext>
            </a:extLst>
          </p:cNvPr>
          <p:cNvSpPr>
            <a:spLocks noGrp="1"/>
          </p:cNvSpPr>
          <p:nvPr>
            <p:ph type="body" orient="vert" idx="1"/>
          </p:nvPr>
        </p:nvSpPr>
        <p:spPr>
          <a:xfrm>
            <a:off x="681039" y="1826684"/>
            <a:ext cx="8543925" cy="434974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A8D86CB9-A813-4D79-972E-B6C7C7A7F54D}"/>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14.8.2017</a:t>
            </a:fld>
            <a:endParaRPr lang="fi-FI"/>
          </a:p>
        </p:txBody>
      </p:sp>
      <p:sp>
        <p:nvSpPr>
          <p:cNvPr id="5" name="Footer Placeholder 4">
            <a:extLst>
              <a:ext uri="{FF2B5EF4-FFF2-40B4-BE49-F238E27FC236}">
                <a16:creationId xmlns:a16="http://schemas.microsoft.com/office/drawing/2014/main" id="{D9AF28A0-C4E6-4D12-8292-CC0255593A12}"/>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6" name="Slide Number Placeholder 5">
            <a:extLst>
              <a:ext uri="{FF2B5EF4-FFF2-40B4-BE49-F238E27FC236}">
                <a16:creationId xmlns:a16="http://schemas.microsoft.com/office/drawing/2014/main" id="{9F34A246-D476-4C18-8DC5-C66D02877A2B}"/>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3886495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D6A73-6A5D-471C-AA7F-DD7497112803}"/>
              </a:ext>
            </a:extLst>
          </p:cNvPr>
          <p:cNvSpPr>
            <a:spLocks noGrp="1"/>
          </p:cNvSpPr>
          <p:nvPr>
            <p:ph type="title" orient="vert"/>
          </p:nvPr>
        </p:nvSpPr>
        <p:spPr>
          <a:xfrm>
            <a:off x="7088983" y="366188"/>
            <a:ext cx="2135981" cy="5810249"/>
          </a:xfrm>
          <a:prstGeom prst="rect">
            <a:avLst/>
          </a:prstGeo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61A4D740-62BE-48A5-8B15-CAE87677D873}"/>
              </a:ext>
            </a:extLst>
          </p:cNvPr>
          <p:cNvSpPr>
            <a:spLocks noGrp="1"/>
          </p:cNvSpPr>
          <p:nvPr>
            <p:ph type="body" orient="vert" idx="1"/>
          </p:nvPr>
        </p:nvSpPr>
        <p:spPr>
          <a:xfrm>
            <a:off x="681040" y="366188"/>
            <a:ext cx="6242844" cy="581024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383421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Otsikko ja sisältö">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5118099" y="1635163"/>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Otsikon paikkamerkki 1"/>
          <p:cNvSpPr>
            <a:spLocks noGrp="1"/>
          </p:cNvSpPr>
          <p:nvPr>
            <p:ph type="title"/>
          </p:nvPr>
        </p:nvSpPr>
        <p:spPr>
          <a:xfrm>
            <a:off x="619125" y="460802"/>
            <a:ext cx="8819093" cy="701731"/>
          </a:xfrm>
          <a:prstGeom prst="rect">
            <a:avLst/>
          </a:prstGeom>
        </p:spPr>
        <p:txBody>
          <a:bodyPr vert="horz" wrap="square" lIns="91440" tIns="45720" rIns="91440" bIns="45720" rtlCol="0" anchor="t" anchorCtr="0">
            <a:spAutoFit/>
          </a:bodyPr>
          <a:lstStyle/>
          <a:p>
            <a:pPr marL="0" lvl="0" indent="0">
              <a:buFontTx/>
            </a:pPr>
            <a:r>
              <a:rPr lang="en-US" noProof="0"/>
              <a:t>Click to edit Master title style</a:t>
            </a:r>
            <a:endParaRPr lang="en-GB" noProof="0" dirty="0"/>
          </a:p>
        </p:txBody>
      </p:sp>
      <p:sp>
        <p:nvSpPr>
          <p:cNvPr id="9" name="Text Placeholder 8"/>
          <p:cNvSpPr>
            <a:spLocks noGrp="1"/>
          </p:cNvSpPr>
          <p:nvPr>
            <p:ph type="body" sz="quarter" idx="11"/>
          </p:nvPr>
        </p:nvSpPr>
        <p:spPr>
          <a:xfrm>
            <a:off x="619124" y="1601708"/>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96053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C764DE79-268F-4C1A-8933-263129D2AF90}" type="datetimeFigureOut">
              <a:rPr lang="en-US" dirty="0"/>
              <a:t>8/14/2017</a:t>
            </a:fld>
            <a:endParaRPr lang="en-US"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967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C764DE79-268F-4C1A-8933-263129D2AF90}" type="datetimeFigureOut">
              <a:rPr lang="en-US" dirty="0"/>
              <a:t>8/14/2017</a:t>
            </a:fld>
            <a:endParaRPr lang="en-US"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3613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fi-FI"/>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357641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fi-FI"/>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037619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fi-FI"/>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736087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fi-FI"/>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947362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fi-FI"/>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2589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D454606-964A-4505-ACC0-783237983434}"/>
              </a:ext>
            </a:extLst>
          </p:cNvPr>
          <p:cNvCxnSpPr>
            <a:cxnSpLocks/>
          </p:cNvCxnSpPr>
          <p:nvPr userDrawn="1"/>
        </p:nvCxnSpPr>
        <p:spPr>
          <a:xfrm>
            <a:off x="2157168" y="4009471"/>
            <a:ext cx="2764221"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2291CB-94EB-4288-A8E1-8409134F3831}"/>
              </a:ext>
            </a:extLst>
          </p:cNvPr>
          <p:cNvCxnSpPr>
            <a:cxnSpLocks/>
          </p:cNvCxnSpPr>
          <p:nvPr userDrawn="1"/>
        </p:nvCxnSpPr>
        <p:spPr>
          <a:xfrm flipH="1">
            <a:off x="4921388" y="4010733"/>
            <a:ext cx="2758946"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CBF837-3867-49EB-A2B5-39F9958D3B45}"/>
              </a:ext>
            </a:extLst>
          </p:cNvPr>
          <p:cNvCxnSpPr>
            <a:cxnSpLocks/>
            <a:stCxn id="15" idx="5"/>
            <a:endCxn id="18" idx="7"/>
          </p:cNvCxnSpPr>
          <p:nvPr userDrawn="1"/>
        </p:nvCxnSpPr>
        <p:spPr>
          <a:xfrm>
            <a:off x="7734157" y="2024832"/>
            <a:ext cx="2343" cy="383243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06B398-3E39-4519-9906-5A573B94C425}"/>
              </a:ext>
            </a:extLst>
          </p:cNvPr>
          <p:cNvCxnSpPr>
            <a:cxnSpLocks/>
          </p:cNvCxnSpPr>
          <p:nvPr userDrawn="1"/>
        </p:nvCxnSpPr>
        <p:spPr>
          <a:xfrm>
            <a:off x="2157167" y="2037794"/>
            <a:ext cx="0" cy="387872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E17B13-DCAE-4093-8A0B-7DF953A3EB42}"/>
              </a:ext>
            </a:extLst>
          </p:cNvPr>
          <p:cNvSpPr txBox="1"/>
          <p:nvPr userDrawn="1"/>
        </p:nvSpPr>
        <p:spPr>
          <a:xfrm>
            <a:off x="5500494" y="1740867"/>
            <a:ext cx="2736227" cy="246221"/>
          </a:xfrm>
          <a:prstGeom prst="rect">
            <a:avLst/>
          </a:prstGeom>
          <a:noFill/>
        </p:spPr>
        <p:txBody>
          <a:bodyPr wrap="square" rtlCol="0">
            <a:spAutoFit/>
          </a:bodyPr>
          <a:lstStyle/>
          <a:p>
            <a:r>
              <a:rPr lang="fi-FI" sz="1000" b="1" dirty="0">
                <a:solidFill>
                  <a:schemeClr val="tx1">
                    <a:lumMod val="75000"/>
                    <a:lumOff val="25000"/>
                  </a:schemeClr>
                </a:solidFill>
              </a:rPr>
              <a:t>GAINS – </a:t>
            </a:r>
            <a:r>
              <a:rPr lang="fi-FI" sz="1000" b="1" dirty="0" err="1">
                <a:solidFill>
                  <a:schemeClr val="tx1">
                    <a:lumMod val="75000"/>
                    <a:lumOff val="25000"/>
                  </a:schemeClr>
                </a:solidFill>
              </a:rPr>
              <a:t>benefits</a:t>
            </a:r>
            <a:r>
              <a:rPr lang="fi-FI" sz="1000" b="1" dirty="0">
                <a:solidFill>
                  <a:schemeClr val="tx1">
                    <a:lumMod val="75000"/>
                    <a:lumOff val="25000"/>
                  </a:schemeClr>
                </a:solidFill>
              </a:rPr>
              <a:t> for </a:t>
            </a:r>
            <a:r>
              <a:rPr lang="fi-FI" sz="1000" b="1" dirty="0" err="1">
                <a:solidFill>
                  <a:schemeClr val="tx1">
                    <a:lumMod val="75000"/>
                    <a:lumOff val="25000"/>
                  </a:schemeClr>
                </a:solidFill>
              </a:rPr>
              <a:t>using</a:t>
            </a:r>
            <a:r>
              <a:rPr lang="fi-FI" sz="1000" b="1" dirty="0">
                <a:solidFill>
                  <a:schemeClr val="tx1">
                    <a:lumMod val="75000"/>
                    <a:lumOff val="25000"/>
                  </a:schemeClr>
                </a:solidFill>
              </a:rPr>
              <a:t> API</a:t>
            </a:r>
          </a:p>
        </p:txBody>
      </p:sp>
      <p:sp>
        <p:nvSpPr>
          <p:cNvPr id="10" name="TextBox 9">
            <a:extLst>
              <a:ext uri="{FF2B5EF4-FFF2-40B4-BE49-F238E27FC236}">
                <a16:creationId xmlns:a16="http://schemas.microsoft.com/office/drawing/2014/main" id="{0F956A82-5686-4A4D-97B8-ABBD9F53F42B}"/>
              </a:ext>
            </a:extLst>
          </p:cNvPr>
          <p:cNvSpPr txBox="1"/>
          <p:nvPr userDrawn="1"/>
        </p:nvSpPr>
        <p:spPr>
          <a:xfrm>
            <a:off x="5664214" y="5942682"/>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PAINS – </a:t>
            </a:r>
            <a:r>
              <a:rPr lang="fi-FI" sz="1000" dirty="0" err="1"/>
              <a:t>problems</a:t>
            </a:r>
            <a:r>
              <a:rPr lang="fi-FI" sz="1000" dirty="0"/>
              <a:t> </a:t>
            </a:r>
            <a:r>
              <a:rPr lang="fi-FI" sz="1000" dirty="0" err="1"/>
              <a:t>using</a:t>
            </a:r>
            <a:r>
              <a:rPr lang="fi-FI" sz="1000" dirty="0"/>
              <a:t> API</a:t>
            </a:r>
          </a:p>
        </p:txBody>
      </p:sp>
      <p:sp>
        <p:nvSpPr>
          <p:cNvPr id="11" name="TextBox 10">
            <a:extLst>
              <a:ext uri="{FF2B5EF4-FFF2-40B4-BE49-F238E27FC236}">
                <a16:creationId xmlns:a16="http://schemas.microsoft.com/office/drawing/2014/main" id="{6A7A1170-B3C6-434F-8988-9AB58032B7F6}"/>
              </a:ext>
            </a:extLst>
          </p:cNvPr>
          <p:cNvSpPr txBox="1"/>
          <p:nvPr userDrawn="1"/>
        </p:nvSpPr>
        <p:spPr>
          <a:xfrm>
            <a:off x="9195435" y="4160673"/>
            <a:ext cx="817079" cy="1015663"/>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TASKS  </a:t>
            </a:r>
            <a:r>
              <a:rPr lang="fi-FI" sz="1000" dirty="0" err="1"/>
              <a:t>Step</a:t>
            </a:r>
            <a:r>
              <a:rPr lang="fi-FI" sz="1000" dirty="0"/>
              <a:t> </a:t>
            </a:r>
            <a:r>
              <a:rPr lang="fi-FI" sz="1000" dirty="0" err="1"/>
              <a:t>by</a:t>
            </a:r>
            <a:r>
              <a:rPr lang="fi-FI" sz="1000" dirty="0"/>
              <a:t> </a:t>
            </a:r>
            <a:r>
              <a:rPr lang="fi-FI" sz="1000" dirty="0" err="1"/>
              <a:t>step</a:t>
            </a:r>
            <a:r>
              <a:rPr lang="fi-FI" sz="1000" dirty="0"/>
              <a:t> </a:t>
            </a:r>
            <a:r>
              <a:rPr lang="fi-FI" sz="1000" dirty="0" err="1"/>
              <a:t>tasks</a:t>
            </a:r>
            <a:r>
              <a:rPr lang="fi-FI" sz="1000" dirty="0"/>
              <a:t> API </a:t>
            </a:r>
            <a:r>
              <a:rPr lang="fi-FI" sz="1000" dirty="0" err="1"/>
              <a:t>consumer</a:t>
            </a:r>
            <a:r>
              <a:rPr lang="fi-FI" sz="1000" dirty="0"/>
              <a:t> </a:t>
            </a:r>
            <a:r>
              <a:rPr lang="fi-FI" sz="1000" dirty="0" err="1"/>
              <a:t>needs</a:t>
            </a:r>
            <a:r>
              <a:rPr lang="fi-FI" sz="1000" dirty="0"/>
              <a:t> to </a:t>
            </a:r>
            <a:r>
              <a:rPr lang="fi-FI" sz="1000" dirty="0" err="1"/>
              <a:t>achieve</a:t>
            </a:r>
            <a:endParaRPr lang="fi-FI" sz="1000" dirty="0"/>
          </a:p>
        </p:txBody>
      </p:sp>
      <p:sp>
        <p:nvSpPr>
          <p:cNvPr id="12" name="TextBox 11">
            <a:extLst>
              <a:ext uri="{FF2B5EF4-FFF2-40B4-BE49-F238E27FC236}">
                <a16:creationId xmlns:a16="http://schemas.microsoft.com/office/drawing/2014/main" id="{79EBC3CF-F9EA-458B-9AA7-1A0D01D4DD38}"/>
              </a:ext>
            </a:extLst>
          </p:cNvPr>
          <p:cNvSpPr txBox="1"/>
          <p:nvPr userDrawn="1"/>
        </p:nvSpPr>
        <p:spPr>
          <a:xfrm>
            <a:off x="8122103" y="1739982"/>
            <a:ext cx="1023037"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CONSUMER</a:t>
            </a:r>
          </a:p>
        </p:txBody>
      </p:sp>
      <p:sp>
        <p:nvSpPr>
          <p:cNvPr id="13" name="TextBox 12">
            <a:extLst>
              <a:ext uri="{FF2B5EF4-FFF2-40B4-BE49-F238E27FC236}">
                <a16:creationId xmlns:a16="http://schemas.microsoft.com/office/drawing/2014/main" id="{3ECDBA36-58EA-43EB-AD6F-10559AA8C574}"/>
              </a:ext>
            </a:extLst>
          </p:cNvPr>
          <p:cNvSpPr txBox="1"/>
          <p:nvPr userDrawn="1"/>
        </p:nvSpPr>
        <p:spPr>
          <a:xfrm>
            <a:off x="624203" y="1656406"/>
            <a:ext cx="944489"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PROVIDER</a:t>
            </a:r>
          </a:p>
        </p:txBody>
      </p:sp>
      <p:sp>
        <p:nvSpPr>
          <p:cNvPr id="14" name="Oval 13">
            <a:extLst>
              <a:ext uri="{FF2B5EF4-FFF2-40B4-BE49-F238E27FC236}">
                <a16:creationId xmlns:a16="http://schemas.microsoft.com/office/drawing/2014/main" id="{500E3B38-DA3A-4A1B-A653-6ABA0156B798}"/>
              </a:ext>
            </a:extLst>
          </p:cNvPr>
          <p:cNvSpPr/>
          <p:nvPr userDrawn="1"/>
        </p:nvSpPr>
        <p:spPr>
          <a:xfrm>
            <a:off x="9282402" y="370333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A</a:t>
            </a:r>
          </a:p>
        </p:txBody>
      </p:sp>
      <p:sp>
        <p:nvSpPr>
          <p:cNvPr id="15" name="Oval 14">
            <a:extLst>
              <a:ext uri="{FF2B5EF4-FFF2-40B4-BE49-F238E27FC236}">
                <a16:creationId xmlns:a16="http://schemas.microsoft.com/office/drawing/2014/main" id="{E3BA8C55-64E5-40DD-9651-2DA37421F5CD}"/>
              </a:ext>
            </a:extLst>
          </p:cNvPr>
          <p:cNvSpPr/>
          <p:nvPr userDrawn="1"/>
        </p:nvSpPr>
        <p:spPr>
          <a:xfrm>
            <a:off x="7426514" y="165204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B</a:t>
            </a:r>
          </a:p>
        </p:txBody>
      </p:sp>
      <p:sp>
        <p:nvSpPr>
          <p:cNvPr id="16" name="Oval 15">
            <a:extLst>
              <a:ext uri="{FF2B5EF4-FFF2-40B4-BE49-F238E27FC236}">
                <a16:creationId xmlns:a16="http://schemas.microsoft.com/office/drawing/2014/main" id="{425D5E83-21EA-4756-A2C1-40EA0D81B434}"/>
              </a:ext>
            </a:extLst>
          </p:cNvPr>
          <p:cNvSpPr/>
          <p:nvPr userDrawn="1"/>
        </p:nvSpPr>
        <p:spPr>
          <a:xfrm>
            <a:off x="2235825" y="1646742"/>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D</a:t>
            </a:r>
          </a:p>
        </p:txBody>
      </p:sp>
      <p:sp>
        <p:nvSpPr>
          <p:cNvPr id="17" name="Oval 16">
            <a:extLst>
              <a:ext uri="{FF2B5EF4-FFF2-40B4-BE49-F238E27FC236}">
                <a16:creationId xmlns:a16="http://schemas.microsoft.com/office/drawing/2014/main" id="{1B751BB2-B505-46F3-8FD9-5E3B84DD5EAA}"/>
              </a:ext>
            </a:extLst>
          </p:cNvPr>
          <p:cNvSpPr/>
          <p:nvPr userDrawn="1"/>
        </p:nvSpPr>
        <p:spPr>
          <a:xfrm>
            <a:off x="286592" y="3716873"/>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F</a:t>
            </a:r>
          </a:p>
        </p:txBody>
      </p:sp>
      <p:sp>
        <p:nvSpPr>
          <p:cNvPr id="18" name="Oval 17">
            <a:extLst>
              <a:ext uri="{FF2B5EF4-FFF2-40B4-BE49-F238E27FC236}">
                <a16:creationId xmlns:a16="http://schemas.microsoft.com/office/drawing/2014/main" id="{55CF06C8-567A-4BB8-B569-E48A93CE9E0B}"/>
              </a:ext>
            </a:extLst>
          </p:cNvPr>
          <p:cNvSpPr/>
          <p:nvPr userDrawn="1"/>
        </p:nvSpPr>
        <p:spPr>
          <a:xfrm>
            <a:off x="7428857" y="5793306"/>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C</a:t>
            </a:r>
          </a:p>
        </p:txBody>
      </p:sp>
      <p:sp>
        <p:nvSpPr>
          <p:cNvPr id="19" name="Oval 18">
            <a:extLst>
              <a:ext uri="{FF2B5EF4-FFF2-40B4-BE49-F238E27FC236}">
                <a16:creationId xmlns:a16="http://schemas.microsoft.com/office/drawing/2014/main" id="{7579EB34-1E5B-4B7C-BE8B-721DF8FDC9B6}"/>
              </a:ext>
            </a:extLst>
          </p:cNvPr>
          <p:cNvSpPr/>
          <p:nvPr userDrawn="1"/>
        </p:nvSpPr>
        <p:spPr>
          <a:xfrm>
            <a:off x="2186036" y="5830689"/>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E</a:t>
            </a:r>
          </a:p>
        </p:txBody>
      </p:sp>
      <p:sp>
        <p:nvSpPr>
          <p:cNvPr id="20" name="TextBox 19">
            <a:extLst>
              <a:ext uri="{FF2B5EF4-FFF2-40B4-BE49-F238E27FC236}">
                <a16:creationId xmlns:a16="http://schemas.microsoft.com/office/drawing/2014/main" id="{F7DF0E3B-B08F-4386-A64D-DA8FF9607688}"/>
              </a:ext>
            </a:extLst>
          </p:cNvPr>
          <p:cNvSpPr txBox="1"/>
          <p:nvPr userDrawn="1"/>
        </p:nvSpPr>
        <p:spPr>
          <a:xfrm>
            <a:off x="2566859" y="5985858"/>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PAIN RELEAVER </a:t>
            </a:r>
            <a:r>
              <a:rPr lang="fi-FI" sz="1000" dirty="0" err="1"/>
              <a:t>features</a:t>
            </a:r>
            <a:endParaRPr lang="fi-FI" sz="1000" dirty="0"/>
          </a:p>
        </p:txBody>
      </p:sp>
      <p:sp>
        <p:nvSpPr>
          <p:cNvPr id="21" name="TextBox 20">
            <a:extLst>
              <a:ext uri="{FF2B5EF4-FFF2-40B4-BE49-F238E27FC236}">
                <a16:creationId xmlns:a16="http://schemas.microsoft.com/office/drawing/2014/main" id="{4D266690-24E7-4D01-AA14-1416245545E6}"/>
              </a:ext>
            </a:extLst>
          </p:cNvPr>
          <p:cNvSpPr txBox="1"/>
          <p:nvPr userDrawn="1"/>
        </p:nvSpPr>
        <p:spPr>
          <a:xfrm>
            <a:off x="2566858" y="1720430"/>
            <a:ext cx="2124429"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GAIN ENABLING </a:t>
            </a:r>
            <a:r>
              <a:rPr lang="fi-FI" sz="1000" dirty="0" err="1"/>
              <a:t>features</a:t>
            </a:r>
            <a:endParaRPr lang="fi-FI" sz="1000" dirty="0"/>
          </a:p>
        </p:txBody>
      </p:sp>
      <p:sp>
        <p:nvSpPr>
          <p:cNvPr id="22" name="TextBox 21">
            <a:extLst>
              <a:ext uri="{FF2B5EF4-FFF2-40B4-BE49-F238E27FC236}">
                <a16:creationId xmlns:a16="http://schemas.microsoft.com/office/drawing/2014/main" id="{469B21D5-11EF-415B-B0BE-BD874A59DC81}"/>
              </a:ext>
            </a:extLst>
          </p:cNvPr>
          <p:cNvSpPr txBox="1"/>
          <p:nvPr userDrawn="1"/>
        </p:nvSpPr>
        <p:spPr>
          <a:xfrm>
            <a:off x="12461" y="4120273"/>
            <a:ext cx="709279" cy="861774"/>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API </a:t>
            </a:r>
            <a:r>
              <a:rPr lang="fi-FI" sz="1000" dirty="0" err="1"/>
              <a:t>Productand</a:t>
            </a:r>
            <a:r>
              <a:rPr lang="fi-FI" sz="1000" dirty="0"/>
              <a:t> </a:t>
            </a:r>
            <a:r>
              <a:rPr lang="fi-FI" sz="1000" dirty="0" err="1"/>
              <a:t>services</a:t>
            </a:r>
            <a:endParaRPr lang="fi-FI" sz="1000" dirty="0"/>
          </a:p>
          <a:p>
            <a:endParaRPr lang="fi-FI" sz="1000" dirty="0"/>
          </a:p>
        </p:txBody>
      </p:sp>
      <p:pic>
        <p:nvPicPr>
          <p:cNvPr id="23" name="Graphic 22" descr="Network">
            <a:extLst>
              <a:ext uri="{FF2B5EF4-FFF2-40B4-BE49-F238E27FC236}">
                <a16:creationId xmlns:a16="http://schemas.microsoft.com/office/drawing/2014/main" id="{D1647E65-084E-4CB7-AA73-83BEA924D8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910" y="1504501"/>
            <a:ext cx="507294" cy="624361"/>
          </a:xfrm>
          <a:prstGeom prst="rect">
            <a:avLst/>
          </a:prstGeom>
        </p:spPr>
      </p:pic>
      <p:pic>
        <p:nvPicPr>
          <p:cNvPr id="24" name="Graphic 23" descr="Smart Phone">
            <a:extLst>
              <a:ext uri="{FF2B5EF4-FFF2-40B4-BE49-F238E27FC236}">
                <a16:creationId xmlns:a16="http://schemas.microsoft.com/office/drawing/2014/main" id="{9C127E97-3492-4E44-BBA9-8FD65C08050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185574" y="1587384"/>
            <a:ext cx="504672" cy="621133"/>
          </a:xfrm>
          <a:prstGeom prst="rect">
            <a:avLst/>
          </a:prstGeom>
        </p:spPr>
      </p:pic>
      <p:sp>
        <p:nvSpPr>
          <p:cNvPr id="25" name="TextBox 24">
            <a:extLst>
              <a:ext uri="{FF2B5EF4-FFF2-40B4-BE49-F238E27FC236}">
                <a16:creationId xmlns:a16="http://schemas.microsoft.com/office/drawing/2014/main" id="{9CD5254D-CBF5-42A8-9FC7-CD63BF0ED60C}"/>
              </a:ext>
            </a:extLst>
          </p:cNvPr>
          <p:cNvSpPr txBox="1"/>
          <p:nvPr userDrawn="1"/>
        </p:nvSpPr>
        <p:spPr>
          <a:xfrm>
            <a:off x="4365812" y="4161309"/>
            <a:ext cx="1129253" cy="553998"/>
          </a:xfrm>
          <a:prstGeom prst="rect">
            <a:avLst/>
          </a:prstGeom>
          <a:solidFill>
            <a:schemeClr val="bg1">
              <a:lumMod val="85000"/>
            </a:schemeClr>
          </a:solidFill>
        </p:spPr>
        <p:txBody>
          <a:bodyPr wrap="square" rtlCol="0">
            <a:spAutoFit/>
          </a:bodyPr>
          <a:lstStyle/>
          <a:p>
            <a:pPr algn="ctr"/>
            <a:r>
              <a:rPr lang="fi-FI" sz="1000" b="1" dirty="0">
                <a:solidFill>
                  <a:schemeClr val="tx1">
                    <a:lumMod val="75000"/>
                    <a:lumOff val="25000"/>
                  </a:schemeClr>
                </a:solidFill>
              </a:rPr>
              <a:t>API PRODUCT – </a:t>
            </a:r>
          </a:p>
          <a:p>
            <a:pPr algn="ctr"/>
            <a:r>
              <a:rPr lang="fi-FI" sz="1000" b="1" dirty="0">
                <a:solidFill>
                  <a:schemeClr val="tx1">
                    <a:lumMod val="75000"/>
                    <a:lumOff val="25000"/>
                  </a:schemeClr>
                </a:solidFill>
              </a:rPr>
              <a:t>MARKET </a:t>
            </a:r>
          </a:p>
          <a:p>
            <a:pPr algn="ctr"/>
            <a:r>
              <a:rPr lang="fi-FI" sz="1000" b="1" dirty="0">
                <a:solidFill>
                  <a:schemeClr val="tx1">
                    <a:lumMod val="75000"/>
                    <a:lumOff val="25000"/>
                  </a:schemeClr>
                </a:solidFill>
              </a:rPr>
              <a:t>FIT</a:t>
            </a:r>
          </a:p>
        </p:txBody>
      </p:sp>
      <p:sp>
        <p:nvSpPr>
          <p:cNvPr id="26" name="Title 1">
            <a:extLst>
              <a:ext uri="{FF2B5EF4-FFF2-40B4-BE49-F238E27FC236}">
                <a16:creationId xmlns:a16="http://schemas.microsoft.com/office/drawing/2014/main" id="{F11C3061-E73C-412E-9106-789F2BA150F9}"/>
              </a:ext>
            </a:extLst>
          </p:cNvPr>
          <p:cNvSpPr txBox="1">
            <a:spLocks/>
          </p:cNvSpPr>
          <p:nvPr userDrawn="1"/>
        </p:nvSpPr>
        <p:spPr>
          <a:xfrm>
            <a:off x="578651" y="329194"/>
            <a:ext cx="8543925" cy="579646"/>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lang="fi-FI" sz="3200" b="0" i="0" kern="1200" cap="none" dirty="0">
                <a:solidFill>
                  <a:srgbClr val="C30000"/>
                </a:solidFill>
                <a:latin typeface="+mj-lt"/>
                <a:ea typeface="+mj-ea"/>
                <a:cs typeface="+mj-cs"/>
              </a:defRPr>
            </a:lvl1pPr>
          </a:lstStyle>
          <a:p>
            <a:pPr defTabSz="457200">
              <a:lnSpc>
                <a:spcPts val="3800"/>
              </a:lnSpc>
            </a:pPr>
            <a:r>
              <a:rPr lang="en-US" sz="3200" b="0" i="0" kern="1200" cap="none" noProof="0" dirty="0">
                <a:solidFill>
                  <a:schemeClr val="tx1"/>
                </a:solidFill>
                <a:latin typeface="Berlin Sans FB" panose="020E0602020502020306" pitchFamily="34" charset="0"/>
                <a:ea typeface="+mj-ea"/>
                <a:cs typeface="+mj-cs"/>
              </a:rPr>
              <a:t>API</a:t>
            </a:r>
            <a:r>
              <a:rPr lang="en-US" sz="3200" dirty="0">
                <a:latin typeface="Berlin Sans FB" panose="020E0602020502020306" pitchFamily="34" charset="0"/>
              </a:rPr>
              <a:t> </a:t>
            </a:r>
            <a:r>
              <a:rPr lang="en-US" sz="3200" b="0" i="0" kern="1200" cap="none" dirty="0">
                <a:solidFill>
                  <a:schemeClr val="tx1"/>
                </a:solidFill>
                <a:latin typeface="Berlin Sans FB" panose="020E0602020502020306" pitchFamily="34" charset="0"/>
                <a:ea typeface="+mj-ea"/>
                <a:cs typeface="+mj-cs"/>
              </a:rPr>
              <a:t>Value Proposition Canvas</a:t>
            </a:r>
          </a:p>
        </p:txBody>
      </p:sp>
      <p:sp>
        <p:nvSpPr>
          <p:cNvPr id="27" name="Text Placeholder 15">
            <a:extLst>
              <a:ext uri="{FF2B5EF4-FFF2-40B4-BE49-F238E27FC236}">
                <a16:creationId xmlns:a16="http://schemas.microsoft.com/office/drawing/2014/main" id="{F51689ED-36AA-4FAD-8553-684DAA3651C1}"/>
              </a:ext>
            </a:extLst>
          </p:cNvPr>
          <p:cNvSpPr>
            <a:spLocks noGrp="1"/>
          </p:cNvSpPr>
          <p:nvPr>
            <p:ph type="body" sz="quarter" idx="24"/>
          </p:nvPr>
        </p:nvSpPr>
        <p:spPr>
          <a:xfrm>
            <a:off x="7734992" y="2124981"/>
            <a:ext cx="1471231" cy="373439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5A046F3E-ED78-4044-B3E8-FCFC85D98927}"/>
              </a:ext>
            </a:extLst>
          </p:cNvPr>
          <p:cNvSpPr>
            <a:spLocks noGrp="1"/>
          </p:cNvSpPr>
          <p:nvPr>
            <p:ph type="body" sz="quarter" idx="25"/>
          </p:nvPr>
        </p:nvSpPr>
        <p:spPr>
          <a:xfrm>
            <a:off x="5581555" y="2134505"/>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1" name="Text Placeholder 15">
            <a:extLst>
              <a:ext uri="{FF2B5EF4-FFF2-40B4-BE49-F238E27FC236}">
                <a16:creationId xmlns:a16="http://schemas.microsoft.com/office/drawing/2014/main" id="{1C83A97D-181F-4CEB-9904-AF0478D80433}"/>
              </a:ext>
            </a:extLst>
          </p:cNvPr>
          <p:cNvSpPr>
            <a:spLocks noGrp="1"/>
          </p:cNvSpPr>
          <p:nvPr>
            <p:ph type="body" sz="quarter" idx="26"/>
          </p:nvPr>
        </p:nvSpPr>
        <p:spPr>
          <a:xfrm>
            <a:off x="5578796" y="4140083"/>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6B4D7120-46FA-49D1-8821-92460D9EC4C7}"/>
              </a:ext>
            </a:extLst>
          </p:cNvPr>
          <p:cNvSpPr>
            <a:spLocks noGrp="1"/>
          </p:cNvSpPr>
          <p:nvPr>
            <p:ph type="body" sz="quarter" idx="27"/>
          </p:nvPr>
        </p:nvSpPr>
        <p:spPr>
          <a:xfrm>
            <a:off x="2206136" y="2155732"/>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0A8F1116-A135-4C1F-8F8F-506467BB87A3}"/>
              </a:ext>
            </a:extLst>
          </p:cNvPr>
          <p:cNvSpPr>
            <a:spLocks noGrp="1"/>
          </p:cNvSpPr>
          <p:nvPr>
            <p:ph type="body" sz="quarter" idx="28"/>
          </p:nvPr>
        </p:nvSpPr>
        <p:spPr>
          <a:xfrm>
            <a:off x="2203379" y="4161309"/>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F5A05CF9-F741-431E-A4A9-041700DB1843}"/>
              </a:ext>
            </a:extLst>
          </p:cNvPr>
          <p:cNvSpPr>
            <a:spLocks noGrp="1"/>
          </p:cNvSpPr>
          <p:nvPr>
            <p:ph type="body" sz="quarter" idx="29"/>
          </p:nvPr>
        </p:nvSpPr>
        <p:spPr>
          <a:xfrm>
            <a:off x="651767" y="2153503"/>
            <a:ext cx="1471231" cy="3734392"/>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580218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fi-FI"/>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1196575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fi-FI"/>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430856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14.8.2017</a:t>
            </a:fld>
            <a:endParaRPr lang="fi-FI"/>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fi-FI"/>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844634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C764DE79-268F-4C1A-8933-263129D2AF90}" type="datetimeFigureOut">
              <a:rPr lang="en-US" dirty="0"/>
              <a:t>8/14/2017</a:t>
            </a:fld>
            <a:endParaRPr lang="en-US"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643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Otsikko ja sisältö">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5118099" y="1635163"/>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Otsikon paikkamerkki 1"/>
          <p:cNvSpPr>
            <a:spLocks noGrp="1"/>
          </p:cNvSpPr>
          <p:nvPr>
            <p:ph type="title"/>
          </p:nvPr>
        </p:nvSpPr>
        <p:spPr>
          <a:xfrm>
            <a:off x="619125" y="460802"/>
            <a:ext cx="8819093" cy="701731"/>
          </a:xfrm>
          <a:prstGeom prst="rect">
            <a:avLst/>
          </a:prstGeom>
        </p:spPr>
        <p:txBody>
          <a:bodyPr vert="horz" wrap="square" lIns="91440" tIns="45720" rIns="91440" bIns="45720" rtlCol="0" anchor="t" anchorCtr="0">
            <a:spAutoFit/>
          </a:bodyPr>
          <a:lstStyle/>
          <a:p>
            <a:pPr marL="0" lvl="0" indent="0">
              <a:buFontTx/>
            </a:pPr>
            <a:r>
              <a:rPr lang="en-US" noProof="0"/>
              <a:t>Click to edit Master title style</a:t>
            </a:r>
            <a:endParaRPr lang="en-GB" noProof="0" dirty="0"/>
          </a:p>
        </p:txBody>
      </p:sp>
      <p:sp>
        <p:nvSpPr>
          <p:cNvPr id="9" name="Text Placeholder 8"/>
          <p:cNvSpPr>
            <a:spLocks noGrp="1"/>
          </p:cNvSpPr>
          <p:nvPr>
            <p:ph type="body" sz="quarter" idx="11"/>
          </p:nvPr>
        </p:nvSpPr>
        <p:spPr>
          <a:xfrm>
            <a:off x="619124" y="1601708"/>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25519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5D6-9C06-45E5-97B7-BF8099F712AA}"/>
              </a:ext>
            </a:extLst>
          </p:cNvPr>
          <p:cNvSpPr>
            <a:spLocks noGrp="1"/>
          </p:cNvSpPr>
          <p:nvPr>
            <p:ph type="title"/>
          </p:nvPr>
        </p:nvSpPr>
        <p:spPr/>
        <p:txBody>
          <a:bodyPr/>
          <a:lstStyle/>
          <a:p>
            <a:r>
              <a:rPr lang="en-US" dirty="0"/>
              <a:t>Click to edit Master title style</a:t>
            </a:r>
            <a:endParaRPr lang="fi-FI" dirty="0"/>
          </a:p>
        </p:txBody>
      </p:sp>
    </p:spTree>
    <p:extLst>
      <p:ext uri="{BB962C8B-B14F-4D97-AF65-F5344CB8AC3E}">
        <p14:creationId xmlns:p14="http://schemas.microsoft.com/office/powerpoint/2010/main" val="3775605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D454606-964A-4505-ACC0-783237983434}"/>
              </a:ext>
            </a:extLst>
          </p:cNvPr>
          <p:cNvCxnSpPr>
            <a:cxnSpLocks/>
          </p:cNvCxnSpPr>
          <p:nvPr userDrawn="1"/>
        </p:nvCxnSpPr>
        <p:spPr>
          <a:xfrm>
            <a:off x="2157168" y="4009471"/>
            <a:ext cx="2764221"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2291CB-94EB-4288-A8E1-8409134F3831}"/>
              </a:ext>
            </a:extLst>
          </p:cNvPr>
          <p:cNvCxnSpPr>
            <a:cxnSpLocks/>
          </p:cNvCxnSpPr>
          <p:nvPr userDrawn="1"/>
        </p:nvCxnSpPr>
        <p:spPr>
          <a:xfrm flipH="1">
            <a:off x="4921388" y="4010733"/>
            <a:ext cx="2758946"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CBF837-3867-49EB-A2B5-39F9958D3B45}"/>
              </a:ext>
            </a:extLst>
          </p:cNvPr>
          <p:cNvCxnSpPr>
            <a:cxnSpLocks/>
            <a:stCxn id="15" idx="5"/>
            <a:endCxn id="18" idx="7"/>
          </p:cNvCxnSpPr>
          <p:nvPr userDrawn="1"/>
        </p:nvCxnSpPr>
        <p:spPr>
          <a:xfrm>
            <a:off x="7734157" y="2024832"/>
            <a:ext cx="2343" cy="383243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06B398-3E39-4519-9906-5A573B94C425}"/>
              </a:ext>
            </a:extLst>
          </p:cNvPr>
          <p:cNvCxnSpPr>
            <a:cxnSpLocks/>
          </p:cNvCxnSpPr>
          <p:nvPr userDrawn="1"/>
        </p:nvCxnSpPr>
        <p:spPr>
          <a:xfrm>
            <a:off x="2157167" y="2037794"/>
            <a:ext cx="0" cy="387872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E17B13-DCAE-4093-8A0B-7DF953A3EB42}"/>
              </a:ext>
            </a:extLst>
          </p:cNvPr>
          <p:cNvSpPr txBox="1"/>
          <p:nvPr userDrawn="1"/>
        </p:nvSpPr>
        <p:spPr>
          <a:xfrm>
            <a:off x="5500494" y="1740867"/>
            <a:ext cx="2736227" cy="246221"/>
          </a:xfrm>
          <a:prstGeom prst="rect">
            <a:avLst/>
          </a:prstGeom>
          <a:noFill/>
        </p:spPr>
        <p:txBody>
          <a:bodyPr wrap="square" rtlCol="0">
            <a:spAutoFit/>
          </a:bodyPr>
          <a:lstStyle/>
          <a:p>
            <a:r>
              <a:rPr lang="fi-FI" sz="1000" b="1" dirty="0">
                <a:solidFill>
                  <a:schemeClr val="tx1">
                    <a:lumMod val="75000"/>
                    <a:lumOff val="25000"/>
                  </a:schemeClr>
                </a:solidFill>
              </a:rPr>
              <a:t>GAINS – </a:t>
            </a:r>
            <a:r>
              <a:rPr lang="fi-FI" sz="1000" b="1" dirty="0" err="1">
                <a:solidFill>
                  <a:schemeClr val="tx1">
                    <a:lumMod val="75000"/>
                    <a:lumOff val="25000"/>
                  </a:schemeClr>
                </a:solidFill>
              </a:rPr>
              <a:t>benefits</a:t>
            </a:r>
            <a:r>
              <a:rPr lang="fi-FI" sz="1000" b="1" dirty="0">
                <a:solidFill>
                  <a:schemeClr val="tx1">
                    <a:lumMod val="75000"/>
                    <a:lumOff val="25000"/>
                  </a:schemeClr>
                </a:solidFill>
              </a:rPr>
              <a:t> for </a:t>
            </a:r>
            <a:r>
              <a:rPr lang="fi-FI" sz="1000" b="1" dirty="0" err="1">
                <a:solidFill>
                  <a:schemeClr val="tx1">
                    <a:lumMod val="75000"/>
                    <a:lumOff val="25000"/>
                  </a:schemeClr>
                </a:solidFill>
              </a:rPr>
              <a:t>using</a:t>
            </a:r>
            <a:r>
              <a:rPr lang="fi-FI" sz="1000" b="1" dirty="0">
                <a:solidFill>
                  <a:schemeClr val="tx1">
                    <a:lumMod val="75000"/>
                    <a:lumOff val="25000"/>
                  </a:schemeClr>
                </a:solidFill>
              </a:rPr>
              <a:t> API</a:t>
            </a:r>
          </a:p>
        </p:txBody>
      </p:sp>
      <p:sp>
        <p:nvSpPr>
          <p:cNvPr id="10" name="TextBox 9">
            <a:extLst>
              <a:ext uri="{FF2B5EF4-FFF2-40B4-BE49-F238E27FC236}">
                <a16:creationId xmlns:a16="http://schemas.microsoft.com/office/drawing/2014/main" id="{0F956A82-5686-4A4D-97B8-ABBD9F53F42B}"/>
              </a:ext>
            </a:extLst>
          </p:cNvPr>
          <p:cNvSpPr txBox="1"/>
          <p:nvPr userDrawn="1"/>
        </p:nvSpPr>
        <p:spPr>
          <a:xfrm>
            <a:off x="5664214" y="5942682"/>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PAINS – </a:t>
            </a:r>
            <a:r>
              <a:rPr lang="fi-FI" sz="1000" dirty="0" err="1"/>
              <a:t>problems</a:t>
            </a:r>
            <a:r>
              <a:rPr lang="fi-FI" sz="1000" dirty="0"/>
              <a:t> </a:t>
            </a:r>
            <a:r>
              <a:rPr lang="fi-FI" sz="1000" dirty="0" err="1"/>
              <a:t>using</a:t>
            </a:r>
            <a:r>
              <a:rPr lang="fi-FI" sz="1000" dirty="0"/>
              <a:t> API</a:t>
            </a:r>
          </a:p>
        </p:txBody>
      </p:sp>
      <p:sp>
        <p:nvSpPr>
          <p:cNvPr id="11" name="TextBox 10">
            <a:extLst>
              <a:ext uri="{FF2B5EF4-FFF2-40B4-BE49-F238E27FC236}">
                <a16:creationId xmlns:a16="http://schemas.microsoft.com/office/drawing/2014/main" id="{6A7A1170-B3C6-434F-8988-9AB58032B7F6}"/>
              </a:ext>
            </a:extLst>
          </p:cNvPr>
          <p:cNvSpPr txBox="1"/>
          <p:nvPr userDrawn="1"/>
        </p:nvSpPr>
        <p:spPr>
          <a:xfrm>
            <a:off x="9195435" y="4160673"/>
            <a:ext cx="817079" cy="116955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TASKS  </a:t>
            </a:r>
          </a:p>
          <a:p>
            <a:r>
              <a:rPr lang="fi-FI" sz="1000" dirty="0" err="1"/>
              <a:t>Step</a:t>
            </a:r>
            <a:r>
              <a:rPr lang="fi-FI" sz="1000" dirty="0"/>
              <a:t> </a:t>
            </a:r>
            <a:r>
              <a:rPr lang="fi-FI" sz="1000" dirty="0" err="1"/>
              <a:t>by</a:t>
            </a:r>
            <a:r>
              <a:rPr lang="fi-FI" sz="1000" dirty="0"/>
              <a:t> </a:t>
            </a:r>
            <a:r>
              <a:rPr lang="fi-FI" sz="1000" dirty="0" err="1"/>
              <a:t>step</a:t>
            </a:r>
            <a:r>
              <a:rPr lang="fi-FI" sz="1000" dirty="0"/>
              <a:t> </a:t>
            </a:r>
            <a:r>
              <a:rPr lang="fi-FI" sz="1000" dirty="0" err="1"/>
              <a:t>tasks</a:t>
            </a:r>
            <a:r>
              <a:rPr lang="fi-FI" sz="1000" dirty="0"/>
              <a:t> API </a:t>
            </a:r>
            <a:r>
              <a:rPr lang="fi-FI" sz="1000" dirty="0" err="1"/>
              <a:t>consumer</a:t>
            </a:r>
            <a:r>
              <a:rPr lang="fi-FI" sz="1000" dirty="0"/>
              <a:t> </a:t>
            </a:r>
            <a:r>
              <a:rPr lang="fi-FI" sz="1000" dirty="0" err="1"/>
              <a:t>needs</a:t>
            </a:r>
            <a:r>
              <a:rPr lang="fi-FI" sz="1000" dirty="0"/>
              <a:t> to </a:t>
            </a:r>
            <a:r>
              <a:rPr lang="fi-FI" sz="1000" dirty="0" err="1"/>
              <a:t>achieve</a:t>
            </a:r>
            <a:endParaRPr lang="fi-FI" sz="1000" dirty="0"/>
          </a:p>
        </p:txBody>
      </p:sp>
      <p:sp>
        <p:nvSpPr>
          <p:cNvPr id="12" name="TextBox 11">
            <a:extLst>
              <a:ext uri="{FF2B5EF4-FFF2-40B4-BE49-F238E27FC236}">
                <a16:creationId xmlns:a16="http://schemas.microsoft.com/office/drawing/2014/main" id="{79EBC3CF-F9EA-458B-9AA7-1A0D01D4DD38}"/>
              </a:ext>
            </a:extLst>
          </p:cNvPr>
          <p:cNvSpPr txBox="1"/>
          <p:nvPr userDrawn="1"/>
        </p:nvSpPr>
        <p:spPr>
          <a:xfrm>
            <a:off x="8122103" y="1739982"/>
            <a:ext cx="1023037"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CONSUMER</a:t>
            </a:r>
          </a:p>
        </p:txBody>
      </p:sp>
      <p:sp>
        <p:nvSpPr>
          <p:cNvPr id="13" name="TextBox 12">
            <a:extLst>
              <a:ext uri="{FF2B5EF4-FFF2-40B4-BE49-F238E27FC236}">
                <a16:creationId xmlns:a16="http://schemas.microsoft.com/office/drawing/2014/main" id="{3ECDBA36-58EA-43EB-AD6F-10559AA8C574}"/>
              </a:ext>
            </a:extLst>
          </p:cNvPr>
          <p:cNvSpPr txBox="1"/>
          <p:nvPr userDrawn="1"/>
        </p:nvSpPr>
        <p:spPr>
          <a:xfrm>
            <a:off x="624203" y="1656406"/>
            <a:ext cx="944489"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PROVIDER</a:t>
            </a:r>
          </a:p>
        </p:txBody>
      </p:sp>
      <p:sp>
        <p:nvSpPr>
          <p:cNvPr id="14" name="Oval 13">
            <a:extLst>
              <a:ext uri="{FF2B5EF4-FFF2-40B4-BE49-F238E27FC236}">
                <a16:creationId xmlns:a16="http://schemas.microsoft.com/office/drawing/2014/main" id="{500E3B38-DA3A-4A1B-A653-6ABA0156B798}"/>
              </a:ext>
            </a:extLst>
          </p:cNvPr>
          <p:cNvSpPr/>
          <p:nvPr userDrawn="1"/>
        </p:nvSpPr>
        <p:spPr>
          <a:xfrm>
            <a:off x="9282402" y="370333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A</a:t>
            </a:r>
          </a:p>
        </p:txBody>
      </p:sp>
      <p:sp>
        <p:nvSpPr>
          <p:cNvPr id="15" name="Oval 14">
            <a:extLst>
              <a:ext uri="{FF2B5EF4-FFF2-40B4-BE49-F238E27FC236}">
                <a16:creationId xmlns:a16="http://schemas.microsoft.com/office/drawing/2014/main" id="{E3BA8C55-64E5-40DD-9651-2DA37421F5CD}"/>
              </a:ext>
            </a:extLst>
          </p:cNvPr>
          <p:cNvSpPr/>
          <p:nvPr userDrawn="1"/>
        </p:nvSpPr>
        <p:spPr>
          <a:xfrm>
            <a:off x="7426514" y="165204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B</a:t>
            </a:r>
          </a:p>
        </p:txBody>
      </p:sp>
      <p:sp>
        <p:nvSpPr>
          <p:cNvPr id="16" name="Oval 15">
            <a:extLst>
              <a:ext uri="{FF2B5EF4-FFF2-40B4-BE49-F238E27FC236}">
                <a16:creationId xmlns:a16="http://schemas.microsoft.com/office/drawing/2014/main" id="{425D5E83-21EA-4756-A2C1-40EA0D81B434}"/>
              </a:ext>
            </a:extLst>
          </p:cNvPr>
          <p:cNvSpPr/>
          <p:nvPr userDrawn="1"/>
        </p:nvSpPr>
        <p:spPr>
          <a:xfrm>
            <a:off x="2235825" y="1646742"/>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D</a:t>
            </a:r>
          </a:p>
        </p:txBody>
      </p:sp>
      <p:sp>
        <p:nvSpPr>
          <p:cNvPr id="17" name="Oval 16">
            <a:extLst>
              <a:ext uri="{FF2B5EF4-FFF2-40B4-BE49-F238E27FC236}">
                <a16:creationId xmlns:a16="http://schemas.microsoft.com/office/drawing/2014/main" id="{1B751BB2-B505-46F3-8FD9-5E3B84DD5EAA}"/>
              </a:ext>
            </a:extLst>
          </p:cNvPr>
          <p:cNvSpPr/>
          <p:nvPr userDrawn="1"/>
        </p:nvSpPr>
        <p:spPr>
          <a:xfrm>
            <a:off x="286592" y="3716873"/>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F</a:t>
            </a:r>
          </a:p>
        </p:txBody>
      </p:sp>
      <p:sp>
        <p:nvSpPr>
          <p:cNvPr id="18" name="Oval 17">
            <a:extLst>
              <a:ext uri="{FF2B5EF4-FFF2-40B4-BE49-F238E27FC236}">
                <a16:creationId xmlns:a16="http://schemas.microsoft.com/office/drawing/2014/main" id="{55CF06C8-567A-4BB8-B569-E48A93CE9E0B}"/>
              </a:ext>
            </a:extLst>
          </p:cNvPr>
          <p:cNvSpPr/>
          <p:nvPr userDrawn="1"/>
        </p:nvSpPr>
        <p:spPr>
          <a:xfrm>
            <a:off x="7428857" y="5793306"/>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C</a:t>
            </a:r>
          </a:p>
        </p:txBody>
      </p:sp>
      <p:sp>
        <p:nvSpPr>
          <p:cNvPr id="19" name="Oval 18">
            <a:extLst>
              <a:ext uri="{FF2B5EF4-FFF2-40B4-BE49-F238E27FC236}">
                <a16:creationId xmlns:a16="http://schemas.microsoft.com/office/drawing/2014/main" id="{7579EB34-1E5B-4B7C-BE8B-721DF8FDC9B6}"/>
              </a:ext>
            </a:extLst>
          </p:cNvPr>
          <p:cNvSpPr/>
          <p:nvPr userDrawn="1"/>
        </p:nvSpPr>
        <p:spPr>
          <a:xfrm>
            <a:off x="2186036" y="5830689"/>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E</a:t>
            </a:r>
          </a:p>
        </p:txBody>
      </p:sp>
      <p:sp>
        <p:nvSpPr>
          <p:cNvPr id="20" name="TextBox 19">
            <a:extLst>
              <a:ext uri="{FF2B5EF4-FFF2-40B4-BE49-F238E27FC236}">
                <a16:creationId xmlns:a16="http://schemas.microsoft.com/office/drawing/2014/main" id="{F7DF0E3B-B08F-4386-A64D-DA8FF9607688}"/>
              </a:ext>
            </a:extLst>
          </p:cNvPr>
          <p:cNvSpPr txBox="1"/>
          <p:nvPr userDrawn="1"/>
        </p:nvSpPr>
        <p:spPr>
          <a:xfrm>
            <a:off x="2566859" y="5985858"/>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PAIN RELEAVER </a:t>
            </a:r>
            <a:r>
              <a:rPr lang="fi-FI" sz="1000" dirty="0" err="1"/>
              <a:t>features</a:t>
            </a:r>
            <a:endParaRPr lang="fi-FI" sz="1000" dirty="0"/>
          </a:p>
        </p:txBody>
      </p:sp>
      <p:sp>
        <p:nvSpPr>
          <p:cNvPr id="21" name="TextBox 20">
            <a:extLst>
              <a:ext uri="{FF2B5EF4-FFF2-40B4-BE49-F238E27FC236}">
                <a16:creationId xmlns:a16="http://schemas.microsoft.com/office/drawing/2014/main" id="{4D266690-24E7-4D01-AA14-1416245545E6}"/>
              </a:ext>
            </a:extLst>
          </p:cNvPr>
          <p:cNvSpPr txBox="1"/>
          <p:nvPr userDrawn="1"/>
        </p:nvSpPr>
        <p:spPr>
          <a:xfrm>
            <a:off x="2566858" y="1720430"/>
            <a:ext cx="2124429"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GAIN ENABLING </a:t>
            </a:r>
            <a:r>
              <a:rPr lang="fi-FI" sz="1000" dirty="0" err="1"/>
              <a:t>features</a:t>
            </a:r>
            <a:endParaRPr lang="fi-FI" sz="1000" dirty="0"/>
          </a:p>
        </p:txBody>
      </p:sp>
      <p:sp>
        <p:nvSpPr>
          <p:cNvPr id="22" name="TextBox 21">
            <a:extLst>
              <a:ext uri="{FF2B5EF4-FFF2-40B4-BE49-F238E27FC236}">
                <a16:creationId xmlns:a16="http://schemas.microsoft.com/office/drawing/2014/main" id="{469B21D5-11EF-415B-B0BE-BD874A59DC81}"/>
              </a:ext>
            </a:extLst>
          </p:cNvPr>
          <p:cNvSpPr txBox="1"/>
          <p:nvPr userDrawn="1"/>
        </p:nvSpPr>
        <p:spPr>
          <a:xfrm>
            <a:off x="12461" y="4120273"/>
            <a:ext cx="709279" cy="861774"/>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API Products and </a:t>
            </a:r>
            <a:r>
              <a:rPr lang="fi-FI" sz="1000" dirty="0" err="1"/>
              <a:t>services</a:t>
            </a:r>
            <a:endParaRPr lang="fi-FI" sz="1000" dirty="0"/>
          </a:p>
          <a:p>
            <a:endParaRPr lang="fi-FI" sz="1000" dirty="0"/>
          </a:p>
        </p:txBody>
      </p:sp>
      <p:pic>
        <p:nvPicPr>
          <p:cNvPr id="23" name="Graphic 22" descr="Network">
            <a:extLst>
              <a:ext uri="{FF2B5EF4-FFF2-40B4-BE49-F238E27FC236}">
                <a16:creationId xmlns:a16="http://schemas.microsoft.com/office/drawing/2014/main" id="{D1647E65-084E-4CB7-AA73-83BEA924D8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910" y="1504501"/>
            <a:ext cx="507294" cy="624361"/>
          </a:xfrm>
          <a:prstGeom prst="rect">
            <a:avLst/>
          </a:prstGeom>
        </p:spPr>
      </p:pic>
      <p:pic>
        <p:nvPicPr>
          <p:cNvPr id="24" name="Graphic 23" descr="Smart Phone">
            <a:extLst>
              <a:ext uri="{FF2B5EF4-FFF2-40B4-BE49-F238E27FC236}">
                <a16:creationId xmlns:a16="http://schemas.microsoft.com/office/drawing/2014/main" id="{9C127E97-3492-4E44-BBA9-8FD65C08050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185574" y="1587384"/>
            <a:ext cx="504672" cy="621133"/>
          </a:xfrm>
          <a:prstGeom prst="rect">
            <a:avLst/>
          </a:prstGeom>
        </p:spPr>
      </p:pic>
      <p:sp>
        <p:nvSpPr>
          <p:cNvPr id="25" name="TextBox 24">
            <a:extLst>
              <a:ext uri="{FF2B5EF4-FFF2-40B4-BE49-F238E27FC236}">
                <a16:creationId xmlns:a16="http://schemas.microsoft.com/office/drawing/2014/main" id="{9CD5254D-CBF5-42A8-9FC7-CD63BF0ED60C}"/>
              </a:ext>
            </a:extLst>
          </p:cNvPr>
          <p:cNvSpPr txBox="1"/>
          <p:nvPr userDrawn="1"/>
        </p:nvSpPr>
        <p:spPr>
          <a:xfrm>
            <a:off x="4365812" y="4161309"/>
            <a:ext cx="1129253" cy="553998"/>
          </a:xfrm>
          <a:prstGeom prst="rect">
            <a:avLst/>
          </a:prstGeom>
          <a:solidFill>
            <a:schemeClr val="bg1">
              <a:lumMod val="85000"/>
            </a:schemeClr>
          </a:solidFill>
        </p:spPr>
        <p:txBody>
          <a:bodyPr wrap="square" rtlCol="0">
            <a:spAutoFit/>
          </a:bodyPr>
          <a:lstStyle/>
          <a:p>
            <a:pPr algn="ctr"/>
            <a:r>
              <a:rPr lang="fi-FI" sz="1000" b="1" dirty="0">
                <a:solidFill>
                  <a:schemeClr val="tx1">
                    <a:lumMod val="75000"/>
                    <a:lumOff val="25000"/>
                  </a:schemeClr>
                </a:solidFill>
              </a:rPr>
              <a:t>API PRODUCT – </a:t>
            </a:r>
          </a:p>
          <a:p>
            <a:pPr algn="ctr"/>
            <a:r>
              <a:rPr lang="fi-FI" sz="1000" b="1" dirty="0">
                <a:solidFill>
                  <a:schemeClr val="tx1">
                    <a:lumMod val="75000"/>
                    <a:lumOff val="25000"/>
                  </a:schemeClr>
                </a:solidFill>
              </a:rPr>
              <a:t>MARKET </a:t>
            </a:r>
          </a:p>
          <a:p>
            <a:pPr algn="ctr"/>
            <a:r>
              <a:rPr lang="fi-FI" sz="1000" b="1" dirty="0">
                <a:solidFill>
                  <a:schemeClr val="tx1">
                    <a:lumMod val="75000"/>
                    <a:lumOff val="25000"/>
                  </a:schemeClr>
                </a:solidFill>
              </a:rPr>
              <a:t>FIT</a:t>
            </a:r>
          </a:p>
        </p:txBody>
      </p:sp>
      <p:sp>
        <p:nvSpPr>
          <p:cNvPr id="26" name="Title 1">
            <a:extLst>
              <a:ext uri="{FF2B5EF4-FFF2-40B4-BE49-F238E27FC236}">
                <a16:creationId xmlns:a16="http://schemas.microsoft.com/office/drawing/2014/main" id="{F11C3061-E73C-412E-9106-789F2BA150F9}"/>
              </a:ext>
            </a:extLst>
          </p:cNvPr>
          <p:cNvSpPr txBox="1">
            <a:spLocks/>
          </p:cNvSpPr>
          <p:nvPr userDrawn="1"/>
        </p:nvSpPr>
        <p:spPr>
          <a:xfrm>
            <a:off x="578651" y="329194"/>
            <a:ext cx="8543925" cy="579646"/>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lang="fi-FI" sz="3200" b="0" i="0" kern="1200" cap="none" dirty="0">
                <a:solidFill>
                  <a:srgbClr val="C30000"/>
                </a:solidFill>
                <a:latin typeface="+mj-lt"/>
                <a:ea typeface="+mj-ea"/>
                <a:cs typeface="+mj-cs"/>
              </a:defRPr>
            </a:lvl1pPr>
          </a:lstStyle>
          <a:p>
            <a:pPr defTabSz="457200">
              <a:lnSpc>
                <a:spcPts val="3800"/>
              </a:lnSpc>
            </a:pPr>
            <a:r>
              <a:rPr lang="en-US" sz="3200" b="0" i="0" kern="1200" cap="none" noProof="0" dirty="0">
                <a:solidFill>
                  <a:schemeClr val="tx1"/>
                </a:solidFill>
                <a:latin typeface="Berlin Sans FB" panose="020E0602020502020306" pitchFamily="34" charset="0"/>
                <a:ea typeface="+mj-ea"/>
                <a:cs typeface="+mj-cs"/>
              </a:rPr>
              <a:t>API</a:t>
            </a:r>
            <a:r>
              <a:rPr lang="en-US" sz="3200" dirty="0">
                <a:latin typeface="Berlin Sans FB" panose="020E0602020502020306" pitchFamily="34" charset="0"/>
              </a:rPr>
              <a:t> </a:t>
            </a:r>
            <a:r>
              <a:rPr lang="en-US" sz="3200" b="0" i="0" kern="1200" cap="none" dirty="0">
                <a:solidFill>
                  <a:schemeClr val="tx1"/>
                </a:solidFill>
                <a:latin typeface="Berlin Sans FB" panose="020E0602020502020306" pitchFamily="34" charset="0"/>
                <a:ea typeface="+mj-ea"/>
                <a:cs typeface="+mj-cs"/>
              </a:rPr>
              <a:t>Value Proposition Canvas</a:t>
            </a:r>
          </a:p>
        </p:txBody>
      </p:sp>
      <p:sp>
        <p:nvSpPr>
          <p:cNvPr id="27" name="Text Placeholder 15">
            <a:extLst>
              <a:ext uri="{FF2B5EF4-FFF2-40B4-BE49-F238E27FC236}">
                <a16:creationId xmlns:a16="http://schemas.microsoft.com/office/drawing/2014/main" id="{F51689ED-36AA-4FAD-8553-684DAA3651C1}"/>
              </a:ext>
            </a:extLst>
          </p:cNvPr>
          <p:cNvSpPr>
            <a:spLocks noGrp="1"/>
          </p:cNvSpPr>
          <p:nvPr>
            <p:ph type="body" sz="quarter" idx="24"/>
          </p:nvPr>
        </p:nvSpPr>
        <p:spPr>
          <a:xfrm>
            <a:off x="7734992" y="2124981"/>
            <a:ext cx="1471231" cy="373439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5A046F3E-ED78-4044-B3E8-FCFC85D98927}"/>
              </a:ext>
            </a:extLst>
          </p:cNvPr>
          <p:cNvSpPr>
            <a:spLocks noGrp="1"/>
          </p:cNvSpPr>
          <p:nvPr>
            <p:ph type="body" sz="quarter" idx="25"/>
          </p:nvPr>
        </p:nvSpPr>
        <p:spPr>
          <a:xfrm>
            <a:off x="5581555" y="2134505"/>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1" name="Text Placeholder 15">
            <a:extLst>
              <a:ext uri="{FF2B5EF4-FFF2-40B4-BE49-F238E27FC236}">
                <a16:creationId xmlns:a16="http://schemas.microsoft.com/office/drawing/2014/main" id="{1C83A97D-181F-4CEB-9904-AF0478D80433}"/>
              </a:ext>
            </a:extLst>
          </p:cNvPr>
          <p:cNvSpPr>
            <a:spLocks noGrp="1"/>
          </p:cNvSpPr>
          <p:nvPr>
            <p:ph type="body" sz="quarter" idx="26"/>
          </p:nvPr>
        </p:nvSpPr>
        <p:spPr>
          <a:xfrm>
            <a:off x="5578796" y="4140083"/>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6B4D7120-46FA-49D1-8821-92460D9EC4C7}"/>
              </a:ext>
            </a:extLst>
          </p:cNvPr>
          <p:cNvSpPr>
            <a:spLocks noGrp="1"/>
          </p:cNvSpPr>
          <p:nvPr>
            <p:ph type="body" sz="quarter" idx="27"/>
          </p:nvPr>
        </p:nvSpPr>
        <p:spPr>
          <a:xfrm>
            <a:off x="2206136" y="2155732"/>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0A8F1116-A135-4C1F-8F8F-506467BB87A3}"/>
              </a:ext>
            </a:extLst>
          </p:cNvPr>
          <p:cNvSpPr>
            <a:spLocks noGrp="1"/>
          </p:cNvSpPr>
          <p:nvPr>
            <p:ph type="body" sz="quarter" idx="28"/>
          </p:nvPr>
        </p:nvSpPr>
        <p:spPr>
          <a:xfrm>
            <a:off x="2203379" y="4161309"/>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F5A05CF9-F741-431E-A4A9-041700DB1843}"/>
              </a:ext>
            </a:extLst>
          </p:cNvPr>
          <p:cNvSpPr>
            <a:spLocks noGrp="1"/>
          </p:cNvSpPr>
          <p:nvPr>
            <p:ph type="body" sz="quarter" idx="29"/>
          </p:nvPr>
        </p:nvSpPr>
        <p:spPr>
          <a:xfrm>
            <a:off x="651767" y="2153503"/>
            <a:ext cx="1471231" cy="3734392"/>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17570549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API Canvas">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EB62D6-AC81-4CD5-A2AF-A542D8257DEF}"/>
              </a:ext>
            </a:extLst>
          </p:cNvPr>
          <p:cNvSpPr/>
          <p:nvPr userDrawn="1"/>
        </p:nvSpPr>
        <p:spPr bwMode="auto">
          <a:xfrm>
            <a:off x="704428" y="1238850"/>
            <a:ext cx="1663533" cy="3525164"/>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partners</a:t>
            </a:r>
            <a:endParaRPr lang="fi-FI" sz="1050" dirty="0">
              <a:solidFill>
                <a:schemeClr val="bg1">
                  <a:lumMod val="50000"/>
                </a:schemeClr>
              </a:solidFill>
            </a:endParaRPr>
          </a:p>
        </p:txBody>
      </p:sp>
      <p:sp>
        <p:nvSpPr>
          <p:cNvPr id="4" name="Rectangle: Rounded Corners 3">
            <a:extLst>
              <a:ext uri="{FF2B5EF4-FFF2-40B4-BE49-F238E27FC236}">
                <a16:creationId xmlns:a16="http://schemas.microsoft.com/office/drawing/2014/main" id="{E389EA89-6F28-48BA-975E-A61455009369}"/>
              </a:ext>
            </a:extLst>
          </p:cNvPr>
          <p:cNvSpPr/>
          <p:nvPr userDrawn="1"/>
        </p:nvSpPr>
        <p:spPr bwMode="auto">
          <a:xfrm>
            <a:off x="2367960" y="1238851"/>
            <a:ext cx="1509352" cy="1789980"/>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activities</a:t>
            </a:r>
            <a:endParaRPr lang="fi-FI" sz="1050" dirty="0">
              <a:solidFill>
                <a:schemeClr val="bg1">
                  <a:lumMod val="50000"/>
                </a:schemeClr>
              </a:solidFill>
            </a:endParaRPr>
          </a:p>
        </p:txBody>
      </p:sp>
      <p:sp>
        <p:nvSpPr>
          <p:cNvPr id="5" name="Rectangle: Rounded Corners 4">
            <a:extLst>
              <a:ext uri="{FF2B5EF4-FFF2-40B4-BE49-F238E27FC236}">
                <a16:creationId xmlns:a16="http://schemas.microsoft.com/office/drawing/2014/main" id="{598E494D-F996-4602-9813-8BF5DA292431}"/>
              </a:ext>
            </a:extLst>
          </p:cNvPr>
          <p:cNvSpPr/>
          <p:nvPr userDrawn="1"/>
        </p:nvSpPr>
        <p:spPr bwMode="auto">
          <a:xfrm>
            <a:off x="2367959" y="3028831"/>
            <a:ext cx="1509352" cy="1735183"/>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resources</a:t>
            </a:r>
            <a:endParaRPr lang="fi-FI" sz="1050" dirty="0">
              <a:solidFill>
                <a:schemeClr val="bg1">
                  <a:lumMod val="50000"/>
                </a:schemeClr>
              </a:solidFill>
            </a:endParaRPr>
          </a:p>
        </p:txBody>
      </p:sp>
      <p:sp>
        <p:nvSpPr>
          <p:cNvPr id="6" name="Rectangle: Rounded Corners 5">
            <a:extLst>
              <a:ext uri="{FF2B5EF4-FFF2-40B4-BE49-F238E27FC236}">
                <a16:creationId xmlns:a16="http://schemas.microsoft.com/office/drawing/2014/main" id="{8434923D-5854-4FA3-A0C8-58FD53385F50}"/>
              </a:ext>
            </a:extLst>
          </p:cNvPr>
          <p:cNvSpPr/>
          <p:nvPr userDrawn="1"/>
        </p:nvSpPr>
        <p:spPr bwMode="auto">
          <a:xfrm>
            <a:off x="3877311" y="1238849"/>
            <a:ext cx="2174767" cy="4230041"/>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dirty="0">
                <a:solidFill>
                  <a:schemeClr val="bg1">
                    <a:lumMod val="50000"/>
                  </a:schemeClr>
                </a:solidFill>
              </a:rPr>
              <a:t>API </a:t>
            </a:r>
            <a:r>
              <a:rPr lang="fi-FI" sz="1050" dirty="0" err="1">
                <a:solidFill>
                  <a:schemeClr val="bg1">
                    <a:lumMod val="50000"/>
                  </a:schemeClr>
                </a:solidFill>
              </a:rPr>
              <a:t>value</a:t>
            </a:r>
            <a:r>
              <a:rPr lang="fi-FI" sz="1050" dirty="0">
                <a:solidFill>
                  <a:schemeClr val="bg1">
                    <a:lumMod val="50000"/>
                  </a:schemeClr>
                </a:solidFill>
              </a:rPr>
              <a:t> proposition</a:t>
            </a:r>
          </a:p>
        </p:txBody>
      </p:sp>
      <p:sp>
        <p:nvSpPr>
          <p:cNvPr id="8" name="Rectangle: Rounded Corners 7">
            <a:extLst>
              <a:ext uri="{FF2B5EF4-FFF2-40B4-BE49-F238E27FC236}">
                <a16:creationId xmlns:a16="http://schemas.microsoft.com/office/drawing/2014/main" id="{9FAA6A7F-D4C5-49EC-ABF9-C30807CF5C86}"/>
              </a:ext>
            </a:extLst>
          </p:cNvPr>
          <p:cNvSpPr/>
          <p:nvPr userDrawn="1"/>
        </p:nvSpPr>
        <p:spPr bwMode="auto">
          <a:xfrm>
            <a:off x="3877313" y="5494057"/>
            <a:ext cx="2174767" cy="829289"/>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b="1" dirty="0" err="1">
                <a:solidFill>
                  <a:schemeClr val="bg1">
                    <a:lumMod val="50000"/>
                  </a:schemeClr>
                </a:solidFill>
              </a:rPr>
              <a:t>Name</a:t>
            </a:r>
            <a:r>
              <a:rPr lang="fi-FI" sz="1050" b="1" dirty="0">
                <a:solidFill>
                  <a:schemeClr val="bg1">
                    <a:lumMod val="50000"/>
                  </a:schemeClr>
                </a:solidFill>
              </a:rPr>
              <a:t> of </a:t>
            </a:r>
            <a:r>
              <a:rPr lang="fi-FI" sz="1050" b="1" dirty="0" err="1">
                <a:solidFill>
                  <a:schemeClr val="bg1">
                    <a:lumMod val="50000"/>
                  </a:schemeClr>
                </a:solidFill>
              </a:rPr>
              <a:t>the</a:t>
            </a:r>
            <a:r>
              <a:rPr lang="fi-FI" sz="1050" b="1" dirty="0">
                <a:solidFill>
                  <a:schemeClr val="bg1">
                    <a:lumMod val="50000"/>
                  </a:schemeClr>
                </a:solidFill>
              </a:rPr>
              <a:t> API</a:t>
            </a:r>
          </a:p>
        </p:txBody>
      </p:sp>
      <p:sp>
        <p:nvSpPr>
          <p:cNvPr id="9" name="Rectangle: Rounded Corners 8">
            <a:extLst>
              <a:ext uri="{FF2B5EF4-FFF2-40B4-BE49-F238E27FC236}">
                <a16:creationId xmlns:a16="http://schemas.microsoft.com/office/drawing/2014/main" id="{E7748AD5-2253-436B-BC68-D947143C7F3D}"/>
              </a:ext>
            </a:extLst>
          </p:cNvPr>
          <p:cNvSpPr/>
          <p:nvPr userDrawn="1"/>
        </p:nvSpPr>
        <p:spPr bwMode="auto">
          <a:xfrm>
            <a:off x="6052077" y="1229718"/>
            <a:ext cx="1509352" cy="1789980"/>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err="1">
                <a:solidFill>
                  <a:schemeClr val="bg1">
                    <a:lumMod val="50000"/>
                  </a:schemeClr>
                </a:solidFill>
              </a:rPr>
              <a:t>Relationships</a:t>
            </a:r>
            <a:endParaRPr lang="fi-FI" sz="1050" dirty="0">
              <a:solidFill>
                <a:schemeClr val="bg1">
                  <a:lumMod val="50000"/>
                </a:schemeClr>
              </a:solidFill>
            </a:endParaRPr>
          </a:p>
        </p:txBody>
      </p:sp>
      <p:sp>
        <p:nvSpPr>
          <p:cNvPr id="10" name="Rectangle: Rounded Corners 9">
            <a:extLst>
              <a:ext uri="{FF2B5EF4-FFF2-40B4-BE49-F238E27FC236}">
                <a16:creationId xmlns:a16="http://schemas.microsoft.com/office/drawing/2014/main" id="{CDBA8C33-03B6-489D-8790-102C9E113098}"/>
              </a:ext>
            </a:extLst>
          </p:cNvPr>
          <p:cNvSpPr/>
          <p:nvPr userDrawn="1"/>
        </p:nvSpPr>
        <p:spPr bwMode="auto">
          <a:xfrm>
            <a:off x="6052076" y="3019701"/>
            <a:ext cx="1509352" cy="1735183"/>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err="1">
                <a:solidFill>
                  <a:schemeClr val="bg1">
                    <a:lumMod val="50000"/>
                  </a:schemeClr>
                </a:solidFill>
              </a:rPr>
              <a:t>Channels</a:t>
            </a:r>
            <a:endParaRPr lang="fi-FI" sz="1050" dirty="0">
              <a:solidFill>
                <a:schemeClr val="bg1">
                  <a:lumMod val="50000"/>
                </a:schemeClr>
              </a:solidFill>
            </a:endParaRPr>
          </a:p>
        </p:txBody>
      </p:sp>
      <p:sp>
        <p:nvSpPr>
          <p:cNvPr id="11" name="Rectangle: Rounded Corners 10">
            <a:extLst>
              <a:ext uri="{FF2B5EF4-FFF2-40B4-BE49-F238E27FC236}">
                <a16:creationId xmlns:a16="http://schemas.microsoft.com/office/drawing/2014/main" id="{BAD4E239-F966-4101-9657-27C4E41A4505}"/>
              </a:ext>
            </a:extLst>
          </p:cNvPr>
          <p:cNvSpPr/>
          <p:nvPr userDrawn="1"/>
        </p:nvSpPr>
        <p:spPr bwMode="auto">
          <a:xfrm>
            <a:off x="7561430" y="1229718"/>
            <a:ext cx="1663533" cy="3525164"/>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a:solidFill>
                  <a:schemeClr val="bg1">
                    <a:lumMod val="50000"/>
                  </a:schemeClr>
                </a:solidFill>
              </a:rPr>
              <a:t>API Consumer </a:t>
            </a:r>
            <a:r>
              <a:rPr lang="fi-FI" sz="1050" dirty="0" err="1">
                <a:solidFill>
                  <a:schemeClr val="bg1">
                    <a:lumMod val="50000"/>
                  </a:schemeClr>
                </a:solidFill>
              </a:rPr>
              <a:t>segments</a:t>
            </a:r>
            <a:endParaRPr lang="fi-FI" sz="1050" dirty="0">
              <a:solidFill>
                <a:schemeClr val="bg1">
                  <a:lumMod val="50000"/>
                </a:schemeClr>
              </a:solidFill>
            </a:endParaRPr>
          </a:p>
        </p:txBody>
      </p:sp>
      <p:sp>
        <p:nvSpPr>
          <p:cNvPr id="12" name="Rectangle: Rounded Corners 11">
            <a:extLst>
              <a:ext uri="{FF2B5EF4-FFF2-40B4-BE49-F238E27FC236}">
                <a16:creationId xmlns:a16="http://schemas.microsoft.com/office/drawing/2014/main" id="{B2ED6B1F-DF43-4EAA-8552-A691BCB14E35}"/>
              </a:ext>
            </a:extLst>
          </p:cNvPr>
          <p:cNvSpPr/>
          <p:nvPr userDrawn="1"/>
        </p:nvSpPr>
        <p:spPr bwMode="auto">
          <a:xfrm>
            <a:off x="704424" y="4773140"/>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Costs</a:t>
            </a:r>
            <a:endParaRPr lang="fi-FI" sz="1050" dirty="0">
              <a:solidFill>
                <a:schemeClr val="bg1">
                  <a:lumMod val="50000"/>
                </a:schemeClr>
              </a:solidFill>
            </a:endParaRPr>
          </a:p>
        </p:txBody>
      </p:sp>
      <p:sp>
        <p:nvSpPr>
          <p:cNvPr id="14" name="Rectangle: Rounded Corners 13">
            <a:extLst>
              <a:ext uri="{FF2B5EF4-FFF2-40B4-BE49-F238E27FC236}">
                <a16:creationId xmlns:a16="http://schemas.microsoft.com/office/drawing/2014/main" id="{73B1950E-69D4-4CB4-884F-64885532AD85}"/>
              </a:ext>
            </a:extLst>
          </p:cNvPr>
          <p:cNvSpPr/>
          <p:nvPr userDrawn="1"/>
        </p:nvSpPr>
        <p:spPr bwMode="auto">
          <a:xfrm>
            <a:off x="6052076" y="4764008"/>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Revenue</a:t>
            </a:r>
            <a:r>
              <a:rPr lang="fi-FI" sz="1050" dirty="0">
                <a:solidFill>
                  <a:schemeClr val="bg1">
                    <a:lumMod val="50000"/>
                  </a:schemeClr>
                </a:solidFill>
              </a:rPr>
              <a:t> </a:t>
            </a:r>
            <a:r>
              <a:rPr lang="fi-FI" sz="1050" dirty="0" err="1">
                <a:solidFill>
                  <a:schemeClr val="bg1">
                    <a:lumMod val="50000"/>
                  </a:schemeClr>
                </a:solidFill>
              </a:rPr>
              <a:t>streams</a:t>
            </a:r>
            <a:endParaRPr lang="fi-FI" sz="1050" dirty="0">
              <a:solidFill>
                <a:schemeClr val="bg1">
                  <a:lumMod val="50000"/>
                </a:schemeClr>
              </a:solidFill>
            </a:endParaRPr>
          </a:p>
        </p:txBody>
      </p:sp>
      <p:sp>
        <p:nvSpPr>
          <p:cNvPr id="25" name="TextBox 24">
            <a:extLst>
              <a:ext uri="{FF2B5EF4-FFF2-40B4-BE49-F238E27FC236}">
                <a16:creationId xmlns:a16="http://schemas.microsoft.com/office/drawing/2014/main" id="{24A06439-B215-44C0-878F-7832B6782249}"/>
              </a:ext>
            </a:extLst>
          </p:cNvPr>
          <p:cNvSpPr txBox="1"/>
          <p:nvPr userDrawn="1"/>
        </p:nvSpPr>
        <p:spPr>
          <a:xfrm>
            <a:off x="384699" y="5681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sp>
        <p:nvSpPr>
          <p:cNvPr id="26" name="Title 1">
            <a:extLst>
              <a:ext uri="{FF2B5EF4-FFF2-40B4-BE49-F238E27FC236}">
                <a16:creationId xmlns:a16="http://schemas.microsoft.com/office/drawing/2014/main" id="{BFEBC039-D129-43F6-BF33-6F7C0C38C4E0}"/>
              </a:ext>
            </a:extLst>
          </p:cNvPr>
          <p:cNvSpPr txBox="1">
            <a:spLocks/>
          </p:cNvSpPr>
          <p:nvPr userDrawn="1"/>
        </p:nvSpPr>
        <p:spPr>
          <a:xfrm>
            <a:off x="620729" y="462491"/>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kern="1200" dirty="0">
                <a:solidFill>
                  <a:schemeClr val="tx1"/>
                </a:solidFill>
                <a:latin typeface="Berlin Sans FB" panose="020E0602020502020306" pitchFamily="34" charset="0"/>
                <a:ea typeface="+mj-ea"/>
                <a:cs typeface="+mj-cs"/>
              </a:rPr>
              <a:t>API </a:t>
            </a:r>
            <a:r>
              <a:rPr lang="fi-FI" sz="3200" kern="1200" dirty="0" err="1">
                <a:solidFill>
                  <a:schemeClr val="tx1"/>
                </a:solidFill>
                <a:latin typeface="Berlin Sans FB" panose="020E0602020502020306" pitchFamily="34" charset="0"/>
                <a:ea typeface="+mj-ea"/>
                <a:cs typeface="+mj-cs"/>
              </a:rPr>
              <a:t>Canvas</a:t>
            </a:r>
            <a:endParaRPr lang="fi-FI" sz="3200" kern="1200" dirty="0">
              <a:solidFill>
                <a:schemeClr val="tx1"/>
              </a:solidFill>
              <a:latin typeface="Berlin Sans FB" panose="020E0602020502020306" pitchFamily="34" charset="0"/>
              <a:ea typeface="+mj-ea"/>
              <a:cs typeface="+mj-cs"/>
            </a:endParaRPr>
          </a:p>
        </p:txBody>
      </p:sp>
      <p:sp>
        <p:nvSpPr>
          <p:cNvPr id="27" name="Text Placeholder 15">
            <a:extLst>
              <a:ext uri="{FF2B5EF4-FFF2-40B4-BE49-F238E27FC236}">
                <a16:creationId xmlns:a16="http://schemas.microsoft.com/office/drawing/2014/main" id="{7BB6C233-8FF1-458F-BAB7-F2F5158F4EBB}"/>
              </a:ext>
            </a:extLst>
          </p:cNvPr>
          <p:cNvSpPr>
            <a:spLocks noGrp="1"/>
          </p:cNvSpPr>
          <p:nvPr userDrawn="1">
            <p:ph type="body" sz="quarter" idx="13"/>
          </p:nvPr>
        </p:nvSpPr>
        <p:spPr>
          <a:xfrm>
            <a:off x="782985" y="1669585"/>
            <a:ext cx="1489202" cy="289945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61772FD4-BA17-4EDB-855F-F90005D9DA80}"/>
              </a:ext>
            </a:extLst>
          </p:cNvPr>
          <p:cNvSpPr>
            <a:spLocks noGrp="1"/>
          </p:cNvSpPr>
          <p:nvPr userDrawn="1">
            <p:ph type="body" sz="quarter" idx="14"/>
          </p:nvPr>
        </p:nvSpPr>
        <p:spPr>
          <a:xfrm>
            <a:off x="2439598" y="1630495"/>
            <a:ext cx="1426710" cy="135613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9BAC6AFD-65EC-4533-A4C1-92F06E2F0982}"/>
              </a:ext>
            </a:extLst>
          </p:cNvPr>
          <p:cNvSpPr>
            <a:spLocks noGrp="1"/>
          </p:cNvSpPr>
          <p:nvPr userDrawn="1">
            <p:ph type="body" sz="quarter" idx="15"/>
          </p:nvPr>
        </p:nvSpPr>
        <p:spPr>
          <a:xfrm>
            <a:off x="2426180" y="3392203"/>
            <a:ext cx="1393044" cy="131449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3B53A7A3-FA1C-4517-8FD2-A17A17DD7DFE}"/>
              </a:ext>
            </a:extLst>
          </p:cNvPr>
          <p:cNvSpPr>
            <a:spLocks noGrp="1"/>
          </p:cNvSpPr>
          <p:nvPr userDrawn="1">
            <p:ph type="body" sz="quarter" idx="16"/>
          </p:nvPr>
        </p:nvSpPr>
        <p:spPr>
          <a:xfrm>
            <a:off x="802498" y="5168993"/>
            <a:ext cx="3003179" cy="104668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5B8269FC-F022-4E43-9BE5-F97D74F136A1}"/>
              </a:ext>
            </a:extLst>
          </p:cNvPr>
          <p:cNvSpPr>
            <a:spLocks noGrp="1"/>
          </p:cNvSpPr>
          <p:nvPr userDrawn="1">
            <p:ph type="body" sz="quarter" idx="18"/>
          </p:nvPr>
        </p:nvSpPr>
        <p:spPr>
          <a:xfrm>
            <a:off x="6123711" y="5174860"/>
            <a:ext cx="3046845" cy="104668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49202C8C-8ECF-4C8F-B57F-222C98E8C29D}"/>
              </a:ext>
            </a:extLst>
          </p:cNvPr>
          <p:cNvSpPr>
            <a:spLocks noGrp="1"/>
          </p:cNvSpPr>
          <p:nvPr userDrawn="1">
            <p:ph type="body" sz="quarter" idx="19"/>
          </p:nvPr>
        </p:nvSpPr>
        <p:spPr>
          <a:xfrm>
            <a:off x="7638519" y="1669585"/>
            <a:ext cx="1486668" cy="2880151"/>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BC026415-5AAF-437C-83DA-6215AC49011B}"/>
              </a:ext>
            </a:extLst>
          </p:cNvPr>
          <p:cNvSpPr>
            <a:spLocks noGrp="1"/>
          </p:cNvSpPr>
          <p:nvPr userDrawn="1">
            <p:ph type="body" sz="quarter" idx="20"/>
          </p:nvPr>
        </p:nvSpPr>
        <p:spPr>
          <a:xfrm>
            <a:off x="3948946" y="5893681"/>
            <a:ext cx="2010815" cy="321999"/>
          </a:xfrm>
          <a:prstGeom prst="rect">
            <a:avLst/>
          </a:prstGeom>
        </p:spPr>
        <p:txBody>
          <a:bodyPr>
            <a:normAutofit/>
          </a:bodyPr>
          <a:lstStyle>
            <a:lvl1pPr marL="0" indent="0" algn="ctr">
              <a:buNone/>
              <a:defRPr sz="1600">
                <a:solidFill>
                  <a:schemeClr val="tx1"/>
                </a:solidFill>
              </a:defRPr>
            </a:lvl1pPr>
          </a:lstStyle>
          <a:p>
            <a:pPr lvl="0"/>
            <a:endParaRPr lang="fi-FI" dirty="0"/>
          </a:p>
        </p:txBody>
      </p:sp>
      <p:sp>
        <p:nvSpPr>
          <p:cNvPr id="36" name="Text Placeholder 15">
            <a:extLst>
              <a:ext uri="{FF2B5EF4-FFF2-40B4-BE49-F238E27FC236}">
                <a16:creationId xmlns:a16="http://schemas.microsoft.com/office/drawing/2014/main" id="{135D1F36-52BF-42F7-B782-7C0FA17B8E84}"/>
              </a:ext>
            </a:extLst>
          </p:cNvPr>
          <p:cNvSpPr>
            <a:spLocks noGrp="1"/>
          </p:cNvSpPr>
          <p:nvPr userDrawn="1">
            <p:ph type="body" sz="quarter" idx="21"/>
          </p:nvPr>
        </p:nvSpPr>
        <p:spPr>
          <a:xfrm>
            <a:off x="6101503" y="1620705"/>
            <a:ext cx="1405520" cy="1315719"/>
          </a:xfrm>
          <a:prstGeom prst="rect">
            <a:avLst/>
          </a:prstGeom>
        </p:spPr>
        <p:txBody>
          <a:bodyPr>
            <a:normAutofit/>
          </a:bodyPr>
          <a:lstStyle>
            <a:lvl1pPr>
              <a:defRPr sz="1000">
                <a:solidFill>
                  <a:schemeClr val="tx1"/>
                </a:solidFill>
              </a:defRPr>
            </a:lvl1pPr>
          </a:lstStyle>
          <a:p>
            <a:pPr lvl="0"/>
            <a:endParaRPr lang="fi-FI" dirty="0"/>
          </a:p>
        </p:txBody>
      </p:sp>
      <p:sp>
        <p:nvSpPr>
          <p:cNvPr id="39" name="Text Placeholder 15">
            <a:extLst>
              <a:ext uri="{FF2B5EF4-FFF2-40B4-BE49-F238E27FC236}">
                <a16:creationId xmlns:a16="http://schemas.microsoft.com/office/drawing/2014/main" id="{A38029F8-930B-4B71-BEF3-FB474695DB32}"/>
              </a:ext>
            </a:extLst>
          </p:cNvPr>
          <p:cNvSpPr>
            <a:spLocks noGrp="1"/>
          </p:cNvSpPr>
          <p:nvPr userDrawn="1">
            <p:ph type="body" sz="quarter" idx="24"/>
          </p:nvPr>
        </p:nvSpPr>
        <p:spPr>
          <a:xfrm>
            <a:off x="3947265" y="1620396"/>
            <a:ext cx="2044121" cy="3799307"/>
          </a:xfrm>
          <a:prstGeom prst="rect">
            <a:avLst/>
          </a:prstGeom>
        </p:spPr>
        <p:txBody>
          <a:bodyPr>
            <a:normAutofit/>
          </a:bodyPr>
          <a:lstStyle>
            <a:lvl1pPr>
              <a:defRPr sz="1000">
                <a:solidFill>
                  <a:schemeClr val="tx1"/>
                </a:solidFill>
              </a:defRPr>
            </a:lvl1pPr>
          </a:lstStyle>
          <a:p>
            <a:pPr lvl="0"/>
            <a:endParaRPr lang="fi-FI" dirty="0"/>
          </a:p>
        </p:txBody>
      </p:sp>
      <p:sp>
        <p:nvSpPr>
          <p:cNvPr id="37" name="Text Placeholder 15">
            <a:extLst>
              <a:ext uri="{FF2B5EF4-FFF2-40B4-BE49-F238E27FC236}">
                <a16:creationId xmlns:a16="http://schemas.microsoft.com/office/drawing/2014/main" id="{3E5A01AA-3985-479E-AAFD-C877169327EB}"/>
              </a:ext>
            </a:extLst>
          </p:cNvPr>
          <p:cNvSpPr>
            <a:spLocks noGrp="1"/>
          </p:cNvSpPr>
          <p:nvPr userDrawn="1">
            <p:ph type="body" sz="quarter" idx="22"/>
          </p:nvPr>
        </p:nvSpPr>
        <p:spPr>
          <a:xfrm>
            <a:off x="6144395" y="3430553"/>
            <a:ext cx="1362629" cy="1276145"/>
          </a:xfrm>
          <a:prstGeom prst="rect">
            <a:avLst/>
          </a:prstGeom>
        </p:spPr>
        <p:txBody>
          <a:bodyPr>
            <a:normAutofit/>
          </a:bodyPr>
          <a:lstStyle>
            <a:lvl1pPr>
              <a:defRPr sz="1000">
                <a:solidFill>
                  <a:schemeClr val="tx1"/>
                </a:solidFill>
              </a:defRPr>
            </a:lvl1pPr>
          </a:lstStyle>
          <a:p>
            <a:pPr lvl="0"/>
            <a:endParaRPr lang="fi-FI" dirty="0"/>
          </a:p>
        </p:txBody>
      </p:sp>
      <p:sp>
        <p:nvSpPr>
          <p:cNvPr id="43" name="Oval 42">
            <a:extLst>
              <a:ext uri="{FF2B5EF4-FFF2-40B4-BE49-F238E27FC236}">
                <a16:creationId xmlns:a16="http://schemas.microsoft.com/office/drawing/2014/main" id="{C034E275-DE9F-422D-94AB-E40C4D5252B4}"/>
              </a:ext>
            </a:extLst>
          </p:cNvPr>
          <p:cNvSpPr/>
          <p:nvPr userDrawn="1"/>
        </p:nvSpPr>
        <p:spPr>
          <a:xfrm>
            <a:off x="5686668" y="111705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1</a:t>
            </a:r>
          </a:p>
        </p:txBody>
      </p:sp>
      <p:sp>
        <p:nvSpPr>
          <p:cNvPr id="44" name="Oval 43">
            <a:extLst>
              <a:ext uri="{FF2B5EF4-FFF2-40B4-BE49-F238E27FC236}">
                <a16:creationId xmlns:a16="http://schemas.microsoft.com/office/drawing/2014/main" id="{03A7056A-F11B-46D7-BF00-6A37171D97CB}"/>
              </a:ext>
            </a:extLst>
          </p:cNvPr>
          <p:cNvSpPr/>
          <p:nvPr userDrawn="1"/>
        </p:nvSpPr>
        <p:spPr>
          <a:xfrm>
            <a:off x="7255410" y="108687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3</a:t>
            </a:r>
          </a:p>
        </p:txBody>
      </p:sp>
      <p:sp>
        <p:nvSpPr>
          <p:cNvPr id="45" name="Oval 44">
            <a:extLst>
              <a:ext uri="{FF2B5EF4-FFF2-40B4-BE49-F238E27FC236}">
                <a16:creationId xmlns:a16="http://schemas.microsoft.com/office/drawing/2014/main" id="{96A2CDB6-1D35-4E12-AA9F-6EBA177D62A9}"/>
              </a:ext>
            </a:extLst>
          </p:cNvPr>
          <p:cNvSpPr/>
          <p:nvPr userDrawn="1"/>
        </p:nvSpPr>
        <p:spPr>
          <a:xfrm>
            <a:off x="3496371" y="107816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6</a:t>
            </a:r>
          </a:p>
        </p:txBody>
      </p:sp>
      <p:sp>
        <p:nvSpPr>
          <p:cNvPr id="46" name="Oval 45">
            <a:extLst>
              <a:ext uri="{FF2B5EF4-FFF2-40B4-BE49-F238E27FC236}">
                <a16:creationId xmlns:a16="http://schemas.microsoft.com/office/drawing/2014/main" id="{859C59BB-6C2E-49AA-B2A3-86582388FE35}"/>
              </a:ext>
            </a:extLst>
          </p:cNvPr>
          <p:cNvSpPr/>
          <p:nvPr userDrawn="1"/>
        </p:nvSpPr>
        <p:spPr>
          <a:xfrm>
            <a:off x="3500897" y="291325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7</a:t>
            </a:r>
          </a:p>
        </p:txBody>
      </p:sp>
      <p:sp>
        <p:nvSpPr>
          <p:cNvPr id="47" name="Oval 46">
            <a:extLst>
              <a:ext uri="{FF2B5EF4-FFF2-40B4-BE49-F238E27FC236}">
                <a16:creationId xmlns:a16="http://schemas.microsoft.com/office/drawing/2014/main" id="{2BA8E65E-FDB4-4710-8D5B-E53DC266C3CF}"/>
              </a:ext>
            </a:extLst>
          </p:cNvPr>
          <p:cNvSpPr/>
          <p:nvPr userDrawn="1"/>
        </p:nvSpPr>
        <p:spPr>
          <a:xfrm>
            <a:off x="2054081" y="108701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8</a:t>
            </a:r>
          </a:p>
        </p:txBody>
      </p:sp>
      <p:sp>
        <p:nvSpPr>
          <p:cNvPr id="48" name="Oval 47">
            <a:extLst>
              <a:ext uri="{FF2B5EF4-FFF2-40B4-BE49-F238E27FC236}">
                <a16:creationId xmlns:a16="http://schemas.microsoft.com/office/drawing/2014/main" id="{AC734F0A-786E-4D26-9503-BDB9CDBB805C}"/>
              </a:ext>
            </a:extLst>
          </p:cNvPr>
          <p:cNvSpPr/>
          <p:nvPr userDrawn="1"/>
        </p:nvSpPr>
        <p:spPr>
          <a:xfrm>
            <a:off x="8918942" y="463908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5</a:t>
            </a:r>
          </a:p>
        </p:txBody>
      </p:sp>
      <p:sp>
        <p:nvSpPr>
          <p:cNvPr id="49" name="Oval 48">
            <a:extLst>
              <a:ext uri="{FF2B5EF4-FFF2-40B4-BE49-F238E27FC236}">
                <a16:creationId xmlns:a16="http://schemas.microsoft.com/office/drawing/2014/main" id="{8532212F-A5C8-44EE-890D-EE28F01EAC74}"/>
              </a:ext>
            </a:extLst>
          </p:cNvPr>
          <p:cNvSpPr/>
          <p:nvPr userDrawn="1"/>
        </p:nvSpPr>
        <p:spPr>
          <a:xfrm>
            <a:off x="7255410" y="293659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4</a:t>
            </a:r>
          </a:p>
        </p:txBody>
      </p:sp>
      <p:sp>
        <p:nvSpPr>
          <p:cNvPr id="50" name="Oval 49">
            <a:extLst>
              <a:ext uri="{FF2B5EF4-FFF2-40B4-BE49-F238E27FC236}">
                <a16:creationId xmlns:a16="http://schemas.microsoft.com/office/drawing/2014/main" id="{531A6934-6D5C-4024-8F3E-1BAE1B70D467}"/>
              </a:ext>
            </a:extLst>
          </p:cNvPr>
          <p:cNvSpPr/>
          <p:nvPr userDrawn="1"/>
        </p:nvSpPr>
        <p:spPr>
          <a:xfrm>
            <a:off x="8918942" y="104829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2</a:t>
            </a:r>
          </a:p>
        </p:txBody>
      </p:sp>
      <p:sp>
        <p:nvSpPr>
          <p:cNvPr id="52" name="Oval 51">
            <a:extLst>
              <a:ext uri="{FF2B5EF4-FFF2-40B4-BE49-F238E27FC236}">
                <a16:creationId xmlns:a16="http://schemas.microsoft.com/office/drawing/2014/main" id="{D9CAF909-B727-4C5F-9646-D347E57BEE39}"/>
              </a:ext>
            </a:extLst>
          </p:cNvPr>
          <p:cNvSpPr/>
          <p:nvPr userDrawn="1"/>
        </p:nvSpPr>
        <p:spPr>
          <a:xfrm>
            <a:off x="3489683" y="466756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9</a:t>
            </a:r>
          </a:p>
        </p:txBody>
      </p:sp>
    </p:spTree>
    <p:extLst>
      <p:ext uri="{BB962C8B-B14F-4D97-AF65-F5344CB8AC3E}">
        <p14:creationId xmlns:p14="http://schemas.microsoft.com/office/powerpoint/2010/main" val="42638461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ACC73BF-E2C7-4DB3-8426-7B634FA2B023}"/>
              </a:ext>
            </a:extLst>
          </p:cNvPr>
          <p:cNvSpPr txBox="1">
            <a:spLocks/>
          </p:cNvSpPr>
          <p:nvPr userDrawn="1"/>
        </p:nvSpPr>
        <p:spPr>
          <a:xfrm>
            <a:off x="619126" y="460800"/>
            <a:ext cx="8491276" cy="772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i-FI" sz="4400" dirty="0"/>
          </a:p>
        </p:txBody>
      </p:sp>
      <p:pic>
        <p:nvPicPr>
          <p:cNvPr id="4" name="Graphic 3" descr="Database">
            <a:extLst>
              <a:ext uri="{FF2B5EF4-FFF2-40B4-BE49-F238E27FC236}">
                <a16:creationId xmlns:a16="http://schemas.microsoft.com/office/drawing/2014/main" id="{BCDF0378-93CD-4CF1-83C9-E0852F6A86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48739" y="2565669"/>
            <a:ext cx="617063" cy="759463"/>
          </a:xfrm>
          <a:prstGeom prst="rect">
            <a:avLst/>
          </a:prstGeom>
        </p:spPr>
      </p:pic>
      <p:pic>
        <p:nvPicPr>
          <p:cNvPr id="5" name="Graphic 4" descr="Lock">
            <a:extLst>
              <a:ext uri="{FF2B5EF4-FFF2-40B4-BE49-F238E27FC236}">
                <a16:creationId xmlns:a16="http://schemas.microsoft.com/office/drawing/2014/main" id="{B2979733-8798-4181-8D2F-B8E5C7B43D7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1606" y="2556129"/>
            <a:ext cx="617063" cy="759463"/>
          </a:xfrm>
          <a:prstGeom prst="rect">
            <a:avLst/>
          </a:prstGeom>
        </p:spPr>
      </p:pic>
      <p:pic>
        <p:nvPicPr>
          <p:cNvPr id="6" name="Graphic 5" descr="Key">
            <a:extLst>
              <a:ext uri="{FF2B5EF4-FFF2-40B4-BE49-F238E27FC236}">
                <a16:creationId xmlns:a16="http://schemas.microsoft.com/office/drawing/2014/main" id="{EC012370-E8D5-49FE-9A06-F030E416A164}"/>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133158" y="2643787"/>
            <a:ext cx="617063" cy="759463"/>
          </a:xfrm>
          <a:prstGeom prst="rect">
            <a:avLst/>
          </a:prstGeom>
        </p:spPr>
      </p:pic>
      <p:pic>
        <p:nvPicPr>
          <p:cNvPr id="7" name="Graphic 6" descr="Robber">
            <a:extLst>
              <a:ext uri="{FF2B5EF4-FFF2-40B4-BE49-F238E27FC236}">
                <a16:creationId xmlns:a16="http://schemas.microsoft.com/office/drawing/2014/main" id="{D5C6B014-37EC-47B6-9C88-4DE0457D971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422383" y="2614034"/>
            <a:ext cx="617063" cy="759463"/>
          </a:xfrm>
          <a:prstGeom prst="rect">
            <a:avLst/>
          </a:prstGeom>
        </p:spPr>
      </p:pic>
      <p:pic>
        <p:nvPicPr>
          <p:cNvPr id="8" name="Graphic 7" descr="Checklist">
            <a:extLst>
              <a:ext uri="{FF2B5EF4-FFF2-40B4-BE49-F238E27FC236}">
                <a16:creationId xmlns:a16="http://schemas.microsoft.com/office/drawing/2014/main" id="{F763E364-1BAB-4F81-A5F6-F49C40E15B4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461001" y="2565670"/>
            <a:ext cx="617063" cy="759463"/>
          </a:xfrm>
          <a:prstGeom prst="rect">
            <a:avLst/>
          </a:prstGeom>
        </p:spPr>
      </p:pic>
      <p:pic>
        <p:nvPicPr>
          <p:cNvPr id="9" name="Graphic 8" descr="Bug">
            <a:extLst>
              <a:ext uri="{FF2B5EF4-FFF2-40B4-BE49-F238E27FC236}">
                <a16:creationId xmlns:a16="http://schemas.microsoft.com/office/drawing/2014/main" id="{8E7E91DD-CA78-45A4-824B-7EF562B87FA3}"/>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92646" y="2574671"/>
            <a:ext cx="617063" cy="759463"/>
          </a:xfrm>
          <a:prstGeom prst="rect">
            <a:avLst/>
          </a:prstGeom>
        </p:spPr>
      </p:pic>
      <p:sp>
        <p:nvSpPr>
          <p:cNvPr id="10" name="Rectangle 9">
            <a:extLst>
              <a:ext uri="{FF2B5EF4-FFF2-40B4-BE49-F238E27FC236}">
                <a16:creationId xmlns:a16="http://schemas.microsoft.com/office/drawing/2014/main" id="{C3802355-E770-48B6-83A1-DFE58C87CB76}"/>
              </a:ext>
            </a:extLst>
          </p:cNvPr>
          <p:cNvSpPr/>
          <p:nvPr userDrawn="1"/>
        </p:nvSpPr>
        <p:spPr>
          <a:xfrm>
            <a:off x="619124" y="3722454"/>
            <a:ext cx="2542367" cy="2166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11" name="Rectangle 10">
            <a:extLst>
              <a:ext uri="{FF2B5EF4-FFF2-40B4-BE49-F238E27FC236}">
                <a16:creationId xmlns:a16="http://schemas.microsoft.com/office/drawing/2014/main" id="{CE16D223-D7A1-49F3-AD14-5299E410D425}"/>
              </a:ext>
            </a:extLst>
          </p:cNvPr>
          <p:cNvSpPr/>
          <p:nvPr userDrawn="1"/>
        </p:nvSpPr>
        <p:spPr>
          <a:xfrm>
            <a:off x="6461000" y="1175930"/>
            <a:ext cx="2829575"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works</a:t>
            </a:r>
            <a:r>
              <a:rPr lang="fi-FI" sz="1400" b="1" dirty="0"/>
              <a:t> </a:t>
            </a:r>
            <a:r>
              <a:rPr lang="fi-FI" sz="1400" b="1" dirty="0" err="1"/>
              <a:t>incorrectly</a:t>
            </a:r>
            <a:r>
              <a:rPr lang="fi-FI" sz="1400" b="1" dirty="0"/>
              <a:t>:</a:t>
            </a:r>
          </a:p>
          <a:p>
            <a:pPr algn="ctr"/>
            <a:r>
              <a:rPr lang="fi-FI" sz="1400" dirty="0" err="1"/>
              <a:t>if</a:t>
            </a:r>
            <a:r>
              <a:rPr lang="fi-FI" sz="1400" dirty="0"/>
              <a:t> </a:t>
            </a:r>
            <a:r>
              <a:rPr lang="fi-FI" sz="1400" dirty="0" err="1"/>
              <a:t>the</a:t>
            </a:r>
            <a:r>
              <a:rPr lang="fi-FI" sz="1400" dirty="0"/>
              <a:t> data is </a:t>
            </a:r>
            <a:r>
              <a:rPr lang="fi-FI" sz="1400" dirty="0" err="1"/>
              <a:t>incorrect</a:t>
            </a:r>
            <a:r>
              <a:rPr lang="fi-FI" sz="1400" dirty="0"/>
              <a:t>, </a:t>
            </a:r>
            <a:r>
              <a:rPr lang="fi-FI" sz="1400" dirty="0" err="1"/>
              <a:t>missing</a:t>
            </a:r>
            <a:r>
              <a:rPr lang="fi-FI" sz="1400" dirty="0"/>
              <a:t>, </a:t>
            </a:r>
            <a:r>
              <a:rPr lang="fi-FI" sz="1400" dirty="0" err="1"/>
              <a:t>too</a:t>
            </a:r>
            <a:r>
              <a:rPr lang="fi-FI" sz="1400" dirty="0"/>
              <a:t> </a:t>
            </a:r>
            <a:r>
              <a:rPr lang="fi-FI" sz="1400" dirty="0" err="1"/>
              <a:t>old</a:t>
            </a:r>
            <a:r>
              <a:rPr lang="fi-FI" sz="1400" dirty="0"/>
              <a:t> </a:t>
            </a:r>
            <a:r>
              <a:rPr lang="fi-FI" sz="1400" dirty="0" err="1"/>
              <a:t>or</a:t>
            </a:r>
            <a:r>
              <a:rPr lang="fi-FI" sz="1400" dirty="0"/>
              <a:t> </a:t>
            </a:r>
            <a:r>
              <a:rPr lang="fi-FI" sz="1400" dirty="0" err="1"/>
              <a:t>too</a:t>
            </a:r>
            <a:r>
              <a:rPr lang="fi-FI" sz="1400" dirty="0"/>
              <a:t> </a:t>
            </a:r>
            <a:r>
              <a:rPr lang="fi-FI" sz="1400" dirty="0" err="1"/>
              <a:t>recent</a:t>
            </a:r>
            <a:r>
              <a:rPr lang="fi-FI" sz="1400" dirty="0"/>
              <a:t> </a:t>
            </a:r>
            <a:r>
              <a:rPr lang="fi-FI" sz="1400" dirty="0" err="1"/>
              <a:t>or</a:t>
            </a:r>
            <a:r>
              <a:rPr lang="fi-FI" sz="1400" dirty="0"/>
              <a:t> </a:t>
            </a:r>
            <a:r>
              <a:rPr lang="fi-FI" sz="1400" dirty="0" err="1"/>
              <a:t>partly</a:t>
            </a:r>
            <a:r>
              <a:rPr lang="fi-FI" sz="1400" dirty="0"/>
              <a:t> </a:t>
            </a:r>
            <a:r>
              <a:rPr lang="fi-FI" sz="1400" dirty="0" err="1"/>
              <a:t>working</a:t>
            </a:r>
            <a:r>
              <a:rPr lang="fi-FI" sz="1400" dirty="0"/>
              <a:t>?</a:t>
            </a:r>
          </a:p>
        </p:txBody>
      </p:sp>
      <p:sp>
        <p:nvSpPr>
          <p:cNvPr id="12" name="Rectangle 11">
            <a:extLst>
              <a:ext uri="{FF2B5EF4-FFF2-40B4-BE49-F238E27FC236}">
                <a16:creationId xmlns:a16="http://schemas.microsoft.com/office/drawing/2014/main" id="{44741F8A-9C96-44C1-97A8-B23DCBF01BBB}"/>
              </a:ext>
            </a:extLst>
          </p:cNvPr>
          <p:cNvSpPr/>
          <p:nvPr userDrawn="1"/>
        </p:nvSpPr>
        <p:spPr>
          <a:xfrm>
            <a:off x="3520600" y="1175930"/>
            <a:ext cx="2929649"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security</a:t>
            </a:r>
            <a:r>
              <a:rPr lang="fi-FI" sz="1400" b="1" dirty="0"/>
              <a:t> </a:t>
            </a:r>
            <a:r>
              <a:rPr lang="fi-FI" sz="1400" b="1" dirty="0" err="1"/>
              <a:t>fails</a:t>
            </a:r>
            <a:r>
              <a:rPr lang="fi-FI" sz="1400" b="1" dirty="0"/>
              <a:t>:</a:t>
            </a:r>
            <a:r>
              <a:rPr lang="fi-FI" sz="1400" dirty="0"/>
              <a:t> </a:t>
            </a:r>
          </a:p>
          <a:p>
            <a:pPr algn="ctr"/>
            <a:r>
              <a:rPr lang="fi-FI" sz="1400" dirty="0"/>
              <a:t>3rd party </a:t>
            </a:r>
            <a:r>
              <a:rPr lang="fi-FI" sz="1400" dirty="0" err="1"/>
              <a:t>gets</a:t>
            </a:r>
            <a:r>
              <a:rPr lang="fi-FI" sz="1400" dirty="0"/>
              <a:t> </a:t>
            </a:r>
            <a:r>
              <a:rPr lang="fi-FI" sz="1400" dirty="0" err="1"/>
              <a:t>access</a:t>
            </a:r>
            <a:r>
              <a:rPr lang="fi-FI" sz="1400" dirty="0"/>
              <a:t> </a:t>
            </a:r>
            <a:r>
              <a:rPr lang="fi-FI" sz="1400" dirty="0" err="1"/>
              <a:t>or</a:t>
            </a:r>
            <a:r>
              <a:rPr lang="fi-FI" sz="1400" dirty="0"/>
              <a:t> </a:t>
            </a:r>
            <a:r>
              <a:rPr lang="fi-FI" sz="1400" dirty="0" err="1"/>
              <a:t>legitimate</a:t>
            </a:r>
            <a:r>
              <a:rPr lang="fi-FI" sz="1400" dirty="0"/>
              <a:t> API </a:t>
            </a:r>
            <a:r>
              <a:rPr lang="fi-FI" sz="1400" dirty="0" err="1"/>
              <a:t>user</a:t>
            </a:r>
            <a:r>
              <a:rPr lang="fi-FI" sz="1400" dirty="0"/>
              <a:t> </a:t>
            </a:r>
            <a:r>
              <a:rPr lang="fi-FI" sz="1400" dirty="0" err="1"/>
              <a:t>gets</a:t>
            </a:r>
            <a:r>
              <a:rPr lang="fi-FI" sz="1400" dirty="0"/>
              <a:t> </a:t>
            </a:r>
            <a:r>
              <a:rPr lang="fi-FI" sz="1400" dirty="0" err="1"/>
              <a:t>too</a:t>
            </a:r>
            <a:r>
              <a:rPr lang="fi-FI" sz="1400" dirty="0"/>
              <a:t> </a:t>
            </a:r>
            <a:r>
              <a:rPr lang="fi-FI" sz="1400" dirty="0" err="1"/>
              <a:t>much</a:t>
            </a:r>
            <a:r>
              <a:rPr lang="fi-FI" sz="1400" dirty="0"/>
              <a:t> </a:t>
            </a:r>
            <a:r>
              <a:rPr lang="fi-FI" sz="1400" dirty="0" err="1"/>
              <a:t>access</a:t>
            </a:r>
            <a:r>
              <a:rPr lang="fi-FI" sz="1400" dirty="0"/>
              <a:t>? 3rd </a:t>
            </a:r>
            <a:r>
              <a:rPr lang="fi-FI" sz="1400" dirty="0" err="1"/>
              <a:t>3rd</a:t>
            </a:r>
            <a:r>
              <a:rPr lang="fi-FI" sz="1400" dirty="0"/>
              <a:t> party </a:t>
            </a:r>
            <a:r>
              <a:rPr lang="fi-FI" sz="1400" dirty="0" err="1"/>
              <a:t>knows</a:t>
            </a:r>
            <a:r>
              <a:rPr lang="fi-FI" sz="1400" dirty="0"/>
              <a:t> API </a:t>
            </a:r>
            <a:r>
              <a:rPr lang="fi-FI" sz="1400" dirty="0" err="1"/>
              <a:t>even</a:t>
            </a:r>
            <a:r>
              <a:rPr lang="fi-FI" sz="1400" dirty="0"/>
              <a:t> </a:t>
            </a:r>
            <a:r>
              <a:rPr lang="fi-FI" sz="1400" dirty="0" err="1"/>
              <a:t>exists</a:t>
            </a:r>
            <a:r>
              <a:rPr lang="fi-FI" sz="1400" dirty="0"/>
              <a:t>?</a:t>
            </a:r>
          </a:p>
        </p:txBody>
      </p:sp>
      <p:sp>
        <p:nvSpPr>
          <p:cNvPr id="13" name="Rectangle 12">
            <a:extLst>
              <a:ext uri="{FF2B5EF4-FFF2-40B4-BE49-F238E27FC236}">
                <a16:creationId xmlns:a16="http://schemas.microsoft.com/office/drawing/2014/main" id="{9C4E3C25-2530-4CAD-A547-F7C79A7B3B90}"/>
              </a:ext>
            </a:extLst>
          </p:cNvPr>
          <p:cNvSpPr/>
          <p:nvPr userDrawn="1"/>
        </p:nvSpPr>
        <p:spPr>
          <a:xfrm>
            <a:off x="619124" y="1017625"/>
            <a:ext cx="2929649" cy="12321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becomes</a:t>
            </a:r>
            <a:r>
              <a:rPr lang="fi-FI" sz="1400" b="1" dirty="0"/>
              <a:t> </a:t>
            </a:r>
            <a:r>
              <a:rPr lang="fi-FI" sz="1400" b="1" dirty="0" err="1"/>
              <a:t>unavailable</a:t>
            </a:r>
            <a:r>
              <a:rPr lang="fi-FI" sz="1400" b="1" dirty="0"/>
              <a:t>:</a:t>
            </a:r>
            <a:r>
              <a:rPr lang="fi-FI" sz="1400" dirty="0"/>
              <a:t> </a:t>
            </a:r>
          </a:p>
          <a:p>
            <a:pPr algn="ctr"/>
            <a:r>
              <a:rPr lang="fi-FI" sz="1400" dirty="0" err="1"/>
              <a:t>impact</a:t>
            </a:r>
            <a:r>
              <a:rPr lang="fi-FI" sz="1400" dirty="0"/>
              <a:t> </a:t>
            </a:r>
            <a:r>
              <a:rPr lang="fi-FI" sz="1400" dirty="0" err="1"/>
              <a:t>if</a:t>
            </a:r>
            <a:r>
              <a:rPr lang="fi-FI" sz="1400" dirty="0"/>
              <a:t> </a:t>
            </a:r>
            <a:r>
              <a:rPr lang="fi-FI" sz="1400" dirty="0" err="1"/>
              <a:t>the</a:t>
            </a:r>
            <a:r>
              <a:rPr lang="fi-FI" sz="1400" dirty="0"/>
              <a:t> API is </a:t>
            </a:r>
            <a:r>
              <a:rPr lang="fi-FI" sz="1400" dirty="0" err="1"/>
              <a:t>not</a:t>
            </a:r>
            <a:r>
              <a:rPr lang="fi-FI" sz="1400" dirty="0"/>
              <a:t> </a:t>
            </a:r>
            <a:r>
              <a:rPr lang="fi-FI" sz="1400" dirty="0" err="1"/>
              <a:t>available</a:t>
            </a:r>
            <a:r>
              <a:rPr lang="fi-FI" sz="1400" dirty="0"/>
              <a:t> for 1 </a:t>
            </a:r>
            <a:r>
              <a:rPr lang="fi-FI" sz="1400" dirty="0" err="1"/>
              <a:t>minute</a:t>
            </a:r>
            <a:r>
              <a:rPr lang="fi-FI" sz="1400" dirty="0"/>
              <a:t>? 1 </a:t>
            </a:r>
            <a:r>
              <a:rPr lang="fi-FI" sz="1400" dirty="0" err="1"/>
              <a:t>hour</a:t>
            </a:r>
            <a:r>
              <a:rPr lang="fi-FI" sz="1400" dirty="0"/>
              <a:t>? 1 </a:t>
            </a:r>
            <a:r>
              <a:rPr lang="fi-FI" sz="1400" dirty="0" err="1"/>
              <a:t>day</a:t>
            </a:r>
            <a:r>
              <a:rPr lang="fi-FI" sz="1400" dirty="0"/>
              <a:t>?</a:t>
            </a:r>
          </a:p>
        </p:txBody>
      </p:sp>
      <p:grpSp>
        <p:nvGrpSpPr>
          <p:cNvPr id="14" name="Group 13">
            <a:extLst>
              <a:ext uri="{FF2B5EF4-FFF2-40B4-BE49-F238E27FC236}">
                <a16:creationId xmlns:a16="http://schemas.microsoft.com/office/drawing/2014/main" id="{FE8E2118-B950-4EA6-925A-64A9868940A9}"/>
              </a:ext>
            </a:extLst>
          </p:cNvPr>
          <p:cNvGrpSpPr/>
          <p:nvPr userDrawn="1"/>
        </p:nvGrpSpPr>
        <p:grpSpPr>
          <a:xfrm>
            <a:off x="1422255" y="2447162"/>
            <a:ext cx="1118676" cy="886972"/>
            <a:chOff x="3975564" y="1910974"/>
            <a:chExt cx="2322533" cy="2138849"/>
          </a:xfrm>
          <a:solidFill>
            <a:schemeClr val="bg2">
              <a:lumMod val="50000"/>
            </a:schemeClr>
          </a:solidFill>
        </p:grpSpPr>
        <p:pic>
          <p:nvPicPr>
            <p:cNvPr id="15" name="Graphic 14" descr="Network">
              <a:extLst>
                <a:ext uri="{FF2B5EF4-FFF2-40B4-BE49-F238E27FC236}">
                  <a16:creationId xmlns:a16="http://schemas.microsoft.com/office/drawing/2014/main" id="{DEF0813F-68F9-41C2-8530-3029C21089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47006" y="2438743"/>
              <a:ext cx="1026185" cy="1026185"/>
            </a:xfrm>
            <a:prstGeom prst="rect">
              <a:avLst/>
            </a:prstGeom>
          </p:spPr>
        </p:pic>
        <p:pic>
          <p:nvPicPr>
            <p:cNvPr id="16" name="Graphic 15" descr="Smart Phone">
              <a:extLst>
                <a:ext uri="{FF2B5EF4-FFF2-40B4-BE49-F238E27FC236}">
                  <a16:creationId xmlns:a16="http://schemas.microsoft.com/office/drawing/2014/main" id="{98562579-CEDC-4658-8B1F-85EAC8D85EE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58271" y="1910974"/>
              <a:ext cx="546940" cy="546940"/>
            </a:xfrm>
            <a:prstGeom prst="rect">
              <a:avLst/>
            </a:prstGeom>
          </p:spPr>
        </p:pic>
        <p:pic>
          <p:nvPicPr>
            <p:cNvPr id="17" name="Graphic 16" descr="Wireless router">
              <a:extLst>
                <a:ext uri="{FF2B5EF4-FFF2-40B4-BE49-F238E27FC236}">
                  <a16:creationId xmlns:a16="http://schemas.microsoft.com/office/drawing/2014/main" id="{DEFCB9BB-216B-40CA-8D1C-34B2999900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31331" y="3167981"/>
              <a:ext cx="866191" cy="866191"/>
            </a:xfrm>
            <a:prstGeom prst="rect">
              <a:avLst/>
            </a:prstGeom>
          </p:spPr>
        </p:pic>
        <p:pic>
          <p:nvPicPr>
            <p:cNvPr id="18" name="Graphic 17" descr="Download from cloud">
              <a:extLst>
                <a:ext uri="{FF2B5EF4-FFF2-40B4-BE49-F238E27FC236}">
                  <a16:creationId xmlns:a16="http://schemas.microsoft.com/office/drawing/2014/main" id="{6DEA8EC1-28DC-4753-9FF9-1E4743BAB90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75564" y="1981544"/>
              <a:ext cx="914400" cy="914400"/>
            </a:xfrm>
            <a:prstGeom prst="rect">
              <a:avLst/>
            </a:prstGeom>
          </p:spPr>
        </p:pic>
        <p:pic>
          <p:nvPicPr>
            <p:cNvPr id="19" name="Graphic 18" descr="Database">
              <a:extLst>
                <a:ext uri="{FF2B5EF4-FFF2-40B4-BE49-F238E27FC236}">
                  <a16:creationId xmlns:a16="http://schemas.microsoft.com/office/drawing/2014/main" id="{F808BBDA-60A6-435B-A563-989A0004CE3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65399" y="3135423"/>
              <a:ext cx="914400" cy="914400"/>
            </a:xfrm>
            <a:prstGeom prst="rect">
              <a:avLst/>
            </a:prstGeom>
          </p:spPr>
        </p:pic>
        <p:pic>
          <p:nvPicPr>
            <p:cNvPr id="20" name="Graphic 19" descr="Bar chart">
              <a:extLst>
                <a:ext uri="{FF2B5EF4-FFF2-40B4-BE49-F238E27FC236}">
                  <a16:creationId xmlns:a16="http://schemas.microsoft.com/office/drawing/2014/main" id="{C45EC1A3-C1CB-4152-B9E8-56225EE5F37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383697" y="2166706"/>
              <a:ext cx="914400" cy="914400"/>
            </a:xfrm>
            <a:prstGeom prst="rect">
              <a:avLst/>
            </a:prstGeom>
          </p:spPr>
        </p:pic>
      </p:grpSp>
      <p:sp>
        <p:nvSpPr>
          <p:cNvPr id="21" name="TextBox 20">
            <a:extLst>
              <a:ext uri="{FF2B5EF4-FFF2-40B4-BE49-F238E27FC236}">
                <a16:creationId xmlns:a16="http://schemas.microsoft.com/office/drawing/2014/main" id="{A99E0028-4311-48A1-8BA4-6C344F71272C}"/>
              </a:ext>
            </a:extLst>
          </p:cNvPr>
          <p:cNvSpPr txBox="1"/>
          <p:nvPr userDrawn="1"/>
        </p:nvSpPr>
        <p:spPr>
          <a:xfrm>
            <a:off x="619124" y="3440454"/>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ARCHITECTURE RISKS</a:t>
            </a:r>
          </a:p>
        </p:txBody>
      </p:sp>
      <p:sp>
        <p:nvSpPr>
          <p:cNvPr id="22" name="Rectangle 21">
            <a:extLst>
              <a:ext uri="{FF2B5EF4-FFF2-40B4-BE49-F238E27FC236}">
                <a16:creationId xmlns:a16="http://schemas.microsoft.com/office/drawing/2014/main" id="{519C0FD6-A289-4CF2-BAE7-85C1EB3AD14A}"/>
              </a:ext>
            </a:extLst>
          </p:cNvPr>
          <p:cNvSpPr/>
          <p:nvPr userDrawn="1"/>
        </p:nvSpPr>
        <p:spPr>
          <a:xfrm>
            <a:off x="3711605" y="375285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3" name="TextBox 22">
            <a:extLst>
              <a:ext uri="{FF2B5EF4-FFF2-40B4-BE49-F238E27FC236}">
                <a16:creationId xmlns:a16="http://schemas.microsoft.com/office/drawing/2014/main" id="{0A96BA78-5323-4513-A190-7FB5877CC57A}"/>
              </a:ext>
            </a:extLst>
          </p:cNvPr>
          <p:cNvSpPr txBox="1"/>
          <p:nvPr userDrawn="1"/>
        </p:nvSpPr>
        <p:spPr>
          <a:xfrm>
            <a:off x="3711605" y="347085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SECURITY RISKS</a:t>
            </a:r>
          </a:p>
        </p:txBody>
      </p:sp>
      <p:sp>
        <p:nvSpPr>
          <p:cNvPr id="24" name="Rectangle 23">
            <a:extLst>
              <a:ext uri="{FF2B5EF4-FFF2-40B4-BE49-F238E27FC236}">
                <a16:creationId xmlns:a16="http://schemas.microsoft.com/office/drawing/2014/main" id="{DF8635BD-3A25-4D0A-A853-8DA34A33D9EF}"/>
              </a:ext>
            </a:extLst>
          </p:cNvPr>
          <p:cNvSpPr/>
          <p:nvPr userDrawn="1"/>
        </p:nvSpPr>
        <p:spPr>
          <a:xfrm>
            <a:off x="6658815" y="372899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5" name="TextBox 24">
            <a:extLst>
              <a:ext uri="{FF2B5EF4-FFF2-40B4-BE49-F238E27FC236}">
                <a16:creationId xmlns:a16="http://schemas.microsoft.com/office/drawing/2014/main" id="{9FC8B848-3448-4CCF-B527-A297A1E53444}"/>
              </a:ext>
            </a:extLst>
          </p:cNvPr>
          <p:cNvSpPr txBox="1"/>
          <p:nvPr userDrawn="1"/>
        </p:nvSpPr>
        <p:spPr>
          <a:xfrm>
            <a:off x="6658815" y="344699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1200" dirty="0"/>
              <a:t>QUALITY</a:t>
            </a:r>
            <a:r>
              <a:rPr kumimoji="0" lang="fi-FI" sz="1200" i="0" u="none" strike="noStrike" kern="1200" spc="0" normalizeH="0" baseline="0" noProof="0" dirty="0">
                <a:ln>
                  <a:noFill/>
                </a:ln>
                <a:effectLst/>
                <a:uLnTx/>
                <a:uFillTx/>
                <a:latin typeface="+mn-lt"/>
                <a:ea typeface="+mn-ea"/>
                <a:cs typeface="+mn-cs"/>
              </a:rPr>
              <a:t> RISKS</a:t>
            </a:r>
          </a:p>
        </p:txBody>
      </p:sp>
      <p:sp>
        <p:nvSpPr>
          <p:cNvPr id="26" name="Title 1">
            <a:extLst>
              <a:ext uri="{FF2B5EF4-FFF2-40B4-BE49-F238E27FC236}">
                <a16:creationId xmlns:a16="http://schemas.microsoft.com/office/drawing/2014/main" id="{2E08E21F-C4E0-4A19-82F9-A3D32ED17972}"/>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Business </a:t>
            </a:r>
            <a:r>
              <a:rPr lang="fi-FI" sz="3200" dirty="0" err="1">
                <a:solidFill>
                  <a:srgbClr val="000000"/>
                </a:solidFill>
                <a:latin typeface="Berlin Sans FB" panose="020E0602020502020306" pitchFamily="34" charset="0"/>
              </a:rPr>
              <a:t>impact</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risk</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mitigating</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activities</a:t>
            </a:r>
            <a:endParaRPr lang="fi-FI" sz="3200" dirty="0">
              <a:solidFill>
                <a:srgbClr val="000000"/>
              </a:solidFill>
              <a:latin typeface="Berlin Sans FB" panose="020E0602020502020306" pitchFamily="34" charset="0"/>
            </a:endParaRPr>
          </a:p>
        </p:txBody>
      </p:sp>
      <p:sp>
        <p:nvSpPr>
          <p:cNvPr id="27" name="Text Placeholder 15">
            <a:extLst>
              <a:ext uri="{FF2B5EF4-FFF2-40B4-BE49-F238E27FC236}">
                <a16:creationId xmlns:a16="http://schemas.microsoft.com/office/drawing/2014/main" id="{6C543B59-4542-4340-AF3A-68CE917F9932}"/>
              </a:ext>
            </a:extLst>
          </p:cNvPr>
          <p:cNvSpPr>
            <a:spLocks noGrp="1"/>
          </p:cNvSpPr>
          <p:nvPr>
            <p:ph type="body" sz="quarter" idx="13"/>
          </p:nvPr>
        </p:nvSpPr>
        <p:spPr>
          <a:xfrm>
            <a:off x="678818" y="3768891"/>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4BAD0214-CCDB-4830-8A24-39A6522E877E}"/>
              </a:ext>
            </a:extLst>
          </p:cNvPr>
          <p:cNvSpPr>
            <a:spLocks noGrp="1"/>
          </p:cNvSpPr>
          <p:nvPr>
            <p:ph type="body" sz="quarter" idx="14"/>
          </p:nvPr>
        </p:nvSpPr>
        <p:spPr>
          <a:xfrm>
            <a:off x="3711606" y="3757600"/>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0AD6895E-5478-4A28-A290-A1321A805A38}"/>
              </a:ext>
            </a:extLst>
          </p:cNvPr>
          <p:cNvSpPr>
            <a:spLocks noGrp="1"/>
          </p:cNvSpPr>
          <p:nvPr>
            <p:ph type="body" sz="quarter" idx="15"/>
          </p:nvPr>
        </p:nvSpPr>
        <p:spPr>
          <a:xfrm>
            <a:off x="6658816" y="3720058"/>
            <a:ext cx="2482674" cy="2095725"/>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950582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C473E0-A7F8-48FF-809D-08FE6F65F453}"/>
              </a:ext>
            </a:extLst>
          </p:cNvPr>
          <p:cNvSpPr txBox="1"/>
          <p:nvPr userDrawn="1"/>
        </p:nvSpPr>
        <p:spPr>
          <a:xfrm>
            <a:off x="4225858" y="1340255"/>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grpSp>
        <p:nvGrpSpPr>
          <p:cNvPr id="6" name="Group 5">
            <a:extLst>
              <a:ext uri="{FF2B5EF4-FFF2-40B4-BE49-F238E27FC236}">
                <a16:creationId xmlns:a16="http://schemas.microsoft.com/office/drawing/2014/main" id="{BBCB18FE-0332-4580-A572-386252BEEFE8}"/>
              </a:ext>
            </a:extLst>
          </p:cNvPr>
          <p:cNvGrpSpPr/>
          <p:nvPr userDrawn="1"/>
        </p:nvGrpSpPr>
        <p:grpSpPr>
          <a:xfrm>
            <a:off x="758757" y="973880"/>
            <a:ext cx="8072337" cy="4341235"/>
            <a:chOff x="700391" y="771325"/>
            <a:chExt cx="7451388" cy="3255926"/>
          </a:xfrm>
        </p:grpSpPr>
        <p:cxnSp>
          <p:nvCxnSpPr>
            <p:cNvPr id="7" name="Connector: Curved 6">
              <a:extLst>
                <a:ext uri="{FF2B5EF4-FFF2-40B4-BE49-F238E27FC236}">
                  <a16:creationId xmlns:a16="http://schemas.microsoft.com/office/drawing/2014/main" id="{0AB43700-69BB-405D-A160-DD7E5F4E4FFE}"/>
                </a:ext>
              </a:extLst>
            </p:cNvPr>
            <p:cNvCxnSpPr>
              <a:cxnSpLocks/>
            </p:cNvCxnSpPr>
            <p:nvPr/>
          </p:nvCxnSpPr>
          <p:spPr>
            <a:xfrm flipV="1">
              <a:off x="700391" y="1371600"/>
              <a:ext cx="7451388" cy="2490282"/>
            </a:xfrm>
            <a:prstGeom prst="curvedConnector3">
              <a:avLst/>
            </a:prstGeom>
            <a:ln w="9525" cap="flat" cmpd="sng" algn="ctr">
              <a:solidFill>
                <a:schemeClr val="bg1">
                  <a:lumMod val="8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9C052F7-D83F-46F9-A2CE-B7B435951970}"/>
                </a:ext>
              </a:extLst>
            </p:cNvPr>
            <p:cNvCxnSpPr/>
            <p:nvPr/>
          </p:nvCxnSpPr>
          <p:spPr>
            <a:xfrm>
              <a:off x="700391" y="4027251"/>
              <a:ext cx="7383294"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BEC949F4-EC2D-497C-B16A-919797A77762}"/>
                </a:ext>
              </a:extLst>
            </p:cNvPr>
            <p:cNvCxnSpPr>
              <a:cxnSpLocks/>
            </p:cNvCxnSpPr>
            <p:nvPr/>
          </p:nvCxnSpPr>
          <p:spPr>
            <a:xfrm>
              <a:off x="2577830" y="1371600"/>
              <a:ext cx="0" cy="2655651"/>
            </a:xfrm>
            <a:prstGeom prst="line">
              <a:avLst/>
            </a:prstGeom>
            <a:ln w="63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0498A43-0DE6-4DAC-8F5E-8D4EE1FA2B5E}"/>
                </a:ext>
              </a:extLst>
            </p:cNvPr>
            <p:cNvCxnSpPr>
              <a:cxnSpLocks/>
            </p:cNvCxnSpPr>
            <p:nvPr/>
          </p:nvCxnSpPr>
          <p:spPr>
            <a:xfrm>
              <a:off x="6057089" y="1329448"/>
              <a:ext cx="0" cy="2697803"/>
            </a:xfrm>
            <a:prstGeom prst="line">
              <a:avLst/>
            </a:prstGeom>
            <a:ln w="63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C9D1714-F3A3-4CBC-ACE8-253F40453798}"/>
                </a:ext>
              </a:extLst>
            </p:cNvPr>
            <p:cNvSpPr txBox="1"/>
            <p:nvPr/>
          </p:nvSpPr>
          <p:spPr>
            <a:xfrm>
              <a:off x="700391" y="771325"/>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050" i="0" u="none" strike="noStrike" kern="1200" spc="0" normalizeH="0" baseline="0" noProof="0" dirty="0">
                  <a:ln>
                    <a:noFill/>
                  </a:ln>
                  <a:effectLst/>
                  <a:uLnTx/>
                  <a:uFillTx/>
                  <a:latin typeface="+mn-lt"/>
                  <a:ea typeface="+mn-ea"/>
                  <a:cs typeface="+mn-cs"/>
                </a:rPr>
                <a:t>How </a:t>
              </a:r>
              <a:r>
                <a:rPr kumimoji="0" lang="fi-FI" sz="1050" i="0" u="none" strike="noStrike" kern="1200" spc="0" normalizeH="0" baseline="0" noProof="0" dirty="0" err="1">
                  <a:ln>
                    <a:noFill/>
                  </a:ln>
                  <a:effectLst/>
                  <a:uLnTx/>
                  <a:uFillTx/>
                  <a:latin typeface="+mn-lt"/>
                  <a:ea typeface="+mn-ea"/>
                  <a:cs typeface="+mn-cs"/>
                </a:rPr>
                <a:t>many</a:t>
              </a:r>
              <a:r>
                <a:rPr kumimoji="0" lang="fi-FI" sz="1050" i="0" u="none" strike="noStrike" kern="1200" spc="0" normalizeH="0" baseline="0" noProof="0" dirty="0">
                  <a:ln>
                    <a:noFill/>
                  </a:ln>
                  <a:effectLst/>
                  <a:uLnTx/>
                  <a:uFillTx/>
                  <a:latin typeface="+mn-lt"/>
                  <a:ea typeface="+mn-ea"/>
                  <a:cs typeface="+mn-cs"/>
                </a:rPr>
                <a:t> business </a:t>
              </a:r>
              <a:r>
                <a:rPr kumimoji="0" lang="fi-FI" sz="1050" i="0" u="none" strike="noStrike" kern="1200" spc="0" normalizeH="0" baseline="0" noProof="0" dirty="0" err="1">
                  <a:ln>
                    <a:noFill/>
                  </a:ln>
                  <a:effectLst/>
                  <a:uLnTx/>
                  <a:uFillTx/>
                  <a:latin typeface="+mn-lt"/>
                  <a:ea typeface="+mn-ea"/>
                  <a:cs typeface="+mn-cs"/>
                </a:rPr>
                <a:t>events</a:t>
              </a:r>
              <a:r>
                <a:rPr kumimoji="0" lang="fi-FI" sz="1050" i="0" u="none" strike="noStrike" kern="1200" spc="0" normalizeH="0" baseline="0" noProof="0" dirty="0">
                  <a:ln>
                    <a:noFill/>
                  </a:ln>
                  <a:effectLst/>
                  <a:uLnTx/>
                  <a:uFillTx/>
                  <a:latin typeface="+mn-lt"/>
                  <a:ea typeface="+mn-ea"/>
                  <a:cs typeface="+mn-cs"/>
                </a:rPr>
                <a:t>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(f.eg. Postal </a:t>
              </a:r>
              <a:r>
                <a:rPr kumimoji="0" lang="fi-FI" sz="1050" i="0" u="none" strike="noStrike" kern="1200" spc="0" normalizeH="0" baseline="0" noProof="0" dirty="0" err="1">
                  <a:ln>
                    <a:noFill/>
                  </a:ln>
                  <a:effectLst/>
                  <a:uLnTx/>
                  <a:uFillTx/>
                  <a:latin typeface="+mn-lt"/>
                  <a:ea typeface="+mn-ea"/>
                  <a:cs typeface="+mn-cs"/>
                </a:rPr>
                <a:t>packages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sent</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orders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handled</a:t>
              </a:r>
              <a:r>
                <a:rPr kumimoji="0" lang="fi-FI" sz="1050" i="0" u="none" strike="noStrike" kern="1200" spc="0" normalizeH="0" baseline="0" noProof="0" dirty="0">
                  <a:ln>
                    <a:noFill/>
                  </a:ln>
                  <a:effectLst/>
                  <a:uLnTx/>
                  <a:uFillTx/>
                  <a:latin typeface="+mn-lt"/>
                  <a:ea typeface="+mn-ea"/>
                  <a:cs typeface="+mn-cs"/>
                </a:rPr>
                <a:t>)</a:t>
              </a:r>
            </a:p>
            <a:p>
              <a:pPr marL="171450" marR="0" indent="-171450" algn="l" defTabSz="457200" rtl="0" eaLnBrk="1" fontAlgn="auto" latinLnBrk="0" hangingPunct="1">
                <a:lnSpc>
                  <a:spcPct val="100000"/>
                </a:lnSpc>
                <a:spcAft>
                  <a:spcPts val="0"/>
                </a:spcAft>
                <a:buClrTx/>
                <a:buSzTx/>
                <a:buFontTx/>
                <a:buChar char="-"/>
                <a:tabLst/>
              </a:pPr>
              <a:r>
                <a:rPr kumimoji="0" lang="fi-FI" sz="1050" i="0" u="none" strike="noStrike" kern="1200" spc="0" normalizeH="0" baseline="0" noProof="0" dirty="0">
                  <a:ln>
                    <a:noFill/>
                  </a:ln>
                  <a:effectLst/>
                  <a:uLnTx/>
                  <a:uFillTx/>
                  <a:latin typeface="+mn-lt"/>
                  <a:ea typeface="+mn-ea"/>
                  <a:cs typeface="+mn-cs"/>
                </a:rPr>
                <a:t>Times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Max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per min?</a:t>
              </a:r>
            </a:p>
            <a:p>
              <a:pPr marL="171450" marR="0" indent="-171450" algn="l" defTabSz="457200" rtl="0" eaLnBrk="1" fontAlgn="auto" latinLnBrk="0" hangingPunct="1">
                <a:lnSpc>
                  <a:spcPct val="100000"/>
                </a:lnSpc>
                <a:spcAft>
                  <a:spcPts val="0"/>
                </a:spcAft>
                <a:buClrTx/>
                <a:buSzTx/>
                <a:buFontTx/>
                <a:buChar char="-"/>
                <a:tabLst/>
              </a:pPr>
              <a:r>
                <a:rPr lang="fi-FI" sz="1050" dirty="0"/>
                <a:t>Peak </a:t>
              </a:r>
              <a:r>
                <a:rPr lang="fi-FI" sz="1050" dirty="0" err="1"/>
                <a:t>times</a:t>
              </a:r>
              <a:r>
                <a:rPr lang="fi-FI" sz="1050" dirty="0"/>
                <a:t>? </a:t>
              </a:r>
              <a:r>
                <a:rPr kumimoji="0" lang="fi-FI" sz="1050" i="0" u="none" strike="noStrike" kern="1200" spc="0" normalizeH="0" baseline="0" noProof="0" dirty="0" err="1">
                  <a:ln>
                    <a:noFill/>
                  </a:ln>
                  <a:effectLst/>
                  <a:uLnTx/>
                  <a:uFillTx/>
                  <a:latin typeface="+mn-lt"/>
                  <a:ea typeface="+mn-ea"/>
                  <a:cs typeface="+mn-cs"/>
                </a:rPr>
                <a:t>Special</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f.eg. </a:t>
              </a:r>
              <a:r>
                <a:rPr kumimoji="0" lang="fi-FI" sz="1050" i="0" u="none" strike="noStrike" kern="1200" spc="0" normalizeH="0" baseline="0" noProof="0" dirty="0" err="1">
                  <a:ln>
                    <a:noFill/>
                  </a:ln>
                  <a:effectLst/>
                  <a:uLnTx/>
                  <a:uFillTx/>
                  <a:latin typeface="+mn-lt"/>
                  <a:ea typeface="+mn-ea"/>
                  <a:cs typeface="+mn-cs"/>
                </a:rPr>
                <a:t>big</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campaign</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planned</a:t>
              </a:r>
              <a:r>
                <a:rPr kumimoji="0" lang="fi-FI" sz="1050" i="0" u="none" strike="noStrike" kern="1200" spc="0" normalizeH="0" baseline="0" noProof="0" dirty="0">
                  <a:ln>
                    <a:noFill/>
                  </a:ln>
                  <a:effectLst/>
                  <a:uLnTx/>
                  <a:uFillTx/>
                  <a:latin typeface="+mn-lt"/>
                  <a:ea typeface="+mn-ea"/>
                  <a:cs typeface="+mn-cs"/>
                </a:rPr>
                <a:t>?</a:t>
              </a:r>
            </a:p>
          </p:txBody>
        </p:sp>
      </p:grpSp>
      <p:sp>
        <p:nvSpPr>
          <p:cNvPr id="15" name="Title 1">
            <a:extLst>
              <a:ext uri="{FF2B5EF4-FFF2-40B4-BE49-F238E27FC236}">
                <a16:creationId xmlns:a16="http://schemas.microsoft.com/office/drawing/2014/main" id="{CCBCE5D1-33B1-43FA-B28A-C4400A6BA4CA}"/>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Capacity</a:t>
            </a:r>
            <a:endParaRPr lang="fi-FI" sz="3200" dirty="0">
              <a:solidFill>
                <a:srgbClr val="000000"/>
              </a:solidFill>
              <a:latin typeface="Berlin Sans FB" panose="020E0602020502020306" pitchFamily="34" charset="0"/>
            </a:endParaRPr>
          </a:p>
        </p:txBody>
      </p:sp>
      <p:sp>
        <p:nvSpPr>
          <p:cNvPr id="16" name="Text Placeholder 15">
            <a:extLst>
              <a:ext uri="{FF2B5EF4-FFF2-40B4-BE49-F238E27FC236}">
                <a16:creationId xmlns:a16="http://schemas.microsoft.com/office/drawing/2014/main" id="{8072FEF8-6435-428C-B66F-2B680C2AED54}"/>
              </a:ext>
            </a:extLst>
          </p:cNvPr>
          <p:cNvSpPr>
            <a:spLocks noGrp="1"/>
          </p:cNvSpPr>
          <p:nvPr>
            <p:ph type="body" sz="quarter" idx="14"/>
          </p:nvPr>
        </p:nvSpPr>
        <p:spPr>
          <a:xfrm>
            <a:off x="881602" y="3217368"/>
            <a:ext cx="682478" cy="852977"/>
          </a:xfrm>
        </p:spPr>
        <p:txBody>
          <a:bodyPr>
            <a:normAutofit/>
          </a:bodyPr>
          <a:lstStyle>
            <a:lvl1pPr marL="0" indent="0">
              <a:buNone/>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16DD5B0B-2C27-4045-AC69-257A95B9A7EE}"/>
              </a:ext>
            </a:extLst>
          </p:cNvPr>
          <p:cNvSpPr>
            <a:spLocks noGrp="1"/>
          </p:cNvSpPr>
          <p:nvPr>
            <p:ph type="body" sz="quarter" idx="15"/>
          </p:nvPr>
        </p:nvSpPr>
        <p:spPr>
          <a:xfrm>
            <a:off x="1737443" y="3217366"/>
            <a:ext cx="735778" cy="852977"/>
          </a:xfrm>
        </p:spPr>
        <p:txBody>
          <a:bodyPr>
            <a:normAutofit/>
          </a:bodyPr>
          <a:lstStyle>
            <a:lvl1pPr marL="0" indent="0">
              <a:buNone/>
              <a:defRPr sz="1000">
                <a:solidFill>
                  <a:schemeClr val="tx1"/>
                </a:solidFill>
              </a:defRPr>
            </a:lvl1pPr>
          </a:lstStyle>
          <a:p>
            <a:pPr lvl="0"/>
            <a:endParaRPr lang="fi-FI" dirty="0"/>
          </a:p>
        </p:txBody>
      </p:sp>
      <p:sp>
        <p:nvSpPr>
          <p:cNvPr id="18" name="Text Placeholder 15">
            <a:extLst>
              <a:ext uri="{FF2B5EF4-FFF2-40B4-BE49-F238E27FC236}">
                <a16:creationId xmlns:a16="http://schemas.microsoft.com/office/drawing/2014/main" id="{EE731C15-FD9E-49D0-A415-BF627514D3E7}"/>
              </a:ext>
            </a:extLst>
          </p:cNvPr>
          <p:cNvSpPr>
            <a:spLocks noGrp="1"/>
          </p:cNvSpPr>
          <p:nvPr>
            <p:ph type="body" sz="quarter" idx="16"/>
          </p:nvPr>
        </p:nvSpPr>
        <p:spPr>
          <a:xfrm>
            <a:off x="3176484" y="2777989"/>
            <a:ext cx="735778" cy="852977"/>
          </a:xfrm>
        </p:spPr>
        <p:txBody>
          <a:bodyPr>
            <a:normAutofit/>
          </a:bodyPr>
          <a:lstStyle>
            <a:lvl1pPr marL="0" indent="0">
              <a:buNone/>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9F8FFEA3-4235-4368-AE08-AD14CEAF54F6}"/>
              </a:ext>
            </a:extLst>
          </p:cNvPr>
          <p:cNvSpPr>
            <a:spLocks noGrp="1"/>
          </p:cNvSpPr>
          <p:nvPr>
            <p:ph type="body" sz="quarter" idx="17"/>
          </p:nvPr>
        </p:nvSpPr>
        <p:spPr>
          <a:xfrm>
            <a:off x="4176375" y="2771238"/>
            <a:ext cx="735778" cy="852977"/>
          </a:xfrm>
        </p:spPr>
        <p:txBody>
          <a:bodyPr>
            <a:normAutofit/>
          </a:bodyPr>
          <a:lstStyle>
            <a:lvl1pPr marL="0" indent="0">
              <a:buNone/>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BB9160A0-8CAE-4150-9269-9E0520C08FB5}"/>
              </a:ext>
            </a:extLst>
          </p:cNvPr>
          <p:cNvSpPr>
            <a:spLocks noGrp="1"/>
          </p:cNvSpPr>
          <p:nvPr>
            <p:ph type="body" sz="quarter" idx="18"/>
          </p:nvPr>
        </p:nvSpPr>
        <p:spPr>
          <a:xfrm>
            <a:off x="5172694" y="2771237"/>
            <a:ext cx="735778" cy="852977"/>
          </a:xfrm>
        </p:spPr>
        <p:txBody>
          <a:bodyPr>
            <a:normAutofit/>
          </a:bodyPr>
          <a:lstStyle>
            <a:lvl1pPr marL="0" indent="0">
              <a:buNone/>
              <a:defRPr sz="1000">
                <a:solidFill>
                  <a:schemeClr val="tx1"/>
                </a:solidFill>
              </a:defRPr>
            </a:lvl1pPr>
          </a:lstStyle>
          <a:p>
            <a:pPr lvl="0"/>
            <a:endParaRPr lang="fi-FI" dirty="0"/>
          </a:p>
        </p:txBody>
      </p:sp>
      <p:sp>
        <p:nvSpPr>
          <p:cNvPr id="21" name="Text Placeholder 15">
            <a:extLst>
              <a:ext uri="{FF2B5EF4-FFF2-40B4-BE49-F238E27FC236}">
                <a16:creationId xmlns:a16="http://schemas.microsoft.com/office/drawing/2014/main" id="{50D1C300-1067-402B-B292-A93AB179053F}"/>
              </a:ext>
            </a:extLst>
          </p:cNvPr>
          <p:cNvSpPr>
            <a:spLocks noGrp="1"/>
          </p:cNvSpPr>
          <p:nvPr>
            <p:ph type="body" sz="quarter" idx="19"/>
          </p:nvPr>
        </p:nvSpPr>
        <p:spPr>
          <a:xfrm>
            <a:off x="6701482" y="1890492"/>
            <a:ext cx="735778" cy="852977"/>
          </a:xfrm>
        </p:spPr>
        <p:txBody>
          <a:bodyPr>
            <a:normAutofit/>
          </a:bodyPr>
          <a:lstStyle>
            <a:lvl1pPr marL="0" indent="0">
              <a:buNone/>
              <a:defRPr sz="1000">
                <a:solidFill>
                  <a:schemeClr val="tx1"/>
                </a:solidFill>
              </a:defRPr>
            </a:lvl1pPr>
          </a:lstStyle>
          <a:p>
            <a:pPr lvl="0"/>
            <a:endParaRPr lang="fi-FI" dirty="0"/>
          </a:p>
        </p:txBody>
      </p:sp>
      <p:sp>
        <p:nvSpPr>
          <p:cNvPr id="22" name="Text Placeholder 15">
            <a:extLst>
              <a:ext uri="{FF2B5EF4-FFF2-40B4-BE49-F238E27FC236}">
                <a16:creationId xmlns:a16="http://schemas.microsoft.com/office/drawing/2014/main" id="{0DF37DB0-2BD9-42B7-882E-68400672C508}"/>
              </a:ext>
            </a:extLst>
          </p:cNvPr>
          <p:cNvSpPr>
            <a:spLocks noGrp="1"/>
          </p:cNvSpPr>
          <p:nvPr>
            <p:ph type="body" sz="quarter" idx="20"/>
          </p:nvPr>
        </p:nvSpPr>
        <p:spPr>
          <a:xfrm>
            <a:off x="7766288" y="1869532"/>
            <a:ext cx="735778" cy="852977"/>
          </a:xfrm>
        </p:spPr>
        <p:txBody>
          <a:bodyPr>
            <a:normAutofit/>
          </a:bodyPr>
          <a:lstStyle>
            <a:lvl1pPr marL="0" indent="0">
              <a:buNone/>
              <a:defRPr sz="1000">
                <a:solidFill>
                  <a:schemeClr val="tx1"/>
                </a:solidFill>
              </a:defRPr>
            </a:lvl1pPr>
          </a:lstStyle>
          <a:p>
            <a:pPr lvl="0"/>
            <a:endParaRPr lang="fi-FI" dirty="0"/>
          </a:p>
        </p:txBody>
      </p:sp>
      <p:cxnSp>
        <p:nvCxnSpPr>
          <p:cNvPr id="23" name="Straight Connector 22">
            <a:extLst>
              <a:ext uri="{FF2B5EF4-FFF2-40B4-BE49-F238E27FC236}">
                <a16:creationId xmlns:a16="http://schemas.microsoft.com/office/drawing/2014/main" id="{1E3F01E1-5EB8-4163-9BB7-5611C75E1D2B}"/>
              </a:ext>
            </a:extLst>
          </p:cNvPr>
          <p:cNvCxnSpPr/>
          <p:nvPr userDrawn="1"/>
        </p:nvCxnSpPr>
        <p:spPr>
          <a:xfrm>
            <a:off x="756523" y="1205365"/>
            <a:ext cx="0" cy="4109753"/>
          </a:xfrm>
          <a:prstGeom prst="line">
            <a:avLst/>
          </a:prstGeom>
          <a:ln w="1905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Text Placeholder 15">
            <a:extLst>
              <a:ext uri="{FF2B5EF4-FFF2-40B4-BE49-F238E27FC236}">
                <a16:creationId xmlns:a16="http://schemas.microsoft.com/office/drawing/2014/main" id="{8746A228-53B3-479A-9CCF-5E35BA69C36F}"/>
              </a:ext>
            </a:extLst>
          </p:cNvPr>
          <p:cNvSpPr>
            <a:spLocks noGrp="1"/>
          </p:cNvSpPr>
          <p:nvPr>
            <p:ph type="body" sz="quarter" idx="21" hasCustomPrompt="1"/>
          </p:nvPr>
        </p:nvSpPr>
        <p:spPr>
          <a:xfrm>
            <a:off x="31450" y="1422266"/>
            <a:ext cx="682478" cy="852977"/>
          </a:xfrm>
        </p:spPr>
        <p:txBody>
          <a:bodyPr>
            <a:normAutofit/>
          </a:bodyPr>
          <a:lstStyle>
            <a:lvl1pPr marL="0" indent="0">
              <a:buNone/>
              <a:defRPr sz="700">
                <a:solidFill>
                  <a:schemeClr val="tx1"/>
                </a:solidFill>
              </a:defRPr>
            </a:lvl1pPr>
          </a:lstStyle>
          <a:p>
            <a:pPr lvl="0"/>
            <a:r>
              <a:rPr lang="fi-FI" dirty="0"/>
              <a:t>XX 000 </a:t>
            </a:r>
            <a:r>
              <a:rPr lang="fi-FI" dirty="0" err="1"/>
              <a:t>pcs</a:t>
            </a:r>
            <a:endParaRPr lang="fi-FI" dirty="0"/>
          </a:p>
        </p:txBody>
      </p:sp>
      <p:sp>
        <p:nvSpPr>
          <p:cNvPr id="25" name="Text Placeholder 15">
            <a:extLst>
              <a:ext uri="{FF2B5EF4-FFF2-40B4-BE49-F238E27FC236}">
                <a16:creationId xmlns:a16="http://schemas.microsoft.com/office/drawing/2014/main" id="{EDF25971-24BD-4DC0-BF05-920D4F164CEA}"/>
              </a:ext>
            </a:extLst>
          </p:cNvPr>
          <p:cNvSpPr>
            <a:spLocks noGrp="1"/>
          </p:cNvSpPr>
          <p:nvPr>
            <p:ph type="body" sz="quarter" idx="22" hasCustomPrompt="1"/>
          </p:nvPr>
        </p:nvSpPr>
        <p:spPr>
          <a:xfrm>
            <a:off x="2479992" y="5528618"/>
            <a:ext cx="682478" cy="852977"/>
          </a:xfrm>
        </p:spPr>
        <p:txBody>
          <a:bodyPr>
            <a:normAutofit/>
          </a:bodyPr>
          <a:lstStyle>
            <a:lvl1pPr marL="0" indent="0">
              <a:buNone/>
              <a:defRPr sz="700">
                <a:solidFill>
                  <a:schemeClr val="tx1"/>
                </a:solidFill>
              </a:defRPr>
            </a:lvl1pPr>
          </a:lstStyle>
          <a:p>
            <a:pPr lvl="0"/>
            <a:r>
              <a:rPr lang="fi-FI" dirty="0"/>
              <a:t>1. </a:t>
            </a:r>
            <a:r>
              <a:rPr lang="fi-FI" dirty="0" err="1"/>
              <a:t>month</a:t>
            </a:r>
            <a:endParaRPr lang="fi-FI" dirty="0"/>
          </a:p>
        </p:txBody>
      </p:sp>
      <p:sp>
        <p:nvSpPr>
          <p:cNvPr id="26" name="Text Placeholder 15">
            <a:extLst>
              <a:ext uri="{FF2B5EF4-FFF2-40B4-BE49-F238E27FC236}">
                <a16:creationId xmlns:a16="http://schemas.microsoft.com/office/drawing/2014/main" id="{5FD9C432-12CA-427A-BC94-458BECAC4CDF}"/>
              </a:ext>
            </a:extLst>
          </p:cNvPr>
          <p:cNvSpPr>
            <a:spLocks noGrp="1"/>
          </p:cNvSpPr>
          <p:nvPr>
            <p:ph type="body" sz="quarter" idx="23" hasCustomPrompt="1"/>
          </p:nvPr>
        </p:nvSpPr>
        <p:spPr>
          <a:xfrm>
            <a:off x="6259489" y="5528618"/>
            <a:ext cx="682478" cy="852977"/>
          </a:xfrm>
        </p:spPr>
        <p:txBody>
          <a:bodyPr>
            <a:normAutofit/>
          </a:bodyPr>
          <a:lstStyle>
            <a:lvl1pPr marL="0" indent="0">
              <a:buNone/>
              <a:defRPr sz="700">
                <a:solidFill>
                  <a:schemeClr val="tx1"/>
                </a:solidFill>
              </a:defRPr>
            </a:lvl1pPr>
          </a:lstStyle>
          <a:p>
            <a:pPr lvl="0"/>
            <a:r>
              <a:rPr lang="fi-FI" dirty="0"/>
              <a:t>3. </a:t>
            </a:r>
            <a:r>
              <a:rPr lang="fi-FI" dirty="0" err="1"/>
              <a:t>months</a:t>
            </a:r>
            <a:endParaRPr lang="fi-FI" dirty="0"/>
          </a:p>
        </p:txBody>
      </p:sp>
      <p:sp>
        <p:nvSpPr>
          <p:cNvPr id="27" name="Text Placeholder 15">
            <a:extLst>
              <a:ext uri="{FF2B5EF4-FFF2-40B4-BE49-F238E27FC236}">
                <a16:creationId xmlns:a16="http://schemas.microsoft.com/office/drawing/2014/main" id="{2D5A1E3A-EA74-432A-B327-BA742D4859D0}"/>
              </a:ext>
            </a:extLst>
          </p:cNvPr>
          <p:cNvSpPr>
            <a:spLocks noGrp="1"/>
          </p:cNvSpPr>
          <p:nvPr>
            <p:ph type="body" sz="quarter" idx="24" hasCustomPrompt="1"/>
          </p:nvPr>
        </p:nvSpPr>
        <p:spPr>
          <a:xfrm>
            <a:off x="8074848" y="5528617"/>
            <a:ext cx="682478" cy="852977"/>
          </a:xfrm>
        </p:spPr>
        <p:txBody>
          <a:bodyPr>
            <a:normAutofit/>
          </a:bodyPr>
          <a:lstStyle>
            <a:lvl1pPr marL="0" indent="0">
              <a:buNone/>
              <a:defRPr sz="700">
                <a:solidFill>
                  <a:schemeClr val="tx1"/>
                </a:solidFill>
              </a:defRPr>
            </a:lvl1pPr>
          </a:lstStyle>
          <a:p>
            <a:pPr lvl="0"/>
            <a:r>
              <a:rPr lang="fi-FI" dirty="0"/>
              <a:t>6. </a:t>
            </a:r>
            <a:r>
              <a:rPr lang="fi-FI" dirty="0" err="1"/>
              <a:t>months</a:t>
            </a:r>
            <a:endParaRPr lang="fi-FI" dirty="0"/>
          </a:p>
        </p:txBody>
      </p:sp>
    </p:spTree>
    <p:extLst>
      <p:ext uri="{BB962C8B-B14F-4D97-AF65-F5344CB8AC3E}">
        <p14:creationId xmlns:p14="http://schemas.microsoft.com/office/powerpoint/2010/main" val="188983742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7BFBB5C-CC47-4B8A-AB6E-A27D7481D73E}"/>
              </a:ext>
            </a:extLst>
          </p:cNvPr>
          <p:cNvCxnSpPr>
            <a:cxnSpLocks/>
            <a:stCxn id="12" idx="3"/>
            <a:endCxn id="11" idx="1"/>
          </p:cNvCxnSpPr>
          <p:nvPr userDrawn="1"/>
        </p:nvCxnSpPr>
        <p:spPr>
          <a:xfrm>
            <a:off x="1842472" y="3838500"/>
            <a:ext cx="1178089"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0" name="Graphic 9" descr="Earth Globe Europe-Africa">
            <a:extLst>
              <a:ext uri="{FF2B5EF4-FFF2-40B4-BE49-F238E27FC236}">
                <a16:creationId xmlns:a16="http://schemas.microsoft.com/office/drawing/2014/main" id="{256D6D84-B05A-40E3-BD77-8B038893DFC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15257" y="3228900"/>
            <a:ext cx="990600" cy="1219200"/>
          </a:xfrm>
          <a:prstGeom prst="rect">
            <a:avLst/>
          </a:prstGeom>
        </p:spPr>
      </p:pic>
      <p:pic>
        <p:nvPicPr>
          <p:cNvPr id="11" name="Graphic 10" descr="City">
            <a:extLst>
              <a:ext uri="{FF2B5EF4-FFF2-40B4-BE49-F238E27FC236}">
                <a16:creationId xmlns:a16="http://schemas.microsoft.com/office/drawing/2014/main" id="{D3939307-3799-4D6C-8CF2-F1C694CB78C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020560" y="3228900"/>
            <a:ext cx="990600" cy="1219200"/>
          </a:xfrm>
          <a:prstGeom prst="rect">
            <a:avLst/>
          </a:prstGeom>
        </p:spPr>
      </p:pic>
      <p:pic>
        <p:nvPicPr>
          <p:cNvPr id="12" name="Graphic 11" descr="House">
            <a:extLst>
              <a:ext uri="{FF2B5EF4-FFF2-40B4-BE49-F238E27FC236}">
                <a16:creationId xmlns:a16="http://schemas.microsoft.com/office/drawing/2014/main" id="{B84DA357-F64C-49FE-8DBD-0FC9E496856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51872" y="3228900"/>
            <a:ext cx="990600" cy="1219200"/>
          </a:xfrm>
          <a:prstGeom prst="rect">
            <a:avLst/>
          </a:prstGeom>
        </p:spPr>
      </p:pic>
      <p:pic>
        <p:nvPicPr>
          <p:cNvPr id="13" name="Graphic 12" descr="Flag">
            <a:extLst>
              <a:ext uri="{FF2B5EF4-FFF2-40B4-BE49-F238E27FC236}">
                <a16:creationId xmlns:a16="http://schemas.microsoft.com/office/drawing/2014/main" id="{3BE057C3-96A1-4A1E-B3CC-A53CA65AE872}"/>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17909" y="3228900"/>
            <a:ext cx="990600" cy="1219200"/>
          </a:xfrm>
          <a:prstGeom prst="rect">
            <a:avLst/>
          </a:prstGeom>
        </p:spPr>
      </p:pic>
      <p:cxnSp>
        <p:nvCxnSpPr>
          <p:cNvPr id="14" name="Straight Arrow Connector 13">
            <a:extLst>
              <a:ext uri="{FF2B5EF4-FFF2-40B4-BE49-F238E27FC236}">
                <a16:creationId xmlns:a16="http://schemas.microsoft.com/office/drawing/2014/main" id="{78B3AC59-9AED-4D0F-91A9-7F47D27B8CF8}"/>
              </a:ext>
            </a:extLst>
          </p:cNvPr>
          <p:cNvCxnSpPr>
            <a:cxnSpLocks/>
            <a:stCxn id="11" idx="3"/>
            <a:endCxn id="13" idx="1"/>
          </p:cNvCxnSpPr>
          <p:nvPr userDrawn="1"/>
        </p:nvCxnSpPr>
        <p:spPr>
          <a:xfrm>
            <a:off x="4011161" y="3838500"/>
            <a:ext cx="1306748"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47060F-843E-448D-AE79-EA649D77E730}"/>
              </a:ext>
            </a:extLst>
          </p:cNvPr>
          <p:cNvCxnSpPr>
            <a:cxnSpLocks/>
            <a:stCxn id="13" idx="3"/>
            <a:endCxn id="10" idx="1"/>
          </p:cNvCxnSpPr>
          <p:nvPr userDrawn="1"/>
        </p:nvCxnSpPr>
        <p:spPr>
          <a:xfrm>
            <a:off x="6308509" y="3838500"/>
            <a:ext cx="1306750"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86B62D6D-9419-42AA-9A6F-AB55D785B0B7}"/>
              </a:ext>
            </a:extLst>
          </p:cNvPr>
          <p:cNvGrpSpPr/>
          <p:nvPr userDrawn="1"/>
        </p:nvGrpSpPr>
        <p:grpSpPr>
          <a:xfrm>
            <a:off x="551684" y="1386271"/>
            <a:ext cx="1577055" cy="1745955"/>
            <a:chOff x="509245" y="1039703"/>
            <a:chExt cx="1455742" cy="1309466"/>
          </a:xfrm>
        </p:grpSpPr>
        <p:sp>
          <p:nvSpPr>
            <p:cNvPr id="17" name="Rectangle 16">
              <a:extLst>
                <a:ext uri="{FF2B5EF4-FFF2-40B4-BE49-F238E27FC236}">
                  <a16:creationId xmlns:a16="http://schemas.microsoft.com/office/drawing/2014/main" id="{B3972309-7EB1-49BC-A831-874B1E8A10B6}"/>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18" name="Straight Connector 17">
              <a:extLst>
                <a:ext uri="{FF2B5EF4-FFF2-40B4-BE49-F238E27FC236}">
                  <a16:creationId xmlns:a16="http://schemas.microsoft.com/office/drawing/2014/main" id="{62B6D319-5898-4424-8865-2B3A5BD7061C}"/>
                </a:ext>
              </a:extLst>
            </p:cNvPr>
            <p:cNvCxnSpPr>
              <a:stCxn id="17" idx="1"/>
              <a:endCxn id="17"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3712789-1B17-4329-B2CA-FB909B0BBF5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0" name="Group 19">
            <a:extLst>
              <a:ext uri="{FF2B5EF4-FFF2-40B4-BE49-F238E27FC236}">
                <a16:creationId xmlns:a16="http://schemas.microsoft.com/office/drawing/2014/main" id="{12B7ECDF-9AA2-4889-9E0E-9C66857DF051}"/>
              </a:ext>
            </a:extLst>
          </p:cNvPr>
          <p:cNvGrpSpPr/>
          <p:nvPr userDrawn="1"/>
        </p:nvGrpSpPr>
        <p:grpSpPr>
          <a:xfrm>
            <a:off x="2778721" y="1386271"/>
            <a:ext cx="1577055" cy="1745955"/>
            <a:chOff x="509245" y="1039703"/>
            <a:chExt cx="1455742" cy="1309466"/>
          </a:xfrm>
        </p:grpSpPr>
        <p:sp>
          <p:nvSpPr>
            <p:cNvPr id="21" name="Rectangle 20">
              <a:extLst>
                <a:ext uri="{FF2B5EF4-FFF2-40B4-BE49-F238E27FC236}">
                  <a16:creationId xmlns:a16="http://schemas.microsoft.com/office/drawing/2014/main" id="{EF3F7CB5-84E8-4030-95D1-F44D08ECE600}"/>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2" name="Straight Connector 21">
              <a:extLst>
                <a:ext uri="{FF2B5EF4-FFF2-40B4-BE49-F238E27FC236}">
                  <a16:creationId xmlns:a16="http://schemas.microsoft.com/office/drawing/2014/main" id="{8AF572FA-501A-4604-9685-917C0EB756B2}"/>
                </a:ext>
              </a:extLst>
            </p:cNvPr>
            <p:cNvCxnSpPr>
              <a:stCxn id="21" idx="1"/>
              <a:endCxn id="21"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BF3A9AA-00DA-4BFA-BC2A-F990D03A117F}"/>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4" name="Group 23">
            <a:extLst>
              <a:ext uri="{FF2B5EF4-FFF2-40B4-BE49-F238E27FC236}">
                <a16:creationId xmlns:a16="http://schemas.microsoft.com/office/drawing/2014/main" id="{AD8B7E58-FA9E-4861-9C20-0FDC83E07DD4}"/>
              </a:ext>
            </a:extLst>
          </p:cNvPr>
          <p:cNvGrpSpPr/>
          <p:nvPr userDrawn="1"/>
        </p:nvGrpSpPr>
        <p:grpSpPr>
          <a:xfrm>
            <a:off x="5179784" y="1386271"/>
            <a:ext cx="1577055" cy="1745955"/>
            <a:chOff x="509245" y="1039703"/>
            <a:chExt cx="1455742" cy="1309466"/>
          </a:xfrm>
        </p:grpSpPr>
        <p:sp>
          <p:nvSpPr>
            <p:cNvPr id="25" name="Rectangle 24">
              <a:extLst>
                <a:ext uri="{FF2B5EF4-FFF2-40B4-BE49-F238E27FC236}">
                  <a16:creationId xmlns:a16="http://schemas.microsoft.com/office/drawing/2014/main" id="{A792A10D-4F40-4B7D-B261-5570328769EF}"/>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6" name="Straight Connector 25">
              <a:extLst>
                <a:ext uri="{FF2B5EF4-FFF2-40B4-BE49-F238E27FC236}">
                  <a16:creationId xmlns:a16="http://schemas.microsoft.com/office/drawing/2014/main" id="{37BCD605-8E90-4F3C-9613-2CA9B36CD859}"/>
                </a:ext>
              </a:extLst>
            </p:cNvPr>
            <p:cNvCxnSpPr>
              <a:stCxn id="25" idx="1"/>
              <a:endCxn id="25"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B04D3833-A9E7-469B-98B2-2D19D1FC280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8" name="Group 27">
            <a:extLst>
              <a:ext uri="{FF2B5EF4-FFF2-40B4-BE49-F238E27FC236}">
                <a16:creationId xmlns:a16="http://schemas.microsoft.com/office/drawing/2014/main" id="{DB4252A3-EF80-4B13-BE91-AE94D9C81E8F}"/>
              </a:ext>
            </a:extLst>
          </p:cNvPr>
          <p:cNvGrpSpPr/>
          <p:nvPr userDrawn="1"/>
        </p:nvGrpSpPr>
        <p:grpSpPr>
          <a:xfrm>
            <a:off x="7343924" y="1394156"/>
            <a:ext cx="1577055" cy="1745955"/>
            <a:chOff x="509245" y="1039703"/>
            <a:chExt cx="1455742" cy="1309466"/>
          </a:xfrm>
        </p:grpSpPr>
        <p:sp>
          <p:nvSpPr>
            <p:cNvPr id="29" name="Rectangle 28">
              <a:extLst>
                <a:ext uri="{FF2B5EF4-FFF2-40B4-BE49-F238E27FC236}">
                  <a16:creationId xmlns:a16="http://schemas.microsoft.com/office/drawing/2014/main" id="{D8E4AE33-161E-4007-8EAB-2F2E5640B372}"/>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0" name="Straight Connector 29">
              <a:extLst>
                <a:ext uri="{FF2B5EF4-FFF2-40B4-BE49-F238E27FC236}">
                  <a16:creationId xmlns:a16="http://schemas.microsoft.com/office/drawing/2014/main" id="{B2D96E64-5574-4F61-A3A1-BDE602ED49F9}"/>
                </a:ext>
              </a:extLst>
            </p:cNvPr>
            <p:cNvCxnSpPr>
              <a:stCxn id="29" idx="1"/>
              <a:endCxn id="29"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6E9A9A6-9549-44FD-8517-C9B654E0EAAB}"/>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32" name="Group 31">
            <a:extLst>
              <a:ext uri="{FF2B5EF4-FFF2-40B4-BE49-F238E27FC236}">
                <a16:creationId xmlns:a16="http://schemas.microsoft.com/office/drawing/2014/main" id="{112B8971-942E-4B25-B862-ADEB677AC683}"/>
              </a:ext>
            </a:extLst>
          </p:cNvPr>
          <p:cNvGrpSpPr/>
          <p:nvPr userDrawn="1"/>
        </p:nvGrpSpPr>
        <p:grpSpPr>
          <a:xfrm>
            <a:off x="584892" y="4429709"/>
            <a:ext cx="1577055" cy="1745955"/>
            <a:chOff x="509245" y="1039703"/>
            <a:chExt cx="1455742" cy="1309466"/>
          </a:xfrm>
        </p:grpSpPr>
        <p:sp>
          <p:nvSpPr>
            <p:cNvPr id="33" name="Rectangle 32">
              <a:extLst>
                <a:ext uri="{FF2B5EF4-FFF2-40B4-BE49-F238E27FC236}">
                  <a16:creationId xmlns:a16="http://schemas.microsoft.com/office/drawing/2014/main" id="{8758B5B1-8ADB-47C0-8E16-A357D4E109F0}"/>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4" name="Straight Connector 33">
              <a:extLst>
                <a:ext uri="{FF2B5EF4-FFF2-40B4-BE49-F238E27FC236}">
                  <a16:creationId xmlns:a16="http://schemas.microsoft.com/office/drawing/2014/main" id="{B7E87B03-85B2-4EE3-A2C1-D22A1F5ECE9A}"/>
                </a:ext>
              </a:extLst>
            </p:cNvPr>
            <p:cNvCxnSpPr>
              <a:stCxn id="33" idx="1"/>
              <a:endCxn id="33"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BD9099E-F6BE-4CC0-B6DF-4733CE68EAA9}"/>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36" name="Group 35">
            <a:extLst>
              <a:ext uri="{FF2B5EF4-FFF2-40B4-BE49-F238E27FC236}">
                <a16:creationId xmlns:a16="http://schemas.microsoft.com/office/drawing/2014/main" id="{982C8A65-17CF-49EB-9688-64E34236798A}"/>
              </a:ext>
            </a:extLst>
          </p:cNvPr>
          <p:cNvGrpSpPr/>
          <p:nvPr userDrawn="1"/>
        </p:nvGrpSpPr>
        <p:grpSpPr>
          <a:xfrm>
            <a:off x="2811932" y="4429709"/>
            <a:ext cx="1577055" cy="1745955"/>
            <a:chOff x="509245" y="1039703"/>
            <a:chExt cx="1455742" cy="1309466"/>
          </a:xfrm>
        </p:grpSpPr>
        <p:sp>
          <p:nvSpPr>
            <p:cNvPr id="37" name="Rectangle 36">
              <a:extLst>
                <a:ext uri="{FF2B5EF4-FFF2-40B4-BE49-F238E27FC236}">
                  <a16:creationId xmlns:a16="http://schemas.microsoft.com/office/drawing/2014/main" id="{FE7EB558-1987-45B5-BE0E-3B3E672D9938}"/>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8" name="Straight Connector 37">
              <a:extLst>
                <a:ext uri="{FF2B5EF4-FFF2-40B4-BE49-F238E27FC236}">
                  <a16:creationId xmlns:a16="http://schemas.microsoft.com/office/drawing/2014/main" id="{E770602E-A72E-4F6D-B9EB-E6E41DE41DF0}"/>
                </a:ext>
              </a:extLst>
            </p:cNvPr>
            <p:cNvCxnSpPr>
              <a:stCxn id="37" idx="1"/>
              <a:endCxn id="37"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0DD92A0-D3BC-4271-88DA-392EAD8916FD}"/>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40" name="Group 39">
            <a:extLst>
              <a:ext uri="{FF2B5EF4-FFF2-40B4-BE49-F238E27FC236}">
                <a16:creationId xmlns:a16="http://schemas.microsoft.com/office/drawing/2014/main" id="{49C4518B-764D-49B6-ACA8-DC6EA8528672}"/>
              </a:ext>
            </a:extLst>
          </p:cNvPr>
          <p:cNvGrpSpPr/>
          <p:nvPr userDrawn="1"/>
        </p:nvGrpSpPr>
        <p:grpSpPr>
          <a:xfrm>
            <a:off x="5212995" y="4429709"/>
            <a:ext cx="1577055" cy="1745955"/>
            <a:chOff x="509245" y="1039703"/>
            <a:chExt cx="1455742" cy="1309466"/>
          </a:xfrm>
        </p:grpSpPr>
        <p:sp>
          <p:nvSpPr>
            <p:cNvPr id="41" name="Rectangle 40">
              <a:extLst>
                <a:ext uri="{FF2B5EF4-FFF2-40B4-BE49-F238E27FC236}">
                  <a16:creationId xmlns:a16="http://schemas.microsoft.com/office/drawing/2014/main" id="{36263439-DCF2-43BB-8B79-2F6C82B33BC9}"/>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2" name="Straight Connector 41">
              <a:extLst>
                <a:ext uri="{FF2B5EF4-FFF2-40B4-BE49-F238E27FC236}">
                  <a16:creationId xmlns:a16="http://schemas.microsoft.com/office/drawing/2014/main" id="{D3652F29-0670-4AF8-8273-01B46409F209}"/>
                </a:ext>
              </a:extLst>
            </p:cNvPr>
            <p:cNvCxnSpPr>
              <a:stCxn id="41" idx="1"/>
              <a:endCxn id="41"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224574AB-BBE8-4D32-81B2-B2516BE31EA5}"/>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44" name="Group 43">
            <a:extLst>
              <a:ext uri="{FF2B5EF4-FFF2-40B4-BE49-F238E27FC236}">
                <a16:creationId xmlns:a16="http://schemas.microsoft.com/office/drawing/2014/main" id="{30E449A8-ADB5-4023-A3FE-64048D3B1886}"/>
              </a:ext>
            </a:extLst>
          </p:cNvPr>
          <p:cNvGrpSpPr/>
          <p:nvPr userDrawn="1"/>
        </p:nvGrpSpPr>
        <p:grpSpPr>
          <a:xfrm>
            <a:off x="7377134" y="4437595"/>
            <a:ext cx="1577055" cy="1745955"/>
            <a:chOff x="509245" y="1039703"/>
            <a:chExt cx="1455742" cy="1309466"/>
          </a:xfrm>
        </p:grpSpPr>
        <p:sp>
          <p:nvSpPr>
            <p:cNvPr id="45" name="Rectangle 44">
              <a:extLst>
                <a:ext uri="{FF2B5EF4-FFF2-40B4-BE49-F238E27FC236}">
                  <a16:creationId xmlns:a16="http://schemas.microsoft.com/office/drawing/2014/main" id="{7A81EB2C-AB83-4018-B582-AEF1D14DAF66}"/>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6" name="Straight Connector 45">
              <a:extLst>
                <a:ext uri="{FF2B5EF4-FFF2-40B4-BE49-F238E27FC236}">
                  <a16:creationId xmlns:a16="http://schemas.microsoft.com/office/drawing/2014/main" id="{F4EC7E11-0D32-42A8-B7B8-00C969276A94}"/>
                </a:ext>
              </a:extLst>
            </p:cNvPr>
            <p:cNvCxnSpPr>
              <a:stCxn id="45" idx="1"/>
              <a:endCxn id="45"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0F2D1B3-5153-4972-8D83-479D01D42AEF}"/>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sp>
        <p:nvSpPr>
          <p:cNvPr id="48" name="TextBox 47">
            <a:extLst>
              <a:ext uri="{FF2B5EF4-FFF2-40B4-BE49-F238E27FC236}">
                <a16:creationId xmlns:a16="http://schemas.microsoft.com/office/drawing/2014/main" id="{76CB6A83-581D-40F7-85BE-9764981675B0}"/>
              </a:ext>
            </a:extLst>
          </p:cNvPr>
          <p:cNvSpPr txBox="1"/>
          <p:nvPr userDrawn="1"/>
        </p:nvSpPr>
        <p:spPr>
          <a:xfrm>
            <a:off x="645020" y="3132548"/>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COMPANY NETWORK</a:t>
            </a:r>
          </a:p>
        </p:txBody>
      </p:sp>
      <p:sp>
        <p:nvSpPr>
          <p:cNvPr id="49" name="TextBox 48">
            <a:extLst>
              <a:ext uri="{FF2B5EF4-FFF2-40B4-BE49-F238E27FC236}">
                <a16:creationId xmlns:a16="http://schemas.microsoft.com/office/drawing/2014/main" id="{1B4C14BA-BADD-405F-91EB-CEBA89D232E4}"/>
              </a:ext>
            </a:extLst>
          </p:cNvPr>
          <p:cNvSpPr txBox="1"/>
          <p:nvPr userDrawn="1"/>
        </p:nvSpPr>
        <p:spPr>
          <a:xfrm>
            <a:off x="2901499" y="3145092"/>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lang="fi-FI" sz="1100" dirty="0"/>
              <a:t>PARTNER</a:t>
            </a:r>
            <a:r>
              <a:rPr kumimoji="0" lang="fi-FI" sz="1100" i="0" u="none" strike="noStrike" kern="1200" spc="0" normalizeH="0" baseline="0" noProof="0" dirty="0">
                <a:ln>
                  <a:noFill/>
                </a:ln>
                <a:effectLst/>
                <a:uLnTx/>
                <a:uFillTx/>
                <a:latin typeface="+mn-lt"/>
                <a:ea typeface="+mn-ea"/>
                <a:cs typeface="+mn-cs"/>
              </a:rPr>
              <a:t> NETWORK</a:t>
            </a:r>
          </a:p>
        </p:txBody>
      </p:sp>
      <p:sp>
        <p:nvSpPr>
          <p:cNvPr id="50" name="TextBox 49">
            <a:extLst>
              <a:ext uri="{FF2B5EF4-FFF2-40B4-BE49-F238E27FC236}">
                <a16:creationId xmlns:a16="http://schemas.microsoft.com/office/drawing/2014/main" id="{A3CE595D-7585-4779-BCBF-6AF48FF5EBDF}"/>
              </a:ext>
            </a:extLst>
          </p:cNvPr>
          <p:cNvSpPr txBox="1"/>
          <p:nvPr userDrawn="1"/>
        </p:nvSpPr>
        <p:spPr>
          <a:xfrm>
            <a:off x="5304148" y="389139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COUNTRY NETWORK</a:t>
            </a:r>
          </a:p>
        </p:txBody>
      </p:sp>
      <p:sp>
        <p:nvSpPr>
          <p:cNvPr id="51" name="TextBox 50">
            <a:extLst>
              <a:ext uri="{FF2B5EF4-FFF2-40B4-BE49-F238E27FC236}">
                <a16:creationId xmlns:a16="http://schemas.microsoft.com/office/drawing/2014/main" id="{87F0674B-5D4B-495B-9664-81D1DB6465BD}"/>
              </a:ext>
            </a:extLst>
          </p:cNvPr>
          <p:cNvSpPr txBox="1"/>
          <p:nvPr userDrawn="1"/>
        </p:nvSpPr>
        <p:spPr>
          <a:xfrm>
            <a:off x="8458887" y="3388655"/>
            <a:ext cx="990600" cy="1219200"/>
          </a:xfrm>
          <a:prstGeom prst="rect">
            <a:avLst/>
          </a:prstGeom>
        </p:spPr>
        <p:txBody>
          <a:bodyPr vert="horz" wrap="squar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DIFFERENT LOCATIONS GLOBALLY</a:t>
            </a:r>
          </a:p>
        </p:txBody>
      </p:sp>
      <p:sp>
        <p:nvSpPr>
          <p:cNvPr id="52" name="TextBox 51">
            <a:extLst>
              <a:ext uri="{FF2B5EF4-FFF2-40B4-BE49-F238E27FC236}">
                <a16:creationId xmlns:a16="http://schemas.microsoft.com/office/drawing/2014/main" id="{5A761275-0427-4CDC-B0F9-D83234320C81}"/>
              </a:ext>
            </a:extLst>
          </p:cNvPr>
          <p:cNvSpPr txBox="1"/>
          <p:nvPr userDrawn="1"/>
        </p:nvSpPr>
        <p:spPr>
          <a:xfrm>
            <a:off x="4418462" y="13862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600" i="0" u="none" strike="noStrike" kern="1200" spc="0" normalizeH="0" baseline="0" noProof="0" dirty="0">
                <a:ln>
                  <a:noFill/>
                </a:ln>
                <a:effectLst/>
                <a:uLnTx/>
                <a:uFillTx/>
                <a:latin typeface="+mn-lt"/>
                <a:ea typeface="+mn-ea"/>
                <a:cs typeface="+mn-cs"/>
              </a:rPr>
              <a:t>DATA</a:t>
            </a:r>
          </a:p>
        </p:txBody>
      </p:sp>
      <p:sp>
        <p:nvSpPr>
          <p:cNvPr id="53" name="Text Placeholder 15">
            <a:extLst>
              <a:ext uri="{FF2B5EF4-FFF2-40B4-BE49-F238E27FC236}">
                <a16:creationId xmlns:a16="http://schemas.microsoft.com/office/drawing/2014/main" id="{41A006D0-982E-4986-A9B1-151B84C17EF7}"/>
              </a:ext>
            </a:extLst>
          </p:cNvPr>
          <p:cNvSpPr>
            <a:spLocks noGrp="1"/>
          </p:cNvSpPr>
          <p:nvPr>
            <p:ph type="body" sz="quarter" idx="13"/>
          </p:nvPr>
        </p:nvSpPr>
        <p:spPr>
          <a:xfrm>
            <a:off x="588141" y="1585418"/>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54" name="Text Placeholder 15">
            <a:extLst>
              <a:ext uri="{FF2B5EF4-FFF2-40B4-BE49-F238E27FC236}">
                <a16:creationId xmlns:a16="http://schemas.microsoft.com/office/drawing/2014/main" id="{0DC0E5F0-0AF6-449D-8AF8-DB8F829BAE40}"/>
              </a:ext>
            </a:extLst>
          </p:cNvPr>
          <p:cNvSpPr>
            <a:spLocks noGrp="1"/>
          </p:cNvSpPr>
          <p:nvPr>
            <p:ph type="body" sz="quarter" idx="14"/>
          </p:nvPr>
        </p:nvSpPr>
        <p:spPr>
          <a:xfrm>
            <a:off x="615823" y="2509187"/>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5" name="Text Placeholder 15">
            <a:extLst>
              <a:ext uri="{FF2B5EF4-FFF2-40B4-BE49-F238E27FC236}">
                <a16:creationId xmlns:a16="http://schemas.microsoft.com/office/drawing/2014/main" id="{78B187D5-785D-4FBE-945C-346C8758E09D}"/>
              </a:ext>
            </a:extLst>
          </p:cNvPr>
          <p:cNvSpPr>
            <a:spLocks noGrp="1"/>
          </p:cNvSpPr>
          <p:nvPr>
            <p:ph type="body" sz="quarter" idx="15"/>
          </p:nvPr>
        </p:nvSpPr>
        <p:spPr>
          <a:xfrm>
            <a:off x="2812956" y="1573963"/>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56" name="Text Placeholder 15">
            <a:extLst>
              <a:ext uri="{FF2B5EF4-FFF2-40B4-BE49-F238E27FC236}">
                <a16:creationId xmlns:a16="http://schemas.microsoft.com/office/drawing/2014/main" id="{849681DD-A8F3-4237-B444-A39D14FF6E59}"/>
              </a:ext>
            </a:extLst>
          </p:cNvPr>
          <p:cNvSpPr>
            <a:spLocks noGrp="1"/>
          </p:cNvSpPr>
          <p:nvPr>
            <p:ph type="body" sz="quarter" idx="16"/>
          </p:nvPr>
        </p:nvSpPr>
        <p:spPr>
          <a:xfrm>
            <a:off x="2840639" y="2497733"/>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7" name="Text Placeholder 15">
            <a:extLst>
              <a:ext uri="{FF2B5EF4-FFF2-40B4-BE49-F238E27FC236}">
                <a16:creationId xmlns:a16="http://schemas.microsoft.com/office/drawing/2014/main" id="{6DC99D1E-F21B-4A4A-8C53-D1538587222F}"/>
              </a:ext>
            </a:extLst>
          </p:cNvPr>
          <p:cNvSpPr>
            <a:spLocks noGrp="1"/>
          </p:cNvSpPr>
          <p:nvPr>
            <p:ph type="body" sz="quarter" idx="17"/>
          </p:nvPr>
        </p:nvSpPr>
        <p:spPr>
          <a:xfrm>
            <a:off x="5215671" y="1565662"/>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58" name="Text Placeholder 15">
            <a:extLst>
              <a:ext uri="{FF2B5EF4-FFF2-40B4-BE49-F238E27FC236}">
                <a16:creationId xmlns:a16="http://schemas.microsoft.com/office/drawing/2014/main" id="{8A82D6CB-0B7D-4973-9DD2-97630A199590}"/>
              </a:ext>
            </a:extLst>
          </p:cNvPr>
          <p:cNvSpPr>
            <a:spLocks noGrp="1"/>
          </p:cNvSpPr>
          <p:nvPr>
            <p:ph type="body" sz="quarter" idx="18"/>
          </p:nvPr>
        </p:nvSpPr>
        <p:spPr>
          <a:xfrm>
            <a:off x="5243354" y="2489431"/>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9" name="Text Placeholder 15">
            <a:extLst>
              <a:ext uri="{FF2B5EF4-FFF2-40B4-BE49-F238E27FC236}">
                <a16:creationId xmlns:a16="http://schemas.microsoft.com/office/drawing/2014/main" id="{1EECE481-34AA-4CE7-886F-CC7E78EE627B}"/>
              </a:ext>
            </a:extLst>
          </p:cNvPr>
          <p:cNvSpPr>
            <a:spLocks noGrp="1"/>
          </p:cNvSpPr>
          <p:nvPr>
            <p:ph type="body" sz="quarter" idx="19"/>
          </p:nvPr>
        </p:nvSpPr>
        <p:spPr>
          <a:xfrm>
            <a:off x="7380677" y="1527779"/>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0" name="Text Placeholder 15">
            <a:extLst>
              <a:ext uri="{FF2B5EF4-FFF2-40B4-BE49-F238E27FC236}">
                <a16:creationId xmlns:a16="http://schemas.microsoft.com/office/drawing/2014/main" id="{C41425C5-33BE-43C9-A88F-ACD8A7E63D77}"/>
              </a:ext>
            </a:extLst>
          </p:cNvPr>
          <p:cNvSpPr>
            <a:spLocks noGrp="1"/>
          </p:cNvSpPr>
          <p:nvPr>
            <p:ph type="body" sz="quarter" idx="20"/>
          </p:nvPr>
        </p:nvSpPr>
        <p:spPr>
          <a:xfrm>
            <a:off x="7408359" y="2451548"/>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1" name="Text Placeholder 15">
            <a:extLst>
              <a:ext uri="{FF2B5EF4-FFF2-40B4-BE49-F238E27FC236}">
                <a16:creationId xmlns:a16="http://schemas.microsoft.com/office/drawing/2014/main" id="{92A23631-553D-42B8-81D8-F34E8C047F6B}"/>
              </a:ext>
            </a:extLst>
          </p:cNvPr>
          <p:cNvSpPr>
            <a:spLocks noGrp="1"/>
          </p:cNvSpPr>
          <p:nvPr>
            <p:ph type="body" sz="quarter" idx="21"/>
          </p:nvPr>
        </p:nvSpPr>
        <p:spPr>
          <a:xfrm>
            <a:off x="603486" y="4625897"/>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2" name="Text Placeholder 15">
            <a:extLst>
              <a:ext uri="{FF2B5EF4-FFF2-40B4-BE49-F238E27FC236}">
                <a16:creationId xmlns:a16="http://schemas.microsoft.com/office/drawing/2014/main" id="{332CCCC6-B3B0-4F5C-8D3D-14B8562DBC9D}"/>
              </a:ext>
            </a:extLst>
          </p:cNvPr>
          <p:cNvSpPr>
            <a:spLocks noGrp="1"/>
          </p:cNvSpPr>
          <p:nvPr>
            <p:ph type="body" sz="quarter" idx="22"/>
          </p:nvPr>
        </p:nvSpPr>
        <p:spPr>
          <a:xfrm>
            <a:off x="631169" y="55496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3" name="Text Placeholder 15">
            <a:extLst>
              <a:ext uri="{FF2B5EF4-FFF2-40B4-BE49-F238E27FC236}">
                <a16:creationId xmlns:a16="http://schemas.microsoft.com/office/drawing/2014/main" id="{70334BC0-A67F-4F27-9675-30C0053DB103}"/>
              </a:ext>
            </a:extLst>
          </p:cNvPr>
          <p:cNvSpPr>
            <a:spLocks noGrp="1"/>
          </p:cNvSpPr>
          <p:nvPr>
            <p:ph type="body" sz="quarter" idx="23"/>
          </p:nvPr>
        </p:nvSpPr>
        <p:spPr>
          <a:xfrm>
            <a:off x="2850184" y="4602097"/>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4" name="Text Placeholder 15">
            <a:extLst>
              <a:ext uri="{FF2B5EF4-FFF2-40B4-BE49-F238E27FC236}">
                <a16:creationId xmlns:a16="http://schemas.microsoft.com/office/drawing/2014/main" id="{540BEB54-922E-4859-8AF4-6EEC30AA1C03}"/>
              </a:ext>
            </a:extLst>
          </p:cNvPr>
          <p:cNvSpPr>
            <a:spLocks noGrp="1"/>
          </p:cNvSpPr>
          <p:nvPr>
            <p:ph type="body" sz="quarter" idx="24"/>
          </p:nvPr>
        </p:nvSpPr>
        <p:spPr>
          <a:xfrm>
            <a:off x="2877867" y="55258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5" name="Text Placeholder 15">
            <a:extLst>
              <a:ext uri="{FF2B5EF4-FFF2-40B4-BE49-F238E27FC236}">
                <a16:creationId xmlns:a16="http://schemas.microsoft.com/office/drawing/2014/main" id="{21BD9F74-89C8-41F8-8D71-6A8EEEFA0409}"/>
              </a:ext>
            </a:extLst>
          </p:cNvPr>
          <p:cNvSpPr>
            <a:spLocks noGrp="1"/>
          </p:cNvSpPr>
          <p:nvPr>
            <p:ph type="body" sz="quarter" idx="25"/>
          </p:nvPr>
        </p:nvSpPr>
        <p:spPr>
          <a:xfrm>
            <a:off x="5243354" y="4628854"/>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6" name="Text Placeholder 15">
            <a:extLst>
              <a:ext uri="{FF2B5EF4-FFF2-40B4-BE49-F238E27FC236}">
                <a16:creationId xmlns:a16="http://schemas.microsoft.com/office/drawing/2014/main" id="{80A3C535-82EF-4C98-AD10-EF3D447B623E}"/>
              </a:ext>
            </a:extLst>
          </p:cNvPr>
          <p:cNvSpPr>
            <a:spLocks noGrp="1"/>
          </p:cNvSpPr>
          <p:nvPr>
            <p:ph type="body" sz="quarter" idx="26"/>
          </p:nvPr>
        </p:nvSpPr>
        <p:spPr>
          <a:xfrm>
            <a:off x="5271035" y="555262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7" name="Text Placeholder 15">
            <a:extLst>
              <a:ext uri="{FF2B5EF4-FFF2-40B4-BE49-F238E27FC236}">
                <a16:creationId xmlns:a16="http://schemas.microsoft.com/office/drawing/2014/main" id="{0CA461C2-62D7-4FD9-9A43-539C95A39725}"/>
              </a:ext>
            </a:extLst>
          </p:cNvPr>
          <p:cNvSpPr>
            <a:spLocks noGrp="1"/>
          </p:cNvSpPr>
          <p:nvPr>
            <p:ph type="body" sz="quarter" idx="27"/>
          </p:nvPr>
        </p:nvSpPr>
        <p:spPr>
          <a:xfrm>
            <a:off x="7419121" y="4603835"/>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8" name="Text Placeholder 15">
            <a:extLst>
              <a:ext uri="{FF2B5EF4-FFF2-40B4-BE49-F238E27FC236}">
                <a16:creationId xmlns:a16="http://schemas.microsoft.com/office/drawing/2014/main" id="{44585863-B134-44DB-83C0-C4D34BDD30B7}"/>
              </a:ext>
            </a:extLst>
          </p:cNvPr>
          <p:cNvSpPr>
            <a:spLocks noGrp="1"/>
          </p:cNvSpPr>
          <p:nvPr>
            <p:ph type="body" sz="quarter" idx="28"/>
          </p:nvPr>
        </p:nvSpPr>
        <p:spPr>
          <a:xfrm>
            <a:off x="7446802" y="5527604"/>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9" name="Title 1">
            <a:extLst>
              <a:ext uri="{FF2B5EF4-FFF2-40B4-BE49-F238E27FC236}">
                <a16:creationId xmlns:a16="http://schemas.microsoft.com/office/drawing/2014/main" id="{AB0DA8BC-3DBE-4F45-AFDE-8BFEAAA92DE1}"/>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Locations of data and systems</a:t>
            </a:r>
            <a:endParaRPr lang="fi-FI" sz="32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99078128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7BFBB5C-CC47-4B8A-AB6E-A27D7481D73E}"/>
              </a:ext>
            </a:extLst>
          </p:cNvPr>
          <p:cNvCxnSpPr>
            <a:cxnSpLocks/>
            <a:stCxn id="12" idx="3"/>
            <a:endCxn id="11" idx="1"/>
          </p:cNvCxnSpPr>
          <p:nvPr userDrawn="1"/>
        </p:nvCxnSpPr>
        <p:spPr>
          <a:xfrm>
            <a:off x="1842472" y="3838500"/>
            <a:ext cx="1178089"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0" name="Graphic 9" descr="Earth Globe Europe-Africa">
            <a:extLst>
              <a:ext uri="{FF2B5EF4-FFF2-40B4-BE49-F238E27FC236}">
                <a16:creationId xmlns:a16="http://schemas.microsoft.com/office/drawing/2014/main" id="{256D6D84-B05A-40E3-BD77-8B038893DFC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15257" y="3228900"/>
            <a:ext cx="990600" cy="1219200"/>
          </a:xfrm>
          <a:prstGeom prst="rect">
            <a:avLst/>
          </a:prstGeom>
        </p:spPr>
      </p:pic>
      <p:pic>
        <p:nvPicPr>
          <p:cNvPr id="11" name="Graphic 10" descr="City">
            <a:extLst>
              <a:ext uri="{FF2B5EF4-FFF2-40B4-BE49-F238E27FC236}">
                <a16:creationId xmlns:a16="http://schemas.microsoft.com/office/drawing/2014/main" id="{D3939307-3799-4D6C-8CF2-F1C694CB78C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020560" y="3228900"/>
            <a:ext cx="990600" cy="1219200"/>
          </a:xfrm>
          <a:prstGeom prst="rect">
            <a:avLst/>
          </a:prstGeom>
        </p:spPr>
      </p:pic>
      <p:pic>
        <p:nvPicPr>
          <p:cNvPr id="12" name="Graphic 11" descr="House">
            <a:extLst>
              <a:ext uri="{FF2B5EF4-FFF2-40B4-BE49-F238E27FC236}">
                <a16:creationId xmlns:a16="http://schemas.microsoft.com/office/drawing/2014/main" id="{B84DA357-F64C-49FE-8DBD-0FC9E496856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51872" y="3228900"/>
            <a:ext cx="990600" cy="1219200"/>
          </a:xfrm>
          <a:prstGeom prst="rect">
            <a:avLst/>
          </a:prstGeom>
        </p:spPr>
      </p:pic>
      <p:pic>
        <p:nvPicPr>
          <p:cNvPr id="13" name="Graphic 12" descr="Flag">
            <a:extLst>
              <a:ext uri="{FF2B5EF4-FFF2-40B4-BE49-F238E27FC236}">
                <a16:creationId xmlns:a16="http://schemas.microsoft.com/office/drawing/2014/main" id="{3BE057C3-96A1-4A1E-B3CC-A53CA65AE872}"/>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17909" y="3228900"/>
            <a:ext cx="990600" cy="1219200"/>
          </a:xfrm>
          <a:prstGeom prst="rect">
            <a:avLst/>
          </a:prstGeom>
        </p:spPr>
      </p:pic>
      <p:cxnSp>
        <p:nvCxnSpPr>
          <p:cNvPr id="14" name="Straight Arrow Connector 13">
            <a:extLst>
              <a:ext uri="{FF2B5EF4-FFF2-40B4-BE49-F238E27FC236}">
                <a16:creationId xmlns:a16="http://schemas.microsoft.com/office/drawing/2014/main" id="{78B3AC59-9AED-4D0F-91A9-7F47D27B8CF8}"/>
              </a:ext>
            </a:extLst>
          </p:cNvPr>
          <p:cNvCxnSpPr>
            <a:cxnSpLocks/>
            <a:stCxn id="11" idx="3"/>
            <a:endCxn id="13" idx="1"/>
          </p:cNvCxnSpPr>
          <p:nvPr userDrawn="1"/>
        </p:nvCxnSpPr>
        <p:spPr>
          <a:xfrm>
            <a:off x="4011161" y="3838500"/>
            <a:ext cx="1306748"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47060F-843E-448D-AE79-EA649D77E730}"/>
              </a:ext>
            </a:extLst>
          </p:cNvPr>
          <p:cNvCxnSpPr>
            <a:cxnSpLocks/>
            <a:stCxn id="13" idx="3"/>
            <a:endCxn id="10" idx="1"/>
          </p:cNvCxnSpPr>
          <p:nvPr userDrawn="1"/>
        </p:nvCxnSpPr>
        <p:spPr>
          <a:xfrm>
            <a:off x="6308509" y="3838500"/>
            <a:ext cx="1306750"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86B62D6D-9419-42AA-9A6F-AB55D785B0B7}"/>
              </a:ext>
            </a:extLst>
          </p:cNvPr>
          <p:cNvGrpSpPr/>
          <p:nvPr userDrawn="1"/>
        </p:nvGrpSpPr>
        <p:grpSpPr>
          <a:xfrm>
            <a:off x="551684" y="1386271"/>
            <a:ext cx="1568264" cy="1745955"/>
            <a:chOff x="509245" y="1039703"/>
            <a:chExt cx="1447627" cy="1309466"/>
          </a:xfrm>
        </p:grpSpPr>
        <p:sp>
          <p:nvSpPr>
            <p:cNvPr id="17" name="Rectangle 16">
              <a:extLst>
                <a:ext uri="{FF2B5EF4-FFF2-40B4-BE49-F238E27FC236}">
                  <a16:creationId xmlns:a16="http://schemas.microsoft.com/office/drawing/2014/main" id="{B3972309-7EB1-49BC-A831-874B1E8A10B6}"/>
                </a:ext>
              </a:extLst>
            </p:cNvPr>
            <p:cNvSpPr/>
            <p:nvPr/>
          </p:nvSpPr>
          <p:spPr>
            <a:xfrm>
              <a:off x="531786"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18" name="Straight Connector 17">
              <a:extLst>
                <a:ext uri="{FF2B5EF4-FFF2-40B4-BE49-F238E27FC236}">
                  <a16:creationId xmlns:a16="http://schemas.microsoft.com/office/drawing/2014/main" id="{62B6D319-5898-4424-8865-2B3A5BD7061C}"/>
                </a:ext>
              </a:extLst>
            </p:cNvPr>
            <p:cNvCxnSpPr>
              <a:stCxn id="17" idx="1"/>
              <a:endCxn id="17" idx="3"/>
            </p:cNvCxnSpPr>
            <p:nvPr/>
          </p:nvCxnSpPr>
          <p:spPr>
            <a:xfrm>
              <a:off x="531786"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3712789-1B17-4329-B2CA-FB909B0BBF5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0" name="Group 19">
            <a:extLst>
              <a:ext uri="{FF2B5EF4-FFF2-40B4-BE49-F238E27FC236}">
                <a16:creationId xmlns:a16="http://schemas.microsoft.com/office/drawing/2014/main" id="{12B7ECDF-9AA2-4889-9E0E-9C66857DF051}"/>
              </a:ext>
            </a:extLst>
          </p:cNvPr>
          <p:cNvGrpSpPr/>
          <p:nvPr userDrawn="1"/>
        </p:nvGrpSpPr>
        <p:grpSpPr>
          <a:xfrm>
            <a:off x="2778721" y="1386271"/>
            <a:ext cx="1577055" cy="1745955"/>
            <a:chOff x="509245" y="1039703"/>
            <a:chExt cx="1455742" cy="1309466"/>
          </a:xfrm>
        </p:grpSpPr>
        <p:sp>
          <p:nvSpPr>
            <p:cNvPr id="21" name="Rectangle 20">
              <a:extLst>
                <a:ext uri="{FF2B5EF4-FFF2-40B4-BE49-F238E27FC236}">
                  <a16:creationId xmlns:a16="http://schemas.microsoft.com/office/drawing/2014/main" id="{EF3F7CB5-84E8-4030-95D1-F44D08ECE600}"/>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2" name="Straight Connector 21">
              <a:extLst>
                <a:ext uri="{FF2B5EF4-FFF2-40B4-BE49-F238E27FC236}">
                  <a16:creationId xmlns:a16="http://schemas.microsoft.com/office/drawing/2014/main" id="{8AF572FA-501A-4604-9685-917C0EB756B2}"/>
                </a:ext>
              </a:extLst>
            </p:cNvPr>
            <p:cNvCxnSpPr>
              <a:stCxn id="21" idx="1"/>
              <a:endCxn id="21"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BF3A9AA-00DA-4BFA-BC2A-F990D03A117F}"/>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4" name="Group 23">
            <a:extLst>
              <a:ext uri="{FF2B5EF4-FFF2-40B4-BE49-F238E27FC236}">
                <a16:creationId xmlns:a16="http://schemas.microsoft.com/office/drawing/2014/main" id="{AD8B7E58-FA9E-4861-9C20-0FDC83E07DD4}"/>
              </a:ext>
            </a:extLst>
          </p:cNvPr>
          <p:cNvGrpSpPr/>
          <p:nvPr userDrawn="1"/>
        </p:nvGrpSpPr>
        <p:grpSpPr>
          <a:xfrm>
            <a:off x="5179784" y="1386271"/>
            <a:ext cx="1577055" cy="1745955"/>
            <a:chOff x="509245" y="1039703"/>
            <a:chExt cx="1455742" cy="1309466"/>
          </a:xfrm>
        </p:grpSpPr>
        <p:sp>
          <p:nvSpPr>
            <p:cNvPr id="25" name="Rectangle 24">
              <a:extLst>
                <a:ext uri="{FF2B5EF4-FFF2-40B4-BE49-F238E27FC236}">
                  <a16:creationId xmlns:a16="http://schemas.microsoft.com/office/drawing/2014/main" id="{A792A10D-4F40-4B7D-B261-5570328769EF}"/>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6" name="Straight Connector 25">
              <a:extLst>
                <a:ext uri="{FF2B5EF4-FFF2-40B4-BE49-F238E27FC236}">
                  <a16:creationId xmlns:a16="http://schemas.microsoft.com/office/drawing/2014/main" id="{37BCD605-8E90-4F3C-9613-2CA9B36CD859}"/>
                </a:ext>
              </a:extLst>
            </p:cNvPr>
            <p:cNvCxnSpPr>
              <a:stCxn id="25" idx="1"/>
              <a:endCxn id="25"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B04D3833-A9E7-469B-98B2-2D19D1FC280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8" name="Group 27">
            <a:extLst>
              <a:ext uri="{FF2B5EF4-FFF2-40B4-BE49-F238E27FC236}">
                <a16:creationId xmlns:a16="http://schemas.microsoft.com/office/drawing/2014/main" id="{DB4252A3-EF80-4B13-BE91-AE94D9C81E8F}"/>
              </a:ext>
            </a:extLst>
          </p:cNvPr>
          <p:cNvGrpSpPr/>
          <p:nvPr userDrawn="1"/>
        </p:nvGrpSpPr>
        <p:grpSpPr>
          <a:xfrm>
            <a:off x="7340665" y="1385222"/>
            <a:ext cx="1580314" cy="1754888"/>
            <a:chOff x="506237" y="1033003"/>
            <a:chExt cx="1458750" cy="1316166"/>
          </a:xfrm>
        </p:grpSpPr>
        <p:sp>
          <p:nvSpPr>
            <p:cNvPr id="29" name="Rectangle 28">
              <a:extLst>
                <a:ext uri="{FF2B5EF4-FFF2-40B4-BE49-F238E27FC236}">
                  <a16:creationId xmlns:a16="http://schemas.microsoft.com/office/drawing/2014/main" id="{D8E4AE33-161E-4007-8EAB-2F2E5640B372}"/>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0" name="Straight Connector 29">
              <a:extLst>
                <a:ext uri="{FF2B5EF4-FFF2-40B4-BE49-F238E27FC236}">
                  <a16:creationId xmlns:a16="http://schemas.microsoft.com/office/drawing/2014/main" id="{B2D96E64-5574-4F61-A3A1-BDE602ED49F9}"/>
                </a:ext>
              </a:extLst>
            </p:cNvPr>
            <p:cNvCxnSpPr>
              <a:stCxn id="29" idx="1"/>
              <a:endCxn id="29"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6E9A9A6-9549-44FD-8517-C9B654E0EAAB}"/>
                </a:ext>
              </a:extLst>
            </p:cNvPr>
            <p:cNvSpPr txBox="1"/>
            <p:nvPr/>
          </p:nvSpPr>
          <p:spPr>
            <a:xfrm>
              <a:off x="506237" y="10330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5" name="Group 4">
            <a:extLst>
              <a:ext uri="{FF2B5EF4-FFF2-40B4-BE49-F238E27FC236}">
                <a16:creationId xmlns:a16="http://schemas.microsoft.com/office/drawing/2014/main" id="{006D0B7D-F5E1-4DFA-A107-79C6C78B46DA}"/>
              </a:ext>
            </a:extLst>
          </p:cNvPr>
          <p:cNvGrpSpPr/>
          <p:nvPr userDrawn="1"/>
        </p:nvGrpSpPr>
        <p:grpSpPr>
          <a:xfrm>
            <a:off x="584892" y="4429709"/>
            <a:ext cx="1577055" cy="1754747"/>
            <a:chOff x="584892" y="4429709"/>
            <a:chExt cx="1577055" cy="1754747"/>
          </a:xfrm>
        </p:grpSpPr>
        <p:sp>
          <p:nvSpPr>
            <p:cNvPr id="33" name="Rectangle 32">
              <a:extLst>
                <a:ext uri="{FF2B5EF4-FFF2-40B4-BE49-F238E27FC236}">
                  <a16:creationId xmlns:a16="http://schemas.microsoft.com/office/drawing/2014/main" id="{8758B5B1-8ADB-47C0-8E16-A357D4E109F0}"/>
                </a:ext>
              </a:extLst>
            </p:cNvPr>
            <p:cNvSpPr/>
            <p:nvPr/>
          </p:nvSpPr>
          <p:spPr>
            <a:xfrm>
              <a:off x="618103" y="4491924"/>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4" name="Straight Connector 33">
              <a:extLst>
                <a:ext uri="{FF2B5EF4-FFF2-40B4-BE49-F238E27FC236}">
                  <a16:creationId xmlns:a16="http://schemas.microsoft.com/office/drawing/2014/main" id="{B7E87B03-85B2-4EE3-A2C1-D22A1F5ECE9A}"/>
                </a:ext>
              </a:extLst>
            </p:cNvPr>
            <p:cNvCxnSpPr>
              <a:stCxn id="33" idx="1"/>
              <a:endCxn id="33" idx="3"/>
            </p:cNvCxnSpPr>
            <p:nvPr/>
          </p:nvCxnSpPr>
          <p:spPr>
            <a:xfrm>
              <a:off x="618103" y="5338190"/>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BD9099E-F6BE-4CC0-B6DF-4733CE68EAA9}"/>
                </a:ext>
              </a:extLst>
            </p:cNvPr>
            <p:cNvSpPr txBox="1"/>
            <p:nvPr/>
          </p:nvSpPr>
          <p:spPr>
            <a:xfrm>
              <a:off x="584892" y="4429709"/>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4" name="Group 3">
            <a:extLst>
              <a:ext uri="{FF2B5EF4-FFF2-40B4-BE49-F238E27FC236}">
                <a16:creationId xmlns:a16="http://schemas.microsoft.com/office/drawing/2014/main" id="{E29B3D65-7BCC-44B6-ABEE-9A217DED2144}"/>
              </a:ext>
            </a:extLst>
          </p:cNvPr>
          <p:cNvGrpSpPr/>
          <p:nvPr userDrawn="1"/>
        </p:nvGrpSpPr>
        <p:grpSpPr>
          <a:xfrm>
            <a:off x="2811932" y="4429709"/>
            <a:ext cx="1577055" cy="1745955"/>
            <a:chOff x="2811932" y="4429709"/>
            <a:chExt cx="1577055" cy="1745955"/>
          </a:xfrm>
        </p:grpSpPr>
        <p:sp>
          <p:nvSpPr>
            <p:cNvPr id="37" name="Rectangle 36">
              <a:extLst>
                <a:ext uri="{FF2B5EF4-FFF2-40B4-BE49-F238E27FC236}">
                  <a16:creationId xmlns:a16="http://schemas.microsoft.com/office/drawing/2014/main" id="{FE7EB558-1987-45B5-BE0E-3B3E672D9938}"/>
                </a:ext>
              </a:extLst>
            </p:cNvPr>
            <p:cNvSpPr/>
            <p:nvPr/>
          </p:nvSpPr>
          <p:spPr>
            <a:xfrm>
              <a:off x="2845143" y="4483132"/>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8" name="Straight Connector 37">
              <a:extLst>
                <a:ext uri="{FF2B5EF4-FFF2-40B4-BE49-F238E27FC236}">
                  <a16:creationId xmlns:a16="http://schemas.microsoft.com/office/drawing/2014/main" id="{E770602E-A72E-4F6D-B9EB-E6E41DE41DF0}"/>
                </a:ext>
              </a:extLst>
            </p:cNvPr>
            <p:cNvCxnSpPr>
              <a:stCxn id="37" idx="1"/>
              <a:endCxn id="37" idx="3"/>
            </p:cNvCxnSpPr>
            <p:nvPr/>
          </p:nvCxnSpPr>
          <p:spPr>
            <a:xfrm>
              <a:off x="2845143" y="5329399"/>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0DD92A0-D3BC-4271-88DA-392EAD8916FD}"/>
                </a:ext>
              </a:extLst>
            </p:cNvPr>
            <p:cNvSpPr txBox="1"/>
            <p:nvPr/>
          </p:nvSpPr>
          <p:spPr>
            <a:xfrm>
              <a:off x="2811932" y="4429709"/>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3" name="Group 2">
            <a:extLst>
              <a:ext uri="{FF2B5EF4-FFF2-40B4-BE49-F238E27FC236}">
                <a16:creationId xmlns:a16="http://schemas.microsoft.com/office/drawing/2014/main" id="{E38E389F-E57F-4B5F-A6AF-2D641456541D}"/>
              </a:ext>
            </a:extLst>
          </p:cNvPr>
          <p:cNvGrpSpPr/>
          <p:nvPr userDrawn="1"/>
        </p:nvGrpSpPr>
        <p:grpSpPr>
          <a:xfrm>
            <a:off x="5212995" y="4429709"/>
            <a:ext cx="1577055" cy="1745955"/>
            <a:chOff x="5212995" y="4429709"/>
            <a:chExt cx="1577055" cy="1745955"/>
          </a:xfrm>
        </p:grpSpPr>
        <p:sp>
          <p:nvSpPr>
            <p:cNvPr id="41" name="Rectangle 40">
              <a:extLst>
                <a:ext uri="{FF2B5EF4-FFF2-40B4-BE49-F238E27FC236}">
                  <a16:creationId xmlns:a16="http://schemas.microsoft.com/office/drawing/2014/main" id="{36263439-DCF2-43BB-8B79-2F6C82B33BC9}"/>
                </a:ext>
              </a:extLst>
            </p:cNvPr>
            <p:cNvSpPr/>
            <p:nvPr/>
          </p:nvSpPr>
          <p:spPr>
            <a:xfrm>
              <a:off x="5246206" y="4483132"/>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2" name="Straight Connector 41">
              <a:extLst>
                <a:ext uri="{FF2B5EF4-FFF2-40B4-BE49-F238E27FC236}">
                  <a16:creationId xmlns:a16="http://schemas.microsoft.com/office/drawing/2014/main" id="{D3652F29-0670-4AF8-8273-01B46409F209}"/>
                </a:ext>
              </a:extLst>
            </p:cNvPr>
            <p:cNvCxnSpPr>
              <a:stCxn id="41" idx="1"/>
              <a:endCxn id="41" idx="3"/>
            </p:cNvCxnSpPr>
            <p:nvPr/>
          </p:nvCxnSpPr>
          <p:spPr>
            <a:xfrm>
              <a:off x="5246206" y="5329399"/>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224574AB-BBE8-4D32-81B2-B2516BE31EA5}"/>
                </a:ext>
              </a:extLst>
            </p:cNvPr>
            <p:cNvSpPr txBox="1"/>
            <p:nvPr/>
          </p:nvSpPr>
          <p:spPr>
            <a:xfrm>
              <a:off x="5212995" y="4429709"/>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2" name="Group 1">
            <a:extLst>
              <a:ext uri="{FF2B5EF4-FFF2-40B4-BE49-F238E27FC236}">
                <a16:creationId xmlns:a16="http://schemas.microsoft.com/office/drawing/2014/main" id="{BDD245AF-610B-48A0-AA1A-467B2E0BC25E}"/>
              </a:ext>
            </a:extLst>
          </p:cNvPr>
          <p:cNvGrpSpPr/>
          <p:nvPr userDrawn="1"/>
        </p:nvGrpSpPr>
        <p:grpSpPr>
          <a:xfrm>
            <a:off x="7377134" y="4437595"/>
            <a:ext cx="1577055" cy="1745955"/>
            <a:chOff x="7377134" y="4437595"/>
            <a:chExt cx="1577055" cy="1745955"/>
          </a:xfrm>
        </p:grpSpPr>
        <p:sp>
          <p:nvSpPr>
            <p:cNvPr id="45" name="Rectangle 44">
              <a:extLst>
                <a:ext uri="{FF2B5EF4-FFF2-40B4-BE49-F238E27FC236}">
                  <a16:creationId xmlns:a16="http://schemas.microsoft.com/office/drawing/2014/main" id="{7A81EB2C-AB83-4018-B582-AEF1D14DAF66}"/>
                </a:ext>
              </a:extLst>
            </p:cNvPr>
            <p:cNvSpPr/>
            <p:nvPr/>
          </p:nvSpPr>
          <p:spPr>
            <a:xfrm>
              <a:off x="7410345" y="4491018"/>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6" name="Straight Connector 45">
              <a:extLst>
                <a:ext uri="{FF2B5EF4-FFF2-40B4-BE49-F238E27FC236}">
                  <a16:creationId xmlns:a16="http://schemas.microsoft.com/office/drawing/2014/main" id="{F4EC7E11-0D32-42A8-B7B8-00C969276A94}"/>
                </a:ext>
              </a:extLst>
            </p:cNvPr>
            <p:cNvCxnSpPr>
              <a:stCxn id="45" idx="1"/>
              <a:endCxn id="45" idx="3"/>
            </p:cNvCxnSpPr>
            <p:nvPr/>
          </p:nvCxnSpPr>
          <p:spPr>
            <a:xfrm>
              <a:off x="7410345" y="5337285"/>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0F2D1B3-5153-4972-8D83-479D01D42AEF}"/>
                </a:ext>
              </a:extLst>
            </p:cNvPr>
            <p:cNvSpPr txBox="1"/>
            <p:nvPr/>
          </p:nvSpPr>
          <p:spPr>
            <a:xfrm>
              <a:off x="7377134" y="4437595"/>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sp>
        <p:nvSpPr>
          <p:cNvPr id="48" name="TextBox 47">
            <a:extLst>
              <a:ext uri="{FF2B5EF4-FFF2-40B4-BE49-F238E27FC236}">
                <a16:creationId xmlns:a16="http://schemas.microsoft.com/office/drawing/2014/main" id="{76CB6A83-581D-40F7-85BE-9764981675B0}"/>
              </a:ext>
            </a:extLst>
          </p:cNvPr>
          <p:cNvSpPr txBox="1"/>
          <p:nvPr userDrawn="1"/>
        </p:nvSpPr>
        <p:spPr>
          <a:xfrm>
            <a:off x="645020" y="3132548"/>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COMPANY NETWORK</a:t>
            </a:r>
          </a:p>
        </p:txBody>
      </p:sp>
      <p:sp>
        <p:nvSpPr>
          <p:cNvPr id="49" name="TextBox 48">
            <a:extLst>
              <a:ext uri="{FF2B5EF4-FFF2-40B4-BE49-F238E27FC236}">
                <a16:creationId xmlns:a16="http://schemas.microsoft.com/office/drawing/2014/main" id="{1B4C14BA-BADD-405F-91EB-CEBA89D232E4}"/>
              </a:ext>
            </a:extLst>
          </p:cNvPr>
          <p:cNvSpPr txBox="1"/>
          <p:nvPr userDrawn="1"/>
        </p:nvSpPr>
        <p:spPr>
          <a:xfrm>
            <a:off x="2901499" y="3145092"/>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lang="fi-FI" sz="1100" dirty="0"/>
              <a:t>PARTNER</a:t>
            </a:r>
            <a:r>
              <a:rPr kumimoji="0" lang="fi-FI" sz="1100" i="0" u="none" strike="noStrike" kern="1200" spc="0" normalizeH="0" baseline="0" noProof="0" dirty="0">
                <a:ln>
                  <a:noFill/>
                </a:ln>
                <a:effectLst/>
                <a:uLnTx/>
                <a:uFillTx/>
                <a:latin typeface="+mn-lt"/>
                <a:ea typeface="+mn-ea"/>
                <a:cs typeface="+mn-cs"/>
              </a:rPr>
              <a:t> NETWORK</a:t>
            </a:r>
          </a:p>
        </p:txBody>
      </p:sp>
      <p:sp>
        <p:nvSpPr>
          <p:cNvPr id="50" name="TextBox 49">
            <a:extLst>
              <a:ext uri="{FF2B5EF4-FFF2-40B4-BE49-F238E27FC236}">
                <a16:creationId xmlns:a16="http://schemas.microsoft.com/office/drawing/2014/main" id="{A3CE595D-7585-4779-BCBF-6AF48FF5EBDF}"/>
              </a:ext>
            </a:extLst>
          </p:cNvPr>
          <p:cNvSpPr txBox="1"/>
          <p:nvPr userDrawn="1"/>
        </p:nvSpPr>
        <p:spPr>
          <a:xfrm>
            <a:off x="5304148" y="389139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COUNTRY NETWORK</a:t>
            </a:r>
          </a:p>
        </p:txBody>
      </p:sp>
      <p:sp>
        <p:nvSpPr>
          <p:cNvPr id="51" name="TextBox 50">
            <a:extLst>
              <a:ext uri="{FF2B5EF4-FFF2-40B4-BE49-F238E27FC236}">
                <a16:creationId xmlns:a16="http://schemas.microsoft.com/office/drawing/2014/main" id="{87F0674B-5D4B-495B-9664-81D1DB6465BD}"/>
              </a:ext>
            </a:extLst>
          </p:cNvPr>
          <p:cNvSpPr txBox="1"/>
          <p:nvPr userDrawn="1"/>
        </p:nvSpPr>
        <p:spPr>
          <a:xfrm>
            <a:off x="8458887" y="3388655"/>
            <a:ext cx="990600" cy="1219200"/>
          </a:xfrm>
          <a:prstGeom prst="rect">
            <a:avLst/>
          </a:prstGeom>
        </p:spPr>
        <p:txBody>
          <a:bodyPr vert="horz" wrap="squar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DIFFERENT LOCATIONS GLOBALLY</a:t>
            </a:r>
          </a:p>
        </p:txBody>
      </p:sp>
      <p:sp>
        <p:nvSpPr>
          <p:cNvPr id="52" name="TextBox 51">
            <a:extLst>
              <a:ext uri="{FF2B5EF4-FFF2-40B4-BE49-F238E27FC236}">
                <a16:creationId xmlns:a16="http://schemas.microsoft.com/office/drawing/2014/main" id="{5A761275-0427-4CDC-B0F9-D83234320C81}"/>
              </a:ext>
            </a:extLst>
          </p:cNvPr>
          <p:cNvSpPr txBox="1"/>
          <p:nvPr userDrawn="1"/>
        </p:nvSpPr>
        <p:spPr>
          <a:xfrm>
            <a:off x="4418462" y="13862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600" i="0" u="none" strike="noStrike" kern="1200" spc="0" normalizeH="0" baseline="0" noProof="0" dirty="0">
                <a:ln>
                  <a:noFill/>
                </a:ln>
                <a:effectLst/>
                <a:uLnTx/>
                <a:uFillTx/>
                <a:latin typeface="+mn-lt"/>
                <a:ea typeface="+mn-ea"/>
                <a:cs typeface="+mn-cs"/>
              </a:rPr>
              <a:t>DATA</a:t>
            </a:r>
          </a:p>
        </p:txBody>
      </p:sp>
      <p:sp>
        <p:nvSpPr>
          <p:cNvPr id="53" name="Text Placeholder 15">
            <a:extLst>
              <a:ext uri="{FF2B5EF4-FFF2-40B4-BE49-F238E27FC236}">
                <a16:creationId xmlns:a16="http://schemas.microsoft.com/office/drawing/2014/main" id="{41A006D0-982E-4986-A9B1-151B84C17EF7}"/>
              </a:ext>
            </a:extLst>
          </p:cNvPr>
          <p:cNvSpPr>
            <a:spLocks noGrp="1"/>
          </p:cNvSpPr>
          <p:nvPr userDrawn="1">
            <p:ph type="body" sz="quarter" idx="13"/>
          </p:nvPr>
        </p:nvSpPr>
        <p:spPr>
          <a:xfrm>
            <a:off x="588141" y="1585419"/>
            <a:ext cx="1540595" cy="567766"/>
          </a:xfrm>
          <a:prstGeom prst="rect">
            <a:avLst/>
          </a:prstGeom>
        </p:spPr>
        <p:txBody>
          <a:bodyPr>
            <a:normAutofit/>
          </a:bodyPr>
          <a:lstStyle>
            <a:lvl1pPr>
              <a:defRPr sz="1000">
                <a:solidFill>
                  <a:schemeClr val="tx1"/>
                </a:solidFill>
              </a:defRPr>
            </a:lvl1pPr>
          </a:lstStyle>
          <a:p>
            <a:pPr lvl="0"/>
            <a:endParaRPr lang="fi-FI" dirty="0"/>
          </a:p>
        </p:txBody>
      </p:sp>
      <p:sp>
        <p:nvSpPr>
          <p:cNvPr id="54" name="Text Placeholder 15">
            <a:extLst>
              <a:ext uri="{FF2B5EF4-FFF2-40B4-BE49-F238E27FC236}">
                <a16:creationId xmlns:a16="http://schemas.microsoft.com/office/drawing/2014/main" id="{0DC0E5F0-0AF6-449D-8AF8-DB8F829BAE40}"/>
              </a:ext>
            </a:extLst>
          </p:cNvPr>
          <p:cNvSpPr>
            <a:spLocks noGrp="1"/>
          </p:cNvSpPr>
          <p:nvPr userDrawn="1">
            <p:ph type="body" sz="quarter" idx="14"/>
          </p:nvPr>
        </p:nvSpPr>
        <p:spPr>
          <a:xfrm>
            <a:off x="615823" y="2509187"/>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5" name="Text Placeholder 15">
            <a:extLst>
              <a:ext uri="{FF2B5EF4-FFF2-40B4-BE49-F238E27FC236}">
                <a16:creationId xmlns:a16="http://schemas.microsoft.com/office/drawing/2014/main" id="{78B187D5-785D-4FBE-945C-346C8758E09D}"/>
              </a:ext>
            </a:extLst>
          </p:cNvPr>
          <p:cNvSpPr>
            <a:spLocks noGrp="1"/>
          </p:cNvSpPr>
          <p:nvPr userDrawn="1">
            <p:ph type="body" sz="quarter" idx="15"/>
          </p:nvPr>
        </p:nvSpPr>
        <p:spPr>
          <a:xfrm>
            <a:off x="2812956" y="1573963"/>
            <a:ext cx="1540595" cy="604261"/>
          </a:xfrm>
          <a:prstGeom prst="rect">
            <a:avLst/>
          </a:prstGeom>
        </p:spPr>
        <p:txBody>
          <a:bodyPr>
            <a:normAutofit/>
          </a:bodyPr>
          <a:lstStyle>
            <a:lvl1pPr>
              <a:defRPr sz="1000">
                <a:solidFill>
                  <a:schemeClr val="tx1"/>
                </a:solidFill>
              </a:defRPr>
            </a:lvl1pPr>
          </a:lstStyle>
          <a:p>
            <a:pPr lvl="0"/>
            <a:endParaRPr lang="fi-FI" dirty="0"/>
          </a:p>
        </p:txBody>
      </p:sp>
      <p:sp>
        <p:nvSpPr>
          <p:cNvPr id="56" name="Text Placeholder 15">
            <a:extLst>
              <a:ext uri="{FF2B5EF4-FFF2-40B4-BE49-F238E27FC236}">
                <a16:creationId xmlns:a16="http://schemas.microsoft.com/office/drawing/2014/main" id="{849681DD-A8F3-4237-B444-A39D14FF6E59}"/>
              </a:ext>
            </a:extLst>
          </p:cNvPr>
          <p:cNvSpPr>
            <a:spLocks noGrp="1"/>
          </p:cNvSpPr>
          <p:nvPr userDrawn="1">
            <p:ph type="body" sz="quarter" idx="16"/>
          </p:nvPr>
        </p:nvSpPr>
        <p:spPr>
          <a:xfrm>
            <a:off x="2840639" y="2497733"/>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7" name="Text Placeholder 15">
            <a:extLst>
              <a:ext uri="{FF2B5EF4-FFF2-40B4-BE49-F238E27FC236}">
                <a16:creationId xmlns:a16="http://schemas.microsoft.com/office/drawing/2014/main" id="{6DC99D1E-F21B-4A4A-8C53-D1538587222F}"/>
              </a:ext>
            </a:extLst>
          </p:cNvPr>
          <p:cNvSpPr>
            <a:spLocks noGrp="1"/>
          </p:cNvSpPr>
          <p:nvPr userDrawn="1">
            <p:ph type="body" sz="quarter" idx="17"/>
          </p:nvPr>
        </p:nvSpPr>
        <p:spPr>
          <a:xfrm>
            <a:off x="5215671" y="1565662"/>
            <a:ext cx="1540595" cy="623625"/>
          </a:xfrm>
          <a:prstGeom prst="rect">
            <a:avLst/>
          </a:prstGeom>
        </p:spPr>
        <p:txBody>
          <a:bodyPr>
            <a:normAutofit/>
          </a:bodyPr>
          <a:lstStyle>
            <a:lvl1pPr>
              <a:defRPr sz="1000">
                <a:solidFill>
                  <a:schemeClr val="tx1"/>
                </a:solidFill>
              </a:defRPr>
            </a:lvl1pPr>
          </a:lstStyle>
          <a:p>
            <a:pPr lvl="0"/>
            <a:endParaRPr lang="fi-FI" dirty="0"/>
          </a:p>
        </p:txBody>
      </p:sp>
      <p:sp>
        <p:nvSpPr>
          <p:cNvPr id="58" name="Text Placeholder 15">
            <a:extLst>
              <a:ext uri="{FF2B5EF4-FFF2-40B4-BE49-F238E27FC236}">
                <a16:creationId xmlns:a16="http://schemas.microsoft.com/office/drawing/2014/main" id="{8A82D6CB-0B7D-4973-9DD2-97630A199590}"/>
              </a:ext>
            </a:extLst>
          </p:cNvPr>
          <p:cNvSpPr>
            <a:spLocks noGrp="1"/>
          </p:cNvSpPr>
          <p:nvPr userDrawn="1">
            <p:ph type="body" sz="quarter" idx="18"/>
          </p:nvPr>
        </p:nvSpPr>
        <p:spPr>
          <a:xfrm>
            <a:off x="5243354" y="2489431"/>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9" name="Text Placeholder 15">
            <a:extLst>
              <a:ext uri="{FF2B5EF4-FFF2-40B4-BE49-F238E27FC236}">
                <a16:creationId xmlns:a16="http://schemas.microsoft.com/office/drawing/2014/main" id="{1EECE481-34AA-4CE7-886F-CC7E78EE627B}"/>
              </a:ext>
            </a:extLst>
          </p:cNvPr>
          <p:cNvSpPr>
            <a:spLocks noGrp="1"/>
          </p:cNvSpPr>
          <p:nvPr userDrawn="1">
            <p:ph type="body" sz="quarter" idx="19"/>
          </p:nvPr>
        </p:nvSpPr>
        <p:spPr>
          <a:xfrm>
            <a:off x="7380677" y="1527779"/>
            <a:ext cx="1540595" cy="675225"/>
          </a:xfrm>
          <a:prstGeom prst="rect">
            <a:avLst/>
          </a:prstGeom>
        </p:spPr>
        <p:txBody>
          <a:bodyPr>
            <a:normAutofit/>
          </a:bodyPr>
          <a:lstStyle>
            <a:lvl1pPr>
              <a:defRPr sz="1000">
                <a:solidFill>
                  <a:schemeClr val="tx1"/>
                </a:solidFill>
              </a:defRPr>
            </a:lvl1pPr>
          </a:lstStyle>
          <a:p>
            <a:pPr lvl="0"/>
            <a:endParaRPr lang="fi-FI" dirty="0"/>
          </a:p>
        </p:txBody>
      </p:sp>
      <p:sp>
        <p:nvSpPr>
          <p:cNvPr id="60" name="Text Placeholder 15">
            <a:extLst>
              <a:ext uri="{FF2B5EF4-FFF2-40B4-BE49-F238E27FC236}">
                <a16:creationId xmlns:a16="http://schemas.microsoft.com/office/drawing/2014/main" id="{C41425C5-33BE-43C9-A88F-ACD8A7E63D77}"/>
              </a:ext>
            </a:extLst>
          </p:cNvPr>
          <p:cNvSpPr>
            <a:spLocks noGrp="1"/>
          </p:cNvSpPr>
          <p:nvPr userDrawn="1">
            <p:ph type="body" sz="quarter" idx="20"/>
          </p:nvPr>
        </p:nvSpPr>
        <p:spPr>
          <a:xfrm>
            <a:off x="7408359" y="2451548"/>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1" name="Text Placeholder 15">
            <a:extLst>
              <a:ext uri="{FF2B5EF4-FFF2-40B4-BE49-F238E27FC236}">
                <a16:creationId xmlns:a16="http://schemas.microsoft.com/office/drawing/2014/main" id="{92A23631-553D-42B8-81D8-F34E8C047F6B}"/>
              </a:ext>
            </a:extLst>
          </p:cNvPr>
          <p:cNvSpPr>
            <a:spLocks noGrp="1"/>
          </p:cNvSpPr>
          <p:nvPr userDrawn="1">
            <p:ph type="body" sz="quarter" idx="21"/>
          </p:nvPr>
        </p:nvSpPr>
        <p:spPr>
          <a:xfrm>
            <a:off x="603486" y="4625897"/>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2" name="Text Placeholder 15">
            <a:extLst>
              <a:ext uri="{FF2B5EF4-FFF2-40B4-BE49-F238E27FC236}">
                <a16:creationId xmlns:a16="http://schemas.microsoft.com/office/drawing/2014/main" id="{332CCCC6-B3B0-4F5C-8D3D-14B8562DBC9D}"/>
              </a:ext>
            </a:extLst>
          </p:cNvPr>
          <p:cNvSpPr>
            <a:spLocks noGrp="1"/>
          </p:cNvSpPr>
          <p:nvPr userDrawn="1">
            <p:ph type="body" sz="quarter" idx="22"/>
          </p:nvPr>
        </p:nvSpPr>
        <p:spPr>
          <a:xfrm>
            <a:off x="631169" y="55496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3" name="Text Placeholder 15">
            <a:extLst>
              <a:ext uri="{FF2B5EF4-FFF2-40B4-BE49-F238E27FC236}">
                <a16:creationId xmlns:a16="http://schemas.microsoft.com/office/drawing/2014/main" id="{70334BC0-A67F-4F27-9675-30C0053DB103}"/>
              </a:ext>
            </a:extLst>
          </p:cNvPr>
          <p:cNvSpPr>
            <a:spLocks noGrp="1"/>
          </p:cNvSpPr>
          <p:nvPr userDrawn="1">
            <p:ph type="body" sz="quarter" idx="23"/>
          </p:nvPr>
        </p:nvSpPr>
        <p:spPr>
          <a:xfrm>
            <a:off x="2850184" y="4602097"/>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4" name="Text Placeholder 15">
            <a:extLst>
              <a:ext uri="{FF2B5EF4-FFF2-40B4-BE49-F238E27FC236}">
                <a16:creationId xmlns:a16="http://schemas.microsoft.com/office/drawing/2014/main" id="{540BEB54-922E-4859-8AF4-6EEC30AA1C03}"/>
              </a:ext>
            </a:extLst>
          </p:cNvPr>
          <p:cNvSpPr>
            <a:spLocks noGrp="1"/>
          </p:cNvSpPr>
          <p:nvPr userDrawn="1">
            <p:ph type="body" sz="quarter" idx="24"/>
          </p:nvPr>
        </p:nvSpPr>
        <p:spPr>
          <a:xfrm>
            <a:off x="2877867" y="55258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5" name="Text Placeholder 15">
            <a:extLst>
              <a:ext uri="{FF2B5EF4-FFF2-40B4-BE49-F238E27FC236}">
                <a16:creationId xmlns:a16="http://schemas.microsoft.com/office/drawing/2014/main" id="{21BD9F74-89C8-41F8-8D71-6A8EEEFA0409}"/>
              </a:ext>
            </a:extLst>
          </p:cNvPr>
          <p:cNvSpPr>
            <a:spLocks noGrp="1"/>
          </p:cNvSpPr>
          <p:nvPr userDrawn="1">
            <p:ph type="body" sz="quarter" idx="25"/>
          </p:nvPr>
        </p:nvSpPr>
        <p:spPr>
          <a:xfrm>
            <a:off x="5243354" y="4628854"/>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6" name="Text Placeholder 15">
            <a:extLst>
              <a:ext uri="{FF2B5EF4-FFF2-40B4-BE49-F238E27FC236}">
                <a16:creationId xmlns:a16="http://schemas.microsoft.com/office/drawing/2014/main" id="{80A3C535-82EF-4C98-AD10-EF3D447B623E}"/>
              </a:ext>
            </a:extLst>
          </p:cNvPr>
          <p:cNvSpPr>
            <a:spLocks noGrp="1"/>
          </p:cNvSpPr>
          <p:nvPr userDrawn="1">
            <p:ph type="body" sz="quarter" idx="26"/>
          </p:nvPr>
        </p:nvSpPr>
        <p:spPr>
          <a:xfrm>
            <a:off x="5271035" y="555262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7" name="Text Placeholder 15">
            <a:extLst>
              <a:ext uri="{FF2B5EF4-FFF2-40B4-BE49-F238E27FC236}">
                <a16:creationId xmlns:a16="http://schemas.microsoft.com/office/drawing/2014/main" id="{0CA461C2-62D7-4FD9-9A43-539C95A39725}"/>
              </a:ext>
            </a:extLst>
          </p:cNvPr>
          <p:cNvSpPr>
            <a:spLocks noGrp="1"/>
          </p:cNvSpPr>
          <p:nvPr userDrawn="1">
            <p:ph type="body" sz="quarter" idx="27"/>
          </p:nvPr>
        </p:nvSpPr>
        <p:spPr>
          <a:xfrm>
            <a:off x="7419121" y="4603835"/>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8" name="Text Placeholder 15">
            <a:extLst>
              <a:ext uri="{FF2B5EF4-FFF2-40B4-BE49-F238E27FC236}">
                <a16:creationId xmlns:a16="http://schemas.microsoft.com/office/drawing/2014/main" id="{44585863-B134-44DB-83C0-C4D34BDD30B7}"/>
              </a:ext>
            </a:extLst>
          </p:cNvPr>
          <p:cNvSpPr>
            <a:spLocks noGrp="1"/>
          </p:cNvSpPr>
          <p:nvPr userDrawn="1">
            <p:ph type="body" sz="quarter" idx="28"/>
          </p:nvPr>
        </p:nvSpPr>
        <p:spPr>
          <a:xfrm>
            <a:off x="7446802" y="5527604"/>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9" name="Title 1">
            <a:extLst>
              <a:ext uri="{FF2B5EF4-FFF2-40B4-BE49-F238E27FC236}">
                <a16:creationId xmlns:a16="http://schemas.microsoft.com/office/drawing/2014/main" id="{AB0DA8BC-3DBE-4F45-AFDE-8BFEAAA92DE1}"/>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Locations of data and systems</a:t>
            </a:r>
            <a:endParaRPr lang="fi-FI" sz="32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409374371"/>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C51D3C-75C3-4BDF-A694-F7210B22C6E8}"/>
              </a:ext>
            </a:extLst>
          </p:cNvPr>
          <p:cNvGraphicFramePr>
            <a:graphicFrameLocks noGrp="1"/>
          </p:cNvGraphicFramePr>
          <p:nvPr userDrawn="1">
            <p:extLst>
              <p:ext uri="{D42A27DB-BD31-4B8C-83A1-F6EECF244321}">
                <p14:modId xmlns:p14="http://schemas.microsoft.com/office/powerpoint/2010/main" val="4255199993"/>
              </p:ext>
            </p:extLst>
          </p:nvPr>
        </p:nvGraphicFramePr>
        <p:xfrm>
          <a:off x="130536" y="1230351"/>
          <a:ext cx="9333571" cy="5051721"/>
        </p:xfrm>
        <a:graphic>
          <a:graphicData uri="http://schemas.openxmlformats.org/drawingml/2006/table">
            <a:tbl>
              <a:tblPr firstRow="1" bandRow="1">
                <a:tableStyleId>{9D7B26C5-4107-4FEC-AEDC-1716B250A1EF}</a:tableStyleId>
              </a:tblPr>
              <a:tblGrid>
                <a:gridCol w="1245364">
                  <a:extLst>
                    <a:ext uri="{9D8B030D-6E8A-4147-A177-3AD203B41FA5}">
                      <a16:colId xmlns:a16="http://schemas.microsoft.com/office/drawing/2014/main" val="2837764126"/>
                    </a:ext>
                  </a:extLst>
                </a:gridCol>
                <a:gridCol w="4556549">
                  <a:extLst>
                    <a:ext uri="{9D8B030D-6E8A-4147-A177-3AD203B41FA5}">
                      <a16:colId xmlns:a16="http://schemas.microsoft.com/office/drawing/2014/main" val="3726031576"/>
                    </a:ext>
                  </a:extLst>
                </a:gridCol>
                <a:gridCol w="3531658">
                  <a:extLst>
                    <a:ext uri="{9D8B030D-6E8A-4147-A177-3AD203B41FA5}">
                      <a16:colId xmlns:a16="http://schemas.microsoft.com/office/drawing/2014/main" val="24717776"/>
                    </a:ext>
                  </a:extLst>
                </a:gridCol>
              </a:tblGrid>
              <a:tr h="276576">
                <a:tc>
                  <a:txBody>
                    <a:bodyPr/>
                    <a:lstStyle/>
                    <a:p>
                      <a:r>
                        <a:rPr lang="fi-FI" sz="1200" dirty="0" err="1"/>
                        <a:t>Topic</a:t>
                      </a:r>
                      <a:endParaRPr lang="fi-FI" sz="1200" dirty="0"/>
                    </a:p>
                  </a:txBody>
                  <a:tcPr marL="99060" marR="99060" marT="60960" marB="60960"/>
                </a:tc>
                <a:tc>
                  <a:txBody>
                    <a:bodyPr/>
                    <a:lstStyle/>
                    <a:p>
                      <a:r>
                        <a:rPr lang="fi-FI" sz="1200" dirty="0" err="1"/>
                        <a:t>Questions</a:t>
                      </a:r>
                      <a:endParaRPr lang="fi-FI" sz="1200" dirty="0"/>
                    </a:p>
                  </a:txBody>
                  <a:tcPr marL="99060" marR="99060" marT="60960" marB="60960"/>
                </a:tc>
                <a:tc>
                  <a:txBody>
                    <a:bodyPr/>
                    <a:lstStyle/>
                    <a:p>
                      <a:r>
                        <a:rPr lang="fi-FI" sz="1200" dirty="0" err="1"/>
                        <a:t>Answers</a:t>
                      </a:r>
                      <a:endParaRPr lang="fi-FI" sz="1200" dirty="0"/>
                    </a:p>
                  </a:txBody>
                  <a:tcPr marL="99060" marR="99060" marT="60960" marB="60960"/>
                </a:tc>
                <a:extLst>
                  <a:ext uri="{0D108BD9-81ED-4DB2-BD59-A6C34878D82A}">
                    <a16:rowId xmlns:a16="http://schemas.microsoft.com/office/drawing/2014/main" val="406672325"/>
                  </a:ext>
                </a:extLst>
              </a:tr>
              <a:tr h="774412">
                <a:tc>
                  <a:txBody>
                    <a:bodyPr/>
                    <a:lstStyle/>
                    <a:p>
                      <a:r>
                        <a:rPr lang="fi-FI" sz="1200" b="1" dirty="0" err="1"/>
                        <a:t>Response</a:t>
                      </a:r>
                      <a:r>
                        <a:rPr lang="fi-FI" sz="1200" b="1" dirty="0"/>
                        <a:t> </a:t>
                      </a:r>
                      <a:r>
                        <a:rPr lang="fi-FI" sz="1200" b="1" dirty="0" err="1"/>
                        <a:t>times</a:t>
                      </a:r>
                      <a:endParaRPr lang="fi-FI" sz="1200" b="1" dirty="0"/>
                    </a:p>
                  </a:txBody>
                  <a:tcPr marL="99060" marR="99060" marT="60960" marB="60960"/>
                </a:tc>
                <a:tc>
                  <a:txBody>
                    <a:bodyPr/>
                    <a:lstStyle/>
                    <a:p>
                      <a:r>
                        <a:rPr lang="en-US" sz="1200" dirty="0">
                          <a:effectLst/>
                        </a:rPr>
                        <a:t>What is the maximum amount of time the API consumer can wait for a response to any request? What is the expected response time for API so they can keep their customers using their system?</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75535634"/>
                  </a:ext>
                </a:extLst>
              </a:tr>
              <a:tr h="774412">
                <a:tc>
                  <a:txBody>
                    <a:bodyPr/>
                    <a:lstStyle/>
                    <a:p>
                      <a:r>
                        <a:rPr lang="fi-FI" sz="1200" b="1" dirty="0"/>
                        <a:t>Identity, </a:t>
                      </a:r>
                      <a:r>
                        <a:rPr lang="fi-FI" sz="1200" b="1" dirty="0" err="1"/>
                        <a:t>authentication</a:t>
                      </a:r>
                      <a:r>
                        <a:rPr lang="fi-FI" sz="1200" b="1" dirty="0"/>
                        <a:t>, </a:t>
                      </a:r>
                      <a:r>
                        <a:rPr lang="fi-FI" sz="1200" b="1" dirty="0" err="1"/>
                        <a:t>authorization</a:t>
                      </a:r>
                      <a:endParaRPr lang="fi-FI" sz="1200" b="1" dirty="0"/>
                    </a:p>
                  </a:txBody>
                  <a:tcPr marL="99060" marR="99060" marT="60960" marB="60960"/>
                </a:tc>
                <a:tc>
                  <a:txBody>
                    <a:bodyPr/>
                    <a:lstStyle/>
                    <a:p>
                      <a:r>
                        <a:rPr lang="en-US" sz="1200" dirty="0">
                          <a:effectLst/>
                        </a:rPr>
                        <a:t>Is there a need to identify users? What are the common identifiers between the API Consumer and the API (email, customer number, social  security number)? How are the API consumer's end-users authenticated?</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1970299705"/>
                  </a:ext>
                </a:extLst>
              </a:tr>
              <a:tr h="442521">
                <a:tc>
                  <a:txBody>
                    <a:bodyPr/>
                    <a:lstStyle/>
                    <a:p>
                      <a:r>
                        <a:rPr lang="fi-FI" sz="1200" b="1" dirty="0"/>
                        <a:t>Data </a:t>
                      </a:r>
                      <a:r>
                        <a:rPr lang="fi-FI" sz="1200" b="1" dirty="0" err="1"/>
                        <a:t>formats</a:t>
                      </a:r>
                      <a:endParaRPr lang="fi-FI" sz="1200" b="1" dirty="0"/>
                    </a:p>
                  </a:txBody>
                  <a:tcPr marL="99060" marR="99060" marT="60960" marB="60960"/>
                </a:tc>
                <a:tc>
                  <a:txBody>
                    <a:bodyPr/>
                    <a:lstStyle/>
                    <a:p>
                      <a:r>
                        <a:rPr lang="en-US" sz="1200" dirty="0">
                          <a:effectLst/>
                        </a:rPr>
                        <a:t>Which data formats the API consumers prefer and can easily process?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669102867"/>
                  </a:ext>
                </a:extLst>
              </a:tr>
              <a:tr h="623109">
                <a:tc>
                  <a:txBody>
                    <a:bodyPr/>
                    <a:lstStyle/>
                    <a:p>
                      <a:r>
                        <a:rPr lang="fi-FI" sz="1200" b="1" dirty="0" err="1"/>
                        <a:t>Making</a:t>
                      </a:r>
                      <a:r>
                        <a:rPr lang="fi-FI" sz="1200" b="1" dirty="0"/>
                        <a:t> </a:t>
                      </a:r>
                      <a:r>
                        <a:rPr lang="fi-FI" sz="1200" b="1" dirty="0" err="1"/>
                        <a:t>requests</a:t>
                      </a:r>
                      <a:endParaRPr lang="fi-FI" sz="1200" b="1" dirty="0"/>
                    </a:p>
                  </a:txBody>
                  <a:tcPr marL="99060" marR="99060" marT="60960" marB="60960"/>
                </a:tc>
                <a:tc>
                  <a:txBody>
                    <a:bodyPr/>
                    <a:lstStyle/>
                    <a:p>
                      <a:r>
                        <a:rPr lang="en-US" sz="1200" dirty="0">
                          <a:effectLst/>
                        </a:rPr>
                        <a:t>Does the API consumer have some technical limitations when calling the API? For example supported HTTP-verbs, headers?</a:t>
                      </a:r>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31214776"/>
                  </a:ext>
                </a:extLst>
              </a:tr>
              <a:tr h="608467">
                <a:tc>
                  <a:txBody>
                    <a:bodyPr/>
                    <a:lstStyle/>
                    <a:p>
                      <a:r>
                        <a:rPr lang="fi-FI" sz="1200" b="1" dirty="0" err="1"/>
                        <a:t>Handling</a:t>
                      </a:r>
                      <a:r>
                        <a:rPr lang="fi-FI" sz="1200" b="1" dirty="0"/>
                        <a:t> </a:t>
                      </a:r>
                      <a:r>
                        <a:rPr lang="fi-FI" sz="1200" b="1" dirty="0" err="1"/>
                        <a:t>responses</a:t>
                      </a:r>
                      <a:endParaRPr lang="fi-FI" sz="1200" b="1" dirty="0"/>
                    </a:p>
                  </a:txBody>
                  <a:tcPr marL="99060" marR="99060" marT="60960" marB="60960"/>
                </a:tc>
                <a:tc>
                  <a:txBody>
                    <a:bodyPr/>
                    <a:lstStyle/>
                    <a:p>
                      <a:r>
                        <a:rPr lang="en-US" sz="1200" dirty="0">
                          <a:effectLst/>
                        </a:rPr>
                        <a:t>What kind of responses the API Consumer is able to handle from the API? (Which HTTP response codes supported? Special requirements for errors+)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604504095"/>
                  </a:ext>
                </a:extLst>
              </a:tr>
              <a:tr h="608467">
                <a:tc>
                  <a:txBody>
                    <a:bodyPr/>
                    <a:lstStyle/>
                    <a:p>
                      <a:r>
                        <a:rPr lang="fi-FI" sz="1200" b="1" dirty="0" err="1"/>
                        <a:t>Localization</a:t>
                      </a:r>
                      <a:r>
                        <a:rPr lang="fi-FI" sz="1200" b="1" dirty="0"/>
                        <a:t> and </a:t>
                      </a:r>
                      <a:r>
                        <a:rPr lang="fi-FI" sz="1200" b="1" dirty="0" err="1"/>
                        <a:t>standards</a:t>
                      </a:r>
                      <a:endParaRPr lang="fi-FI" sz="1200" b="1" dirty="0"/>
                    </a:p>
                  </a:txBody>
                  <a:tcPr marL="99060" marR="99060" marT="60960" marB="60960"/>
                </a:tc>
                <a:tc>
                  <a:txBody>
                    <a:bodyPr/>
                    <a:lstStyle/>
                    <a:p>
                      <a:r>
                        <a:rPr lang="en-US" sz="1200" dirty="0">
                          <a:effectLst/>
                        </a:rPr>
                        <a:t>Are there any specific requirements about language, currencies, codes, API specific error codes, error messages and time stamps?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175932053"/>
                  </a:ext>
                </a:extLst>
              </a:tr>
              <a:tr h="774412">
                <a:tc>
                  <a:txBody>
                    <a:bodyPr/>
                    <a:lstStyle/>
                    <a:p>
                      <a:r>
                        <a:rPr lang="fi-FI" sz="1200" b="1" dirty="0" err="1"/>
                        <a:t>Encryption</a:t>
                      </a:r>
                      <a:endParaRPr lang="fi-FI" sz="1200" b="1" dirty="0"/>
                    </a:p>
                  </a:txBody>
                  <a:tcPr marL="99060" marR="99060" marT="60960" marB="60960"/>
                </a:tc>
                <a:tc>
                  <a:txBody>
                    <a:bodyPr/>
                    <a:lstStyle/>
                    <a:p>
                      <a:r>
                        <a:rPr lang="en-US" sz="1200" dirty="0">
                          <a:effectLst/>
                        </a:rPr>
                        <a:t>Check if API consumers will be able to handle secure connections with TLS (i.e. HTTPS)? If API handles sensitive encrypted data, verify what encryption algorithms consumers can use?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08157517"/>
                  </a:ext>
                </a:extLst>
              </a:tr>
            </a:tbl>
          </a:graphicData>
        </a:graphic>
      </p:graphicFrame>
      <p:sp>
        <p:nvSpPr>
          <p:cNvPr id="5" name="Title 1">
            <a:extLst>
              <a:ext uri="{FF2B5EF4-FFF2-40B4-BE49-F238E27FC236}">
                <a16:creationId xmlns:a16="http://schemas.microsoft.com/office/drawing/2014/main" id="{57E79955-2475-48C4-949C-D24961D672F4}"/>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API Consumer </a:t>
            </a:r>
            <a:r>
              <a:rPr lang="fi-FI" sz="3200" dirty="0" err="1">
                <a:solidFill>
                  <a:srgbClr val="000000"/>
                </a:solidFill>
                <a:latin typeface="Berlin Sans FB" panose="020E0602020502020306" pitchFamily="34" charset="0"/>
              </a:rPr>
              <a:t>interview</a:t>
            </a:r>
            <a:endParaRPr lang="fi-FI" sz="3200" dirty="0">
              <a:solidFill>
                <a:srgbClr val="000000"/>
              </a:solidFill>
              <a:latin typeface="Berlin Sans FB" panose="020E0602020502020306" pitchFamily="34" charset="0"/>
            </a:endParaRPr>
          </a:p>
        </p:txBody>
      </p:sp>
      <p:sp>
        <p:nvSpPr>
          <p:cNvPr id="6" name="Text Placeholder 15">
            <a:extLst>
              <a:ext uri="{FF2B5EF4-FFF2-40B4-BE49-F238E27FC236}">
                <a16:creationId xmlns:a16="http://schemas.microsoft.com/office/drawing/2014/main" id="{C2C4562F-D387-4F31-A12B-22142D485071}"/>
              </a:ext>
            </a:extLst>
          </p:cNvPr>
          <p:cNvSpPr>
            <a:spLocks noGrp="1"/>
          </p:cNvSpPr>
          <p:nvPr>
            <p:ph type="body" sz="quarter" idx="13" hasCustomPrompt="1"/>
          </p:nvPr>
        </p:nvSpPr>
        <p:spPr>
          <a:xfrm>
            <a:off x="5112161" y="559496"/>
            <a:ext cx="3778882" cy="502288"/>
          </a:xfrm>
          <a:prstGeom prst="rect">
            <a:avLst/>
          </a:prstGeom>
        </p:spPr>
        <p:txBody>
          <a:bodyPr>
            <a:noAutofit/>
          </a:bodyPr>
          <a:lstStyle>
            <a:lvl1pPr marL="0" indent="0">
              <a:buNone/>
              <a:defRPr sz="1400">
                <a:solidFill>
                  <a:schemeClr val="tx1"/>
                </a:solidFill>
              </a:defRPr>
            </a:lvl1pPr>
          </a:lstStyle>
          <a:p>
            <a:pPr lvl="0"/>
            <a:r>
              <a:rPr lang="fi-FI" dirty="0"/>
              <a:t>API </a:t>
            </a:r>
            <a:r>
              <a:rPr lang="fi-FI" dirty="0" err="1"/>
              <a:t>consuming</a:t>
            </a:r>
            <a:r>
              <a:rPr lang="fi-FI" dirty="0"/>
              <a:t> </a:t>
            </a:r>
            <a:r>
              <a:rPr lang="fi-FI" dirty="0" err="1"/>
              <a:t>application</a:t>
            </a:r>
            <a:r>
              <a:rPr lang="fi-FI" dirty="0"/>
              <a:t> and team </a:t>
            </a:r>
            <a:r>
              <a:rPr lang="fi-FI" dirty="0" err="1"/>
              <a:t>name</a:t>
            </a:r>
            <a:endParaRPr lang="fi-FI" dirty="0"/>
          </a:p>
        </p:txBody>
      </p:sp>
      <p:sp>
        <p:nvSpPr>
          <p:cNvPr id="7" name="Text Placeholder 15">
            <a:extLst>
              <a:ext uri="{FF2B5EF4-FFF2-40B4-BE49-F238E27FC236}">
                <a16:creationId xmlns:a16="http://schemas.microsoft.com/office/drawing/2014/main" id="{0A48D062-EAD4-482B-8CE7-34B29A906C51}"/>
              </a:ext>
            </a:extLst>
          </p:cNvPr>
          <p:cNvSpPr>
            <a:spLocks noGrp="1"/>
          </p:cNvSpPr>
          <p:nvPr>
            <p:ph type="body" sz="quarter" idx="16"/>
          </p:nvPr>
        </p:nvSpPr>
        <p:spPr>
          <a:xfrm>
            <a:off x="6071559" y="1562458"/>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8" name="Text Placeholder 15">
            <a:extLst>
              <a:ext uri="{FF2B5EF4-FFF2-40B4-BE49-F238E27FC236}">
                <a16:creationId xmlns:a16="http://schemas.microsoft.com/office/drawing/2014/main" id="{55F9FD9B-29C3-474F-A7D0-8E10CC6B906D}"/>
              </a:ext>
            </a:extLst>
          </p:cNvPr>
          <p:cNvSpPr>
            <a:spLocks noGrp="1"/>
          </p:cNvSpPr>
          <p:nvPr>
            <p:ph type="body" sz="quarter" idx="17"/>
          </p:nvPr>
        </p:nvSpPr>
        <p:spPr>
          <a:xfrm>
            <a:off x="6071559" y="2408663"/>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9" name="Text Placeholder 15">
            <a:extLst>
              <a:ext uri="{FF2B5EF4-FFF2-40B4-BE49-F238E27FC236}">
                <a16:creationId xmlns:a16="http://schemas.microsoft.com/office/drawing/2014/main" id="{3AF5E284-1F2C-4D37-A14C-1838982E9437}"/>
              </a:ext>
            </a:extLst>
          </p:cNvPr>
          <p:cNvSpPr>
            <a:spLocks noGrp="1"/>
          </p:cNvSpPr>
          <p:nvPr>
            <p:ph type="body" sz="quarter" idx="18"/>
          </p:nvPr>
        </p:nvSpPr>
        <p:spPr>
          <a:xfrm>
            <a:off x="6071559" y="3162302"/>
            <a:ext cx="3392548" cy="409489"/>
          </a:xfrm>
          <a:prstGeom prst="rect">
            <a:avLst/>
          </a:prstGeom>
        </p:spPr>
        <p:txBody>
          <a:bodyPr>
            <a:normAutofit/>
          </a:bodyPr>
          <a:lstStyle>
            <a:lvl1pPr>
              <a:defRPr sz="1000">
                <a:solidFill>
                  <a:schemeClr val="tx1"/>
                </a:solidFill>
              </a:defRPr>
            </a:lvl1pPr>
          </a:lstStyle>
          <a:p>
            <a:pPr lvl="0"/>
            <a:endParaRPr lang="fi-FI" dirty="0"/>
          </a:p>
        </p:txBody>
      </p:sp>
      <p:sp>
        <p:nvSpPr>
          <p:cNvPr id="10" name="Text Placeholder 15">
            <a:extLst>
              <a:ext uri="{FF2B5EF4-FFF2-40B4-BE49-F238E27FC236}">
                <a16:creationId xmlns:a16="http://schemas.microsoft.com/office/drawing/2014/main" id="{BAC85CAE-32FE-48A6-8FCD-2220CC14605D}"/>
              </a:ext>
            </a:extLst>
          </p:cNvPr>
          <p:cNvSpPr>
            <a:spLocks noGrp="1"/>
          </p:cNvSpPr>
          <p:nvPr>
            <p:ph type="body" sz="quarter" idx="19"/>
          </p:nvPr>
        </p:nvSpPr>
        <p:spPr>
          <a:xfrm>
            <a:off x="6071559" y="3571791"/>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1" name="Text Placeholder 15">
            <a:extLst>
              <a:ext uri="{FF2B5EF4-FFF2-40B4-BE49-F238E27FC236}">
                <a16:creationId xmlns:a16="http://schemas.microsoft.com/office/drawing/2014/main" id="{57ECC3DA-55A9-4D2B-A7AE-FD34DB266FF5}"/>
              </a:ext>
            </a:extLst>
          </p:cNvPr>
          <p:cNvSpPr>
            <a:spLocks noGrp="1"/>
          </p:cNvSpPr>
          <p:nvPr>
            <p:ph type="body" sz="quarter" idx="20"/>
          </p:nvPr>
        </p:nvSpPr>
        <p:spPr>
          <a:xfrm>
            <a:off x="6071559" y="4242626"/>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2" name="Text Placeholder 15">
            <a:extLst>
              <a:ext uri="{FF2B5EF4-FFF2-40B4-BE49-F238E27FC236}">
                <a16:creationId xmlns:a16="http://schemas.microsoft.com/office/drawing/2014/main" id="{DA55A880-416F-4350-BD5D-9939D53AC520}"/>
              </a:ext>
            </a:extLst>
          </p:cNvPr>
          <p:cNvSpPr>
            <a:spLocks noGrp="1"/>
          </p:cNvSpPr>
          <p:nvPr>
            <p:ph type="body" sz="quarter" idx="21"/>
          </p:nvPr>
        </p:nvSpPr>
        <p:spPr>
          <a:xfrm>
            <a:off x="6071559" y="4913466"/>
            <a:ext cx="3392548" cy="595668"/>
          </a:xfrm>
          <a:prstGeom prst="rect">
            <a:avLst/>
          </a:prstGeom>
        </p:spPr>
        <p:txBody>
          <a:bodyPr>
            <a:normAutofit/>
          </a:bodyPr>
          <a:lstStyle>
            <a:lvl1pPr>
              <a:defRPr sz="1000">
                <a:solidFill>
                  <a:schemeClr val="tx1"/>
                </a:solidFill>
              </a:defRPr>
            </a:lvl1pPr>
          </a:lstStyle>
          <a:p>
            <a:pPr lvl="0"/>
            <a:endParaRPr lang="fi-FI" dirty="0"/>
          </a:p>
        </p:txBody>
      </p:sp>
      <p:sp>
        <p:nvSpPr>
          <p:cNvPr id="13" name="Text Placeholder 15">
            <a:extLst>
              <a:ext uri="{FF2B5EF4-FFF2-40B4-BE49-F238E27FC236}">
                <a16:creationId xmlns:a16="http://schemas.microsoft.com/office/drawing/2014/main" id="{4E81E346-659D-4048-BCAB-64C40A868752}"/>
              </a:ext>
            </a:extLst>
          </p:cNvPr>
          <p:cNvSpPr>
            <a:spLocks noGrp="1"/>
          </p:cNvSpPr>
          <p:nvPr>
            <p:ph type="body" sz="quarter" idx="22"/>
          </p:nvPr>
        </p:nvSpPr>
        <p:spPr>
          <a:xfrm>
            <a:off x="6071559" y="5564817"/>
            <a:ext cx="3392548" cy="684756"/>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16439580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206281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5062658" y="4137285"/>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316926" y="4137285"/>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212196" y="2668033"/>
            <a:ext cx="701667" cy="276999"/>
          </a:xfrm>
          <a:prstGeom prst="rect">
            <a:avLst/>
          </a:prstGeom>
          <a:noFill/>
        </p:spPr>
        <p:txBody>
          <a:bodyPr wrap="none" rtlCol="0">
            <a:spAutoFit/>
          </a:bodyPr>
          <a:lstStyle/>
          <a:p>
            <a:r>
              <a:rPr lang="fi-FI" sz="1200" b="1" dirty="0" err="1"/>
              <a:t>Request</a:t>
            </a:r>
            <a:endParaRPr lang="fi-FI" sz="1200" b="1" dirty="0"/>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938115" y="2610341"/>
            <a:ext cx="967888" cy="461665"/>
          </a:xfrm>
          <a:prstGeom prst="rect">
            <a:avLst/>
          </a:prstGeom>
          <a:noFill/>
        </p:spPr>
        <p:txBody>
          <a:bodyPr wrap="square" rtlCol="0">
            <a:spAutoFit/>
          </a:bodyPr>
          <a:lstStyle/>
          <a:p>
            <a:r>
              <a:rPr lang="fi-FI" sz="1200" b="1" dirty="0" err="1"/>
              <a:t>Perform</a:t>
            </a:r>
            <a:r>
              <a:rPr lang="fi-FI" sz="1200" b="1" dirty="0"/>
              <a:t> </a:t>
            </a:r>
            <a:r>
              <a:rPr lang="fi-FI" sz="1200" b="1" dirty="0" err="1"/>
              <a:t>request</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212194" y="4955369"/>
            <a:ext cx="1022991" cy="461665"/>
          </a:xfrm>
          <a:prstGeom prst="rect">
            <a:avLst/>
          </a:prstGeom>
          <a:noFill/>
        </p:spPr>
        <p:txBody>
          <a:bodyPr wrap="square" rtlCol="0">
            <a:spAutoFit/>
          </a:bodyPr>
          <a:lstStyle/>
          <a:p>
            <a:r>
              <a:rPr lang="fi-FI" sz="1200" b="1" dirty="0" err="1"/>
              <a:t>Response</a:t>
            </a:r>
            <a:r>
              <a:rPr lang="fi-FI" sz="1200" b="1" dirty="0"/>
              <a:t> </a:t>
            </a:r>
            <a:r>
              <a:rPr lang="fi-FI" sz="1200" b="1" dirty="0" err="1"/>
              <a:t>value</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938115" y="4908760"/>
            <a:ext cx="967888" cy="461665"/>
          </a:xfrm>
          <a:prstGeom prst="rect">
            <a:avLst/>
          </a:prstGeom>
          <a:noFill/>
        </p:spPr>
        <p:txBody>
          <a:bodyPr wrap="square" rtlCol="0">
            <a:spAutoFit/>
          </a:bodyPr>
          <a:lstStyle/>
          <a:p>
            <a:r>
              <a:rPr lang="fi-FI" sz="1200" b="1" dirty="0" err="1"/>
              <a:t>Send</a:t>
            </a:r>
            <a:r>
              <a:rPr lang="fi-FI" sz="1200" b="1" dirty="0"/>
              <a:t> </a:t>
            </a:r>
            <a:r>
              <a:rPr lang="fi-FI" sz="1200" b="1" dirty="0" err="1"/>
              <a:t>response</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1863224"/>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119806" y="426997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91238" y="4670583"/>
            <a:ext cx="2860909" cy="1462616"/>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requests and responses</a:t>
            </a:r>
            <a:endParaRPr lang="fi-FI" sz="3200" dirty="0">
              <a:solidFill>
                <a:srgbClr val="000000"/>
              </a:solidFill>
              <a:latin typeface="Berlin Sans FB" panose="020E0602020502020306" pitchFamily="34" charset="0"/>
            </a:endParaRPr>
          </a:p>
        </p:txBody>
      </p:sp>
      <p:sp>
        <p:nvSpPr>
          <p:cNvPr id="22" name="Text Placeholder 15">
            <a:extLst>
              <a:ext uri="{FF2B5EF4-FFF2-40B4-BE49-F238E27FC236}">
                <a16:creationId xmlns:a16="http://schemas.microsoft.com/office/drawing/2014/main" id="{F38968D7-0F52-442A-9C05-BA979FFED76F}"/>
              </a:ext>
            </a:extLst>
          </p:cNvPr>
          <p:cNvSpPr>
            <a:spLocks noGrp="1"/>
          </p:cNvSpPr>
          <p:nvPr>
            <p:ph type="body" sz="quarter" idx="16"/>
          </p:nvPr>
        </p:nvSpPr>
        <p:spPr>
          <a:xfrm>
            <a:off x="2207336" y="1294863"/>
            <a:ext cx="5214045" cy="487816"/>
          </a:xfrm>
          <a:prstGeom prst="rect">
            <a:avLst/>
          </a:prstGeom>
        </p:spPr>
        <p:txBody>
          <a:bodyPr>
            <a:normAutofit/>
          </a:bodyPr>
          <a:lstStyle>
            <a:lvl1pPr marL="0" indent="0">
              <a:buNone/>
              <a:defRPr sz="1000">
                <a:solidFill>
                  <a:schemeClr val="tx1"/>
                </a:solidFill>
              </a:defRPr>
            </a:lvl1pPr>
          </a:lstStyle>
          <a:p>
            <a:pPr lvl="0"/>
            <a:endParaRPr lang="fi-FI" dirty="0"/>
          </a:p>
        </p:txBody>
      </p:sp>
      <p:sp>
        <p:nvSpPr>
          <p:cNvPr id="23" name="TextBox 22">
            <a:extLst>
              <a:ext uri="{FF2B5EF4-FFF2-40B4-BE49-F238E27FC236}">
                <a16:creationId xmlns:a16="http://schemas.microsoft.com/office/drawing/2014/main" id="{6ADAE489-E1F6-4ACE-B9BF-76B924EC2681}"/>
              </a:ext>
            </a:extLst>
          </p:cNvPr>
          <p:cNvSpPr txBox="1"/>
          <p:nvPr userDrawn="1"/>
        </p:nvSpPr>
        <p:spPr>
          <a:xfrm>
            <a:off x="2161553" y="972313"/>
            <a:ext cx="1170513" cy="276999"/>
          </a:xfrm>
          <a:prstGeom prst="rect">
            <a:avLst/>
          </a:prstGeom>
          <a:noFill/>
        </p:spPr>
        <p:txBody>
          <a:bodyPr wrap="none" rtlCol="0">
            <a:spAutoFit/>
          </a:bodyPr>
          <a:lstStyle/>
          <a:p>
            <a:r>
              <a:rPr lang="fi-FI" sz="1200" b="1" dirty="0" err="1"/>
              <a:t>Scenario</a:t>
            </a:r>
            <a:r>
              <a:rPr lang="fi-FI" sz="1200" b="1" dirty="0"/>
              <a:t> </a:t>
            </a:r>
            <a:r>
              <a:rPr lang="fi-FI" sz="1200" b="1" dirty="0" err="1"/>
              <a:t>name</a:t>
            </a:r>
            <a:r>
              <a:rPr lang="fi-FI" sz="1200" b="1" dirty="0"/>
              <a:t>:</a:t>
            </a:r>
          </a:p>
        </p:txBody>
      </p:sp>
      <p:sp>
        <p:nvSpPr>
          <p:cNvPr id="24" name="Text Placeholder 15">
            <a:extLst>
              <a:ext uri="{FF2B5EF4-FFF2-40B4-BE49-F238E27FC236}">
                <a16:creationId xmlns:a16="http://schemas.microsoft.com/office/drawing/2014/main" id="{BB5D4744-0C67-4AE8-8FC8-C71176145592}"/>
              </a:ext>
            </a:extLst>
          </p:cNvPr>
          <p:cNvSpPr>
            <a:spLocks noGrp="1"/>
          </p:cNvSpPr>
          <p:nvPr>
            <p:ph type="body" sz="quarter" idx="17" hasCustomPrompt="1"/>
          </p:nvPr>
        </p:nvSpPr>
        <p:spPr>
          <a:xfrm>
            <a:off x="1493945" y="4177450"/>
            <a:ext cx="2860909" cy="393365"/>
          </a:xfrm>
          <a:prstGeom prst="rect">
            <a:avLst/>
          </a:prstGeom>
        </p:spPr>
        <p:txBody>
          <a:bodyPr>
            <a:normAutofit/>
          </a:bodyPr>
          <a:lstStyle>
            <a:lvl1pPr marL="0" indent="0">
              <a:buNone/>
              <a:defRPr sz="1000">
                <a:solidFill>
                  <a:schemeClr val="tx1"/>
                </a:solidFill>
              </a:defRPr>
            </a:lvl1pPr>
          </a:lstStyle>
          <a:p>
            <a:pPr lvl="0"/>
            <a:r>
              <a:rPr lang="fi-FI" dirty="0"/>
              <a:t>HTTP STATUS CODE &amp; </a:t>
            </a:r>
            <a:r>
              <a:rPr lang="fi-FI" dirty="0" err="1"/>
              <a:t>custom</a:t>
            </a:r>
            <a:r>
              <a:rPr lang="fi-FI" dirty="0"/>
              <a:t> </a:t>
            </a:r>
            <a:r>
              <a:rPr lang="fi-FI" dirty="0" err="1"/>
              <a:t>error</a:t>
            </a:r>
            <a:r>
              <a:rPr lang="fi-FI" dirty="0"/>
              <a:t> </a:t>
            </a:r>
            <a:r>
              <a:rPr lang="fi-FI" dirty="0" err="1"/>
              <a:t>code</a:t>
            </a:r>
            <a:endParaRPr lang="fi-FI" dirty="0"/>
          </a:p>
        </p:txBody>
      </p:sp>
    </p:spTree>
    <p:extLst>
      <p:ext uri="{BB962C8B-B14F-4D97-AF65-F5344CB8AC3E}">
        <p14:creationId xmlns:p14="http://schemas.microsoft.com/office/powerpoint/2010/main" val="2068078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4985910" y="2979552"/>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240178" y="2979552"/>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171615" y="2176944"/>
            <a:ext cx="981615" cy="461665"/>
          </a:xfrm>
          <a:prstGeom prst="rect">
            <a:avLst/>
          </a:prstGeom>
          <a:noFill/>
        </p:spPr>
        <p:txBody>
          <a:bodyPr wrap="none" rtlCol="0">
            <a:spAutoFit/>
          </a:bodyPr>
          <a:lstStyle/>
          <a:p>
            <a:r>
              <a:rPr lang="fi-FI" sz="1200" b="1" dirty="0" err="1"/>
              <a:t>Request</a:t>
            </a:r>
            <a:endParaRPr lang="fi-FI" sz="1200" b="1" dirty="0"/>
          </a:p>
          <a:p>
            <a:r>
              <a:rPr lang="fi-FI" sz="1200" b="1" dirty="0"/>
              <a:t>Subscription</a:t>
            </a:r>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824672" y="2133749"/>
            <a:ext cx="1051921" cy="461665"/>
          </a:xfrm>
          <a:prstGeom prst="rect">
            <a:avLst/>
          </a:prstGeom>
          <a:noFill/>
        </p:spPr>
        <p:txBody>
          <a:bodyPr wrap="square" rtlCol="0">
            <a:spAutoFit/>
          </a:bodyPr>
          <a:lstStyle/>
          <a:p>
            <a:r>
              <a:rPr lang="fi-FI" sz="1200" b="1" dirty="0" err="1"/>
              <a:t>Register</a:t>
            </a:r>
            <a:r>
              <a:rPr lang="fi-FI" sz="1200" b="1" dirty="0"/>
              <a:t> </a:t>
            </a:r>
            <a:r>
              <a:rPr lang="fi-FI" sz="1200" b="1" dirty="0" err="1"/>
              <a:t>subscription</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135446" y="3797636"/>
            <a:ext cx="1022991" cy="461665"/>
          </a:xfrm>
          <a:prstGeom prst="rect">
            <a:avLst/>
          </a:prstGeom>
          <a:noFill/>
        </p:spPr>
        <p:txBody>
          <a:bodyPr wrap="square" rtlCol="0">
            <a:spAutoFit/>
          </a:bodyPr>
          <a:lstStyle/>
          <a:p>
            <a:r>
              <a:rPr lang="fi-FI" sz="1200" b="1" dirty="0" err="1"/>
              <a:t>Process</a:t>
            </a:r>
            <a:r>
              <a:rPr lang="fi-FI" sz="1200" b="1" dirty="0"/>
              <a:t> </a:t>
            </a:r>
            <a:r>
              <a:rPr lang="fi-FI" sz="1200" b="1" dirty="0" err="1"/>
              <a:t>event</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861367" y="3751028"/>
            <a:ext cx="967888" cy="461665"/>
          </a:xfrm>
          <a:prstGeom prst="rect">
            <a:avLst/>
          </a:prstGeom>
          <a:noFill/>
        </p:spPr>
        <p:txBody>
          <a:bodyPr wrap="square" rtlCol="0">
            <a:spAutoFit/>
          </a:bodyPr>
          <a:lstStyle/>
          <a:p>
            <a:r>
              <a:rPr lang="fi-FI" sz="1200" b="1" dirty="0" err="1"/>
              <a:t>Trigger</a:t>
            </a:r>
            <a:r>
              <a:rPr lang="fi-FI" sz="1200" b="1" dirty="0"/>
              <a:t> &amp; </a:t>
            </a:r>
            <a:r>
              <a:rPr lang="fi-FI" sz="1200" b="1" dirty="0" err="1"/>
              <a:t>send</a:t>
            </a:r>
            <a:r>
              <a:rPr lang="fi-FI" sz="1200" b="1" dirty="0"/>
              <a:t> </a:t>
            </a:r>
            <a:r>
              <a:rPr lang="fi-FI" sz="1200" b="1" dirty="0" err="1"/>
              <a:t>event</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9"/>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043058" y="3112242"/>
            <a:ext cx="3425898" cy="873803"/>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14490" y="3112241"/>
            <a:ext cx="2860909" cy="1863224"/>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events (push)</a:t>
            </a:r>
            <a:endParaRPr lang="fi-FI" sz="3200" dirty="0">
              <a:solidFill>
                <a:srgbClr val="000000"/>
              </a:solidFill>
              <a:latin typeface="Berlin Sans FB" panose="020E0602020502020306" pitchFamily="34" charset="0"/>
            </a:endParaRPr>
          </a:p>
        </p:txBody>
      </p:sp>
      <p:sp>
        <p:nvSpPr>
          <p:cNvPr id="22" name="Flowchart: Stored Data 21">
            <a:extLst>
              <a:ext uri="{FF2B5EF4-FFF2-40B4-BE49-F238E27FC236}">
                <a16:creationId xmlns:a16="http://schemas.microsoft.com/office/drawing/2014/main" id="{BB9F0D00-19DE-4C9A-BBE7-674B1E545347}"/>
              </a:ext>
            </a:extLst>
          </p:cNvPr>
          <p:cNvSpPr/>
          <p:nvPr userDrawn="1"/>
        </p:nvSpPr>
        <p:spPr>
          <a:xfrm flipH="1">
            <a:off x="5129825" y="5360993"/>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3" name="Speech Bubble: Rectangle 22">
            <a:extLst>
              <a:ext uri="{FF2B5EF4-FFF2-40B4-BE49-F238E27FC236}">
                <a16:creationId xmlns:a16="http://schemas.microsoft.com/office/drawing/2014/main" id="{37AD8435-EA17-4A53-B53C-4EB044819217}"/>
              </a:ext>
            </a:extLst>
          </p:cNvPr>
          <p:cNvSpPr/>
          <p:nvPr userDrawn="1"/>
        </p:nvSpPr>
        <p:spPr>
          <a:xfrm>
            <a:off x="1423403" y="5362643"/>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4" name="TextBox 23">
            <a:extLst>
              <a:ext uri="{FF2B5EF4-FFF2-40B4-BE49-F238E27FC236}">
                <a16:creationId xmlns:a16="http://schemas.microsoft.com/office/drawing/2014/main" id="{D27025A2-E21A-499C-B48E-53D30949A047}"/>
              </a:ext>
            </a:extLst>
          </p:cNvPr>
          <p:cNvSpPr txBox="1"/>
          <p:nvPr userDrawn="1"/>
        </p:nvSpPr>
        <p:spPr>
          <a:xfrm>
            <a:off x="135446" y="5258782"/>
            <a:ext cx="1169089" cy="646331"/>
          </a:xfrm>
          <a:prstGeom prst="rect">
            <a:avLst/>
          </a:prstGeom>
          <a:noFill/>
        </p:spPr>
        <p:txBody>
          <a:bodyPr wrap="square" rtlCol="0">
            <a:spAutoFit/>
          </a:bodyPr>
          <a:lstStyle/>
          <a:p>
            <a:r>
              <a:rPr lang="fi-FI" sz="1200" b="1" dirty="0" err="1"/>
              <a:t>Request</a:t>
            </a:r>
            <a:r>
              <a:rPr lang="fi-FI" sz="1200" b="1" dirty="0"/>
              <a:t> </a:t>
            </a:r>
            <a:r>
              <a:rPr lang="fi-FI" sz="1200" b="1" dirty="0" err="1"/>
              <a:t>subscription</a:t>
            </a:r>
            <a:r>
              <a:rPr lang="fi-FI" sz="1200" b="1" dirty="0"/>
              <a:t> </a:t>
            </a:r>
            <a:r>
              <a:rPr lang="fi-FI" sz="1200" b="1" dirty="0" err="1"/>
              <a:t>removal</a:t>
            </a:r>
            <a:endParaRPr lang="fi-FI" sz="1200" b="1" dirty="0"/>
          </a:p>
        </p:txBody>
      </p:sp>
      <p:sp>
        <p:nvSpPr>
          <p:cNvPr id="25" name="Text Placeholder 15">
            <a:extLst>
              <a:ext uri="{FF2B5EF4-FFF2-40B4-BE49-F238E27FC236}">
                <a16:creationId xmlns:a16="http://schemas.microsoft.com/office/drawing/2014/main" id="{CC079924-7AF3-4096-B22C-BEE1394EA286}"/>
              </a:ext>
            </a:extLst>
          </p:cNvPr>
          <p:cNvSpPr>
            <a:spLocks noGrp="1"/>
          </p:cNvSpPr>
          <p:nvPr>
            <p:ph type="body" sz="quarter" idx="16"/>
          </p:nvPr>
        </p:nvSpPr>
        <p:spPr>
          <a:xfrm>
            <a:off x="1494626" y="5442142"/>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26" name="Text Placeholder 15">
            <a:extLst>
              <a:ext uri="{FF2B5EF4-FFF2-40B4-BE49-F238E27FC236}">
                <a16:creationId xmlns:a16="http://schemas.microsoft.com/office/drawing/2014/main" id="{0C804D76-33A7-41D0-A90D-FADD9AA5F487}"/>
              </a:ext>
            </a:extLst>
          </p:cNvPr>
          <p:cNvSpPr>
            <a:spLocks noGrp="1"/>
          </p:cNvSpPr>
          <p:nvPr>
            <p:ph type="body" sz="quarter" idx="17"/>
          </p:nvPr>
        </p:nvSpPr>
        <p:spPr>
          <a:xfrm>
            <a:off x="5728274" y="5435991"/>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27" name="TextBox 26">
            <a:extLst>
              <a:ext uri="{FF2B5EF4-FFF2-40B4-BE49-F238E27FC236}">
                <a16:creationId xmlns:a16="http://schemas.microsoft.com/office/drawing/2014/main" id="{6517F107-A526-46E0-908B-B3A9D54A876A}"/>
              </a:ext>
            </a:extLst>
          </p:cNvPr>
          <p:cNvSpPr txBox="1"/>
          <p:nvPr userDrawn="1"/>
        </p:nvSpPr>
        <p:spPr>
          <a:xfrm>
            <a:off x="8824672" y="5330156"/>
            <a:ext cx="1051921" cy="461665"/>
          </a:xfrm>
          <a:prstGeom prst="rect">
            <a:avLst/>
          </a:prstGeom>
          <a:noFill/>
        </p:spPr>
        <p:txBody>
          <a:bodyPr wrap="square" rtlCol="0">
            <a:spAutoFit/>
          </a:bodyPr>
          <a:lstStyle/>
          <a:p>
            <a:r>
              <a:rPr lang="fi-FI" sz="1200" b="1" dirty="0" err="1"/>
              <a:t>Remove</a:t>
            </a:r>
            <a:r>
              <a:rPr lang="fi-FI" sz="1200" b="1" dirty="0"/>
              <a:t> </a:t>
            </a:r>
            <a:r>
              <a:rPr lang="fi-FI" sz="1200" b="1" dirty="0" err="1"/>
              <a:t>subscription</a:t>
            </a:r>
            <a:endParaRPr lang="fi-FI" sz="1200" b="1" dirty="0"/>
          </a:p>
        </p:txBody>
      </p:sp>
      <p:sp>
        <p:nvSpPr>
          <p:cNvPr id="28" name="Text Placeholder 15">
            <a:extLst>
              <a:ext uri="{FF2B5EF4-FFF2-40B4-BE49-F238E27FC236}">
                <a16:creationId xmlns:a16="http://schemas.microsoft.com/office/drawing/2014/main" id="{5D6ED105-1A14-4494-BF90-D3BE69F90898}"/>
              </a:ext>
            </a:extLst>
          </p:cNvPr>
          <p:cNvSpPr>
            <a:spLocks noGrp="1"/>
          </p:cNvSpPr>
          <p:nvPr>
            <p:ph type="body" sz="quarter" idx="18"/>
          </p:nvPr>
        </p:nvSpPr>
        <p:spPr>
          <a:xfrm>
            <a:off x="5057131" y="4323488"/>
            <a:ext cx="3411824" cy="651979"/>
          </a:xfrm>
          <a:prstGeom prst="rect">
            <a:avLst/>
          </a:prstGeom>
        </p:spPr>
        <p:txBody>
          <a:bodyPr>
            <a:normAutofit/>
          </a:bodyPr>
          <a:lstStyle>
            <a:lvl1pPr>
              <a:defRPr sz="1000">
                <a:solidFill>
                  <a:schemeClr val="tx1"/>
                </a:solidFill>
              </a:defRPr>
            </a:lvl1pPr>
          </a:lstStyle>
          <a:p>
            <a:pPr lvl="0"/>
            <a:endParaRPr lang="fi-FI" dirty="0"/>
          </a:p>
        </p:txBody>
      </p:sp>
      <p:cxnSp>
        <p:nvCxnSpPr>
          <p:cNvPr id="5" name="Straight Connector 4">
            <a:extLst>
              <a:ext uri="{FF2B5EF4-FFF2-40B4-BE49-F238E27FC236}">
                <a16:creationId xmlns:a16="http://schemas.microsoft.com/office/drawing/2014/main" id="{9F7EE65C-E7FD-4E95-ADD6-29738DBCBF62}"/>
              </a:ext>
            </a:extLst>
          </p:cNvPr>
          <p:cNvCxnSpPr>
            <a:stCxn id="4" idx="1"/>
            <a:endCxn id="4" idx="3"/>
          </p:cNvCxnSpPr>
          <p:nvPr userDrawn="1"/>
        </p:nvCxnSpPr>
        <p:spPr>
          <a:xfrm>
            <a:off x="4985910" y="4043853"/>
            <a:ext cx="3731543"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EF005A-E8DC-452B-A7D5-57B14071DFED}"/>
              </a:ext>
            </a:extLst>
          </p:cNvPr>
          <p:cNvSpPr txBox="1"/>
          <p:nvPr userDrawn="1"/>
        </p:nvSpPr>
        <p:spPr>
          <a:xfrm>
            <a:off x="5129824" y="3994107"/>
            <a:ext cx="2689422" cy="276999"/>
          </a:xfrm>
          <a:prstGeom prst="rect">
            <a:avLst/>
          </a:prstGeom>
          <a:noFill/>
        </p:spPr>
        <p:txBody>
          <a:bodyPr wrap="square" rtlCol="0">
            <a:spAutoFit/>
          </a:bodyPr>
          <a:lstStyle/>
          <a:p>
            <a:r>
              <a:rPr lang="fi-FI" sz="1200" b="1" dirty="0" err="1"/>
              <a:t>Triggering</a:t>
            </a:r>
            <a:r>
              <a:rPr lang="fi-FI" sz="1200" b="1" dirty="0"/>
              <a:t> </a:t>
            </a:r>
            <a:r>
              <a:rPr lang="fi-FI" sz="1200" b="1" dirty="0" err="1"/>
              <a:t>event</a:t>
            </a:r>
            <a:endParaRPr lang="fi-FI" sz="1200" b="1" dirty="0"/>
          </a:p>
        </p:txBody>
      </p:sp>
    </p:spTree>
    <p:extLst>
      <p:ext uri="{BB962C8B-B14F-4D97-AF65-F5344CB8AC3E}">
        <p14:creationId xmlns:p14="http://schemas.microsoft.com/office/powerpoint/2010/main" val="370122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C473E0-A7F8-48FF-809D-08FE6F65F453}"/>
              </a:ext>
            </a:extLst>
          </p:cNvPr>
          <p:cNvSpPr txBox="1"/>
          <p:nvPr userDrawn="1"/>
        </p:nvSpPr>
        <p:spPr>
          <a:xfrm>
            <a:off x="4225858" y="1340255"/>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grpSp>
        <p:nvGrpSpPr>
          <p:cNvPr id="6" name="Group 5">
            <a:extLst>
              <a:ext uri="{FF2B5EF4-FFF2-40B4-BE49-F238E27FC236}">
                <a16:creationId xmlns:a16="http://schemas.microsoft.com/office/drawing/2014/main" id="{BBCB18FE-0332-4580-A572-386252BEEFE8}"/>
              </a:ext>
            </a:extLst>
          </p:cNvPr>
          <p:cNvGrpSpPr/>
          <p:nvPr userDrawn="1"/>
        </p:nvGrpSpPr>
        <p:grpSpPr>
          <a:xfrm>
            <a:off x="758757" y="973880"/>
            <a:ext cx="8072337" cy="4341235"/>
            <a:chOff x="700391" y="771325"/>
            <a:chExt cx="7451388" cy="3255926"/>
          </a:xfrm>
        </p:grpSpPr>
        <p:cxnSp>
          <p:nvCxnSpPr>
            <p:cNvPr id="7" name="Connector: Curved 6">
              <a:extLst>
                <a:ext uri="{FF2B5EF4-FFF2-40B4-BE49-F238E27FC236}">
                  <a16:creationId xmlns:a16="http://schemas.microsoft.com/office/drawing/2014/main" id="{0AB43700-69BB-405D-A160-DD7E5F4E4FFE}"/>
                </a:ext>
              </a:extLst>
            </p:cNvPr>
            <p:cNvCxnSpPr>
              <a:cxnSpLocks/>
            </p:cNvCxnSpPr>
            <p:nvPr/>
          </p:nvCxnSpPr>
          <p:spPr>
            <a:xfrm flipV="1">
              <a:off x="700391" y="1371600"/>
              <a:ext cx="7451388" cy="2490282"/>
            </a:xfrm>
            <a:prstGeom prst="curvedConnector3">
              <a:avLst/>
            </a:prstGeom>
            <a:ln w="9525" cap="flat" cmpd="sng" algn="ctr">
              <a:solidFill>
                <a:schemeClr val="bg1">
                  <a:lumMod val="8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9C052F7-D83F-46F9-A2CE-B7B435951970}"/>
                </a:ext>
              </a:extLst>
            </p:cNvPr>
            <p:cNvCxnSpPr/>
            <p:nvPr/>
          </p:nvCxnSpPr>
          <p:spPr>
            <a:xfrm>
              <a:off x="700391" y="4027251"/>
              <a:ext cx="7383294"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BEC949F4-EC2D-497C-B16A-919797A77762}"/>
                </a:ext>
              </a:extLst>
            </p:cNvPr>
            <p:cNvCxnSpPr>
              <a:cxnSpLocks/>
            </p:cNvCxnSpPr>
            <p:nvPr/>
          </p:nvCxnSpPr>
          <p:spPr>
            <a:xfrm>
              <a:off x="2577830" y="1371600"/>
              <a:ext cx="0" cy="2655651"/>
            </a:xfrm>
            <a:prstGeom prst="line">
              <a:avLst/>
            </a:prstGeom>
            <a:ln w="63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0498A43-0DE6-4DAC-8F5E-8D4EE1FA2B5E}"/>
                </a:ext>
              </a:extLst>
            </p:cNvPr>
            <p:cNvCxnSpPr>
              <a:cxnSpLocks/>
            </p:cNvCxnSpPr>
            <p:nvPr/>
          </p:nvCxnSpPr>
          <p:spPr>
            <a:xfrm>
              <a:off x="6057089" y="1329448"/>
              <a:ext cx="0" cy="2697803"/>
            </a:xfrm>
            <a:prstGeom prst="line">
              <a:avLst/>
            </a:prstGeom>
            <a:ln w="63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C9D1714-F3A3-4CBC-ACE8-253F40453798}"/>
                </a:ext>
              </a:extLst>
            </p:cNvPr>
            <p:cNvSpPr txBox="1"/>
            <p:nvPr/>
          </p:nvSpPr>
          <p:spPr>
            <a:xfrm>
              <a:off x="700391" y="771325"/>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050" i="0" u="none" strike="noStrike" kern="1200" spc="0" normalizeH="0" baseline="0" noProof="0" dirty="0">
                  <a:ln>
                    <a:noFill/>
                  </a:ln>
                  <a:effectLst/>
                  <a:uLnTx/>
                  <a:uFillTx/>
                  <a:latin typeface="+mn-lt"/>
                  <a:ea typeface="+mn-ea"/>
                  <a:cs typeface="+mn-cs"/>
                </a:rPr>
                <a:t>How </a:t>
              </a:r>
              <a:r>
                <a:rPr kumimoji="0" lang="fi-FI" sz="1050" i="0" u="none" strike="noStrike" kern="1200" spc="0" normalizeH="0" baseline="0" noProof="0" dirty="0" err="1">
                  <a:ln>
                    <a:noFill/>
                  </a:ln>
                  <a:effectLst/>
                  <a:uLnTx/>
                  <a:uFillTx/>
                  <a:latin typeface="+mn-lt"/>
                  <a:ea typeface="+mn-ea"/>
                  <a:cs typeface="+mn-cs"/>
                </a:rPr>
                <a:t>many</a:t>
              </a:r>
              <a:r>
                <a:rPr kumimoji="0" lang="fi-FI" sz="1050" i="0" u="none" strike="noStrike" kern="1200" spc="0" normalizeH="0" baseline="0" noProof="0" dirty="0">
                  <a:ln>
                    <a:noFill/>
                  </a:ln>
                  <a:effectLst/>
                  <a:uLnTx/>
                  <a:uFillTx/>
                  <a:latin typeface="+mn-lt"/>
                  <a:ea typeface="+mn-ea"/>
                  <a:cs typeface="+mn-cs"/>
                </a:rPr>
                <a:t> business </a:t>
              </a:r>
              <a:r>
                <a:rPr kumimoji="0" lang="fi-FI" sz="1050" i="0" u="none" strike="noStrike" kern="1200" spc="0" normalizeH="0" baseline="0" noProof="0" dirty="0" err="1">
                  <a:ln>
                    <a:noFill/>
                  </a:ln>
                  <a:effectLst/>
                  <a:uLnTx/>
                  <a:uFillTx/>
                  <a:latin typeface="+mn-lt"/>
                  <a:ea typeface="+mn-ea"/>
                  <a:cs typeface="+mn-cs"/>
                </a:rPr>
                <a:t>events</a:t>
              </a:r>
              <a:r>
                <a:rPr kumimoji="0" lang="fi-FI" sz="1050" i="0" u="none" strike="noStrike" kern="1200" spc="0" normalizeH="0" baseline="0" noProof="0" dirty="0">
                  <a:ln>
                    <a:noFill/>
                  </a:ln>
                  <a:effectLst/>
                  <a:uLnTx/>
                  <a:uFillTx/>
                  <a:latin typeface="+mn-lt"/>
                  <a:ea typeface="+mn-ea"/>
                  <a:cs typeface="+mn-cs"/>
                </a:rPr>
                <a:t>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(f.eg. Postal </a:t>
              </a:r>
              <a:r>
                <a:rPr kumimoji="0" lang="fi-FI" sz="1050" i="0" u="none" strike="noStrike" kern="1200" spc="0" normalizeH="0" baseline="0" noProof="0" dirty="0" err="1">
                  <a:ln>
                    <a:noFill/>
                  </a:ln>
                  <a:effectLst/>
                  <a:uLnTx/>
                  <a:uFillTx/>
                  <a:latin typeface="+mn-lt"/>
                  <a:ea typeface="+mn-ea"/>
                  <a:cs typeface="+mn-cs"/>
                </a:rPr>
                <a:t>packages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sent</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orders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handled</a:t>
              </a:r>
              <a:r>
                <a:rPr kumimoji="0" lang="fi-FI" sz="1050" i="0" u="none" strike="noStrike" kern="1200" spc="0" normalizeH="0" baseline="0" noProof="0" dirty="0">
                  <a:ln>
                    <a:noFill/>
                  </a:ln>
                  <a:effectLst/>
                  <a:uLnTx/>
                  <a:uFillTx/>
                  <a:latin typeface="+mn-lt"/>
                  <a:ea typeface="+mn-ea"/>
                  <a:cs typeface="+mn-cs"/>
                </a:rPr>
                <a:t>)</a:t>
              </a:r>
            </a:p>
            <a:p>
              <a:pPr marL="171450" marR="0" indent="-171450" algn="l" defTabSz="457200" rtl="0" eaLnBrk="1" fontAlgn="auto" latinLnBrk="0" hangingPunct="1">
                <a:lnSpc>
                  <a:spcPct val="100000"/>
                </a:lnSpc>
                <a:spcAft>
                  <a:spcPts val="0"/>
                </a:spcAft>
                <a:buClrTx/>
                <a:buSzTx/>
                <a:buFontTx/>
                <a:buChar char="-"/>
                <a:tabLst/>
              </a:pPr>
              <a:r>
                <a:rPr kumimoji="0" lang="fi-FI" sz="1050" i="0" u="none" strike="noStrike" kern="1200" spc="0" normalizeH="0" baseline="0" noProof="0" dirty="0">
                  <a:ln>
                    <a:noFill/>
                  </a:ln>
                  <a:effectLst/>
                  <a:uLnTx/>
                  <a:uFillTx/>
                  <a:latin typeface="+mn-lt"/>
                  <a:ea typeface="+mn-ea"/>
                  <a:cs typeface="+mn-cs"/>
                </a:rPr>
                <a:t>Times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Max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per min?</a:t>
              </a:r>
            </a:p>
            <a:p>
              <a:pPr marL="171450" marR="0" indent="-171450" algn="l" defTabSz="457200" rtl="0" eaLnBrk="1" fontAlgn="auto" latinLnBrk="0" hangingPunct="1">
                <a:lnSpc>
                  <a:spcPct val="100000"/>
                </a:lnSpc>
                <a:spcAft>
                  <a:spcPts val="0"/>
                </a:spcAft>
                <a:buClrTx/>
                <a:buSzTx/>
                <a:buFontTx/>
                <a:buChar char="-"/>
                <a:tabLst/>
              </a:pPr>
              <a:r>
                <a:rPr lang="fi-FI" sz="1050" dirty="0"/>
                <a:t>Peak </a:t>
              </a:r>
              <a:r>
                <a:rPr lang="fi-FI" sz="1050" dirty="0" err="1"/>
                <a:t>times</a:t>
              </a:r>
              <a:r>
                <a:rPr lang="fi-FI" sz="1050" dirty="0"/>
                <a:t>? </a:t>
              </a:r>
              <a:r>
                <a:rPr kumimoji="0" lang="fi-FI" sz="1050" i="0" u="none" strike="noStrike" kern="1200" spc="0" normalizeH="0" baseline="0" noProof="0" dirty="0" err="1">
                  <a:ln>
                    <a:noFill/>
                  </a:ln>
                  <a:effectLst/>
                  <a:uLnTx/>
                  <a:uFillTx/>
                  <a:latin typeface="+mn-lt"/>
                  <a:ea typeface="+mn-ea"/>
                  <a:cs typeface="+mn-cs"/>
                </a:rPr>
                <a:t>Special</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f.eg. </a:t>
              </a:r>
              <a:r>
                <a:rPr kumimoji="0" lang="fi-FI" sz="1050" i="0" u="none" strike="noStrike" kern="1200" spc="0" normalizeH="0" baseline="0" noProof="0" dirty="0" err="1">
                  <a:ln>
                    <a:noFill/>
                  </a:ln>
                  <a:effectLst/>
                  <a:uLnTx/>
                  <a:uFillTx/>
                  <a:latin typeface="+mn-lt"/>
                  <a:ea typeface="+mn-ea"/>
                  <a:cs typeface="+mn-cs"/>
                </a:rPr>
                <a:t>big</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campaign</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planned</a:t>
              </a:r>
              <a:r>
                <a:rPr kumimoji="0" lang="fi-FI" sz="1050" i="0" u="none" strike="noStrike" kern="1200" spc="0" normalizeH="0" baseline="0" noProof="0" dirty="0">
                  <a:ln>
                    <a:noFill/>
                  </a:ln>
                  <a:effectLst/>
                  <a:uLnTx/>
                  <a:uFillTx/>
                  <a:latin typeface="+mn-lt"/>
                  <a:ea typeface="+mn-ea"/>
                  <a:cs typeface="+mn-cs"/>
                </a:rPr>
                <a:t>?</a:t>
              </a:r>
            </a:p>
          </p:txBody>
        </p:sp>
      </p:grpSp>
      <p:sp>
        <p:nvSpPr>
          <p:cNvPr id="15" name="Title 1">
            <a:extLst>
              <a:ext uri="{FF2B5EF4-FFF2-40B4-BE49-F238E27FC236}">
                <a16:creationId xmlns:a16="http://schemas.microsoft.com/office/drawing/2014/main" id="{CCBCE5D1-33B1-43FA-B28A-C4400A6BA4CA}"/>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Capacity</a:t>
            </a:r>
            <a:endParaRPr lang="fi-FI" sz="3200" dirty="0">
              <a:solidFill>
                <a:srgbClr val="000000"/>
              </a:solidFill>
              <a:latin typeface="Berlin Sans FB" panose="020E0602020502020306" pitchFamily="34" charset="0"/>
            </a:endParaRPr>
          </a:p>
        </p:txBody>
      </p:sp>
      <p:sp>
        <p:nvSpPr>
          <p:cNvPr id="16" name="Text Placeholder 15">
            <a:extLst>
              <a:ext uri="{FF2B5EF4-FFF2-40B4-BE49-F238E27FC236}">
                <a16:creationId xmlns:a16="http://schemas.microsoft.com/office/drawing/2014/main" id="{8072FEF8-6435-428C-B66F-2B680C2AED54}"/>
              </a:ext>
            </a:extLst>
          </p:cNvPr>
          <p:cNvSpPr>
            <a:spLocks noGrp="1"/>
          </p:cNvSpPr>
          <p:nvPr>
            <p:ph type="body" sz="quarter" idx="14"/>
          </p:nvPr>
        </p:nvSpPr>
        <p:spPr>
          <a:xfrm>
            <a:off x="881602" y="3217368"/>
            <a:ext cx="682478" cy="852977"/>
          </a:xfrm>
        </p:spPr>
        <p:txBody>
          <a:bodyPr>
            <a:normAutofit/>
          </a:bodyPr>
          <a:lstStyle>
            <a:lvl1pPr marL="0" indent="0">
              <a:buNone/>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16DD5B0B-2C27-4045-AC69-257A95B9A7EE}"/>
              </a:ext>
            </a:extLst>
          </p:cNvPr>
          <p:cNvSpPr>
            <a:spLocks noGrp="1"/>
          </p:cNvSpPr>
          <p:nvPr>
            <p:ph type="body" sz="quarter" idx="15"/>
          </p:nvPr>
        </p:nvSpPr>
        <p:spPr>
          <a:xfrm>
            <a:off x="1737443" y="3217366"/>
            <a:ext cx="735778" cy="852977"/>
          </a:xfrm>
        </p:spPr>
        <p:txBody>
          <a:bodyPr>
            <a:normAutofit/>
          </a:bodyPr>
          <a:lstStyle>
            <a:lvl1pPr marL="0" indent="0">
              <a:buNone/>
              <a:defRPr sz="1000">
                <a:solidFill>
                  <a:schemeClr val="tx1"/>
                </a:solidFill>
              </a:defRPr>
            </a:lvl1pPr>
          </a:lstStyle>
          <a:p>
            <a:pPr lvl="0"/>
            <a:endParaRPr lang="fi-FI" dirty="0"/>
          </a:p>
        </p:txBody>
      </p:sp>
      <p:sp>
        <p:nvSpPr>
          <p:cNvPr id="18" name="Text Placeholder 15">
            <a:extLst>
              <a:ext uri="{FF2B5EF4-FFF2-40B4-BE49-F238E27FC236}">
                <a16:creationId xmlns:a16="http://schemas.microsoft.com/office/drawing/2014/main" id="{EE731C15-FD9E-49D0-A415-BF627514D3E7}"/>
              </a:ext>
            </a:extLst>
          </p:cNvPr>
          <p:cNvSpPr>
            <a:spLocks noGrp="1"/>
          </p:cNvSpPr>
          <p:nvPr>
            <p:ph type="body" sz="quarter" idx="16"/>
          </p:nvPr>
        </p:nvSpPr>
        <p:spPr>
          <a:xfrm>
            <a:off x="3176484" y="2777989"/>
            <a:ext cx="735778" cy="852977"/>
          </a:xfrm>
        </p:spPr>
        <p:txBody>
          <a:bodyPr>
            <a:normAutofit/>
          </a:bodyPr>
          <a:lstStyle>
            <a:lvl1pPr marL="0" indent="0">
              <a:buNone/>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9F8FFEA3-4235-4368-AE08-AD14CEAF54F6}"/>
              </a:ext>
            </a:extLst>
          </p:cNvPr>
          <p:cNvSpPr>
            <a:spLocks noGrp="1"/>
          </p:cNvSpPr>
          <p:nvPr>
            <p:ph type="body" sz="quarter" idx="17"/>
          </p:nvPr>
        </p:nvSpPr>
        <p:spPr>
          <a:xfrm>
            <a:off x="4176375" y="2771238"/>
            <a:ext cx="735778" cy="852977"/>
          </a:xfrm>
        </p:spPr>
        <p:txBody>
          <a:bodyPr>
            <a:normAutofit/>
          </a:bodyPr>
          <a:lstStyle>
            <a:lvl1pPr marL="0" indent="0">
              <a:buNone/>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BB9160A0-8CAE-4150-9269-9E0520C08FB5}"/>
              </a:ext>
            </a:extLst>
          </p:cNvPr>
          <p:cNvSpPr>
            <a:spLocks noGrp="1"/>
          </p:cNvSpPr>
          <p:nvPr>
            <p:ph type="body" sz="quarter" idx="18"/>
          </p:nvPr>
        </p:nvSpPr>
        <p:spPr>
          <a:xfrm>
            <a:off x="5172694" y="2771237"/>
            <a:ext cx="735778" cy="852977"/>
          </a:xfrm>
        </p:spPr>
        <p:txBody>
          <a:bodyPr>
            <a:normAutofit/>
          </a:bodyPr>
          <a:lstStyle>
            <a:lvl1pPr marL="0" indent="0">
              <a:buNone/>
              <a:defRPr sz="1000">
                <a:solidFill>
                  <a:schemeClr val="tx1"/>
                </a:solidFill>
              </a:defRPr>
            </a:lvl1pPr>
          </a:lstStyle>
          <a:p>
            <a:pPr lvl="0"/>
            <a:endParaRPr lang="fi-FI" dirty="0"/>
          </a:p>
        </p:txBody>
      </p:sp>
      <p:sp>
        <p:nvSpPr>
          <p:cNvPr id="21" name="Text Placeholder 15">
            <a:extLst>
              <a:ext uri="{FF2B5EF4-FFF2-40B4-BE49-F238E27FC236}">
                <a16:creationId xmlns:a16="http://schemas.microsoft.com/office/drawing/2014/main" id="{50D1C300-1067-402B-B292-A93AB179053F}"/>
              </a:ext>
            </a:extLst>
          </p:cNvPr>
          <p:cNvSpPr>
            <a:spLocks noGrp="1"/>
          </p:cNvSpPr>
          <p:nvPr>
            <p:ph type="body" sz="quarter" idx="19"/>
          </p:nvPr>
        </p:nvSpPr>
        <p:spPr>
          <a:xfrm>
            <a:off x="6701482" y="1890492"/>
            <a:ext cx="735778" cy="852977"/>
          </a:xfrm>
        </p:spPr>
        <p:txBody>
          <a:bodyPr>
            <a:normAutofit/>
          </a:bodyPr>
          <a:lstStyle>
            <a:lvl1pPr marL="0" indent="0">
              <a:buNone/>
              <a:defRPr sz="1000">
                <a:solidFill>
                  <a:schemeClr val="tx1"/>
                </a:solidFill>
              </a:defRPr>
            </a:lvl1pPr>
          </a:lstStyle>
          <a:p>
            <a:pPr lvl="0"/>
            <a:endParaRPr lang="fi-FI" dirty="0"/>
          </a:p>
        </p:txBody>
      </p:sp>
      <p:sp>
        <p:nvSpPr>
          <p:cNvPr id="22" name="Text Placeholder 15">
            <a:extLst>
              <a:ext uri="{FF2B5EF4-FFF2-40B4-BE49-F238E27FC236}">
                <a16:creationId xmlns:a16="http://schemas.microsoft.com/office/drawing/2014/main" id="{0DF37DB0-2BD9-42B7-882E-68400672C508}"/>
              </a:ext>
            </a:extLst>
          </p:cNvPr>
          <p:cNvSpPr>
            <a:spLocks noGrp="1"/>
          </p:cNvSpPr>
          <p:nvPr>
            <p:ph type="body" sz="quarter" idx="20"/>
          </p:nvPr>
        </p:nvSpPr>
        <p:spPr>
          <a:xfrm>
            <a:off x="7766288" y="1869532"/>
            <a:ext cx="735778" cy="852977"/>
          </a:xfrm>
        </p:spPr>
        <p:txBody>
          <a:bodyPr>
            <a:normAutofit/>
          </a:bodyPr>
          <a:lstStyle>
            <a:lvl1pPr marL="0" indent="0">
              <a:buNone/>
              <a:defRPr sz="1000">
                <a:solidFill>
                  <a:schemeClr val="tx1"/>
                </a:solidFill>
              </a:defRPr>
            </a:lvl1pPr>
          </a:lstStyle>
          <a:p>
            <a:pPr lvl="0"/>
            <a:endParaRPr lang="fi-FI" dirty="0"/>
          </a:p>
        </p:txBody>
      </p:sp>
      <p:cxnSp>
        <p:nvCxnSpPr>
          <p:cNvPr id="23" name="Straight Connector 22">
            <a:extLst>
              <a:ext uri="{FF2B5EF4-FFF2-40B4-BE49-F238E27FC236}">
                <a16:creationId xmlns:a16="http://schemas.microsoft.com/office/drawing/2014/main" id="{1E3F01E1-5EB8-4163-9BB7-5611C75E1D2B}"/>
              </a:ext>
            </a:extLst>
          </p:cNvPr>
          <p:cNvCxnSpPr/>
          <p:nvPr userDrawn="1"/>
        </p:nvCxnSpPr>
        <p:spPr>
          <a:xfrm>
            <a:off x="756523" y="1205365"/>
            <a:ext cx="0" cy="4109753"/>
          </a:xfrm>
          <a:prstGeom prst="line">
            <a:avLst/>
          </a:prstGeom>
          <a:ln w="1905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Text Placeholder 15">
            <a:extLst>
              <a:ext uri="{FF2B5EF4-FFF2-40B4-BE49-F238E27FC236}">
                <a16:creationId xmlns:a16="http://schemas.microsoft.com/office/drawing/2014/main" id="{8746A228-53B3-479A-9CCF-5E35BA69C36F}"/>
              </a:ext>
            </a:extLst>
          </p:cNvPr>
          <p:cNvSpPr>
            <a:spLocks noGrp="1"/>
          </p:cNvSpPr>
          <p:nvPr>
            <p:ph type="body" sz="quarter" idx="21" hasCustomPrompt="1"/>
          </p:nvPr>
        </p:nvSpPr>
        <p:spPr>
          <a:xfrm>
            <a:off x="31450" y="1422266"/>
            <a:ext cx="682478" cy="852977"/>
          </a:xfrm>
        </p:spPr>
        <p:txBody>
          <a:bodyPr>
            <a:normAutofit/>
          </a:bodyPr>
          <a:lstStyle>
            <a:lvl1pPr marL="0" indent="0">
              <a:buNone/>
              <a:defRPr sz="700">
                <a:solidFill>
                  <a:schemeClr val="tx1"/>
                </a:solidFill>
              </a:defRPr>
            </a:lvl1pPr>
          </a:lstStyle>
          <a:p>
            <a:pPr lvl="0"/>
            <a:r>
              <a:rPr lang="fi-FI" dirty="0"/>
              <a:t>XX 000 </a:t>
            </a:r>
            <a:r>
              <a:rPr lang="fi-FI" dirty="0" err="1"/>
              <a:t>pcs</a:t>
            </a:r>
            <a:endParaRPr lang="fi-FI" dirty="0"/>
          </a:p>
        </p:txBody>
      </p:sp>
      <p:sp>
        <p:nvSpPr>
          <p:cNvPr id="25" name="Text Placeholder 15">
            <a:extLst>
              <a:ext uri="{FF2B5EF4-FFF2-40B4-BE49-F238E27FC236}">
                <a16:creationId xmlns:a16="http://schemas.microsoft.com/office/drawing/2014/main" id="{EDF25971-24BD-4DC0-BF05-920D4F164CEA}"/>
              </a:ext>
            </a:extLst>
          </p:cNvPr>
          <p:cNvSpPr>
            <a:spLocks noGrp="1"/>
          </p:cNvSpPr>
          <p:nvPr>
            <p:ph type="body" sz="quarter" idx="22" hasCustomPrompt="1"/>
          </p:nvPr>
        </p:nvSpPr>
        <p:spPr>
          <a:xfrm>
            <a:off x="2479992" y="5528618"/>
            <a:ext cx="682478" cy="852977"/>
          </a:xfrm>
        </p:spPr>
        <p:txBody>
          <a:bodyPr>
            <a:normAutofit/>
          </a:bodyPr>
          <a:lstStyle>
            <a:lvl1pPr marL="0" indent="0">
              <a:buNone/>
              <a:defRPr sz="700">
                <a:solidFill>
                  <a:schemeClr val="tx1"/>
                </a:solidFill>
              </a:defRPr>
            </a:lvl1pPr>
          </a:lstStyle>
          <a:p>
            <a:pPr lvl="0"/>
            <a:r>
              <a:rPr lang="fi-FI" dirty="0"/>
              <a:t>1. </a:t>
            </a:r>
            <a:r>
              <a:rPr lang="fi-FI" dirty="0" err="1"/>
              <a:t>month</a:t>
            </a:r>
            <a:endParaRPr lang="fi-FI" dirty="0"/>
          </a:p>
        </p:txBody>
      </p:sp>
      <p:sp>
        <p:nvSpPr>
          <p:cNvPr id="26" name="Text Placeholder 15">
            <a:extLst>
              <a:ext uri="{FF2B5EF4-FFF2-40B4-BE49-F238E27FC236}">
                <a16:creationId xmlns:a16="http://schemas.microsoft.com/office/drawing/2014/main" id="{5FD9C432-12CA-427A-BC94-458BECAC4CDF}"/>
              </a:ext>
            </a:extLst>
          </p:cNvPr>
          <p:cNvSpPr>
            <a:spLocks noGrp="1"/>
          </p:cNvSpPr>
          <p:nvPr>
            <p:ph type="body" sz="quarter" idx="23" hasCustomPrompt="1"/>
          </p:nvPr>
        </p:nvSpPr>
        <p:spPr>
          <a:xfrm>
            <a:off x="6259489" y="5528618"/>
            <a:ext cx="682478" cy="852977"/>
          </a:xfrm>
        </p:spPr>
        <p:txBody>
          <a:bodyPr>
            <a:normAutofit/>
          </a:bodyPr>
          <a:lstStyle>
            <a:lvl1pPr marL="0" indent="0">
              <a:buNone/>
              <a:defRPr sz="700">
                <a:solidFill>
                  <a:schemeClr val="tx1"/>
                </a:solidFill>
              </a:defRPr>
            </a:lvl1pPr>
          </a:lstStyle>
          <a:p>
            <a:pPr lvl="0"/>
            <a:r>
              <a:rPr lang="fi-FI" dirty="0"/>
              <a:t>3. </a:t>
            </a:r>
            <a:r>
              <a:rPr lang="fi-FI" dirty="0" err="1"/>
              <a:t>months</a:t>
            </a:r>
            <a:endParaRPr lang="fi-FI" dirty="0"/>
          </a:p>
        </p:txBody>
      </p:sp>
      <p:sp>
        <p:nvSpPr>
          <p:cNvPr id="27" name="Text Placeholder 15">
            <a:extLst>
              <a:ext uri="{FF2B5EF4-FFF2-40B4-BE49-F238E27FC236}">
                <a16:creationId xmlns:a16="http://schemas.microsoft.com/office/drawing/2014/main" id="{2D5A1E3A-EA74-432A-B327-BA742D4859D0}"/>
              </a:ext>
            </a:extLst>
          </p:cNvPr>
          <p:cNvSpPr>
            <a:spLocks noGrp="1"/>
          </p:cNvSpPr>
          <p:nvPr>
            <p:ph type="body" sz="quarter" idx="24" hasCustomPrompt="1"/>
          </p:nvPr>
        </p:nvSpPr>
        <p:spPr>
          <a:xfrm>
            <a:off x="8074848" y="5528617"/>
            <a:ext cx="682478" cy="852977"/>
          </a:xfrm>
        </p:spPr>
        <p:txBody>
          <a:bodyPr>
            <a:normAutofit/>
          </a:bodyPr>
          <a:lstStyle>
            <a:lvl1pPr marL="0" indent="0">
              <a:buNone/>
              <a:defRPr sz="700">
                <a:solidFill>
                  <a:schemeClr val="tx1"/>
                </a:solidFill>
              </a:defRPr>
            </a:lvl1pPr>
          </a:lstStyle>
          <a:p>
            <a:pPr lvl="0"/>
            <a:r>
              <a:rPr lang="fi-FI" dirty="0"/>
              <a:t>6. </a:t>
            </a:r>
            <a:r>
              <a:rPr lang="fi-FI" dirty="0" err="1"/>
              <a:t>months</a:t>
            </a:r>
            <a:endParaRPr lang="fi-FI" dirty="0"/>
          </a:p>
        </p:txBody>
      </p:sp>
    </p:spTree>
    <p:extLst>
      <p:ext uri="{BB962C8B-B14F-4D97-AF65-F5344CB8AC3E}">
        <p14:creationId xmlns:p14="http://schemas.microsoft.com/office/powerpoint/2010/main" val="255270568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ACC73BF-E2C7-4DB3-8426-7B634FA2B023}"/>
              </a:ext>
            </a:extLst>
          </p:cNvPr>
          <p:cNvSpPr txBox="1">
            <a:spLocks/>
          </p:cNvSpPr>
          <p:nvPr userDrawn="1"/>
        </p:nvSpPr>
        <p:spPr>
          <a:xfrm>
            <a:off x="619126" y="460800"/>
            <a:ext cx="8491276" cy="772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i-FI" sz="4400" dirty="0"/>
          </a:p>
        </p:txBody>
      </p:sp>
      <p:pic>
        <p:nvPicPr>
          <p:cNvPr id="4" name="Graphic 3" descr="Database">
            <a:extLst>
              <a:ext uri="{FF2B5EF4-FFF2-40B4-BE49-F238E27FC236}">
                <a16:creationId xmlns:a16="http://schemas.microsoft.com/office/drawing/2014/main" id="{BCDF0378-93CD-4CF1-83C9-E0852F6A86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48739" y="2565669"/>
            <a:ext cx="617063" cy="759463"/>
          </a:xfrm>
          <a:prstGeom prst="rect">
            <a:avLst/>
          </a:prstGeom>
        </p:spPr>
      </p:pic>
      <p:pic>
        <p:nvPicPr>
          <p:cNvPr id="5" name="Graphic 4" descr="Lock">
            <a:extLst>
              <a:ext uri="{FF2B5EF4-FFF2-40B4-BE49-F238E27FC236}">
                <a16:creationId xmlns:a16="http://schemas.microsoft.com/office/drawing/2014/main" id="{B2979733-8798-4181-8D2F-B8E5C7B43D7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1606" y="2556129"/>
            <a:ext cx="617063" cy="759463"/>
          </a:xfrm>
          <a:prstGeom prst="rect">
            <a:avLst/>
          </a:prstGeom>
        </p:spPr>
      </p:pic>
      <p:pic>
        <p:nvPicPr>
          <p:cNvPr id="6" name="Graphic 5" descr="Key">
            <a:extLst>
              <a:ext uri="{FF2B5EF4-FFF2-40B4-BE49-F238E27FC236}">
                <a16:creationId xmlns:a16="http://schemas.microsoft.com/office/drawing/2014/main" id="{EC012370-E8D5-49FE-9A06-F030E416A164}"/>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133158" y="2643787"/>
            <a:ext cx="617063" cy="759463"/>
          </a:xfrm>
          <a:prstGeom prst="rect">
            <a:avLst/>
          </a:prstGeom>
        </p:spPr>
      </p:pic>
      <p:pic>
        <p:nvPicPr>
          <p:cNvPr id="7" name="Graphic 6" descr="Robber">
            <a:extLst>
              <a:ext uri="{FF2B5EF4-FFF2-40B4-BE49-F238E27FC236}">
                <a16:creationId xmlns:a16="http://schemas.microsoft.com/office/drawing/2014/main" id="{D5C6B014-37EC-47B6-9C88-4DE0457D971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422383" y="2614034"/>
            <a:ext cx="617063" cy="759463"/>
          </a:xfrm>
          <a:prstGeom prst="rect">
            <a:avLst/>
          </a:prstGeom>
        </p:spPr>
      </p:pic>
      <p:pic>
        <p:nvPicPr>
          <p:cNvPr id="8" name="Graphic 7" descr="Checklist">
            <a:extLst>
              <a:ext uri="{FF2B5EF4-FFF2-40B4-BE49-F238E27FC236}">
                <a16:creationId xmlns:a16="http://schemas.microsoft.com/office/drawing/2014/main" id="{F763E364-1BAB-4F81-A5F6-F49C40E15B4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461001" y="2565670"/>
            <a:ext cx="617063" cy="759463"/>
          </a:xfrm>
          <a:prstGeom prst="rect">
            <a:avLst/>
          </a:prstGeom>
        </p:spPr>
      </p:pic>
      <p:pic>
        <p:nvPicPr>
          <p:cNvPr id="9" name="Graphic 8" descr="Bug">
            <a:extLst>
              <a:ext uri="{FF2B5EF4-FFF2-40B4-BE49-F238E27FC236}">
                <a16:creationId xmlns:a16="http://schemas.microsoft.com/office/drawing/2014/main" id="{8E7E91DD-CA78-45A4-824B-7EF562B87FA3}"/>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92646" y="2574671"/>
            <a:ext cx="617063" cy="759463"/>
          </a:xfrm>
          <a:prstGeom prst="rect">
            <a:avLst/>
          </a:prstGeom>
        </p:spPr>
      </p:pic>
      <p:sp>
        <p:nvSpPr>
          <p:cNvPr id="10" name="Rectangle 9">
            <a:extLst>
              <a:ext uri="{FF2B5EF4-FFF2-40B4-BE49-F238E27FC236}">
                <a16:creationId xmlns:a16="http://schemas.microsoft.com/office/drawing/2014/main" id="{C3802355-E770-48B6-83A1-DFE58C87CB76}"/>
              </a:ext>
            </a:extLst>
          </p:cNvPr>
          <p:cNvSpPr/>
          <p:nvPr userDrawn="1"/>
        </p:nvSpPr>
        <p:spPr>
          <a:xfrm>
            <a:off x="619124" y="3722454"/>
            <a:ext cx="2542367" cy="2166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11" name="Rectangle 10">
            <a:extLst>
              <a:ext uri="{FF2B5EF4-FFF2-40B4-BE49-F238E27FC236}">
                <a16:creationId xmlns:a16="http://schemas.microsoft.com/office/drawing/2014/main" id="{CE16D223-D7A1-49F3-AD14-5299E410D425}"/>
              </a:ext>
            </a:extLst>
          </p:cNvPr>
          <p:cNvSpPr/>
          <p:nvPr userDrawn="1"/>
        </p:nvSpPr>
        <p:spPr>
          <a:xfrm>
            <a:off x="6461000" y="1175930"/>
            <a:ext cx="2829575"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works</a:t>
            </a:r>
            <a:r>
              <a:rPr lang="fi-FI" sz="1400" b="1" dirty="0"/>
              <a:t> </a:t>
            </a:r>
            <a:r>
              <a:rPr lang="fi-FI" sz="1400" b="1" dirty="0" err="1"/>
              <a:t>incorrectly</a:t>
            </a:r>
            <a:r>
              <a:rPr lang="fi-FI" sz="1400" b="1" dirty="0"/>
              <a:t>:</a:t>
            </a:r>
          </a:p>
          <a:p>
            <a:pPr algn="ctr"/>
            <a:r>
              <a:rPr lang="fi-FI" sz="1400" dirty="0" err="1"/>
              <a:t>if</a:t>
            </a:r>
            <a:r>
              <a:rPr lang="fi-FI" sz="1400" dirty="0"/>
              <a:t> </a:t>
            </a:r>
            <a:r>
              <a:rPr lang="fi-FI" sz="1400" dirty="0" err="1"/>
              <a:t>the</a:t>
            </a:r>
            <a:r>
              <a:rPr lang="fi-FI" sz="1400" dirty="0"/>
              <a:t> data is </a:t>
            </a:r>
            <a:r>
              <a:rPr lang="fi-FI" sz="1400" dirty="0" err="1"/>
              <a:t>incorrect</a:t>
            </a:r>
            <a:r>
              <a:rPr lang="fi-FI" sz="1400" dirty="0"/>
              <a:t>, </a:t>
            </a:r>
            <a:r>
              <a:rPr lang="fi-FI" sz="1400" dirty="0" err="1"/>
              <a:t>missing</a:t>
            </a:r>
            <a:r>
              <a:rPr lang="fi-FI" sz="1400" dirty="0"/>
              <a:t>, </a:t>
            </a:r>
            <a:r>
              <a:rPr lang="fi-FI" sz="1400" dirty="0" err="1"/>
              <a:t>too</a:t>
            </a:r>
            <a:r>
              <a:rPr lang="fi-FI" sz="1400" dirty="0"/>
              <a:t> </a:t>
            </a:r>
            <a:r>
              <a:rPr lang="fi-FI" sz="1400" dirty="0" err="1"/>
              <a:t>old</a:t>
            </a:r>
            <a:r>
              <a:rPr lang="fi-FI" sz="1400" dirty="0"/>
              <a:t> </a:t>
            </a:r>
            <a:r>
              <a:rPr lang="fi-FI" sz="1400" dirty="0" err="1"/>
              <a:t>or</a:t>
            </a:r>
            <a:r>
              <a:rPr lang="fi-FI" sz="1400" dirty="0"/>
              <a:t> </a:t>
            </a:r>
            <a:r>
              <a:rPr lang="fi-FI" sz="1400" dirty="0" err="1"/>
              <a:t>too</a:t>
            </a:r>
            <a:r>
              <a:rPr lang="fi-FI" sz="1400" dirty="0"/>
              <a:t> </a:t>
            </a:r>
            <a:r>
              <a:rPr lang="fi-FI" sz="1400" dirty="0" err="1"/>
              <a:t>recent</a:t>
            </a:r>
            <a:r>
              <a:rPr lang="fi-FI" sz="1400" dirty="0"/>
              <a:t> </a:t>
            </a:r>
            <a:r>
              <a:rPr lang="fi-FI" sz="1400" dirty="0" err="1"/>
              <a:t>or</a:t>
            </a:r>
            <a:r>
              <a:rPr lang="fi-FI" sz="1400" dirty="0"/>
              <a:t> </a:t>
            </a:r>
            <a:r>
              <a:rPr lang="fi-FI" sz="1400" dirty="0" err="1"/>
              <a:t>partly</a:t>
            </a:r>
            <a:r>
              <a:rPr lang="fi-FI" sz="1400" dirty="0"/>
              <a:t> </a:t>
            </a:r>
            <a:r>
              <a:rPr lang="fi-FI" sz="1400" dirty="0" err="1"/>
              <a:t>working</a:t>
            </a:r>
            <a:r>
              <a:rPr lang="fi-FI" sz="1400" dirty="0"/>
              <a:t>?</a:t>
            </a:r>
          </a:p>
        </p:txBody>
      </p:sp>
      <p:sp>
        <p:nvSpPr>
          <p:cNvPr id="12" name="Rectangle 11">
            <a:extLst>
              <a:ext uri="{FF2B5EF4-FFF2-40B4-BE49-F238E27FC236}">
                <a16:creationId xmlns:a16="http://schemas.microsoft.com/office/drawing/2014/main" id="{44741F8A-9C96-44C1-97A8-B23DCBF01BBB}"/>
              </a:ext>
            </a:extLst>
          </p:cNvPr>
          <p:cNvSpPr/>
          <p:nvPr userDrawn="1"/>
        </p:nvSpPr>
        <p:spPr>
          <a:xfrm>
            <a:off x="3520600" y="1175930"/>
            <a:ext cx="2929649"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security</a:t>
            </a:r>
            <a:r>
              <a:rPr lang="fi-FI" sz="1400" b="1" dirty="0"/>
              <a:t> </a:t>
            </a:r>
            <a:r>
              <a:rPr lang="fi-FI" sz="1400" b="1" dirty="0" err="1"/>
              <a:t>fails</a:t>
            </a:r>
            <a:r>
              <a:rPr lang="fi-FI" sz="1400" b="1" dirty="0"/>
              <a:t>:</a:t>
            </a:r>
            <a:r>
              <a:rPr lang="fi-FI" sz="1400" dirty="0"/>
              <a:t> </a:t>
            </a:r>
          </a:p>
          <a:p>
            <a:pPr algn="ctr"/>
            <a:r>
              <a:rPr lang="fi-FI" sz="1400" dirty="0"/>
              <a:t>3rd party </a:t>
            </a:r>
            <a:r>
              <a:rPr lang="fi-FI" sz="1400" dirty="0" err="1"/>
              <a:t>knows</a:t>
            </a:r>
            <a:r>
              <a:rPr lang="fi-FI" sz="1400" dirty="0"/>
              <a:t> API </a:t>
            </a:r>
            <a:r>
              <a:rPr lang="fi-FI" sz="1400" dirty="0" err="1"/>
              <a:t>exists</a:t>
            </a:r>
            <a:r>
              <a:rPr lang="fi-FI" sz="1400" dirty="0"/>
              <a:t> </a:t>
            </a:r>
            <a:r>
              <a:rPr lang="fi-FI" sz="1400" dirty="0" err="1"/>
              <a:t>or</a:t>
            </a:r>
            <a:r>
              <a:rPr lang="fi-FI" sz="1400" dirty="0"/>
              <a:t> </a:t>
            </a:r>
            <a:r>
              <a:rPr lang="fi-FI" sz="1400" dirty="0" err="1"/>
              <a:t>gets</a:t>
            </a:r>
            <a:r>
              <a:rPr lang="fi-FI" sz="1400" dirty="0"/>
              <a:t> </a:t>
            </a:r>
            <a:r>
              <a:rPr lang="fi-FI" sz="1400" dirty="0" err="1"/>
              <a:t>access</a:t>
            </a:r>
            <a:r>
              <a:rPr lang="fi-FI" sz="1400" dirty="0"/>
              <a:t> </a:t>
            </a:r>
            <a:r>
              <a:rPr lang="fi-FI" sz="1400" dirty="0" err="1"/>
              <a:t>or</a:t>
            </a:r>
            <a:r>
              <a:rPr lang="fi-FI" sz="1400" dirty="0"/>
              <a:t> </a:t>
            </a:r>
            <a:r>
              <a:rPr lang="fi-FI" sz="1400" dirty="0" err="1"/>
              <a:t>legitimate</a:t>
            </a:r>
            <a:r>
              <a:rPr lang="fi-FI" sz="1400" dirty="0"/>
              <a:t> API </a:t>
            </a:r>
            <a:r>
              <a:rPr lang="fi-FI" sz="1400" dirty="0" err="1"/>
              <a:t>user</a:t>
            </a:r>
            <a:r>
              <a:rPr lang="fi-FI" sz="1400" dirty="0"/>
              <a:t> </a:t>
            </a:r>
            <a:r>
              <a:rPr lang="fi-FI" sz="1400" dirty="0" err="1"/>
              <a:t>gets</a:t>
            </a:r>
            <a:r>
              <a:rPr lang="fi-FI" sz="1400" dirty="0"/>
              <a:t> </a:t>
            </a:r>
            <a:r>
              <a:rPr lang="fi-FI" sz="1400" dirty="0" err="1"/>
              <a:t>too</a:t>
            </a:r>
            <a:r>
              <a:rPr lang="fi-FI" sz="1400" dirty="0"/>
              <a:t> </a:t>
            </a:r>
            <a:r>
              <a:rPr lang="fi-FI" sz="1400" dirty="0" err="1"/>
              <a:t>much</a:t>
            </a:r>
            <a:r>
              <a:rPr lang="fi-FI" sz="1400" dirty="0"/>
              <a:t> </a:t>
            </a:r>
            <a:r>
              <a:rPr lang="fi-FI" sz="1400" dirty="0" err="1"/>
              <a:t>access</a:t>
            </a:r>
            <a:endParaRPr lang="fi-FI" sz="1400" dirty="0"/>
          </a:p>
        </p:txBody>
      </p:sp>
      <p:sp>
        <p:nvSpPr>
          <p:cNvPr id="13" name="Rectangle 12">
            <a:extLst>
              <a:ext uri="{FF2B5EF4-FFF2-40B4-BE49-F238E27FC236}">
                <a16:creationId xmlns:a16="http://schemas.microsoft.com/office/drawing/2014/main" id="{9C4E3C25-2530-4CAD-A547-F7C79A7B3B90}"/>
              </a:ext>
            </a:extLst>
          </p:cNvPr>
          <p:cNvSpPr/>
          <p:nvPr userDrawn="1"/>
        </p:nvSpPr>
        <p:spPr>
          <a:xfrm>
            <a:off x="619124" y="1017625"/>
            <a:ext cx="2929649" cy="12321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becomes</a:t>
            </a:r>
            <a:r>
              <a:rPr lang="fi-FI" sz="1400" b="1" dirty="0"/>
              <a:t> </a:t>
            </a:r>
            <a:r>
              <a:rPr lang="fi-FI" sz="1400" b="1" dirty="0" err="1"/>
              <a:t>unavailable</a:t>
            </a:r>
            <a:r>
              <a:rPr lang="fi-FI" sz="1400" b="1" dirty="0"/>
              <a:t>:</a:t>
            </a:r>
            <a:r>
              <a:rPr lang="fi-FI" sz="1400" dirty="0"/>
              <a:t> </a:t>
            </a:r>
          </a:p>
          <a:p>
            <a:pPr algn="ctr"/>
            <a:r>
              <a:rPr lang="fi-FI" sz="1400" dirty="0" err="1"/>
              <a:t>impact</a:t>
            </a:r>
            <a:r>
              <a:rPr lang="fi-FI" sz="1400" dirty="0"/>
              <a:t> </a:t>
            </a:r>
            <a:r>
              <a:rPr lang="fi-FI" sz="1400" dirty="0" err="1"/>
              <a:t>if</a:t>
            </a:r>
            <a:r>
              <a:rPr lang="fi-FI" sz="1400" dirty="0"/>
              <a:t> </a:t>
            </a:r>
            <a:r>
              <a:rPr lang="fi-FI" sz="1400" dirty="0" err="1"/>
              <a:t>the</a:t>
            </a:r>
            <a:r>
              <a:rPr lang="fi-FI" sz="1400" dirty="0"/>
              <a:t> API is </a:t>
            </a:r>
            <a:r>
              <a:rPr lang="fi-FI" sz="1400" dirty="0" err="1"/>
              <a:t>not</a:t>
            </a:r>
            <a:r>
              <a:rPr lang="fi-FI" sz="1400" dirty="0"/>
              <a:t> </a:t>
            </a:r>
            <a:r>
              <a:rPr lang="fi-FI" sz="1400" dirty="0" err="1"/>
              <a:t>available</a:t>
            </a:r>
            <a:r>
              <a:rPr lang="fi-FI" sz="1400" dirty="0"/>
              <a:t> for 1 </a:t>
            </a:r>
            <a:r>
              <a:rPr lang="fi-FI" sz="1400" dirty="0" err="1"/>
              <a:t>minute</a:t>
            </a:r>
            <a:r>
              <a:rPr lang="fi-FI" sz="1400" dirty="0"/>
              <a:t>? 1 </a:t>
            </a:r>
            <a:r>
              <a:rPr lang="fi-FI" sz="1400" dirty="0" err="1"/>
              <a:t>hour</a:t>
            </a:r>
            <a:r>
              <a:rPr lang="fi-FI" sz="1400" dirty="0"/>
              <a:t>? 1 </a:t>
            </a:r>
            <a:r>
              <a:rPr lang="fi-FI" sz="1400" dirty="0" err="1"/>
              <a:t>day</a:t>
            </a:r>
            <a:r>
              <a:rPr lang="fi-FI" sz="1400" dirty="0"/>
              <a:t>?</a:t>
            </a:r>
          </a:p>
        </p:txBody>
      </p:sp>
      <p:grpSp>
        <p:nvGrpSpPr>
          <p:cNvPr id="14" name="Group 13">
            <a:extLst>
              <a:ext uri="{FF2B5EF4-FFF2-40B4-BE49-F238E27FC236}">
                <a16:creationId xmlns:a16="http://schemas.microsoft.com/office/drawing/2014/main" id="{FE8E2118-B950-4EA6-925A-64A9868940A9}"/>
              </a:ext>
            </a:extLst>
          </p:cNvPr>
          <p:cNvGrpSpPr/>
          <p:nvPr userDrawn="1"/>
        </p:nvGrpSpPr>
        <p:grpSpPr>
          <a:xfrm>
            <a:off x="1422255" y="2447162"/>
            <a:ext cx="1118676" cy="886972"/>
            <a:chOff x="3975564" y="1910974"/>
            <a:chExt cx="2322533" cy="2138849"/>
          </a:xfrm>
          <a:solidFill>
            <a:schemeClr val="bg2">
              <a:lumMod val="50000"/>
            </a:schemeClr>
          </a:solidFill>
        </p:grpSpPr>
        <p:pic>
          <p:nvPicPr>
            <p:cNvPr id="15" name="Graphic 14" descr="Network">
              <a:extLst>
                <a:ext uri="{FF2B5EF4-FFF2-40B4-BE49-F238E27FC236}">
                  <a16:creationId xmlns:a16="http://schemas.microsoft.com/office/drawing/2014/main" id="{DEF0813F-68F9-41C2-8530-3029C21089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47006" y="2438743"/>
              <a:ext cx="1026185" cy="1026185"/>
            </a:xfrm>
            <a:prstGeom prst="rect">
              <a:avLst/>
            </a:prstGeom>
          </p:spPr>
        </p:pic>
        <p:pic>
          <p:nvPicPr>
            <p:cNvPr id="16" name="Graphic 15" descr="Smart Phone">
              <a:extLst>
                <a:ext uri="{FF2B5EF4-FFF2-40B4-BE49-F238E27FC236}">
                  <a16:creationId xmlns:a16="http://schemas.microsoft.com/office/drawing/2014/main" id="{98562579-CEDC-4658-8B1F-85EAC8D85EE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58271" y="1910974"/>
              <a:ext cx="546940" cy="546940"/>
            </a:xfrm>
            <a:prstGeom prst="rect">
              <a:avLst/>
            </a:prstGeom>
          </p:spPr>
        </p:pic>
        <p:pic>
          <p:nvPicPr>
            <p:cNvPr id="17" name="Graphic 16" descr="Wireless router">
              <a:extLst>
                <a:ext uri="{FF2B5EF4-FFF2-40B4-BE49-F238E27FC236}">
                  <a16:creationId xmlns:a16="http://schemas.microsoft.com/office/drawing/2014/main" id="{DEFCB9BB-216B-40CA-8D1C-34B2999900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31331" y="3167981"/>
              <a:ext cx="866191" cy="866191"/>
            </a:xfrm>
            <a:prstGeom prst="rect">
              <a:avLst/>
            </a:prstGeom>
          </p:spPr>
        </p:pic>
        <p:pic>
          <p:nvPicPr>
            <p:cNvPr id="18" name="Graphic 17" descr="Download from cloud">
              <a:extLst>
                <a:ext uri="{FF2B5EF4-FFF2-40B4-BE49-F238E27FC236}">
                  <a16:creationId xmlns:a16="http://schemas.microsoft.com/office/drawing/2014/main" id="{6DEA8EC1-28DC-4753-9FF9-1E4743BAB90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75564" y="1981544"/>
              <a:ext cx="914400" cy="914400"/>
            </a:xfrm>
            <a:prstGeom prst="rect">
              <a:avLst/>
            </a:prstGeom>
          </p:spPr>
        </p:pic>
        <p:pic>
          <p:nvPicPr>
            <p:cNvPr id="19" name="Graphic 18" descr="Database">
              <a:extLst>
                <a:ext uri="{FF2B5EF4-FFF2-40B4-BE49-F238E27FC236}">
                  <a16:creationId xmlns:a16="http://schemas.microsoft.com/office/drawing/2014/main" id="{F808BBDA-60A6-435B-A563-989A0004CE3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65399" y="3135423"/>
              <a:ext cx="914400" cy="914400"/>
            </a:xfrm>
            <a:prstGeom prst="rect">
              <a:avLst/>
            </a:prstGeom>
          </p:spPr>
        </p:pic>
        <p:pic>
          <p:nvPicPr>
            <p:cNvPr id="20" name="Graphic 19" descr="Bar chart">
              <a:extLst>
                <a:ext uri="{FF2B5EF4-FFF2-40B4-BE49-F238E27FC236}">
                  <a16:creationId xmlns:a16="http://schemas.microsoft.com/office/drawing/2014/main" id="{C45EC1A3-C1CB-4152-B9E8-56225EE5F37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383697" y="2166706"/>
              <a:ext cx="914400" cy="914400"/>
            </a:xfrm>
            <a:prstGeom prst="rect">
              <a:avLst/>
            </a:prstGeom>
          </p:spPr>
        </p:pic>
      </p:grpSp>
      <p:sp>
        <p:nvSpPr>
          <p:cNvPr id="21" name="TextBox 20">
            <a:extLst>
              <a:ext uri="{FF2B5EF4-FFF2-40B4-BE49-F238E27FC236}">
                <a16:creationId xmlns:a16="http://schemas.microsoft.com/office/drawing/2014/main" id="{A99E0028-4311-48A1-8BA4-6C344F71272C}"/>
              </a:ext>
            </a:extLst>
          </p:cNvPr>
          <p:cNvSpPr txBox="1"/>
          <p:nvPr userDrawn="1"/>
        </p:nvSpPr>
        <p:spPr>
          <a:xfrm>
            <a:off x="619124" y="3440454"/>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ARCHITECTURE RISKS</a:t>
            </a:r>
          </a:p>
        </p:txBody>
      </p:sp>
      <p:sp>
        <p:nvSpPr>
          <p:cNvPr id="22" name="Rectangle 21">
            <a:extLst>
              <a:ext uri="{FF2B5EF4-FFF2-40B4-BE49-F238E27FC236}">
                <a16:creationId xmlns:a16="http://schemas.microsoft.com/office/drawing/2014/main" id="{519C0FD6-A289-4CF2-BAE7-85C1EB3AD14A}"/>
              </a:ext>
            </a:extLst>
          </p:cNvPr>
          <p:cNvSpPr/>
          <p:nvPr userDrawn="1"/>
        </p:nvSpPr>
        <p:spPr>
          <a:xfrm>
            <a:off x="3711605" y="375285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3" name="TextBox 22">
            <a:extLst>
              <a:ext uri="{FF2B5EF4-FFF2-40B4-BE49-F238E27FC236}">
                <a16:creationId xmlns:a16="http://schemas.microsoft.com/office/drawing/2014/main" id="{0A96BA78-5323-4513-A190-7FB5877CC57A}"/>
              </a:ext>
            </a:extLst>
          </p:cNvPr>
          <p:cNvSpPr txBox="1"/>
          <p:nvPr userDrawn="1"/>
        </p:nvSpPr>
        <p:spPr>
          <a:xfrm>
            <a:off x="3711605" y="347085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SECURITY RISKS</a:t>
            </a:r>
          </a:p>
        </p:txBody>
      </p:sp>
      <p:sp>
        <p:nvSpPr>
          <p:cNvPr id="24" name="Rectangle 23">
            <a:extLst>
              <a:ext uri="{FF2B5EF4-FFF2-40B4-BE49-F238E27FC236}">
                <a16:creationId xmlns:a16="http://schemas.microsoft.com/office/drawing/2014/main" id="{DF8635BD-3A25-4D0A-A853-8DA34A33D9EF}"/>
              </a:ext>
            </a:extLst>
          </p:cNvPr>
          <p:cNvSpPr/>
          <p:nvPr userDrawn="1"/>
        </p:nvSpPr>
        <p:spPr>
          <a:xfrm>
            <a:off x="6658815" y="372899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5" name="TextBox 24">
            <a:extLst>
              <a:ext uri="{FF2B5EF4-FFF2-40B4-BE49-F238E27FC236}">
                <a16:creationId xmlns:a16="http://schemas.microsoft.com/office/drawing/2014/main" id="{9FC8B848-3448-4CCF-B527-A297A1E53444}"/>
              </a:ext>
            </a:extLst>
          </p:cNvPr>
          <p:cNvSpPr txBox="1"/>
          <p:nvPr userDrawn="1"/>
        </p:nvSpPr>
        <p:spPr>
          <a:xfrm>
            <a:off x="6658815" y="344699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1200" dirty="0"/>
              <a:t>QUALITY</a:t>
            </a:r>
            <a:r>
              <a:rPr kumimoji="0" lang="fi-FI" sz="1200" i="0" u="none" strike="noStrike" kern="1200" spc="0" normalizeH="0" baseline="0" noProof="0" dirty="0">
                <a:ln>
                  <a:noFill/>
                </a:ln>
                <a:effectLst/>
                <a:uLnTx/>
                <a:uFillTx/>
                <a:latin typeface="+mn-lt"/>
                <a:ea typeface="+mn-ea"/>
                <a:cs typeface="+mn-cs"/>
              </a:rPr>
              <a:t> RISKS</a:t>
            </a:r>
          </a:p>
        </p:txBody>
      </p:sp>
      <p:sp>
        <p:nvSpPr>
          <p:cNvPr id="26" name="Title 1">
            <a:extLst>
              <a:ext uri="{FF2B5EF4-FFF2-40B4-BE49-F238E27FC236}">
                <a16:creationId xmlns:a16="http://schemas.microsoft.com/office/drawing/2014/main" id="{2E08E21F-C4E0-4A19-82F9-A3D32ED17972}"/>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Business </a:t>
            </a:r>
            <a:r>
              <a:rPr lang="fi-FI" sz="3200" dirty="0" err="1">
                <a:solidFill>
                  <a:srgbClr val="000000"/>
                </a:solidFill>
                <a:latin typeface="Berlin Sans FB" panose="020E0602020502020306" pitchFamily="34" charset="0"/>
              </a:rPr>
              <a:t>impact</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risk</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mitigating</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activities</a:t>
            </a:r>
            <a:endParaRPr lang="fi-FI" sz="3200" dirty="0">
              <a:solidFill>
                <a:srgbClr val="000000"/>
              </a:solidFill>
              <a:latin typeface="Berlin Sans FB" panose="020E0602020502020306" pitchFamily="34" charset="0"/>
            </a:endParaRPr>
          </a:p>
        </p:txBody>
      </p:sp>
      <p:sp>
        <p:nvSpPr>
          <p:cNvPr id="27" name="Text Placeholder 15">
            <a:extLst>
              <a:ext uri="{FF2B5EF4-FFF2-40B4-BE49-F238E27FC236}">
                <a16:creationId xmlns:a16="http://schemas.microsoft.com/office/drawing/2014/main" id="{6C543B59-4542-4340-AF3A-68CE917F9932}"/>
              </a:ext>
            </a:extLst>
          </p:cNvPr>
          <p:cNvSpPr>
            <a:spLocks noGrp="1"/>
          </p:cNvSpPr>
          <p:nvPr>
            <p:ph type="body" sz="quarter" idx="13"/>
          </p:nvPr>
        </p:nvSpPr>
        <p:spPr>
          <a:xfrm>
            <a:off x="678818" y="3768891"/>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4BAD0214-CCDB-4830-8A24-39A6522E877E}"/>
              </a:ext>
            </a:extLst>
          </p:cNvPr>
          <p:cNvSpPr>
            <a:spLocks noGrp="1"/>
          </p:cNvSpPr>
          <p:nvPr>
            <p:ph type="body" sz="quarter" idx="14"/>
          </p:nvPr>
        </p:nvSpPr>
        <p:spPr>
          <a:xfrm>
            <a:off x="3711606" y="3757600"/>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0AD6895E-5478-4A28-A290-A1321A805A38}"/>
              </a:ext>
            </a:extLst>
          </p:cNvPr>
          <p:cNvSpPr>
            <a:spLocks noGrp="1"/>
          </p:cNvSpPr>
          <p:nvPr>
            <p:ph type="body" sz="quarter" idx="15"/>
          </p:nvPr>
        </p:nvSpPr>
        <p:spPr>
          <a:xfrm>
            <a:off x="6658816" y="3720058"/>
            <a:ext cx="2482674" cy="2095725"/>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5549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C51D3C-75C3-4BDF-A694-F7210B22C6E8}"/>
              </a:ext>
            </a:extLst>
          </p:cNvPr>
          <p:cNvGraphicFramePr>
            <a:graphicFrameLocks noGrp="1"/>
          </p:cNvGraphicFramePr>
          <p:nvPr userDrawn="1">
            <p:extLst>
              <p:ext uri="{D42A27DB-BD31-4B8C-83A1-F6EECF244321}">
                <p14:modId xmlns:p14="http://schemas.microsoft.com/office/powerpoint/2010/main" val="3003478858"/>
              </p:ext>
            </p:extLst>
          </p:nvPr>
        </p:nvGraphicFramePr>
        <p:xfrm>
          <a:off x="619125" y="1228492"/>
          <a:ext cx="8348389" cy="5638348"/>
        </p:xfrm>
        <a:graphic>
          <a:graphicData uri="http://schemas.openxmlformats.org/drawingml/2006/table">
            <a:tbl>
              <a:tblPr firstRow="1" bandRow="1">
                <a:tableStyleId>{9D7B26C5-4107-4FEC-AEDC-1716B250A1EF}</a:tableStyleId>
              </a:tblPr>
              <a:tblGrid>
                <a:gridCol w="1081283">
                  <a:extLst>
                    <a:ext uri="{9D8B030D-6E8A-4147-A177-3AD203B41FA5}">
                      <a16:colId xmlns:a16="http://schemas.microsoft.com/office/drawing/2014/main" val="2837764126"/>
                    </a:ext>
                  </a:extLst>
                </a:gridCol>
                <a:gridCol w="3738190">
                  <a:extLst>
                    <a:ext uri="{9D8B030D-6E8A-4147-A177-3AD203B41FA5}">
                      <a16:colId xmlns:a16="http://schemas.microsoft.com/office/drawing/2014/main" val="3726031576"/>
                    </a:ext>
                  </a:extLst>
                </a:gridCol>
                <a:gridCol w="3528916">
                  <a:extLst>
                    <a:ext uri="{9D8B030D-6E8A-4147-A177-3AD203B41FA5}">
                      <a16:colId xmlns:a16="http://schemas.microsoft.com/office/drawing/2014/main" val="24717776"/>
                    </a:ext>
                  </a:extLst>
                </a:gridCol>
              </a:tblGrid>
              <a:tr h="324321">
                <a:tc>
                  <a:txBody>
                    <a:bodyPr/>
                    <a:lstStyle/>
                    <a:p>
                      <a:r>
                        <a:rPr lang="fi-FI" sz="1200" dirty="0" err="1"/>
                        <a:t>Topic</a:t>
                      </a:r>
                      <a:endParaRPr lang="fi-FI" sz="1200" dirty="0"/>
                    </a:p>
                  </a:txBody>
                  <a:tcPr marL="99060" marR="99060" marT="60960" marB="60960"/>
                </a:tc>
                <a:tc>
                  <a:txBody>
                    <a:bodyPr/>
                    <a:lstStyle/>
                    <a:p>
                      <a:r>
                        <a:rPr lang="fi-FI" sz="1200" dirty="0" err="1"/>
                        <a:t>Questions</a:t>
                      </a:r>
                      <a:endParaRPr lang="fi-FI" sz="1200" dirty="0"/>
                    </a:p>
                  </a:txBody>
                  <a:tcPr marL="99060" marR="99060" marT="60960" marB="60960"/>
                </a:tc>
                <a:tc>
                  <a:txBody>
                    <a:bodyPr/>
                    <a:lstStyle/>
                    <a:p>
                      <a:r>
                        <a:rPr lang="fi-FI" sz="1200" dirty="0" err="1"/>
                        <a:t>Answers</a:t>
                      </a:r>
                      <a:endParaRPr lang="fi-FI" sz="1200" dirty="0"/>
                    </a:p>
                  </a:txBody>
                  <a:tcPr marL="99060" marR="99060" marT="60960" marB="60960"/>
                </a:tc>
                <a:extLst>
                  <a:ext uri="{0D108BD9-81ED-4DB2-BD59-A6C34878D82A}">
                    <a16:rowId xmlns:a16="http://schemas.microsoft.com/office/drawing/2014/main" val="406672325"/>
                  </a:ext>
                </a:extLst>
              </a:tr>
              <a:tr h="823276">
                <a:tc>
                  <a:txBody>
                    <a:bodyPr/>
                    <a:lstStyle/>
                    <a:p>
                      <a:r>
                        <a:rPr lang="fi-FI" sz="1200" b="1" dirty="0" err="1"/>
                        <a:t>Response</a:t>
                      </a:r>
                      <a:r>
                        <a:rPr lang="fi-FI" sz="1200" b="1" dirty="0"/>
                        <a:t> </a:t>
                      </a:r>
                      <a:r>
                        <a:rPr lang="fi-FI" sz="1200" b="1" dirty="0" err="1"/>
                        <a:t>times</a:t>
                      </a:r>
                      <a:endParaRPr lang="fi-FI" sz="1200" b="1" dirty="0"/>
                    </a:p>
                  </a:txBody>
                  <a:tcPr marL="99060" marR="99060" marT="60960" marB="60960"/>
                </a:tc>
                <a:tc>
                  <a:txBody>
                    <a:bodyPr/>
                    <a:lstStyle/>
                    <a:p>
                      <a:r>
                        <a:rPr lang="en-US" sz="1200" dirty="0">
                          <a:effectLst/>
                        </a:rPr>
                        <a:t>What is the maximum amount of time the API consumer can wait for a response to any request? What is the expected response time for API so they can keep their customers using their system?</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75535634"/>
                  </a:ext>
                </a:extLst>
              </a:tr>
              <a:tr h="924907">
                <a:tc>
                  <a:txBody>
                    <a:bodyPr/>
                    <a:lstStyle/>
                    <a:p>
                      <a:r>
                        <a:rPr lang="fi-FI" sz="1200" b="1" dirty="0"/>
                        <a:t>Identity, </a:t>
                      </a:r>
                      <a:r>
                        <a:rPr lang="fi-FI" sz="1200" b="1" dirty="0" err="1"/>
                        <a:t>authentication</a:t>
                      </a:r>
                      <a:r>
                        <a:rPr lang="fi-FI" sz="1200" b="1" dirty="0"/>
                        <a:t>, </a:t>
                      </a:r>
                      <a:r>
                        <a:rPr lang="fi-FI" sz="1200" b="1" dirty="0" err="1"/>
                        <a:t>authorization</a:t>
                      </a:r>
                      <a:endParaRPr lang="fi-FI" sz="1200" b="1" dirty="0"/>
                    </a:p>
                  </a:txBody>
                  <a:tcPr marL="99060" marR="99060" marT="60960" marB="60960"/>
                </a:tc>
                <a:tc>
                  <a:txBody>
                    <a:bodyPr/>
                    <a:lstStyle/>
                    <a:p>
                      <a:r>
                        <a:rPr lang="en-US" sz="1200" dirty="0">
                          <a:effectLst/>
                        </a:rPr>
                        <a:t>Is there a need to identify users? What are the common identifiers between the API Consumer and the API (email, customer number, social  security number)? How are the API consumer's end-users authenticated?</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1970299705"/>
                  </a:ext>
                </a:extLst>
              </a:tr>
              <a:tr h="449059">
                <a:tc>
                  <a:txBody>
                    <a:bodyPr/>
                    <a:lstStyle/>
                    <a:p>
                      <a:r>
                        <a:rPr lang="fi-FI" sz="1200" b="1" dirty="0"/>
                        <a:t>Data </a:t>
                      </a:r>
                      <a:r>
                        <a:rPr lang="fi-FI" sz="1200" b="1" dirty="0" err="1"/>
                        <a:t>formats</a:t>
                      </a:r>
                      <a:endParaRPr lang="fi-FI" sz="1200" b="1" dirty="0"/>
                    </a:p>
                  </a:txBody>
                  <a:tcPr marL="99060" marR="99060" marT="60960" marB="60960"/>
                </a:tc>
                <a:tc>
                  <a:txBody>
                    <a:bodyPr/>
                    <a:lstStyle/>
                    <a:p>
                      <a:r>
                        <a:rPr lang="en-US" sz="1200" dirty="0">
                          <a:effectLst/>
                        </a:rPr>
                        <a:t>Which data formats the API consumers prefer and can easily process?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669102867"/>
                  </a:ext>
                </a:extLst>
              </a:tr>
              <a:tr h="670560">
                <a:tc>
                  <a:txBody>
                    <a:bodyPr/>
                    <a:lstStyle/>
                    <a:p>
                      <a:r>
                        <a:rPr lang="fi-FI" sz="1200" b="1" dirty="0" err="1"/>
                        <a:t>Making</a:t>
                      </a:r>
                      <a:r>
                        <a:rPr lang="fi-FI" sz="1200" b="1" dirty="0"/>
                        <a:t> </a:t>
                      </a:r>
                      <a:r>
                        <a:rPr lang="fi-FI" sz="1200" b="1" dirty="0" err="1"/>
                        <a:t>requests</a:t>
                      </a:r>
                      <a:endParaRPr lang="fi-FI" sz="1200" b="1" dirty="0"/>
                    </a:p>
                  </a:txBody>
                  <a:tcPr marL="99060" marR="99060" marT="60960" marB="60960"/>
                </a:tc>
                <a:tc>
                  <a:txBody>
                    <a:bodyPr/>
                    <a:lstStyle/>
                    <a:p>
                      <a:r>
                        <a:rPr lang="en-US" sz="1200" dirty="0">
                          <a:effectLst/>
                        </a:rPr>
                        <a:t>Does the API consumer have some technical limitations when calling the API? For example supported HTTP-verbs, headers?</a:t>
                      </a:r>
                    </a:p>
                    <a:p>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31214776"/>
                  </a:ext>
                </a:extLst>
              </a:tr>
              <a:tr h="670560">
                <a:tc>
                  <a:txBody>
                    <a:bodyPr/>
                    <a:lstStyle/>
                    <a:p>
                      <a:r>
                        <a:rPr lang="fi-FI" sz="1200" b="1" dirty="0" err="1"/>
                        <a:t>Handling</a:t>
                      </a:r>
                      <a:r>
                        <a:rPr lang="fi-FI" sz="1200" b="1" dirty="0"/>
                        <a:t> </a:t>
                      </a:r>
                      <a:r>
                        <a:rPr lang="fi-FI" sz="1200" b="1" dirty="0" err="1"/>
                        <a:t>responses</a:t>
                      </a:r>
                      <a:endParaRPr lang="fi-FI" sz="1200" b="1" dirty="0"/>
                    </a:p>
                  </a:txBody>
                  <a:tcPr marL="99060" marR="99060" marT="60960" marB="60960"/>
                </a:tc>
                <a:tc>
                  <a:txBody>
                    <a:bodyPr/>
                    <a:lstStyle/>
                    <a:p>
                      <a:r>
                        <a:rPr lang="en-US" sz="1200" dirty="0">
                          <a:effectLst/>
                        </a:rPr>
                        <a:t>What kind of responses the API Consumer is able to handle from the API? (Which HTTP response codes supported? Special requirements for errors+)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604504095"/>
                  </a:ext>
                </a:extLst>
              </a:tr>
              <a:tr h="605020">
                <a:tc>
                  <a:txBody>
                    <a:bodyPr/>
                    <a:lstStyle/>
                    <a:p>
                      <a:r>
                        <a:rPr lang="fi-FI" sz="1200" b="1" dirty="0" err="1"/>
                        <a:t>Localization</a:t>
                      </a:r>
                      <a:r>
                        <a:rPr lang="fi-FI" sz="1200" b="1" dirty="0"/>
                        <a:t> and </a:t>
                      </a:r>
                      <a:r>
                        <a:rPr lang="fi-FI" sz="1200" b="1" dirty="0" err="1"/>
                        <a:t>standards</a:t>
                      </a:r>
                      <a:endParaRPr lang="fi-FI" sz="1200" b="1" dirty="0"/>
                    </a:p>
                  </a:txBody>
                  <a:tcPr marL="99060" marR="99060" marT="60960" marB="60960"/>
                </a:tc>
                <a:tc>
                  <a:txBody>
                    <a:bodyPr/>
                    <a:lstStyle/>
                    <a:p>
                      <a:r>
                        <a:rPr lang="en-US" sz="1200" dirty="0">
                          <a:effectLst/>
                        </a:rPr>
                        <a:t>Are there any specific requirements about language, currencies, codes, API specific error codes, error messages and time stamps?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175932053"/>
                  </a:ext>
                </a:extLst>
              </a:tr>
              <a:tr h="770025">
                <a:tc>
                  <a:txBody>
                    <a:bodyPr/>
                    <a:lstStyle/>
                    <a:p>
                      <a:r>
                        <a:rPr lang="fi-FI" sz="1200" b="1" dirty="0" err="1"/>
                        <a:t>Encryption</a:t>
                      </a:r>
                      <a:endParaRPr lang="fi-FI" sz="1200" b="1" dirty="0"/>
                    </a:p>
                  </a:txBody>
                  <a:tcPr marL="99060" marR="99060" marT="60960" marB="60960"/>
                </a:tc>
                <a:tc>
                  <a:txBody>
                    <a:bodyPr/>
                    <a:lstStyle/>
                    <a:p>
                      <a:r>
                        <a:rPr lang="en-US" sz="1200" dirty="0">
                          <a:effectLst/>
                        </a:rPr>
                        <a:t>Check if API consumers will be able to handle secure connections with TLS (i.e. HTTPS)? If API handles sensitive encrypted data, verify what encryption algorithms consumers can use?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08157517"/>
                  </a:ext>
                </a:extLst>
              </a:tr>
            </a:tbl>
          </a:graphicData>
        </a:graphic>
      </p:graphicFrame>
      <p:sp>
        <p:nvSpPr>
          <p:cNvPr id="5" name="Title 1">
            <a:extLst>
              <a:ext uri="{FF2B5EF4-FFF2-40B4-BE49-F238E27FC236}">
                <a16:creationId xmlns:a16="http://schemas.microsoft.com/office/drawing/2014/main" id="{57E79955-2475-48C4-949C-D24961D672F4}"/>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API Consumer </a:t>
            </a:r>
            <a:r>
              <a:rPr lang="fi-FI" sz="3200" dirty="0" err="1">
                <a:solidFill>
                  <a:srgbClr val="000000"/>
                </a:solidFill>
                <a:latin typeface="Berlin Sans FB" panose="020E0602020502020306" pitchFamily="34" charset="0"/>
              </a:rPr>
              <a:t>interview</a:t>
            </a:r>
            <a:endParaRPr lang="fi-FI" sz="3200" dirty="0">
              <a:solidFill>
                <a:srgbClr val="000000"/>
              </a:solidFill>
              <a:latin typeface="Berlin Sans FB" panose="020E0602020502020306" pitchFamily="34" charset="0"/>
            </a:endParaRPr>
          </a:p>
        </p:txBody>
      </p:sp>
      <p:sp>
        <p:nvSpPr>
          <p:cNvPr id="6" name="Text Placeholder 15">
            <a:extLst>
              <a:ext uri="{FF2B5EF4-FFF2-40B4-BE49-F238E27FC236}">
                <a16:creationId xmlns:a16="http://schemas.microsoft.com/office/drawing/2014/main" id="{C2C4562F-D387-4F31-A12B-22142D485071}"/>
              </a:ext>
            </a:extLst>
          </p:cNvPr>
          <p:cNvSpPr>
            <a:spLocks noGrp="1"/>
          </p:cNvSpPr>
          <p:nvPr>
            <p:ph type="body" sz="quarter" idx="13" hasCustomPrompt="1"/>
          </p:nvPr>
        </p:nvSpPr>
        <p:spPr>
          <a:xfrm>
            <a:off x="5112161" y="559496"/>
            <a:ext cx="3778882" cy="502288"/>
          </a:xfrm>
          <a:prstGeom prst="rect">
            <a:avLst/>
          </a:prstGeom>
        </p:spPr>
        <p:txBody>
          <a:bodyPr>
            <a:noAutofit/>
          </a:bodyPr>
          <a:lstStyle>
            <a:lvl1pPr marL="0" indent="0">
              <a:buNone/>
              <a:defRPr sz="1400">
                <a:solidFill>
                  <a:schemeClr val="tx1"/>
                </a:solidFill>
              </a:defRPr>
            </a:lvl1pPr>
          </a:lstStyle>
          <a:p>
            <a:pPr lvl="0"/>
            <a:r>
              <a:rPr lang="fi-FI" dirty="0"/>
              <a:t>API </a:t>
            </a:r>
            <a:r>
              <a:rPr lang="fi-FI" dirty="0" err="1"/>
              <a:t>consuming</a:t>
            </a:r>
            <a:r>
              <a:rPr lang="fi-FI" dirty="0"/>
              <a:t> </a:t>
            </a:r>
            <a:r>
              <a:rPr lang="fi-FI" dirty="0" err="1"/>
              <a:t>application</a:t>
            </a:r>
            <a:r>
              <a:rPr lang="fi-FI" dirty="0"/>
              <a:t> and team </a:t>
            </a:r>
            <a:r>
              <a:rPr lang="fi-FI" dirty="0" err="1"/>
              <a:t>name</a:t>
            </a:r>
            <a:endParaRPr lang="fi-FI" dirty="0"/>
          </a:p>
        </p:txBody>
      </p:sp>
      <p:sp>
        <p:nvSpPr>
          <p:cNvPr id="7" name="Text Placeholder 15">
            <a:extLst>
              <a:ext uri="{FF2B5EF4-FFF2-40B4-BE49-F238E27FC236}">
                <a16:creationId xmlns:a16="http://schemas.microsoft.com/office/drawing/2014/main" id="{0A48D062-EAD4-482B-8CE7-34B29A906C51}"/>
              </a:ext>
            </a:extLst>
          </p:cNvPr>
          <p:cNvSpPr>
            <a:spLocks noGrp="1"/>
          </p:cNvSpPr>
          <p:nvPr>
            <p:ph type="body" sz="quarter" idx="16"/>
          </p:nvPr>
        </p:nvSpPr>
        <p:spPr>
          <a:xfrm>
            <a:off x="5574966" y="1562458"/>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8" name="Text Placeholder 15">
            <a:extLst>
              <a:ext uri="{FF2B5EF4-FFF2-40B4-BE49-F238E27FC236}">
                <a16:creationId xmlns:a16="http://schemas.microsoft.com/office/drawing/2014/main" id="{55F9FD9B-29C3-474F-A7D0-8E10CC6B906D}"/>
              </a:ext>
            </a:extLst>
          </p:cNvPr>
          <p:cNvSpPr>
            <a:spLocks noGrp="1"/>
          </p:cNvSpPr>
          <p:nvPr>
            <p:ph type="body" sz="quarter" idx="17"/>
          </p:nvPr>
        </p:nvSpPr>
        <p:spPr>
          <a:xfrm>
            <a:off x="5574966" y="2408663"/>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9" name="Text Placeholder 15">
            <a:extLst>
              <a:ext uri="{FF2B5EF4-FFF2-40B4-BE49-F238E27FC236}">
                <a16:creationId xmlns:a16="http://schemas.microsoft.com/office/drawing/2014/main" id="{3AF5E284-1F2C-4D37-A14C-1838982E9437}"/>
              </a:ext>
            </a:extLst>
          </p:cNvPr>
          <p:cNvSpPr>
            <a:spLocks noGrp="1"/>
          </p:cNvSpPr>
          <p:nvPr>
            <p:ph type="body" sz="quarter" idx="18"/>
          </p:nvPr>
        </p:nvSpPr>
        <p:spPr>
          <a:xfrm>
            <a:off x="5574966" y="3323270"/>
            <a:ext cx="3392548" cy="409489"/>
          </a:xfrm>
          <a:prstGeom prst="rect">
            <a:avLst/>
          </a:prstGeom>
        </p:spPr>
        <p:txBody>
          <a:bodyPr>
            <a:normAutofit/>
          </a:bodyPr>
          <a:lstStyle>
            <a:lvl1pPr>
              <a:defRPr sz="1000">
                <a:solidFill>
                  <a:schemeClr val="tx1"/>
                </a:solidFill>
              </a:defRPr>
            </a:lvl1pPr>
          </a:lstStyle>
          <a:p>
            <a:pPr lvl="0"/>
            <a:endParaRPr lang="fi-FI" dirty="0"/>
          </a:p>
        </p:txBody>
      </p:sp>
      <p:sp>
        <p:nvSpPr>
          <p:cNvPr id="10" name="Text Placeholder 15">
            <a:extLst>
              <a:ext uri="{FF2B5EF4-FFF2-40B4-BE49-F238E27FC236}">
                <a16:creationId xmlns:a16="http://schemas.microsoft.com/office/drawing/2014/main" id="{BAC85CAE-32FE-48A6-8FCD-2220CC14605D}"/>
              </a:ext>
            </a:extLst>
          </p:cNvPr>
          <p:cNvSpPr>
            <a:spLocks noGrp="1"/>
          </p:cNvSpPr>
          <p:nvPr>
            <p:ph type="body" sz="quarter" idx="19"/>
          </p:nvPr>
        </p:nvSpPr>
        <p:spPr>
          <a:xfrm>
            <a:off x="5574966" y="3732759"/>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1" name="Text Placeholder 15">
            <a:extLst>
              <a:ext uri="{FF2B5EF4-FFF2-40B4-BE49-F238E27FC236}">
                <a16:creationId xmlns:a16="http://schemas.microsoft.com/office/drawing/2014/main" id="{57ECC3DA-55A9-4D2B-A7AE-FD34DB266FF5}"/>
              </a:ext>
            </a:extLst>
          </p:cNvPr>
          <p:cNvSpPr>
            <a:spLocks noGrp="1"/>
          </p:cNvSpPr>
          <p:nvPr>
            <p:ph type="body" sz="quarter" idx="20"/>
          </p:nvPr>
        </p:nvSpPr>
        <p:spPr>
          <a:xfrm>
            <a:off x="5574966" y="4403594"/>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2" name="Text Placeholder 15">
            <a:extLst>
              <a:ext uri="{FF2B5EF4-FFF2-40B4-BE49-F238E27FC236}">
                <a16:creationId xmlns:a16="http://schemas.microsoft.com/office/drawing/2014/main" id="{DA55A880-416F-4350-BD5D-9939D53AC520}"/>
              </a:ext>
            </a:extLst>
          </p:cNvPr>
          <p:cNvSpPr>
            <a:spLocks noGrp="1"/>
          </p:cNvSpPr>
          <p:nvPr>
            <p:ph type="body" sz="quarter" idx="21"/>
          </p:nvPr>
        </p:nvSpPr>
        <p:spPr>
          <a:xfrm>
            <a:off x="5574966" y="5074434"/>
            <a:ext cx="3392548" cy="595668"/>
          </a:xfrm>
          <a:prstGeom prst="rect">
            <a:avLst/>
          </a:prstGeom>
        </p:spPr>
        <p:txBody>
          <a:bodyPr>
            <a:normAutofit/>
          </a:bodyPr>
          <a:lstStyle>
            <a:lvl1pPr>
              <a:defRPr sz="1000">
                <a:solidFill>
                  <a:schemeClr val="tx1"/>
                </a:solidFill>
              </a:defRPr>
            </a:lvl1pPr>
          </a:lstStyle>
          <a:p>
            <a:pPr lvl="0"/>
            <a:endParaRPr lang="fi-FI" dirty="0"/>
          </a:p>
        </p:txBody>
      </p:sp>
      <p:sp>
        <p:nvSpPr>
          <p:cNvPr id="13" name="Text Placeholder 15">
            <a:extLst>
              <a:ext uri="{FF2B5EF4-FFF2-40B4-BE49-F238E27FC236}">
                <a16:creationId xmlns:a16="http://schemas.microsoft.com/office/drawing/2014/main" id="{4E81E346-659D-4048-BCAB-64C40A868752}"/>
              </a:ext>
            </a:extLst>
          </p:cNvPr>
          <p:cNvSpPr>
            <a:spLocks noGrp="1"/>
          </p:cNvSpPr>
          <p:nvPr>
            <p:ph type="body" sz="quarter" idx="22"/>
          </p:nvPr>
        </p:nvSpPr>
        <p:spPr>
          <a:xfrm>
            <a:off x="5574966" y="5725785"/>
            <a:ext cx="3392548" cy="684756"/>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34913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5D6-9C06-45E5-97B7-BF8099F712AA}"/>
              </a:ext>
            </a:extLst>
          </p:cNvPr>
          <p:cNvSpPr>
            <a:spLocks noGrp="1"/>
          </p:cNvSpPr>
          <p:nvPr>
            <p:ph type="title"/>
          </p:nvPr>
        </p:nvSpPr>
        <p:spPr/>
        <p:txBody>
          <a:bodyPr/>
          <a:lstStyle/>
          <a:p>
            <a:r>
              <a:rPr lang="en-US" dirty="0"/>
              <a:t>Click to edit Master title style</a:t>
            </a:r>
            <a:endParaRPr lang="fi-FI" dirty="0"/>
          </a:p>
        </p:txBody>
      </p:sp>
    </p:spTree>
    <p:extLst>
      <p:ext uri="{BB962C8B-B14F-4D97-AF65-F5344CB8AC3E}">
        <p14:creationId xmlns:p14="http://schemas.microsoft.com/office/powerpoint/2010/main" val="414273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DCE648C-BFBC-417C-A553-38D8E52472F6}"/>
              </a:ext>
            </a:extLst>
          </p:cNvPr>
          <p:cNvGraphicFramePr/>
          <p:nvPr userDrawn="1">
            <p:extLst>
              <p:ext uri="{D42A27DB-BD31-4B8C-83A1-F6EECF244321}">
                <p14:modId xmlns:p14="http://schemas.microsoft.com/office/powerpoint/2010/main" val="485482789"/>
              </p:ext>
            </p:extLst>
          </p:nvPr>
        </p:nvGraphicFramePr>
        <p:xfrm>
          <a:off x="1024145" y="1401687"/>
          <a:ext cx="7348706" cy="4624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B86EEDB-AE53-415C-8127-2174D605F333}"/>
              </a:ext>
            </a:extLst>
          </p:cNvPr>
          <p:cNvSpPr txBox="1"/>
          <p:nvPr userDrawn="1"/>
        </p:nvSpPr>
        <p:spPr>
          <a:xfrm>
            <a:off x="1644590" y="239043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sp>
        <p:nvSpPr>
          <p:cNvPr id="8" name="Text Placeholder 15">
            <a:extLst>
              <a:ext uri="{FF2B5EF4-FFF2-40B4-BE49-F238E27FC236}">
                <a16:creationId xmlns:a16="http://schemas.microsoft.com/office/drawing/2014/main" id="{EC84DA38-7745-4DCA-878E-BC09C10BC2E7}"/>
              </a:ext>
            </a:extLst>
          </p:cNvPr>
          <p:cNvSpPr>
            <a:spLocks noGrp="1"/>
          </p:cNvSpPr>
          <p:nvPr>
            <p:ph type="body" sz="quarter" idx="12"/>
          </p:nvPr>
        </p:nvSpPr>
        <p:spPr>
          <a:xfrm>
            <a:off x="1226656" y="3902784"/>
            <a:ext cx="2293342" cy="1828943"/>
          </a:xfrm>
          <a:prstGeom prst="rect">
            <a:avLst/>
          </a:prstGeom>
        </p:spPr>
        <p:txBody>
          <a:bodyPr>
            <a:normAutofit/>
          </a:bodyPr>
          <a:lstStyle>
            <a:lvl1pPr>
              <a:defRPr sz="1000">
                <a:solidFill>
                  <a:schemeClr val="tx1"/>
                </a:solidFill>
              </a:defRPr>
            </a:lvl1pPr>
          </a:lstStyle>
          <a:p>
            <a:pPr lvl="0"/>
            <a:endParaRPr lang="fi-FI" dirty="0"/>
          </a:p>
        </p:txBody>
      </p:sp>
      <p:sp>
        <p:nvSpPr>
          <p:cNvPr id="9" name="Text Placeholder 15">
            <a:extLst>
              <a:ext uri="{FF2B5EF4-FFF2-40B4-BE49-F238E27FC236}">
                <a16:creationId xmlns:a16="http://schemas.microsoft.com/office/drawing/2014/main" id="{26FAD853-63C6-4C99-ACA8-5FBFCE7C7477}"/>
              </a:ext>
            </a:extLst>
          </p:cNvPr>
          <p:cNvSpPr>
            <a:spLocks noGrp="1"/>
          </p:cNvSpPr>
          <p:nvPr>
            <p:ph type="body" sz="quarter" idx="13"/>
          </p:nvPr>
        </p:nvSpPr>
        <p:spPr>
          <a:xfrm>
            <a:off x="1226656" y="1895707"/>
            <a:ext cx="2293342" cy="1712215"/>
          </a:xfrm>
          <a:prstGeom prst="rect">
            <a:avLst/>
          </a:prstGeom>
        </p:spPr>
        <p:txBody>
          <a:bodyPr>
            <a:normAutofit/>
          </a:bodyPr>
          <a:lstStyle>
            <a:lvl1pPr>
              <a:defRPr sz="1000">
                <a:solidFill>
                  <a:schemeClr val="tx1"/>
                </a:solidFill>
              </a:defRPr>
            </a:lvl1pPr>
          </a:lstStyle>
          <a:p>
            <a:pPr lvl="0"/>
            <a:endParaRPr lang="fi-FI" dirty="0"/>
          </a:p>
        </p:txBody>
      </p:sp>
      <p:sp>
        <p:nvSpPr>
          <p:cNvPr id="10" name="Text Placeholder 15">
            <a:extLst>
              <a:ext uri="{FF2B5EF4-FFF2-40B4-BE49-F238E27FC236}">
                <a16:creationId xmlns:a16="http://schemas.microsoft.com/office/drawing/2014/main" id="{CA58529B-D20B-43D6-B01A-67CE7C5ACFB3}"/>
              </a:ext>
            </a:extLst>
          </p:cNvPr>
          <p:cNvSpPr>
            <a:spLocks noGrp="1"/>
          </p:cNvSpPr>
          <p:nvPr>
            <p:ph type="body" sz="quarter" idx="14"/>
          </p:nvPr>
        </p:nvSpPr>
        <p:spPr>
          <a:xfrm>
            <a:off x="5863881" y="1895707"/>
            <a:ext cx="2293342" cy="1713923"/>
          </a:xfrm>
          <a:prstGeom prst="rect">
            <a:avLst/>
          </a:prstGeom>
        </p:spPr>
        <p:txBody>
          <a:bodyPr>
            <a:normAutofit/>
          </a:bodyPr>
          <a:lstStyle>
            <a:lvl1pPr>
              <a:defRPr sz="1000">
                <a:solidFill>
                  <a:schemeClr val="tx1"/>
                </a:solidFill>
              </a:defRPr>
            </a:lvl1pPr>
          </a:lstStyle>
          <a:p>
            <a:pPr lvl="0"/>
            <a:endParaRPr lang="fi-FI" dirty="0"/>
          </a:p>
        </p:txBody>
      </p:sp>
      <p:sp>
        <p:nvSpPr>
          <p:cNvPr id="11" name="Text Placeholder 15">
            <a:extLst>
              <a:ext uri="{FF2B5EF4-FFF2-40B4-BE49-F238E27FC236}">
                <a16:creationId xmlns:a16="http://schemas.microsoft.com/office/drawing/2014/main" id="{84442184-9275-4AAD-B11D-07535DAB072F}"/>
              </a:ext>
            </a:extLst>
          </p:cNvPr>
          <p:cNvSpPr>
            <a:spLocks noGrp="1"/>
          </p:cNvSpPr>
          <p:nvPr>
            <p:ph type="body" sz="quarter" idx="15"/>
          </p:nvPr>
        </p:nvSpPr>
        <p:spPr>
          <a:xfrm>
            <a:off x="5875102" y="3902784"/>
            <a:ext cx="2293342" cy="1639372"/>
          </a:xfrm>
          <a:prstGeom prst="rect">
            <a:avLst/>
          </a:prstGeom>
        </p:spPr>
        <p:txBody>
          <a:bodyPr>
            <a:normAutofit/>
          </a:bodyPr>
          <a:lstStyle>
            <a:lvl1pPr>
              <a:defRPr sz="1000">
                <a:solidFill>
                  <a:schemeClr val="tx1"/>
                </a:solidFill>
              </a:defRPr>
            </a:lvl1pPr>
          </a:lstStyle>
          <a:p>
            <a:pPr lvl="0"/>
            <a:endParaRPr lang="fi-FI" dirty="0"/>
          </a:p>
        </p:txBody>
      </p:sp>
      <p:sp>
        <p:nvSpPr>
          <p:cNvPr id="12" name="Text Placeholder 15">
            <a:extLst>
              <a:ext uri="{FF2B5EF4-FFF2-40B4-BE49-F238E27FC236}">
                <a16:creationId xmlns:a16="http://schemas.microsoft.com/office/drawing/2014/main" id="{564868DC-EE75-4A2F-9A04-671C37BFE6C5}"/>
              </a:ext>
            </a:extLst>
          </p:cNvPr>
          <p:cNvSpPr>
            <a:spLocks noGrp="1"/>
          </p:cNvSpPr>
          <p:nvPr>
            <p:ph type="body" sz="quarter" idx="16"/>
          </p:nvPr>
        </p:nvSpPr>
        <p:spPr>
          <a:xfrm>
            <a:off x="3591923" y="2872513"/>
            <a:ext cx="2178565" cy="2078180"/>
          </a:xfrm>
          <a:prstGeom prst="rect">
            <a:avLst/>
          </a:prstGeom>
        </p:spPr>
        <p:txBody>
          <a:bodyPr>
            <a:normAutofit/>
          </a:bodyPr>
          <a:lstStyle>
            <a:lvl1pPr>
              <a:defRPr sz="1000">
                <a:solidFill>
                  <a:schemeClr val="tx1"/>
                </a:solidFill>
              </a:defRPr>
            </a:lvl1pPr>
          </a:lstStyle>
          <a:p>
            <a:pPr lvl="0"/>
            <a:endParaRPr lang="fi-FI" dirty="0"/>
          </a:p>
        </p:txBody>
      </p:sp>
      <p:sp>
        <p:nvSpPr>
          <p:cNvPr id="14" name="Title 1">
            <a:extLst>
              <a:ext uri="{FF2B5EF4-FFF2-40B4-BE49-F238E27FC236}">
                <a16:creationId xmlns:a16="http://schemas.microsoft.com/office/drawing/2014/main" id="{FDE0CB25-6531-46CF-B146-E73F88250DDD}"/>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Data requirements</a:t>
            </a:r>
            <a:endParaRPr lang="fi-FI" sz="32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5217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hyperlink" Target="https://en.wikipedia.org/wiki/Business_Model_Canvas" TargetMode="Externa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hyperlink" Target="http://www.slideshare.net/3scale/api-model-canvas-apidays-mediterranea-2015"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creativecommons.org/licenses/by-sa/4.0/"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1.png"/><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hyperlink" Target="https://en.wikipedia.org/wiki/Business_Model_Canvas" TargetMode="Externa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hyperlink" Target="http://www.slideshare.net/3scale/api-model-canvas-apidays-mediterranea-2015" TargetMode="Externa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hyperlink" Target="http://creativecommons.org/licenses/by-sa/4.0/" TargetMode="Externa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F84757A0-1FAF-4737-946B-8EDD785E4E40}"/>
              </a:ext>
            </a:extLst>
          </p:cNvPr>
          <p:cNvSpPr>
            <a:spLocks noChangeArrowheads="1"/>
          </p:cNvSpPr>
          <p:nvPr userDrawn="1"/>
        </p:nvSpPr>
        <p:spPr bwMode="auto">
          <a:xfrm>
            <a:off x="1403354" y="6145354"/>
            <a:ext cx="356430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i-FI" altLang="fi-FI" sz="800" b="0" i="0" u="none" strike="noStrike" cap="none" normalizeH="0" baseline="0" dirty="0">
                <a:ln>
                  <a:noFill/>
                </a:ln>
                <a:solidFill>
                  <a:srgbClr val="464646"/>
                </a:solidFill>
                <a:effectLst/>
                <a:latin typeface="Source Sans Pro"/>
              </a:rPr>
              <a:t>API </a:t>
            </a:r>
            <a:r>
              <a:rPr kumimoji="0" lang="fi-FI" altLang="fi-FI" sz="800" b="0" i="0" u="none" strike="noStrike" cap="none" normalizeH="0" baseline="0" dirty="0" err="1">
                <a:ln>
                  <a:noFill/>
                </a:ln>
                <a:solidFill>
                  <a:srgbClr val="464646"/>
                </a:solidFill>
                <a:effectLst/>
                <a:latin typeface="Source Sans Pro"/>
              </a:rPr>
              <a:t>Canvas</a:t>
            </a:r>
            <a:r>
              <a:rPr kumimoji="0" lang="fi-FI" altLang="fi-FI" sz="800" b="0" i="0" u="none" strike="noStrike" cap="none" normalizeH="0" baseline="0" dirty="0">
                <a:ln>
                  <a:noFill/>
                </a:ln>
                <a:solidFill>
                  <a:srgbClr val="464646"/>
                </a:solidFill>
                <a:effectLst/>
                <a:latin typeface="Source Sans Pro"/>
              </a:rPr>
              <a:t> and API Value Proposition </a:t>
            </a:r>
            <a:r>
              <a:rPr kumimoji="0" lang="fi-FI" altLang="fi-FI" sz="800" b="0" i="0" u="none" strike="noStrike" cap="none" normalizeH="0" baseline="0" dirty="0" err="1">
                <a:ln>
                  <a:noFill/>
                </a:ln>
                <a:solidFill>
                  <a:srgbClr val="464646"/>
                </a:solidFill>
                <a:effectLst/>
                <a:latin typeface="Source Sans Pro"/>
              </a:rPr>
              <a:t>templates</a:t>
            </a:r>
            <a:r>
              <a:rPr kumimoji="0" lang="fi-FI" altLang="fi-FI" sz="800" b="0" i="0" u="none" strike="noStrike" cap="none" normalizeH="0" baseline="0" dirty="0">
                <a:ln>
                  <a:noFill/>
                </a:ln>
                <a:solidFill>
                  <a:srgbClr val="464646"/>
                </a:solidFill>
                <a:effectLst/>
                <a:latin typeface="Source Sans Pro"/>
              </a:rPr>
              <a:t> and </a:t>
            </a:r>
            <a:r>
              <a:rPr kumimoji="0" lang="fi-FI" altLang="fi-FI" sz="800" b="0" i="0" u="none" strike="noStrike" cap="none" normalizeH="0" baseline="0" dirty="0" err="1">
                <a:ln>
                  <a:noFill/>
                </a:ln>
                <a:solidFill>
                  <a:srgbClr val="464646"/>
                </a:solidFill>
                <a:effectLst/>
                <a:latin typeface="Source Sans Pro"/>
              </a:rPr>
              <a:t>method</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cap="none" normalizeH="0" baseline="0" dirty="0" err="1">
                <a:ln>
                  <a:noFill/>
                </a:ln>
                <a:solidFill>
                  <a:srgbClr val="464646"/>
                </a:solidFill>
                <a:effectLst/>
                <a:latin typeface="Source Sans Pro"/>
              </a:rPr>
              <a:t>by</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Digia</a:t>
            </a:r>
            <a:r>
              <a:rPr kumimoji="0" lang="fi-FI" altLang="fi-FI" sz="800" b="0" i="0" u="none" strike="noStrike" cap="none" normalizeH="0" baseline="0" dirty="0">
                <a:ln>
                  <a:noFill/>
                </a:ln>
                <a:solidFill>
                  <a:srgbClr val="C00000"/>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Plc</a:t>
            </a:r>
            <a:r>
              <a:rPr kumimoji="0" lang="fi-FI" altLang="fi-FI" sz="800" b="0" i="0" u="none" strike="noStrike" cap="none" normalizeH="0" baseline="0" dirty="0">
                <a:ln>
                  <a:noFill/>
                </a:ln>
                <a:solidFill>
                  <a:srgbClr val="464646"/>
                </a:solidFill>
                <a:effectLst/>
                <a:latin typeface="Source Sans Pro"/>
              </a:rPr>
              <a:t> is </a:t>
            </a:r>
            <a:r>
              <a:rPr kumimoji="0" lang="fi-FI" altLang="fi-FI" sz="800" b="0" i="0" u="none" strike="noStrike" cap="none" normalizeH="0" baseline="0" dirty="0" err="1">
                <a:ln>
                  <a:noFill/>
                </a:ln>
                <a:solidFill>
                  <a:srgbClr val="464646"/>
                </a:solidFill>
                <a:effectLst/>
                <a:latin typeface="Source Sans Pro"/>
              </a:rPr>
              <a:t>licensed</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cap="none" normalizeH="0" baseline="0" dirty="0" err="1">
                <a:ln>
                  <a:noFill/>
                </a:ln>
                <a:solidFill>
                  <a:srgbClr val="464646"/>
                </a:solidFill>
                <a:effectLst/>
                <a:latin typeface="Source Sans Pro"/>
              </a:rPr>
              <a:t>under</a:t>
            </a:r>
            <a:r>
              <a:rPr kumimoji="0" lang="fi-FI" altLang="fi-FI" sz="800" b="0" i="0" u="none" strike="noStrike" cap="none" normalizeH="0" baseline="0" dirty="0">
                <a:ln>
                  <a:noFill/>
                </a:ln>
                <a:solidFill>
                  <a:srgbClr val="464646"/>
                </a:solidFill>
                <a:effectLst/>
                <a:latin typeface="Source Sans Pro"/>
              </a:rPr>
              <a:t> a </a:t>
            </a:r>
            <a:r>
              <a:rPr kumimoji="0" lang="fi-FI" altLang="fi-FI" sz="800" b="0" i="0" u="none" strike="noStrike" cap="none" normalizeH="0" baseline="0" dirty="0">
                <a:ln>
                  <a:noFill/>
                </a:ln>
                <a:solidFill>
                  <a:srgbClr val="049CCF"/>
                </a:solidFill>
                <a:effectLst/>
                <a:latin typeface="Source Sans Pro"/>
                <a:hlinkClick r:id="rId24"/>
              </a:rPr>
              <a:t>Creative </a:t>
            </a:r>
            <a:r>
              <a:rPr kumimoji="0" lang="fi-FI" altLang="fi-FI" sz="800" b="0" i="0" u="none" strike="noStrike" cap="none" normalizeH="0" baseline="0" dirty="0" err="1">
                <a:ln>
                  <a:noFill/>
                </a:ln>
                <a:solidFill>
                  <a:srgbClr val="049CCF"/>
                </a:solidFill>
                <a:effectLst/>
                <a:latin typeface="Source Sans Pro"/>
                <a:hlinkClick r:id="rId24"/>
              </a:rPr>
              <a:t>Commons</a:t>
            </a:r>
            <a:r>
              <a:rPr kumimoji="0" lang="fi-FI" altLang="fi-FI" sz="800" b="0" i="0" u="none" strike="noStrike" cap="none" normalizeH="0" baseline="0" dirty="0">
                <a:ln>
                  <a:noFill/>
                </a:ln>
                <a:solidFill>
                  <a:srgbClr val="049CCF"/>
                </a:solidFill>
                <a:effectLst/>
                <a:latin typeface="Source Sans Pro"/>
                <a:hlinkClick r:id="rId24"/>
              </a:rPr>
              <a:t> </a:t>
            </a:r>
            <a:r>
              <a:rPr kumimoji="0" lang="fi-FI" altLang="fi-FI" sz="800" b="0" i="0" u="none" strike="noStrike" cap="none" normalizeH="0" baseline="0" dirty="0" err="1">
                <a:ln>
                  <a:noFill/>
                </a:ln>
                <a:solidFill>
                  <a:srgbClr val="049CCF"/>
                </a:solidFill>
                <a:effectLst/>
                <a:latin typeface="Source Sans Pro"/>
                <a:hlinkClick r:id="rId24"/>
              </a:rPr>
              <a:t>Attribution-ShareAlike</a:t>
            </a:r>
            <a:r>
              <a:rPr kumimoji="0" lang="fi-FI" altLang="fi-FI" sz="800" b="0" i="0" u="none" strike="noStrike" cap="none" normalizeH="0" baseline="0" dirty="0">
                <a:ln>
                  <a:noFill/>
                </a:ln>
                <a:solidFill>
                  <a:srgbClr val="049CCF"/>
                </a:solidFill>
                <a:effectLst/>
                <a:latin typeface="Source Sans Pro"/>
                <a:hlinkClick r:id="rId24"/>
              </a:rPr>
              <a:t> 4.0 International License</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kern="1200" cap="none" normalizeH="0" baseline="0" dirty="0" err="1">
                <a:ln>
                  <a:noFill/>
                </a:ln>
                <a:solidFill>
                  <a:srgbClr val="464646"/>
                </a:solidFill>
                <a:effectLst/>
                <a:latin typeface="Source Sans Pro"/>
                <a:ea typeface="+mn-ea"/>
                <a:cs typeface="+mn-cs"/>
              </a:rPr>
              <a:t>re-interpreted</a:t>
            </a:r>
            <a:r>
              <a:rPr kumimoji="0" lang="fi-FI" altLang="fi-FI" sz="800" b="0" i="0" u="none" strike="noStrike" kern="1200" cap="none" normalizeH="0" baseline="0" dirty="0">
                <a:ln>
                  <a:noFill/>
                </a:ln>
                <a:solidFill>
                  <a:srgbClr val="464646"/>
                </a:solidFill>
                <a:effectLst/>
                <a:latin typeface="Source Sans Pro"/>
                <a:ea typeface="+mn-ea"/>
                <a:cs typeface="+mn-cs"/>
              </a:rPr>
              <a:t> </a:t>
            </a:r>
            <a:r>
              <a:rPr kumimoji="0" lang="fi-FI" altLang="fi-FI" sz="800" b="0" i="0" u="none" strike="noStrike" kern="1200" cap="none" normalizeH="0" baseline="0" dirty="0" err="1">
                <a:ln>
                  <a:noFill/>
                </a:ln>
                <a:solidFill>
                  <a:srgbClr val="464646"/>
                </a:solidFill>
                <a:effectLst/>
                <a:latin typeface="Source Sans Pro"/>
                <a:ea typeface="+mn-ea"/>
                <a:cs typeface="+mn-cs"/>
              </a:rPr>
              <a:t>from</a:t>
            </a:r>
            <a:r>
              <a:rPr kumimoji="0" lang="fi-FI" altLang="fi-FI" sz="800" b="0" i="0" u="none" strike="noStrike" kern="1200" cap="none" normalizeH="0" baseline="0" dirty="0">
                <a:ln>
                  <a:noFill/>
                </a:ln>
                <a:solidFill>
                  <a:srgbClr val="464646"/>
                </a:solidFill>
                <a:effectLst/>
                <a:latin typeface="Source Sans Pro"/>
                <a:ea typeface="+mn-ea"/>
                <a:cs typeface="+mn-cs"/>
              </a:rPr>
              <a:t> </a:t>
            </a:r>
            <a:r>
              <a:rPr kumimoji="0" lang="fi-FI" sz="800" b="0" i="0" u="none" strike="noStrike" kern="1200" cap="none" normalizeH="0" baseline="0" dirty="0" err="1">
                <a:ln>
                  <a:noFill/>
                </a:ln>
                <a:solidFill>
                  <a:srgbClr val="464646"/>
                </a:solidFill>
                <a:effectLst/>
                <a:latin typeface="Source Sans Pro"/>
                <a:ea typeface="+mn-ea"/>
                <a:cs typeface="+mn-cs"/>
                <a:hlinkClick r:id="rId25"/>
              </a:rPr>
              <a:t>Manfred</a:t>
            </a:r>
            <a:r>
              <a:rPr kumimoji="0" lang="fi-FI" sz="800" b="0" i="0" u="none" strike="noStrike" kern="1200" cap="none" normalizeH="0" baseline="0" dirty="0">
                <a:ln>
                  <a:noFill/>
                </a:ln>
                <a:solidFill>
                  <a:srgbClr val="464646"/>
                </a:solidFill>
                <a:effectLst/>
                <a:latin typeface="Source Sans Pro"/>
                <a:ea typeface="+mn-ea"/>
                <a:cs typeface="+mn-cs"/>
                <a:hlinkClick r:id="rId25"/>
              </a:rPr>
              <a:t> </a:t>
            </a:r>
            <a:r>
              <a:rPr kumimoji="0" lang="fi-FI" sz="800" b="0" i="0" u="none" strike="noStrike" kern="1200" cap="none" normalizeH="0" baseline="0" dirty="0" err="1">
                <a:ln>
                  <a:noFill/>
                </a:ln>
                <a:solidFill>
                  <a:srgbClr val="464646"/>
                </a:solidFill>
                <a:effectLst/>
                <a:latin typeface="Source Sans Pro"/>
                <a:ea typeface="+mn-ea"/>
                <a:cs typeface="+mn-cs"/>
                <a:hlinkClick r:id="rId25"/>
              </a:rPr>
              <a:t>Bortenschlager</a:t>
            </a:r>
            <a:r>
              <a:rPr kumimoji="0" lang="fi-FI" sz="800" b="0" i="0" u="none" strike="noStrike" kern="1200" cap="none" normalizeH="0" baseline="0" dirty="0">
                <a:ln>
                  <a:noFill/>
                </a:ln>
                <a:solidFill>
                  <a:srgbClr val="464646"/>
                </a:solidFill>
                <a:effectLst/>
                <a:latin typeface="Source Sans Pro"/>
                <a:ea typeface="+mn-ea"/>
                <a:cs typeface="+mn-cs"/>
              </a:rPr>
              <a:t> and </a:t>
            </a:r>
            <a:r>
              <a:rPr kumimoji="0" lang="fi-FI" sz="800" b="0" i="0" u="none" strike="noStrike" kern="1200" cap="none" normalizeH="0" baseline="0" dirty="0" err="1">
                <a:ln>
                  <a:noFill/>
                </a:ln>
                <a:solidFill>
                  <a:srgbClr val="464646"/>
                </a:solidFill>
                <a:effectLst/>
                <a:latin typeface="Source Sans Pro"/>
                <a:ea typeface="+mn-ea"/>
                <a:cs typeface="+mn-cs"/>
                <a:hlinkClick r:id="rId26"/>
              </a:rPr>
              <a:t>Ostervalder</a:t>
            </a:r>
            <a:r>
              <a:rPr kumimoji="0" lang="fi-FI" sz="800" b="0" i="0" u="none" strike="noStrike" kern="1200" cap="none" normalizeH="0" baseline="0" dirty="0">
                <a:ln>
                  <a:noFill/>
                </a:ln>
                <a:solidFill>
                  <a:srgbClr val="464646"/>
                </a:solidFill>
                <a:effectLst/>
                <a:latin typeface="Source Sans Pro"/>
                <a:ea typeface="+mn-ea"/>
                <a:cs typeface="+mn-cs"/>
                <a:hlinkClick r:id="rId26"/>
              </a:rPr>
              <a:t> &amp; </a:t>
            </a:r>
            <a:r>
              <a:rPr kumimoji="0" lang="fi-FI" sz="800" b="0" i="0" u="none" strike="noStrike" kern="1200" cap="none" normalizeH="0" baseline="0" dirty="0" err="1">
                <a:ln>
                  <a:noFill/>
                </a:ln>
                <a:solidFill>
                  <a:srgbClr val="464646"/>
                </a:solidFill>
                <a:effectLst/>
                <a:latin typeface="Source Sans Pro"/>
                <a:ea typeface="+mn-ea"/>
                <a:cs typeface="+mn-cs"/>
                <a:hlinkClick r:id="rId26"/>
              </a:rPr>
              <a:t>Pigneur</a:t>
            </a:r>
            <a:r>
              <a:rPr kumimoji="0" lang="fi-FI" sz="800" b="0" i="0" u="none" strike="noStrike" kern="1200" cap="none" normalizeH="0" baseline="0" dirty="0">
                <a:ln>
                  <a:noFill/>
                </a:ln>
                <a:solidFill>
                  <a:srgbClr val="464646"/>
                </a:solidFill>
                <a:effectLst/>
                <a:latin typeface="Source Sans Pro"/>
                <a:ea typeface="+mn-ea"/>
                <a:cs typeface="+mn-cs"/>
              </a:rPr>
              <a:t>. API MVA </a:t>
            </a:r>
            <a:r>
              <a:rPr kumimoji="0" lang="fi-FI" sz="800" b="0" i="0" u="none" strike="noStrike" kern="1200" cap="none" normalizeH="0" baseline="0" dirty="0" err="1">
                <a:ln>
                  <a:noFill/>
                </a:ln>
                <a:solidFill>
                  <a:srgbClr val="464646"/>
                </a:solidFill>
                <a:effectLst/>
                <a:latin typeface="Source Sans Pro"/>
                <a:ea typeface="+mn-ea"/>
                <a:cs typeface="+mn-cs"/>
              </a:rPr>
              <a:t>templates</a:t>
            </a:r>
            <a:r>
              <a:rPr kumimoji="0" lang="fi-FI" sz="800" b="0" i="0" u="none" strike="noStrike" kern="1200" cap="none" normalizeH="0" baseline="0" dirty="0">
                <a:ln>
                  <a:noFill/>
                </a:ln>
                <a:solidFill>
                  <a:srgbClr val="464646"/>
                </a:solidFill>
                <a:effectLst/>
                <a:latin typeface="Source Sans Pro"/>
                <a:ea typeface="+mn-ea"/>
                <a:cs typeface="+mn-cs"/>
              </a:rPr>
              <a:t> </a:t>
            </a:r>
            <a:r>
              <a:rPr kumimoji="0" lang="fi-FI" sz="800" b="0" i="0" u="none" strike="noStrike" kern="1200" cap="none" normalizeH="0" baseline="0" dirty="0" err="1">
                <a:ln>
                  <a:noFill/>
                </a:ln>
                <a:solidFill>
                  <a:srgbClr val="464646"/>
                </a:solidFill>
                <a:effectLst/>
                <a:latin typeface="Source Sans Pro"/>
                <a:ea typeface="+mn-ea"/>
                <a:cs typeface="+mn-cs"/>
              </a:rPr>
              <a:t>created</a:t>
            </a:r>
            <a:r>
              <a:rPr kumimoji="0" lang="fi-FI" sz="800" b="0" i="0" u="none" strike="noStrike" kern="1200" cap="none" normalizeH="0" baseline="0" dirty="0">
                <a:ln>
                  <a:noFill/>
                </a:ln>
                <a:solidFill>
                  <a:srgbClr val="464646"/>
                </a:solidFill>
                <a:effectLst/>
                <a:latin typeface="Source Sans Pro"/>
                <a:ea typeface="+mn-ea"/>
                <a:cs typeface="+mn-cs"/>
              </a:rPr>
              <a:t> </a:t>
            </a:r>
            <a:r>
              <a:rPr kumimoji="0" lang="fi-FI" sz="800" b="0" i="0" u="none" strike="noStrike" kern="1200" cap="none" normalizeH="0" baseline="0" dirty="0" err="1">
                <a:ln>
                  <a:noFill/>
                </a:ln>
                <a:solidFill>
                  <a:srgbClr val="464646"/>
                </a:solidFill>
                <a:effectLst/>
                <a:latin typeface="Source Sans Pro"/>
                <a:ea typeface="+mn-ea"/>
                <a:cs typeface="+mn-cs"/>
              </a:rPr>
              <a:t>by</a:t>
            </a:r>
            <a:r>
              <a:rPr kumimoji="0" lang="fi-FI" altLang="fi-FI" sz="800" b="0" i="0" u="none" strike="noStrike" cap="none" normalizeH="0" baseline="0" dirty="0">
                <a:ln>
                  <a:noFill/>
                </a:ln>
                <a:solidFill>
                  <a:srgbClr val="C00000"/>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Digia</a:t>
            </a:r>
            <a:r>
              <a:rPr kumimoji="0" lang="fi-FI" altLang="fi-FI" sz="800" b="0" i="0" u="none" strike="noStrike" cap="none" normalizeH="0" baseline="0" dirty="0">
                <a:ln>
                  <a:noFill/>
                </a:ln>
                <a:solidFill>
                  <a:srgbClr val="C00000"/>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Plc</a:t>
            </a:r>
            <a:r>
              <a:rPr kumimoji="0" lang="fi-FI" altLang="fi-FI" sz="800" b="0" i="0" u="none" strike="noStrike" cap="none" normalizeH="0" baseline="0" dirty="0">
                <a:ln>
                  <a:noFill/>
                </a:ln>
                <a:solidFill>
                  <a:srgbClr val="C00000"/>
                </a:solidFill>
                <a:effectLst/>
                <a:latin typeface="Source Sans Pro"/>
              </a:rPr>
              <a:t> www.digia.com</a:t>
            </a:r>
            <a:endParaRPr kumimoji="0" lang="fi-FI" altLang="fi-FI" sz="800" b="0" i="0" u="none" strike="noStrike" kern="1200" cap="none" normalizeH="0" baseline="0" dirty="0">
              <a:ln>
                <a:noFill/>
              </a:ln>
              <a:solidFill>
                <a:srgbClr val="464646"/>
              </a:solidFill>
              <a:effectLst/>
              <a:latin typeface="Source Sans Pro"/>
              <a:ea typeface="+mn-ea"/>
              <a:cs typeface="+mn-cs"/>
            </a:endParaRPr>
          </a:p>
        </p:txBody>
      </p:sp>
      <p:pic>
        <p:nvPicPr>
          <p:cNvPr id="1026" name="Picture 2" descr="Creative Commons License">
            <a:hlinkClick r:id="rId24"/>
            <a:extLst>
              <a:ext uri="{FF2B5EF4-FFF2-40B4-BE49-F238E27FC236}">
                <a16:creationId xmlns:a16="http://schemas.microsoft.com/office/drawing/2014/main" id="{A226D80C-40C7-487B-8E4C-7B7DB89EC831}"/>
              </a:ext>
            </a:extLst>
          </p:cNvPr>
          <p:cNvPicPr>
            <a:picLocks noChangeAspect="1" noChangeArrowheads="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681039" y="6386896"/>
            <a:ext cx="750454" cy="32537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Placeholder 7">
            <a:extLst>
              <a:ext uri="{FF2B5EF4-FFF2-40B4-BE49-F238E27FC236}">
                <a16:creationId xmlns:a16="http://schemas.microsoft.com/office/drawing/2014/main" id="{C12BF069-493C-423D-8A57-2E13C65D1729}"/>
              </a:ext>
            </a:extLst>
          </p:cNvPr>
          <p:cNvSpPr>
            <a:spLocks noGrp="1"/>
          </p:cNvSpPr>
          <p:nvPr>
            <p:ph type="title"/>
          </p:nvPr>
        </p:nvSpPr>
        <p:spPr>
          <a:xfrm>
            <a:off x="681039" y="366188"/>
            <a:ext cx="8543925" cy="132503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12" name="Text Placeholder 11">
            <a:extLst>
              <a:ext uri="{FF2B5EF4-FFF2-40B4-BE49-F238E27FC236}">
                <a16:creationId xmlns:a16="http://schemas.microsoft.com/office/drawing/2014/main" id="{A077028F-8D54-4CB8-8841-96635B3E66F1}"/>
              </a:ext>
            </a:extLst>
          </p:cNvPr>
          <p:cNvSpPr>
            <a:spLocks noGrp="1"/>
          </p:cNvSpPr>
          <p:nvPr>
            <p:ph type="body" idx="1"/>
          </p:nvPr>
        </p:nvSpPr>
        <p:spPr>
          <a:xfrm>
            <a:off x="681039" y="1826684"/>
            <a:ext cx="8543925" cy="43497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10" name="Picture 9" descr="A picture containing clipart&#10;&#10;Description generated with very high confidence">
            <a:extLst>
              <a:ext uri="{FF2B5EF4-FFF2-40B4-BE49-F238E27FC236}">
                <a16:creationId xmlns:a16="http://schemas.microsoft.com/office/drawing/2014/main" id="{49C82A85-BA03-404C-BDA1-CF298EA8001F}"/>
              </a:ext>
            </a:extLst>
          </p:cNvPr>
          <p:cNvPicPr>
            <a:picLocks noChangeAspect="1"/>
          </p:cNvPicPr>
          <p:nvPr userDrawn="1"/>
        </p:nvPicPr>
        <p:blipFill>
          <a:blip r:embed="rId28">
            <a:duotone>
              <a:schemeClr val="bg2">
                <a:shade val="45000"/>
                <a:satMod val="135000"/>
              </a:schemeClr>
              <a:prstClr val="white"/>
            </a:duotone>
          </a:blip>
          <a:stretch>
            <a:fillRect/>
          </a:stretch>
        </p:blipFill>
        <p:spPr>
          <a:xfrm>
            <a:off x="8427945" y="6386895"/>
            <a:ext cx="1375910" cy="352655"/>
          </a:xfrm>
          <a:prstGeom prst="rect">
            <a:avLst/>
          </a:prstGeom>
        </p:spPr>
      </p:pic>
      <p:sp>
        <p:nvSpPr>
          <p:cNvPr id="2" name="TextBox 1">
            <a:extLst>
              <a:ext uri="{FF2B5EF4-FFF2-40B4-BE49-F238E27FC236}">
                <a16:creationId xmlns:a16="http://schemas.microsoft.com/office/drawing/2014/main" id="{21DF0432-04BA-4AAC-B4BF-BA0951033D6E}"/>
              </a:ext>
            </a:extLst>
          </p:cNvPr>
          <p:cNvSpPr txBox="1"/>
          <p:nvPr userDrawn="1"/>
        </p:nvSpPr>
        <p:spPr>
          <a:xfrm>
            <a:off x="5059973" y="6340904"/>
            <a:ext cx="2813538" cy="415498"/>
          </a:xfrm>
          <a:prstGeom prst="rect">
            <a:avLst/>
          </a:prstGeom>
          <a:noFill/>
        </p:spPr>
        <p:txBody>
          <a:bodyPr wrap="square" rtlCol="0">
            <a:spAutoFit/>
          </a:bodyPr>
          <a:lstStyle/>
          <a:p>
            <a:r>
              <a:rPr lang="fi-FI" sz="1050" dirty="0"/>
              <a:t>More </a:t>
            </a:r>
            <a:r>
              <a:rPr lang="fi-FI" sz="1050" dirty="0" err="1"/>
              <a:t>information</a:t>
            </a:r>
            <a:r>
              <a:rPr lang="fi-FI" sz="1050" dirty="0"/>
              <a:t>, feedback and </a:t>
            </a:r>
            <a:r>
              <a:rPr lang="fi-FI" sz="1050" dirty="0" err="1"/>
              <a:t>contributions</a:t>
            </a:r>
            <a:r>
              <a:rPr lang="fi-FI" sz="1050" dirty="0"/>
              <a:t>:</a:t>
            </a:r>
          </a:p>
          <a:p>
            <a:r>
              <a:rPr lang="fi-FI" sz="1050" dirty="0"/>
              <a:t>https://github.com/APIOps/APIOps-cycles</a:t>
            </a:r>
          </a:p>
        </p:txBody>
      </p:sp>
    </p:spTree>
    <p:extLst>
      <p:ext uri="{BB962C8B-B14F-4D97-AF65-F5344CB8AC3E}">
        <p14:creationId xmlns:p14="http://schemas.microsoft.com/office/powerpoint/2010/main" val="310760220"/>
      </p:ext>
    </p:extLst>
  </p:cSld>
  <p:clrMap bg1="lt1" tx1="dk1" bg2="lt2" tx2="dk2" accent1="accent1" accent2="accent2" accent3="accent3" accent4="accent4" accent5="accent5" accent6="accent6" hlink="hlink" folHlink="folHlink"/>
  <p:sldLayoutIdLst>
    <p:sldLayoutId id="2147483882" r:id="rId1"/>
    <p:sldLayoutId id="2147483893" r:id="rId2"/>
    <p:sldLayoutId id="2147483896" r:id="rId3"/>
    <p:sldLayoutId id="2147483894" r:id="rId4"/>
    <p:sldLayoutId id="2147483907" r:id="rId5"/>
    <p:sldLayoutId id="2147483904" r:id="rId6"/>
    <p:sldLayoutId id="2147483906" r:id="rId7"/>
    <p:sldLayoutId id="2147483901" r:id="rId8"/>
    <p:sldLayoutId id="2147483895" r:id="rId9"/>
    <p:sldLayoutId id="2147483898" r:id="rId10"/>
    <p:sldLayoutId id="2147483900"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90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
            <a:extLst>
              <a:ext uri="{FF2B5EF4-FFF2-40B4-BE49-F238E27FC236}">
                <a16:creationId xmlns:a16="http://schemas.microsoft.com/office/drawing/2014/main" id="{72332840-6B9D-4FB7-B08C-8E0BDA7B1875}"/>
              </a:ext>
            </a:extLst>
          </p:cNvPr>
          <p:cNvSpPr>
            <a:spLocks noChangeArrowheads="1"/>
          </p:cNvSpPr>
          <p:nvPr userDrawn="1"/>
        </p:nvSpPr>
        <p:spPr bwMode="auto">
          <a:xfrm>
            <a:off x="1403354" y="6145354"/>
            <a:ext cx="3564300"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i-FI" altLang="fi-FI" sz="800" b="0" i="0" u="none" strike="noStrike" cap="none" normalizeH="0" baseline="0" dirty="0">
                <a:ln>
                  <a:noFill/>
                </a:ln>
                <a:solidFill>
                  <a:srgbClr val="464646"/>
                </a:solidFill>
                <a:effectLst/>
                <a:latin typeface="Source Sans Pro"/>
              </a:rPr>
              <a:t>API </a:t>
            </a:r>
            <a:r>
              <a:rPr kumimoji="0" lang="fi-FI" altLang="fi-FI" sz="800" b="0" i="0" u="none" strike="noStrike" cap="none" normalizeH="0" baseline="0" dirty="0" err="1">
                <a:ln>
                  <a:noFill/>
                </a:ln>
                <a:solidFill>
                  <a:srgbClr val="464646"/>
                </a:solidFill>
                <a:effectLst/>
                <a:latin typeface="Source Sans Pro"/>
              </a:rPr>
              <a:t>Canvas</a:t>
            </a:r>
            <a:r>
              <a:rPr kumimoji="0" lang="fi-FI" altLang="fi-FI" sz="800" b="0" i="0" u="none" strike="noStrike" cap="none" normalizeH="0" baseline="0" dirty="0">
                <a:ln>
                  <a:noFill/>
                </a:ln>
                <a:solidFill>
                  <a:srgbClr val="464646"/>
                </a:solidFill>
                <a:effectLst/>
                <a:latin typeface="Source Sans Pro"/>
              </a:rPr>
              <a:t> and API Value Proposition </a:t>
            </a:r>
            <a:r>
              <a:rPr kumimoji="0" lang="fi-FI" altLang="fi-FI" sz="800" b="0" i="0" u="none" strike="noStrike" cap="none" normalizeH="0" baseline="0" dirty="0" err="1">
                <a:ln>
                  <a:noFill/>
                </a:ln>
                <a:solidFill>
                  <a:srgbClr val="464646"/>
                </a:solidFill>
                <a:effectLst/>
                <a:latin typeface="Source Sans Pro"/>
              </a:rPr>
              <a:t>templates</a:t>
            </a:r>
            <a:r>
              <a:rPr kumimoji="0" lang="fi-FI" altLang="fi-FI" sz="800" b="0" i="0" u="none" strike="noStrike" cap="none" normalizeH="0" baseline="0" dirty="0">
                <a:ln>
                  <a:noFill/>
                </a:ln>
                <a:solidFill>
                  <a:srgbClr val="464646"/>
                </a:solidFill>
                <a:effectLst/>
                <a:latin typeface="Source Sans Pro"/>
              </a:rPr>
              <a:t> and </a:t>
            </a:r>
            <a:r>
              <a:rPr kumimoji="0" lang="fi-FI" altLang="fi-FI" sz="800" b="0" i="0" u="none" strike="noStrike" cap="none" normalizeH="0" baseline="0" dirty="0" err="1">
                <a:ln>
                  <a:noFill/>
                </a:ln>
                <a:solidFill>
                  <a:srgbClr val="464646"/>
                </a:solidFill>
                <a:effectLst/>
                <a:latin typeface="Source Sans Pro"/>
              </a:rPr>
              <a:t>method</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cap="none" normalizeH="0" baseline="0" dirty="0" err="1">
                <a:ln>
                  <a:noFill/>
                </a:ln>
                <a:solidFill>
                  <a:srgbClr val="464646"/>
                </a:solidFill>
                <a:effectLst/>
                <a:latin typeface="Source Sans Pro"/>
              </a:rPr>
              <a:t>by</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Digia</a:t>
            </a:r>
            <a:r>
              <a:rPr kumimoji="0" lang="fi-FI" altLang="fi-FI" sz="800" b="0" i="0" u="none" strike="noStrike" cap="none" normalizeH="0" baseline="0" dirty="0">
                <a:ln>
                  <a:noFill/>
                </a:ln>
                <a:solidFill>
                  <a:srgbClr val="C00000"/>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Plc</a:t>
            </a:r>
            <a:r>
              <a:rPr kumimoji="0" lang="fi-FI" altLang="fi-FI" sz="800" b="0" i="0" u="none" strike="noStrike" cap="none" normalizeH="0" baseline="0" dirty="0">
                <a:ln>
                  <a:noFill/>
                </a:ln>
                <a:solidFill>
                  <a:srgbClr val="464646"/>
                </a:solidFill>
                <a:effectLst/>
                <a:latin typeface="Source Sans Pro"/>
              </a:rPr>
              <a:t> is </a:t>
            </a:r>
            <a:r>
              <a:rPr kumimoji="0" lang="fi-FI" altLang="fi-FI" sz="800" b="0" i="0" u="none" strike="noStrike" cap="none" normalizeH="0" baseline="0" dirty="0" err="1">
                <a:ln>
                  <a:noFill/>
                </a:ln>
                <a:solidFill>
                  <a:srgbClr val="464646"/>
                </a:solidFill>
                <a:effectLst/>
                <a:latin typeface="Source Sans Pro"/>
              </a:rPr>
              <a:t>licensed</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cap="none" normalizeH="0" baseline="0" dirty="0" err="1">
                <a:ln>
                  <a:noFill/>
                </a:ln>
                <a:solidFill>
                  <a:srgbClr val="464646"/>
                </a:solidFill>
                <a:effectLst/>
                <a:latin typeface="Source Sans Pro"/>
              </a:rPr>
              <a:t>under</a:t>
            </a:r>
            <a:r>
              <a:rPr kumimoji="0" lang="fi-FI" altLang="fi-FI" sz="800" b="0" i="0" u="none" strike="noStrike" cap="none" normalizeH="0" baseline="0" dirty="0">
                <a:ln>
                  <a:noFill/>
                </a:ln>
                <a:solidFill>
                  <a:srgbClr val="464646"/>
                </a:solidFill>
                <a:effectLst/>
                <a:latin typeface="Source Sans Pro"/>
              </a:rPr>
              <a:t> a </a:t>
            </a:r>
            <a:r>
              <a:rPr kumimoji="0" lang="fi-FI" altLang="fi-FI" sz="800" b="0" i="0" u="none" strike="noStrike" cap="none" normalizeH="0" baseline="0" dirty="0">
                <a:ln>
                  <a:noFill/>
                </a:ln>
                <a:solidFill>
                  <a:srgbClr val="049CCF"/>
                </a:solidFill>
                <a:effectLst/>
                <a:latin typeface="Source Sans Pro"/>
                <a:hlinkClick r:id="rId23"/>
              </a:rPr>
              <a:t>Creative </a:t>
            </a:r>
            <a:r>
              <a:rPr kumimoji="0" lang="fi-FI" altLang="fi-FI" sz="800" b="0" i="0" u="none" strike="noStrike" cap="none" normalizeH="0" baseline="0" dirty="0" err="1">
                <a:ln>
                  <a:noFill/>
                </a:ln>
                <a:solidFill>
                  <a:srgbClr val="049CCF"/>
                </a:solidFill>
                <a:effectLst/>
                <a:latin typeface="Source Sans Pro"/>
                <a:hlinkClick r:id="rId23"/>
              </a:rPr>
              <a:t>Commons</a:t>
            </a:r>
            <a:r>
              <a:rPr kumimoji="0" lang="fi-FI" altLang="fi-FI" sz="800" b="0" i="0" u="none" strike="noStrike" cap="none" normalizeH="0" baseline="0" dirty="0">
                <a:ln>
                  <a:noFill/>
                </a:ln>
                <a:solidFill>
                  <a:srgbClr val="049CCF"/>
                </a:solidFill>
                <a:effectLst/>
                <a:latin typeface="Source Sans Pro"/>
                <a:hlinkClick r:id="rId23"/>
              </a:rPr>
              <a:t> </a:t>
            </a:r>
            <a:r>
              <a:rPr kumimoji="0" lang="fi-FI" altLang="fi-FI" sz="800" b="0" i="0" u="none" strike="noStrike" cap="none" normalizeH="0" baseline="0" dirty="0" err="1">
                <a:ln>
                  <a:noFill/>
                </a:ln>
                <a:solidFill>
                  <a:srgbClr val="049CCF"/>
                </a:solidFill>
                <a:effectLst/>
                <a:latin typeface="Source Sans Pro"/>
                <a:hlinkClick r:id="rId23"/>
              </a:rPr>
              <a:t>Attribution-ShareAlike</a:t>
            </a:r>
            <a:r>
              <a:rPr kumimoji="0" lang="fi-FI" altLang="fi-FI" sz="800" b="0" i="0" u="none" strike="noStrike" cap="none" normalizeH="0" baseline="0" dirty="0">
                <a:ln>
                  <a:noFill/>
                </a:ln>
                <a:solidFill>
                  <a:srgbClr val="049CCF"/>
                </a:solidFill>
                <a:effectLst/>
                <a:latin typeface="Source Sans Pro"/>
                <a:hlinkClick r:id="rId23"/>
              </a:rPr>
              <a:t> 4.0 International License</a:t>
            </a:r>
            <a:r>
              <a:rPr kumimoji="0" lang="fi-FI" altLang="fi-FI" sz="800" b="0" i="0" u="none" strike="noStrike" cap="none" normalizeH="0" baseline="0" dirty="0">
                <a:ln>
                  <a:noFill/>
                </a:ln>
                <a:solidFill>
                  <a:srgbClr val="464646"/>
                </a:solidFill>
                <a:effectLst/>
                <a:latin typeface="Source Sans Pro"/>
              </a:rPr>
              <a:t> </a:t>
            </a:r>
            <a:r>
              <a:rPr kumimoji="0" lang="fi-FI" altLang="fi-FI" sz="800" b="0" i="0" u="none" strike="noStrike" kern="1200" cap="none" normalizeH="0" baseline="0" dirty="0" err="1">
                <a:ln>
                  <a:noFill/>
                </a:ln>
                <a:solidFill>
                  <a:srgbClr val="464646"/>
                </a:solidFill>
                <a:effectLst/>
                <a:latin typeface="Source Sans Pro"/>
                <a:ea typeface="+mn-ea"/>
                <a:cs typeface="+mn-cs"/>
              </a:rPr>
              <a:t>re-interpreted</a:t>
            </a:r>
            <a:r>
              <a:rPr kumimoji="0" lang="fi-FI" altLang="fi-FI" sz="800" b="0" i="0" u="none" strike="noStrike" kern="1200" cap="none" normalizeH="0" baseline="0" dirty="0">
                <a:ln>
                  <a:noFill/>
                </a:ln>
                <a:solidFill>
                  <a:srgbClr val="464646"/>
                </a:solidFill>
                <a:effectLst/>
                <a:latin typeface="Source Sans Pro"/>
                <a:ea typeface="+mn-ea"/>
                <a:cs typeface="+mn-cs"/>
              </a:rPr>
              <a:t> </a:t>
            </a:r>
            <a:r>
              <a:rPr kumimoji="0" lang="fi-FI" altLang="fi-FI" sz="800" b="0" i="0" u="none" strike="noStrike" kern="1200" cap="none" normalizeH="0" baseline="0" dirty="0" err="1">
                <a:ln>
                  <a:noFill/>
                </a:ln>
                <a:solidFill>
                  <a:srgbClr val="464646"/>
                </a:solidFill>
                <a:effectLst/>
                <a:latin typeface="Source Sans Pro"/>
                <a:ea typeface="+mn-ea"/>
                <a:cs typeface="+mn-cs"/>
              </a:rPr>
              <a:t>from</a:t>
            </a:r>
            <a:r>
              <a:rPr kumimoji="0" lang="fi-FI" altLang="fi-FI" sz="800" b="0" i="0" u="none" strike="noStrike" kern="1200" cap="none" normalizeH="0" baseline="0" dirty="0">
                <a:ln>
                  <a:noFill/>
                </a:ln>
                <a:solidFill>
                  <a:srgbClr val="464646"/>
                </a:solidFill>
                <a:effectLst/>
                <a:latin typeface="Source Sans Pro"/>
                <a:ea typeface="+mn-ea"/>
                <a:cs typeface="+mn-cs"/>
              </a:rPr>
              <a:t> </a:t>
            </a:r>
            <a:r>
              <a:rPr kumimoji="0" lang="fi-FI" sz="800" b="0" i="0" u="none" strike="noStrike" kern="1200" cap="none" normalizeH="0" baseline="0" dirty="0" err="1">
                <a:ln>
                  <a:noFill/>
                </a:ln>
                <a:solidFill>
                  <a:srgbClr val="464646"/>
                </a:solidFill>
                <a:effectLst/>
                <a:latin typeface="Source Sans Pro"/>
                <a:ea typeface="+mn-ea"/>
                <a:cs typeface="+mn-cs"/>
                <a:hlinkClick r:id="rId24"/>
              </a:rPr>
              <a:t>Manfred</a:t>
            </a:r>
            <a:r>
              <a:rPr kumimoji="0" lang="fi-FI" sz="800" b="0" i="0" u="none" strike="noStrike" kern="1200" cap="none" normalizeH="0" baseline="0" dirty="0">
                <a:ln>
                  <a:noFill/>
                </a:ln>
                <a:solidFill>
                  <a:srgbClr val="464646"/>
                </a:solidFill>
                <a:effectLst/>
                <a:latin typeface="Source Sans Pro"/>
                <a:ea typeface="+mn-ea"/>
                <a:cs typeface="+mn-cs"/>
                <a:hlinkClick r:id="rId24"/>
              </a:rPr>
              <a:t> </a:t>
            </a:r>
            <a:r>
              <a:rPr kumimoji="0" lang="fi-FI" sz="800" b="0" i="0" u="none" strike="noStrike" kern="1200" cap="none" normalizeH="0" baseline="0" dirty="0" err="1">
                <a:ln>
                  <a:noFill/>
                </a:ln>
                <a:solidFill>
                  <a:srgbClr val="464646"/>
                </a:solidFill>
                <a:effectLst/>
                <a:latin typeface="Source Sans Pro"/>
                <a:ea typeface="+mn-ea"/>
                <a:cs typeface="+mn-cs"/>
                <a:hlinkClick r:id="rId24"/>
              </a:rPr>
              <a:t>Bortenschlager</a:t>
            </a:r>
            <a:r>
              <a:rPr kumimoji="0" lang="fi-FI" sz="800" b="0" i="0" u="none" strike="noStrike" kern="1200" cap="none" normalizeH="0" baseline="0" dirty="0">
                <a:ln>
                  <a:noFill/>
                </a:ln>
                <a:solidFill>
                  <a:srgbClr val="464646"/>
                </a:solidFill>
                <a:effectLst/>
                <a:latin typeface="Source Sans Pro"/>
                <a:ea typeface="+mn-ea"/>
                <a:cs typeface="+mn-cs"/>
              </a:rPr>
              <a:t> and </a:t>
            </a:r>
            <a:r>
              <a:rPr kumimoji="0" lang="fi-FI" sz="800" b="0" i="0" u="none" strike="noStrike" kern="1200" cap="none" normalizeH="0" baseline="0" dirty="0" err="1">
                <a:ln>
                  <a:noFill/>
                </a:ln>
                <a:solidFill>
                  <a:srgbClr val="464646"/>
                </a:solidFill>
                <a:effectLst/>
                <a:latin typeface="Source Sans Pro"/>
                <a:ea typeface="+mn-ea"/>
                <a:cs typeface="+mn-cs"/>
                <a:hlinkClick r:id="rId25"/>
              </a:rPr>
              <a:t>Ostervalder</a:t>
            </a:r>
            <a:r>
              <a:rPr kumimoji="0" lang="fi-FI" sz="800" b="0" i="0" u="none" strike="noStrike" kern="1200" cap="none" normalizeH="0" baseline="0" dirty="0">
                <a:ln>
                  <a:noFill/>
                </a:ln>
                <a:solidFill>
                  <a:srgbClr val="464646"/>
                </a:solidFill>
                <a:effectLst/>
                <a:latin typeface="Source Sans Pro"/>
                <a:ea typeface="+mn-ea"/>
                <a:cs typeface="+mn-cs"/>
                <a:hlinkClick r:id="rId25"/>
              </a:rPr>
              <a:t> &amp; </a:t>
            </a:r>
            <a:r>
              <a:rPr kumimoji="0" lang="fi-FI" sz="800" b="0" i="0" u="none" strike="noStrike" kern="1200" cap="none" normalizeH="0" baseline="0" dirty="0" err="1">
                <a:ln>
                  <a:noFill/>
                </a:ln>
                <a:solidFill>
                  <a:srgbClr val="464646"/>
                </a:solidFill>
                <a:effectLst/>
                <a:latin typeface="Source Sans Pro"/>
                <a:ea typeface="+mn-ea"/>
                <a:cs typeface="+mn-cs"/>
                <a:hlinkClick r:id="rId25"/>
              </a:rPr>
              <a:t>Pigneur</a:t>
            </a:r>
            <a:r>
              <a:rPr kumimoji="0" lang="fi-FI" sz="800" b="0" i="0" u="none" strike="noStrike" kern="1200" cap="none" normalizeH="0" baseline="0" dirty="0">
                <a:ln>
                  <a:noFill/>
                </a:ln>
                <a:solidFill>
                  <a:srgbClr val="464646"/>
                </a:solidFill>
                <a:effectLst/>
                <a:latin typeface="Source Sans Pro"/>
                <a:ea typeface="+mn-ea"/>
                <a:cs typeface="+mn-cs"/>
              </a:rPr>
              <a:t>. API MVA </a:t>
            </a:r>
            <a:r>
              <a:rPr kumimoji="0" lang="fi-FI" sz="800" b="0" i="0" u="none" strike="noStrike" kern="1200" cap="none" normalizeH="0" baseline="0" dirty="0" err="1">
                <a:ln>
                  <a:noFill/>
                </a:ln>
                <a:solidFill>
                  <a:srgbClr val="464646"/>
                </a:solidFill>
                <a:effectLst/>
                <a:latin typeface="Source Sans Pro"/>
                <a:ea typeface="+mn-ea"/>
                <a:cs typeface="+mn-cs"/>
              </a:rPr>
              <a:t>templates</a:t>
            </a:r>
            <a:r>
              <a:rPr kumimoji="0" lang="fi-FI" sz="800" b="0" i="0" u="none" strike="noStrike" kern="1200" cap="none" normalizeH="0" baseline="0" dirty="0">
                <a:ln>
                  <a:noFill/>
                </a:ln>
                <a:solidFill>
                  <a:srgbClr val="464646"/>
                </a:solidFill>
                <a:effectLst/>
                <a:latin typeface="Source Sans Pro"/>
                <a:ea typeface="+mn-ea"/>
                <a:cs typeface="+mn-cs"/>
              </a:rPr>
              <a:t> </a:t>
            </a:r>
            <a:r>
              <a:rPr kumimoji="0" lang="fi-FI" sz="800" b="0" i="0" u="none" strike="noStrike" kern="1200" cap="none" normalizeH="0" baseline="0" dirty="0" err="1">
                <a:ln>
                  <a:noFill/>
                </a:ln>
                <a:solidFill>
                  <a:srgbClr val="464646"/>
                </a:solidFill>
                <a:effectLst/>
                <a:latin typeface="Source Sans Pro"/>
                <a:ea typeface="+mn-ea"/>
                <a:cs typeface="+mn-cs"/>
              </a:rPr>
              <a:t>created</a:t>
            </a:r>
            <a:r>
              <a:rPr kumimoji="0" lang="fi-FI" sz="800" b="0" i="0" u="none" strike="noStrike" kern="1200" cap="none" normalizeH="0" baseline="0" dirty="0">
                <a:ln>
                  <a:noFill/>
                </a:ln>
                <a:solidFill>
                  <a:srgbClr val="464646"/>
                </a:solidFill>
                <a:effectLst/>
                <a:latin typeface="Source Sans Pro"/>
                <a:ea typeface="+mn-ea"/>
                <a:cs typeface="+mn-cs"/>
              </a:rPr>
              <a:t> </a:t>
            </a:r>
            <a:r>
              <a:rPr kumimoji="0" lang="fi-FI" sz="800" b="0" i="0" u="none" strike="noStrike" kern="1200" cap="none" normalizeH="0" baseline="0" dirty="0" err="1">
                <a:ln>
                  <a:noFill/>
                </a:ln>
                <a:solidFill>
                  <a:srgbClr val="464646"/>
                </a:solidFill>
                <a:effectLst/>
                <a:latin typeface="Source Sans Pro"/>
                <a:ea typeface="+mn-ea"/>
                <a:cs typeface="+mn-cs"/>
              </a:rPr>
              <a:t>by</a:t>
            </a:r>
            <a:r>
              <a:rPr kumimoji="0" lang="fi-FI" altLang="fi-FI" sz="800" b="0" i="0" u="none" strike="noStrike" cap="none" normalizeH="0" baseline="0" dirty="0">
                <a:ln>
                  <a:noFill/>
                </a:ln>
                <a:solidFill>
                  <a:srgbClr val="C00000"/>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Digia</a:t>
            </a:r>
            <a:r>
              <a:rPr kumimoji="0" lang="fi-FI" altLang="fi-FI" sz="800" b="0" i="0" u="none" strike="noStrike" cap="none" normalizeH="0" baseline="0" dirty="0">
                <a:ln>
                  <a:noFill/>
                </a:ln>
                <a:solidFill>
                  <a:srgbClr val="C00000"/>
                </a:solidFill>
                <a:effectLst/>
                <a:latin typeface="Source Sans Pro"/>
              </a:rPr>
              <a:t> </a:t>
            </a:r>
            <a:r>
              <a:rPr kumimoji="0" lang="fi-FI" altLang="fi-FI" sz="800" b="0" i="0" u="none" strike="noStrike" cap="none" normalizeH="0" baseline="0" dirty="0" err="1">
                <a:ln>
                  <a:noFill/>
                </a:ln>
                <a:solidFill>
                  <a:srgbClr val="C00000"/>
                </a:solidFill>
                <a:effectLst/>
                <a:latin typeface="Source Sans Pro"/>
              </a:rPr>
              <a:t>Plc</a:t>
            </a:r>
            <a:r>
              <a:rPr kumimoji="0" lang="fi-FI" altLang="fi-FI" sz="800" b="0" i="0" u="none" strike="noStrike" cap="none" normalizeH="0" baseline="0" dirty="0">
                <a:ln>
                  <a:noFill/>
                </a:ln>
                <a:solidFill>
                  <a:srgbClr val="C00000"/>
                </a:solidFill>
                <a:effectLst/>
                <a:latin typeface="Source Sans Pro"/>
              </a:rPr>
              <a:t> www.digia.com</a:t>
            </a:r>
            <a:endParaRPr kumimoji="0" lang="fi-FI" altLang="fi-FI" sz="800" b="0" i="0" u="none" strike="noStrike" kern="1200" cap="none" normalizeH="0" baseline="0" dirty="0">
              <a:ln>
                <a:noFill/>
              </a:ln>
              <a:solidFill>
                <a:srgbClr val="464646"/>
              </a:solidFill>
              <a:effectLst/>
              <a:latin typeface="Source Sans Pro"/>
              <a:ea typeface="+mn-ea"/>
              <a:cs typeface="+mn-cs"/>
            </a:endParaRPr>
          </a:p>
        </p:txBody>
      </p:sp>
      <p:pic>
        <p:nvPicPr>
          <p:cNvPr id="15" name="Picture 2" descr="Creative Commons License">
            <a:hlinkClick r:id="rId23"/>
            <a:extLst>
              <a:ext uri="{FF2B5EF4-FFF2-40B4-BE49-F238E27FC236}">
                <a16:creationId xmlns:a16="http://schemas.microsoft.com/office/drawing/2014/main" id="{EAAA3DD5-D9E9-4267-9FDA-7375381879B3}"/>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681039" y="6386896"/>
            <a:ext cx="750454" cy="3253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E28160C-26CA-478C-947B-9E11164938E6}"/>
              </a:ext>
            </a:extLst>
          </p:cNvPr>
          <p:cNvSpPr txBox="1"/>
          <p:nvPr userDrawn="1"/>
        </p:nvSpPr>
        <p:spPr>
          <a:xfrm>
            <a:off x="5059973" y="6340904"/>
            <a:ext cx="2813538" cy="415498"/>
          </a:xfrm>
          <a:prstGeom prst="rect">
            <a:avLst/>
          </a:prstGeom>
          <a:noFill/>
        </p:spPr>
        <p:txBody>
          <a:bodyPr wrap="square" rtlCol="0">
            <a:spAutoFit/>
          </a:bodyPr>
          <a:lstStyle/>
          <a:p>
            <a:r>
              <a:rPr lang="fi-FI" sz="1050" dirty="0"/>
              <a:t>More </a:t>
            </a:r>
            <a:r>
              <a:rPr lang="fi-FI" sz="1050" dirty="0" err="1"/>
              <a:t>information</a:t>
            </a:r>
            <a:r>
              <a:rPr lang="fi-FI" sz="1050" dirty="0"/>
              <a:t>, feedback and </a:t>
            </a:r>
            <a:r>
              <a:rPr lang="fi-FI" sz="1050" dirty="0" err="1"/>
              <a:t>contributions</a:t>
            </a:r>
            <a:r>
              <a:rPr lang="fi-FI" sz="1050" dirty="0"/>
              <a:t>:</a:t>
            </a:r>
          </a:p>
          <a:p>
            <a:r>
              <a:rPr lang="fi-FI" sz="1050" dirty="0"/>
              <a:t>https://github.com/APIOps/APIOps-cycles</a:t>
            </a:r>
          </a:p>
        </p:txBody>
      </p:sp>
      <p:pic>
        <p:nvPicPr>
          <p:cNvPr id="18" name="Picture 17" descr="A picture containing clipart&#10;&#10;Description generated with very high confidence">
            <a:extLst>
              <a:ext uri="{FF2B5EF4-FFF2-40B4-BE49-F238E27FC236}">
                <a16:creationId xmlns:a16="http://schemas.microsoft.com/office/drawing/2014/main" id="{240D2D53-56A6-465C-B106-32AF7FBDCF73}"/>
              </a:ext>
            </a:extLst>
          </p:cNvPr>
          <p:cNvPicPr>
            <a:picLocks noChangeAspect="1"/>
          </p:cNvPicPr>
          <p:nvPr userDrawn="1"/>
        </p:nvPicPr>
        <p:blipFill>
          <a:blip r:embed="rId27">
            <a:duotone>
              <a:schemeClr val="bg2">
                <a:shade val="45000"/>
                <a:satMod val="135000"/>
              </a:schemeClr>
              <a:prstClr val="white"/>
            </a:duotone>
          </a:blip>
          <a:stretch>
            <a:fillRect/>
          </a:stretch>
        </p:blipFill>
        <p:spPr>
          <a:xfrm>
            <a:off x="8427945" y="6386895"/>
            <a:ext cx="1375910" cy="352655"/>
          </a:xfrm>
          <a:prstGeom prst="rect">
            <a:avLst/>
          </a:prstGeom>
        </p:spPr>
      </p:pic>
    </p:spTree>
    <p:extLst>
      <p:ext uri="{BB962C8B-B14F-4D97-AF65-F5344CB8AC3E}">
        <p14:creationId xmlns:p14="http://schemas.microsoft.com/office/powerpoint/2010/main" val="3225116044"/>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 id="2147483927" r:id="rId18"/>
    <p:sldLayoutId id="2147483928" r:id="rId19"/>
    <p:sldLayoutId id="2147483929" r:id="rId20"/>
    <p:sldLayoutId id="2147483930"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18" Type="http://schemas.openxmlformats.org/officeDocument/2006/relationships/image" Target="../media/image42.svg"/><Relationship Id="rId26" Type="http://schemas.openxmlformats.org/officeDocument/2006/relationships/image" Target="../media/image48.svg"/><Relationship Id="rId3" Type="http://schemas.openxmlformats.org/officeDocument/2006/relationships/image" Target="../media/image27.png"/><Relationship Id="rId21" Type="http://schemas.openxmlformats.org/officeDocument/2006/relationships/image" Target="../media/image43.png"/><Relationship Id="rId7" Type="http://schemas.openxmlformats.org/officeDocument/2006/relationships/image" Target="../media/image31.png"/><Relationship Id="rId12" Type="http://schemas.openxmlformats.org/officeDocument/2006/relationships/image" Target="../media/image36.svg"/><Relationship Id="rId17" Type="http://schemas.openxmlformats.org/officeDocument/2006/relationships/image" Target="../media/image41.png"/><Relationship Id="rId25" Type="http://schemas.openxmlformats.org/officeDocument/2006/relationships/image" Target="../media/image47.png"/><Relationship Id="rId2" Type="http://schemas.openxmlformats.org/officeDocument/2006/relationships/notesSlide" Target="../notesSlides/notesSlide1.xml"/><Relationship Id="rId16" Type="http://schemas.openxmlformats.org/officeDocument/2006/relationships/image" Target="../media/image40.svg"/><Relationship Id="rId20" Type="http://schemas.openxmlformats.org/officeDocument/2006/relationships/image" Target="../media/image24.svg"/><Relationship Id="rId29" Type="http://schemas.openxmlformats.org/officeDocument/2006/relationships/image" Target="../media/image51.png"/><Relationship Id="rId1" Type="http://schemas.openxmlformats.org/officeDocument/2006/relationships/slideLayout" Target="../slideLayouts/slideLayout34.xml"/><Relationship Id="rId6" Type="http://schemas.openxmlformats.org/officeDocument/2006/relationships/image" Target="../media/image30.svg"/><Relationship Id="rId11" Type="http://schemas.openxmlformats.org/officeDocument/2006/relationships/image" Target="../media/image35.png"/><Relationship Id="rId24" Type="http://schemas.openxmlformats.org/officeDocument/2006/relationships/image" Target="../media/image46.svg"/><Relationship Id="rId32" Type="http://schemas.openxmlformats.org/officeDocument/2006/relationships/image" Target="../media/image54.sv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5.png"/><Relationship Id="rId28" Type="http://schemas.openxmlformats.org/officeDocument/2006/relationships/image" Target="../media/image50.svg"/><Relationship Id="rId10" Type="http://schemas.openxmlformats.org/officeDocument/2006/relationships/image" Target="../media/image34.svg"/><Relationship Id="rId19" Type="http://schemas.openxmlformats.org/officeDocument/2006/relationships/image" Target="../media/image23.png"/><Relationship Id="rId31" Type="http://schemas.openxmlformats.org/officeDocument/2006/relationships/image" Target="../media/image53.pn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 Id="rId22" Type="http://schemas.openxmlformats.org/officeDocument/2006/relationships/image" Target="../media/image44.svg"/><Relationship Id="rId27" Type="http://schemas.openxmlformats.org/officeDocument/2006/relationships/image" Target="../media/image49.png"/><Relationship Id="rId30" Type="http://schemas.openxmlformats.org/officeDocument/2006/relationships/image" Target="../media/image5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7.png"/><Relationship Id="rId1" Type="http://schemas.openxmlformats.org/officeDocument/2006/relationships/slideLayout" Target="../slideLayouts/slideLayout35.xml"/><Relationship Id="rId4" Type="http://schemas.openxmlformats.org/officeDocument/2006/relationships/hyperlink" Target="https://commons.wikimedia.org/w/index.php?curid=51215412"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23.png"/><Relationship Id="rId26" Type="http://schemas.openxmlformats.org/officeDocument/2006/relationships/image" Target="../media/image49.png"/><Relationship Id="rId3" Type="http://schemas.openxmlformats.org/officeDocument/2006/relationships/image" Target="../media/image28.svg"/><Relationship Id="rId21" Type="http://schemas.openxmlformats.org/officeDocument/2006/relationships/image" Target="../media/image44.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48.svg"/><Relationship Id="rId2" Type="http://schemas.openxmlformats.org/officeDocument/2006/relationships/image" Target="../media/image27.png"/><Relationship Id="rId16" Type="http://schemas.openxmlformats.org/officeDocument/2006/relationships/image" Target="../media/image41.png"/><Relationship Id="rId20" Type="http://schemas.openxmlformats.org/officeDocument/2006/relationships/image" Target="../media/image43.png"/><Relationship Id="rId29" Type="http://schemas.openxmlformats.org/officeDocument/2006/relationships/image" Target="../media/image52.svg"/><Relationship Id="rId1" Type="http://schemas.openxmlformats.org/officeDocument/2006/relationships/slideLayout" Target="../slideLayouts/slideLayout35.xml"/><Relationship Id="rId6" Type="http://schemas.openxmlformats.org/officeDocument/2006/relationships/image" Target="../media/image31.png"/><Relationship Id="rId11" Type="http://schemas.openxmlformats.org/officeDocument/2006/relationships/image" Target="../media/image36.svg"/><Relationship Id="rId24" Type="http://schemas.openxmlformats.org/officeDocument/2006/relationships/image" Target="../media/image47.png"/><Relationship Id="rId5" Type="http://schemas.openxmlformats.org/officeDocument/2006/relationships/image" Target="../media/image30.svg"/><Relationship Id="rId15" Type="http://schemas.openxmlformats.org/officeDocument/2006/relationships/image" Target="../media/image40.svg"/><Relationship Id="rId23" Type="http://schemas.openxmlformats.org/officeDocument/2006/relationships/image" Target="../media/image46.svg"/><Relationship Id="rId28" Type="http://schemas.openxmlformats.org/officeDocument/2006/relationships/image" Target="../media/image51.png"/><Relationship Id="rId10" Type="http://schemas.openxmlformats.org/officeDocument/2006/relationships/image" Target="../media/image35.png"/><Relationship Id="rId19" Type="http://schemas.openxmlformats.org/officeDocument/2006/relationships/image" Target="../media/image24.svg"/><Relationship Id="rId31" Type="http://schemas.openxmlformats.org/officeDocument/2006/relationships/image" Target="../media/image54.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 Id="rId22" Type="http://schemas.openxmlformats.org/officeDocument/2006/relationships/image" Target="../media/image45.png"/><Relationship Id="rId27" Type="http://schemas.openxmlformats.org/officeDocument/2006/relationships/image" Target="../media/image50.svg"/><Relationship Id="rId30"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23.png"/><Relationship Id="rId26" Type="http://schemas.openxmlformats.org/officeDocument/2006/relationships/image" Target="../media/image49.png"/><Relationship Id="rId3" Type="http://schemas.openxmlformats.org/officeDocument/2006/relationships/image" Target="../media/image28.svg"/><Relationship Id="rId21" Type="http://schemas.openxmlformats.org/officeDocument/2006/relationships/image" Target="../media/image44.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48.svg"/><Relationship Id="rId2" Type="http://schemas.openxmlformats.org/officeDocument/2006/relationships/image" Target="../media/image27.png"/><Relationship Id="rId16" Type="http://schemas.openxmlformats.org/officeDocument/2006/relationships/image" Target="../media/image41.png"/><Relationship Id="rId20" Type="http://schemas.openxmlformats.org/officeDocument/2006/relationships/image" Target="../media/image43.png"/><Relationship Id="rId29" Type="http://schemas.openxmlformats.org/officeDocument/2006/relationships/image" Target="../media/image52.svg"/><Relationship Id="rId1" Type="http://schemas.openxmlformats.org/officeDocument/2006/relationships/slideLayout" Target="../slideLayouts/slideLayout35.xml"/><Relationship Id="rId6" Type="http://schemas.openxmlformats.org/officeDocument/2006/relationships/image" Target="../media/image31.png"/><Relationship Id="rId11" Type="http://schemas.openxmlformats.org/officeDocument/2006/relationships/image" Target="../media/image36.svg"/><Relationship Id="rId24" Type="http://schemas.openxmlformats.org/officeDocument/2006/relationships/image" Target="../media/image47.png"/><Relationship Id="rId5" Type="http://schemas.openxmlformats.org/officeDocument/2006/relationships/image" Target="../media/image30.svg"/><Relationship Id="rId15" Type="http://schemas.openxmlformats.org/officeDocument/2006/relationships/image" Target="../media/image40.svg"/><Relationship Id="rId23" Type="http://schemas.openxmlformats.org/officeDocument/2006/relationships/image" Target="../media/image46.svg"/><Relationship Id="rId28" Type="http://schemas.openxmlformats.org/officeDocument/2006/relationships/image" Target="../media/image51.png"/><Relationship Id="rId10" Type="http://schemas.openxmlformats.org/officeDocument/2006/relationships/image" Target="../media/image35.png"/><Relationship Id="rId19" Type="http://schemas.openxmlformats.org/officeDocument/2006/relationships/image" Target="../media/image24.svg"/><Relationship Id="rId31" Type="http://schemas.openxmlformats.org/officeDocument/2006/relationships/image" Target="../media/image54.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 Id="rId22" Type="http://schemas.openxmlformats.org/officeDocument/2006/relationships/image" Target="../media/image45.png"/><Relationship Id="rId27" Type="http://schemas.openxmlformats.org/officeDocument/2006/relationships/image" Target="../media/image50.svg"/><Relationship Id="rId30" Type="http://schemas.openxmlformats.org/officeDocument/2006/relationships/image" Target="../media/image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E5F0C7-70E9-4BAF-9420-2364EDE63995}"/>
              </a:ext>
            </a:extLst>
          </p:cNvPr>
          <p:cNvSpPr/>
          <p:nvPr/>
        </p:nvSpPr>
        <p:spPr>
          <a:xfrm>
            <a:off x="381000" y="857250"/>
            <a:ext cx="9144000" cy="5143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a:p>
        </p:txBody>
      </p:sp>
      <p:sp>
        <p:nvSpPr>
          <p:cNvPr id="5" name="Rectangle 4">
            <a:extLst>
              <a:ext uri="{FF2B5EF4-FFF2-40B4-BE49-F238E27FC236}">
                <a16:creationId xmlns:a16="http://schemas.microsoft.com/office/drawing/2014/main" id="{2113C457-4B2C-4E84-BDD6-3720D81CB179}"/>
              </a:ext>
            </a:extLst>
          </p:cNvPr>
          <p:cNvSpPr/>
          <p:nvPr/>
        </p:nvSpPr>
        <p:spPr>
          <a:xfrm>
            <a:off x="381000" y="980877"/>
            <a:ext cx="9144000" cy="4871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a:p>
        </p:txBody>
      </p:sp>
      <p:grpSp>
        <p:nvGrpSpPr>
          <p:cNvPr id="124" name="Group 123">
            <a:extLst>
              <a:ext uri="{FF2B5EF4-FFF2-40B4-BE49-F238E27FC236}">
                <a16:creationId xmlns:a16="http://schemas.microsoft.com/office/drawing/2014/main" id="{830D1B9A-702B-462F-B4E2-659D258FE68E}"/>
              </a:ext>
            </a:extLst>
          </p:cNvPr>
          <p:cNvGrpSpPr/>
          <p:nvPr/>
        </p:nvGrpSpPr>
        <p:grpSpPr>
          <a:xfrm>
            <a:off x="200722" y="1205085"/>
            <a:ext cx="4972116" cy="4647050"/>
            <a:chOff x="2903411" y="1111598"/>
            <a:chExt cx="3468306" cy="3234408"/>
          </a:xfrm>
        </p:grpSpPr>
        <p:grpSp>
          <p:nvGrpSpPr>
            <p:cNvPr id="6" name="Group 5">
              <a:extLst>
                <a:ext uri="{FF2B5EF4-FFF2-40B4-BE49-F238E27FC236}">
                  <a16:creationId xmlns:a16="http://schemas.microsoft.com/office/drawing/2014/main" id="{2D75D0BD-6CA2-41F0-B4D4-D8248F75ECCB}"/>
                </a:ext>
              </a:extLst>
            </p:cNvPr>
            <p:cNvGrpSpPr/>
            <p:nvPr/>
          </p:nvGrpSpPr>
          <p:grpSpPr>
            <a:xfrm>
              <a:off x="4305598" y="1111598"/>
              <a:ext cx="694962" cy="464870"/>
              <a:chOff x="650239" y="1117599"/>
              <a:chExt cx="7112000" cy="3803224"/>
            </a:xfrm>
          </p:grpSpPr>
          <p:sp>
            <p:nvSpPr>
              <p:cNvPr id="8" name="Rectangle: Rounded Corners 7">
                <a:extLst>
                  <a:ext uri="{FF2B5EF4-FFF2-40B4-BE49-F238E27FC236}">
                    <a16:creationId xmlns:a16="http://schemas.microsoft.com/office/drawing/2014/main" id="{523C7468-9B09-4403-9D89-963533AEB129}"/>
                  </a:ext>
                </a:extLst>
              </p:cNvPr>
              <p:cNvSpPr/>
              <p:nvPr/>
            </p:nvSpPr>
            <p:spPr bwMode="auto">
              <a:xfrm>
                <a:off x="650240" y="1124372"/>
                <a:ext cx="1388533" cy="2614507"/>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9" name="Rectangle: Rounded Corners 8">
                <a:extLst>
                  <a:ext uri="{FF2B5EF4-FFF2-40B4-BE49-F238E27FC236}">
                    <a16:creationId xmlns:a16="http://schemas.microsoft.com/office/drawing/2014/main" id="{CC7AEDC3-6E37-4E2B-9CA3-0DE427CCFE54}"/>
                  </a:ext>
                </a:extLst>
              </p:cNvPr>
              <p:cNvSpPr/>
              <p:nvPr/>
            </p:nvSpPr>
            <p:spPr bwMode="auto">
              <a:xfrm>
                <a:off x="2038774" y="1124373"/>
                <a:ext cx="1259840" cy="1327574"/>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0" name="Rectangle: Rounded Corners 9">
                <a:extLst>
                  <a:ext uri="{FF2B5EF4-FFF2-40B4-BE49-F238E27FC236}">
                    <a16:creationId xmlns:a16="http://schemas.microsoft.com/office/drawing/2014/main" id="{0E501E28-8AED-4318-9558-F7FF3ABB4EDE}"/>
                  </a:ext>
                </a:extLst>
              </p:cNvPr>
              <p:cNvSpPr/>
              <p:nvPr/>
            </p:nvSpPr>
            <p:spPr bwMode="auto">
              <a:xfrm>
                <a:off x="2038773" y="2451947"/>
                <a:ext cx="1259840" cy="128693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1" name="Rectangle: Rounded Corners 10">
                <a:extLst>
                  <a:ext uri="{FF2B5EF4-FFF2-40B4-BE49-F238E27FC236}">
                    <a16:creationId xmlns:a16="http://schemas.microsoft.com/office/drawing/2014/main" id="{FADB2918-5511-4492-A6B3-ACCF40229AA4}"/>
                  </a:ext>
                </a:extLst>
              </p:cNvPr>
              <p:cNvSpPr/>
              <p:nvPr/>
            </p:nvSpPr>
            <p:spPr bwMode="auto">
              <a:xfrm>
                <a:off x="3298613" y="1124372"/>
                <a:ext cx="1815254" cy="839895"/>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2" name="Rectangle: Rounded Corners 11">
                <a:extLst>
                  <a:ext uri="{FF2B5EF4-FFF2-40B4-BE49-F238E27FC236}">
                    <a16:creationId xmlns:a16="http://schemas.microsoft.com/office/drawing/2014/main" id="{FF8DD578-5534-45B4-8882-B3489EBD5F82}"/>
                  </a:ext>
                </a:extLst>
              </p:cNvPr>
              <p:cNvSpPr/>
              <p:nvPr/>
            </p:nvSpPr>
            <p:spPr bwMode="auto">
              <a:xfrm>
                <a:off x="3298613" y="1964267"/>
                <a:ext cx="1815254" cy="9211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3" name="Rectangle: Rounded Corners 12">
                <a:extLst>
                  <a:ext uri="{FF2B5EF4-FFF2-40B4-BE49-F238E27FC236}">
                    <a16:creationId xmlns:a16="http://schemas.microsoft.com/office/drawing/2014/main" id="{AFFAF45A-B183-4D97-8C33-1D4944F1DE7E}"/>
                  </a:ext>
                </a:extLst>
              </p:cNvPr>
              <p:cNvSpPr/>
              <p:nvPr/>
            </p:nvSpPr>
            <p:spPr bwMode="auto">
              <a:xfrm>
                <a:off x="5113867" y="1117601"/>
                <a:ext cx="1259840" cy="1327574"/>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4" name="Rectangle: Rounded Corners 13">
                <a:extLst>
                  <a:ext uri="{FF2B5EF4-FFF2-40B4-BE49-F238E27FC236}">
                    <a16:creationId xmlns:a16="http://schemas.microsoft.com/office/drawing/2014/main" id="{C76274BD-40AC-45DB-A51F-E9AF5368929D}"/>
                  </a:ext>
                </a:extLst>
              </p:cNvPr>
              <p:cNvSpPr/>
              <p:nvPr/>
            </p:nvSpPr>
            <p:spPr bwMode="auto">
              <a:xfrm>
                <a:off x="5113866" y="2445175"/>
                <a:ext cx="1259840" cy="1286932"/>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5" name="Rectangle: Rounded Corners 14">
                <a:extLst>
                  <a:ext uri="{FF2B5EF4-FFF2-40B4-BE49-F238E27FC236}">
                    <a16:creationId xmlns:a16="http://schemas.microsoft.com/office/drawing/2014/main" id="{A7A28282-0C49-4AE4-9498-DE4A7B5A7461}"/>
                  </a:ext>
                </a:extLst>
              </p:cNvPr>
              <p:cNvSpPr/>
              <p:nvPr/>
            </p:nvSpPr>
            <p:spPr bwMode="auto">
              <a:xfrm>
                <a:off x="6373706" y="1117599"/>
                <a:ext cx="1388533" cy="261450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6" name="Rectangle: Rounded Corners 15">
                <a:extLst>
                  <a:ext uri="{FF2B5EF4-FFF2-40B4-BE49-F238E27FC236}">
                    <a16:creationId xmlns:a16="http://schemas.microsoft.com/office/drawing/2014/main" id="{563EE980-7F46-4DEE-87DF-0AE3D040F7A5}"/>
                  </a:ext>
                </a:extLst>
              </p:cNvPr>
              <p:cNvSpPr/>
              <p:nvPr/>
            </p:nvSpPr>
            <p:spPr bwMode="auto">
              <a:xfrm>
                <a:off x="650239" y="3745650"/>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7" name="Rectangle: Rounded Corners 16">
                <a:extLst>
                  <a:ext uri="{FF2B5EF4-FFF2-40B4-BE49-F238E27FC236}">
                    <a16:creationId xmlns:a16="http://schemas.microsoft.com/office/drawing/2014/main" id="{5DC28B31-1299-4106-A4BE-0DFF84D126EB}"/>
                  </a:ext>
                </a:extLst>
              </p:cNvPr>
              <p:cNvSpPr/>
              <p:nvPr/>
            </p:nvSpPr>
            <p:spPr bwMode="auto">
              <a:xfrm>
                <a:off x="3298613" y="3752421"/>
                <a:ext cx="1815253"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sp>
            <p:nvSpPr>
              <p:cNvPr id="18" name="Rectangle: Rounded Corners 17">
                <a:extLst>
                  <a:ext uri="{FF2B5EF4-FFF2-40B4-BE49-F238E27FC236}">
                    <a16:creationId xmlns:a16="http://schemas.microsoft.com/office/drawing/2014/main" id="{2785187B-A8F4-409D-8C43-24E2A9174612}"/>
                  </a:ext>
                </a:extLst>
              </p:cNvPr>
              <p:cNvSpPr/>
              <p:nvPr/>
            </p:nvSpPr>
            <p:spPr bwMode="auto">
              <a:xfrm>
                <a:off x="5113865" y="3738877"/>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1050" dirty="0">
                  <a:solidFill>
                    <a:schemeClr val="bg1"/>
                  </a:solidFill>
                  <a:latin typeface="Arial Rounded MT Bold" panose="020F0704030504030204" pitchFamily="34" charset="0"/>
                </a:endParaRPr>
              </a:p>
            </p:txBody>
          </p:sp>
        </p:grpSp>
        <p:grpSp>
          <p:nvGrpSpPr>
            <p:cNvPr id="19" name="Group 18">
              <a:extLst>
                <a:ext uri="{FF2B5EF4-FFF2-40B4-BE49-F238E27FC236}">
                  <a16:creationId xmlns:a16="http://schemas.microsoft.com/office/drawing/2014/main" id="{654E2468-81DE-4E5D-A27F-380BF758AC72}"/>
                </a:ext>
              </a:extLst>
            </p:cNvPr>
            <p:cNvGrpSpPr/>
            <p:nvPr/>
          </p:nvGrpSpPr>
          <p:grpSpPr>
            <a:xfrm>
              <a:off x="5483546" y="1558218"/>
              <a:ext cx="476646" cy="434133"/>
              <a:chOff x="3975564" y="1910974"/>
              <a:chExt cx="2322533" cy="2138849"/>
            </a:xfrm>
            <a:solidFill>
              <a:schemeClr val="bg2">
                <a:lumMod val="50000"/>
              </a:schemeClr>
            </a:solidFill>
          </p:grpSpPr>
          <p:pic>
            <p:nvPicPr>
              <p:cNvPr id="20" name="Graphic 19" descr="Network">
                <a:extLst>
                  <a:ext uri="{FF2B5EF4-FFF2-40B4-BE49-F238E27FC236}">
                    <a16:creationId xmlns:a16="http://schemas.microsoft.com/office/drawing/2014/main" id="{2FC3DD51-1FB8-4374-8921-9CC665EC0F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7006" y="2438743"/>
                <a:ext cx="1026185" cy="1026185"/>
              </a:xfrm>
              <a:prstGeom prst="rect">
                <a:avLst/>
              </a:prstGeom>
            </p:spPr>
          </p:pic>
          <p:pic>
            <p:nvPicPr>
              <p:cNvPr id="21" name="Graphic 20" descr="Smart Phone">
                <a:extLst>
                  <a:ext uri="{FF2B5EF4-FFF2-40B4-BE49-F238E27FC236}">
                    <a16:creationId xmlns:a16="http://schemas.microsoft.com/office/drawing/2014/main" id="{07240A7A-8D41-4502-AA7D-5F7689D780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58271" y="1910974"/>
                <a:ext cx="546940" cy="546940"/>
              </a:xfrm>
              <a:prstGeom prst="rect">
                <a:avLst/>
              </a:prstGeom>
            </p:spPr>
          </p:pic>
          <p:pic>
            <p:nvPicPr>
              <p:cNvPr id="22" name="Graphic 21" descr="Wireless router">
                <a:extLst>
                  <a:ext uri="{FF2B5EF4-FFF2-40B4-BE49-F238E27FC236}">
                    <a16:creationId xmlns:a16="http://schemas.microsoft.com/office/drawing/2014/main" id="{0BF78BCA-4F83-4AB8-B23A-323CBB868B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31331" y="3167981"/>
                <a:ext cx="866191" cy="866191"/>
              </a:xfrm>
              <a:prstGeom prst="rect">
                <a:avLst/>
              </a:prstGeom>
            </p:spPr>
          </p:pic>
          <p:pic>
            <p:nvPicPr>
              <p:cNvPr id="23" name="Graphic 22" descr="Download from cloud">
                <a:extLst>
                  <a:ext uri="{FF2B5EF4-FFF2-40B4-BE49-F238E27FC236}">
                    <a16:creationId xmlns:a16="http://schemas.microsoft.com/office/drawing/2014/main" id="{28320758-BBC1-42B1-AC69-6631AA345F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5564" y="1981544"/>
                <a:ext cx="914400" cy="914400"/>
              </a:xfrm>
              <a:prstGeom prst="rect">
                <a:avLst/>
              </a:prstGeom>
            </p:spPr>
          </p:pic>
          <p:pic>
            <p:nvPicPr>
              <p:cNvPr id="24" name="Graphic 23" descr="Database">
                <a:extLst>
                  <a:ext uri="{FF2B5EF4-FFF2-40B4-BE49-F238E27FC236}">
                    <a16:creationId xmlns:a16="http://schemas.microsoft.com/office/drawing/2014/main" id="{DD3EA85A-B0FC-48FB-902F-BB976FA671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65399" y="3135423"/>
                <a:ext cx="914400" cy="914400"/>
              </a:xfrm>
              <a:prstGeom prst="rect">
                <a:avLst/>
              </a:prstGeom>
            </p:spPr>
          </p:pic>
          <p:pic>
            <p:nvPicPr>
              <p:cNvPr id="25" name="Graphic 24" descr="Bar chart">
                <a:extLst>
                  <a:ext uri="{FF2B5EF4-FFF2-40B4-BE49-F238E27FC236}">
                    <a16:creationId xmlns:a16="http://schemas.microsoft.com/office/drawing/2014/main" id="{58F4972B-116A-4CC7-989D-330CEDF73E7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83697" y="2166706"/>
                <a:ext cx="914400" cy="914400"/>
              </a:xfrm>
              <a:prstGeom prst="rect">
                <a:avLst/>
              </a:prstGeom>
            </p:spPr>
          </p:pic>
        </p:grpSp>
        <p:grpSp>
          <p:nvGrpSpPr>
            <p:cNvPr id="44" name="Group 43">
              <a:extLst>
                <a:ext uri="{FF2B5EF4-FFF2-40B4-BE49-F238E27FC236}">
                  <a16:creationId xmlns:a16="http://schemas.microsoft.com/office/drawing/2014/main" id="{F74247B9-38A9-4BAF-B113-1E7CFEFD5EA4}"/>
                </a:ext>
              </a:extLst>
            </p:cNvPr>
            <p:cNvGrpSpPr/>
            <p:nvPr/>
          </p:nvGrpSpPr>
          <p:grpSpPr>
            <a:xfrm>
              <a:off x="5608720" y="2381965"/>
              <a:ext cx="539366" cy="602218"/>
              <a:chOff x="8175685" y="1799392"/>
              <a:chExt cx="658314" cy="658314"/>
            </a:xfrm>
          </p:grpSpPr>
          <p:pic>
            <p:nvPicPr>
              <p:cNvPr id="27" name="Graphic 26" descr="Cloud">
                <a:extLst>
                  <a:ext uri="{FF2B5EF4-FFF2-40B4-BE49-F238E27FC236}">
                    <a16:creationId xmlns:a16="http://schemas.microsoft.com/office/drawing/2014/main" id="{74F831B4-ABB6-49FF-AAB8-BC1BFC1AD1C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75685" y="1799392"/>
                <a:ext cx="658314" cy="658314"/>
              </a:xfrm>
              <a:prstGeom prst="rect">
                <a:avLst/>
              </a:prstGeom>
            </p:spPr>
          </p:pic>
          <p:pic>
            <p:nvPicPr>
              <p:cNvPr id="4" name="Graphic 3" descr="Tools">
                <a:extLst>
                  <a:ext uri="{FF2B5EF4-FFF2-40B4-BE49-F238E27FC236}">
                    <a16:creationId xmlns:a16="http://schemas.microsoft.com/office/drawing/2014/main" id="{04A7F91D-6F5F-48F7-ACC7-45EA738096C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451441" y="1985534"/>
                <a:ext cx="370055" cy="370055"/>
              </a:xfrm>
              <a:prstGeom prst="rect">
                <a:avLst/>
              </a:prstGeom>
            </p:spPr>
          </p:pic>
        </p:grpSp>
        <p:pic>
          <p:nvPicPr>
            <p:cNvPr id="29" name="Graphic 28" descr="Checklist">
              <a:extLst>
                <a:ext uri="{FF2B5EF4-FFF2-40B4-BE49-F238E27FC236}">
                  <a16:creationId xmlns:a16="http://schemas.microsoft.com/office/drawing/2014/main" id="{FF1736C2-54CD-4D0F-9261-086684EC91B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305398" y="3252250"/>
              <a:ext cx="480493" cy="480493"/>
            </a:xfrm>
            <a:prstGeom prst="rect">
              <a:avLst/>
            </a:prstGeom>
          </p:spPr>
        </p:pic>
        <p:pic>
          <p:nvPicPr>
            <p:cNvPr id="31" name="Graphic 30" descr="Bar chart">
              <a:extLst>
                <a:ext uri="{FF2B5EF4-FFF2-40B4-BE49-F238E27FC236}">
                  <a16:creationId xmlns:a16="http://schemas.microsoft.com/office/drawing/2014/main" id="{68A02F8A-58B4-421C-969A-3181CF745CF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131627" y="2445382"/>
              <a:ext cx="468460" cy="468460"/>
            </a:xfrm>
            <a:prstGeom prst="rect">
              <a:avLst/>
            </a:prstGeom>
          </p:spPr>
        </p:pic>
        <p:grpSp>
          <p:nvGrpSpPr>
            <p:cNvPr id="43" name="Group 42">
              <a:extLst>
                <a:ext uri="{FF2B5EF4-FFF2-40B4-BE49-F238E27FC236}">
                  <a16:creationId xmlns:a16="http://schemas.microsoft.com/office/drawing/2014/main" id="{EA609174-3114-49CE-B0E5-37E827A64642}"/>
                </a:ext>
              </a:extLst>
            </p:cNvPr>
            <p:cNvGrpSpPr/>
            <p:nvPr/>
          </p:nvGrpSpPr>
          <p:grpSpPr>
            <a:xfrm>
              <a:off x="3300627" y="1490913"/>
              <a:ext cx="492223" cy="518683"/>
              <a:chOff x="6065241" y="1021128"/>
              <a:chExt cx="492223" cy="518683"/>
            </a:xfrm>
          </p:grpSpPr>
          <p:pic>
            <p:nvPicPr>
              <p:cNvPr id="33" name="Graphic 32" descr="Head with Gears">
                <a:extLst>
                  <a:ext uri="{FF2B5EF4-FFF2-40B4-BE49-F238E27FC236}">
                    <a16:creationId xmlns:a16="http://schemas.microsoft.com/office/drawing/2014/main" id="{846865D1-227B-49F3-85B7-C31B910C58B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065241" y="1162307"/>
                <a:ext cx="377504" cy="377504"/>
              </a:xfrm>
              <a:prstGeom prst="rect">
                <a:avLst/>
              </a:prstGeom>
            </p:spPr>
          </p:pic>
          <p:pic>
            <p:nvPicPr>
              <p:cNvPr id="35" name="Graphic 34" descr="Rocket">
                <a:extLst>
                  <a:ext uri="{FF2B5EF4-FFF2-40B4-BE49-F238E27FC236}">
                    <a16:creationId xmlns:a16="http://schemas.microsoft.com/office/drawing/2014/main" id="{FBC497C9-2762-4709-B185-871B4A90058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293511" y="1021128"/>
                <a:ext cx="263953" cy="263953"/>
              </a:xfrm>
              <a:prstGeom prst="rect">
                <a:avLst/>
              </a:prstGeom>
            </p:spPr>
          </p:pic>
        </p:grpSp>
        <p:grpSp>
          <p:nvGrpSpPr>
            <p:cNvPr id="41" name="Group 40">
              <a:extLst>
                <a:ext uri="{FF2B5EF4-FFF2-40B4-BE49-F238E27FC236}">
                  <a16:creationId xmlns:a16="http://schemas.microsoft.com/office/drawing/2014/main" id="{8076F296-1D2F-4C59-ADA0-B470619592A0}"/>
                </a:ext>
              </a:extLst>
            </p:cNvPr>
            <p:cNvGrpSpPr/>
            <p:nvPr/>
          </p:nvGrpSpPr>
          <p:grpSpPr>
            <a:xfrm>
              <a:off x="3373239" y="3300902"/>
              <a:ext cx="578840" cy="371435"/>
              <a:chOff x="5631323" y="2406647"/>
              <a:chExt cx="578840" cy="371435"/>
            </a:xfrm>
          </p:grpSpPr>
          <p:pic>
            <p:nvPicPr>
              <p:cNvPr id="39" name="Graphic 38" descr="Grinning Face with No Fill">
                <a:extLst>
                  <a:ext uri="{FF2B5EF4-FFF2-40B4-BE49-F238E27FC236}">
                    <a16:creationId xmlns:a16="http://schemas.microsoft.com/office/drawing/2014/main" id="{E1023716-0E22-47DB-815F-104DCEE3049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790567" y="2457706"/>
                <a:ext cx="260352" cy="260352"/>
              </a:xfrm>
              <a:prstGeom prst="rect">
                <a:avLst/>
              </a:prstGeom>
            </p:spPr>
          </p:pic>
          <p:sp>
            <p:nvSpPr>
              <p:cNvPr id="40" name="Double Brace 39">
                <a:extLst>
                  <a:ext uri="{FF2B5EF4-FFF2-40B4-BE49-F238E27FC236}">
                    <a16:creationId xmlns:a16="http://schemas.microsoft.com/office/drawing/2014/main" id="{83EA5524-8D56-4B37-B1AF-8F05C0399414}"/>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sz="1050" dirty="0">
                  <a:latin typeface="Arial Rounded MT Bold" panose="020F0704030504030204" pitchFamily="34" charset="0"/>
                </a:endParaRPr>
              </a:p>
            </p:txBody>
          </p:sp>
        </p:grpSp>
        <p:pic>
          <p:nvPicPr>
            <p:cNvPr id="49" name="Graphic 48" descr="Line Arrow: Rotate right">
              <a:extLst>
                <a:ext uri="{FF2B5EF4-FFF2-40B4-BE49-F238E27FC236}">
                  <a16:creationId xmlns:a16="http://schemas.microsoft.com/office/drawing/2014/main" id="{66E3B376-A6E9-4EB9-9C87-9DF30D54EAA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377331" y="3578236"/>
              <a:ext cx="590144" cy="590144"/>
            </a:xfrm>
            <a:prstGeom prst="rect">
              <a:avLst/>
            </a:prstGeom>
          </p:spPr>
        </p:pic>
        <p:sp>
          <p:nvSpPr>
            <p:cNvPr id="50" name="TextBox 49">
              <a:extLst>
                <a:ext uri="{FF2B5EF4-FFF2-40B4-BE49-F238E27FC236}">
                  <a16:creationId xmlns:a16="http://schemas.microsoft.com/office/drawing/2014/main" id="{DF374583-E916-4F89-BC39-30CF21B636AE}"/>
                </a:ext>
              </a:extLst>
            </p:cNvPr>
            <p:cNvSpPr txBox="1"/>
            <p:nvPr/>
          </p:nvSpPr>
          <p:spPr>
            <a:xfrm>
              <a:off x="4175041" y="1541024"/>
              <a:ext cx="974482" cy="268447"/>
            </a:xfrm>
            <a:prstGeom prst="rect">
              <a:avLst/>
            </a:prstGeom>
            <a:ln>
              <a:noFill/>
            </a:ln>
          </p:spPr>
          <p:txBody>
            <a:bodyPr vert="horz" wrap="none" lIns="91440" tIns="45720" rIns="91440" bIns="45720" rtlCol="0">
              <a:normAutofit/>
            </a:bodyPr>
            <a:lstStyle/>
            <a:p>
              <a:pPr algn="ctr"/>
              <a:r>
                <a:rPr lang="fi-FI" sz="1050" dirty="0">
                  <a:latin typeface="Arial Rounded MT Bold" panose="020F0704030504030204" pitchFamily="34" charset="0"/>
                </a:rPr>
                <a:t>API </a:t>
              </a:r>
              <a:r>
                <a:rPr lang="fi-FI" sz="1050" dirty="0" err="1">
                  <a:latin typeface="Arial Rounded MT Bold" panose="020F0704030504030204" pitchFamily="34" charset="0"/>
                </a:rPr>
                <a:t>Canvas</a:t>
              </a:r>
              <a:endParaRPr lang="fi-FI" sz="1050" dirty="0">
                <a:latin typeface="Arial Rounded MT Bold" panose="020F0704030504030204" pitchFamily="34" charset="0"/>
              </a:endParaRPr>
            </a:p>
          </p:txBody>
        </p:sp>
        <p:sp>
          <p:nvSpPr>
            <p:cNvPr id="52" name="TextBox 51">
              <a:extLst>
                <a:ext uri="{FF2B5EF4-FFF2-40B4-BE49-F238E27FC236}">
                  <a16:creationId xmlns:a16="http://schemas.microsoft.com/office/drawing/2014/main" id="{06528B03-93B7-48C6-AB40-EAEB9214E7E6}"/>
                </a:ext>
              </a:extLst>
            </p:cNvPr>
            <p:cNvSpPr txBox="1"/>
            <p:nvPr/>
          </p:nvSpPr>
          <p:spPr>
            <a:xfrm>
              <a:off x="5397235" y="2803982"/>
              <a:ext cx="974482" cy="268447"/>
            </a:xfrm>
            <a:prstGeom prst="rect">
              <a:avLst/>
            </a:prstGeom>
            <a:ln>
              <a:noFill/>
            </a:ln>
          </p:spPr>
          <p:txBody>
            <a:bodyPr vert="horz" wrap="none" lIns="91440" tIns="45720" rIns="91440" bIns="45720" rtlCol="0">
              <a:normAutofit/>
            </a:bodyPr>
            <a:lstStyle/>
            <a:p>
              <a:pPr algn="ctr"/>
              <a:r>
                <a:rPr lang="fi-FI" sz="1050" dirty="0" err="1">
                  <a:latin typeface="Arial Rounded MT Bold" panose="020F0704030504030204" pitchFamily="34" charset="0"/>
                </a:rPr>
                <a:t>Build</a:t>
              </a:r>
              <a:r>
                <a:rPr lang="fi-FI" sz="1050" dirty="0">
                  <a:latin typeface="Arial Rounded MT Bold" panose="020F0704030504030204" pitchFamily="34" charset="0"/>
                </a:rPr>
                <a:t> </a:t>
              </a:r>
              <a:r>
                <a:rPr lang="fi-FI" sz="1050" dirty="0" err="1">
                  <a:latin typeface="Arial Rounded MT Bold" panose="020F0704030504030204" pitchFamily="34" charset="0"/>
                </a:rPr>
                <a:t>APIs</a:t>
              </a:r>
              <a:endParaRPr lang="fi-FI" sz="1050" dirty="0">
                <a:latin typeface="Arial Rounded MT Bold" panose="020F0704030504030204" pitchFamily="34" charset="0"/>
              </a:endParaRPr>
            </a:p>
          </p:txBody>
        </p:sp>
        <p:sp>
          <p:nvSpPr>
            <p:cNvPr id="53" name="TextBox 52">
              <a:extLst>
                <a:ext uri="{FF2B5EF4-FFF2-40B4-BE49-F238E27FC236}">
                  <a16:creationId xmlns:a16="http://schemas.microsoft.com/office/drawing/2014/main" id="{F7386E0C-B789-4CF6-AD39-8F9C990F7BC7}"/>
                </a:ext>
              </a:extLst>
            </p:cNvPr>
            <p:cNvSpPr txBox="1"/>
            <p:nvPr/>
          </p:nvSpPr>
          <p:spPr>
            <a:xfrm>
              <a:off x="5099958" y="3668363"/>
              <a:ext cx="860234" cy="294359"/>
            </a:xfrm>
            <a:prstGeom prst="rect">
              <a:avLst/>
            </a:prstGeom>
            <a:ln>
              <a:noFill/>
            </a:ln>
          </p:spPr>
          <p:txBody>
            <a:bodyPr vert="horz" wrap="square" lIns="91440" tIns="45720" rIns="91440" bIns="45720" rtlCol="0">
              <a:normAutofit/>
            </a:bodyPr>
            <a:lstStyle/>
            <a:p>
              <a:pPr algn="ctr"/>
              <a:r>
                <a:rPr lang="fi-FI" sz="1050" dirty="0">
                  <a:latin typeface="Arial Rounded MT Bold" panose="020F0704030504030204" pitchFamily="34" charset="0"/>
                </a:rPr>
                <a:t>API Audit</a:t>
              </a:r>
            </a:p>
          </p:txBody>
        </p:sp>
        <p:sp>
          <p:nvSpPr>
            <p:cNvPr id="54" name="TextBox 53">
              <a:extLst>
                <a:ext uri="{FF2B5EF4-FFF2-40B4-BE49-F238E27FC236}">
                  <a16:creationId xmlns:a16="http://schemas.microsoft.com/office/drawing/2014/main" id="{0ABB2623-4DE9-4446-B2F3-62AD9F348119}"/>
                </a:ext>
              </a:extLst>
            </p:cNvPr>
            <p:cNvSpPr txBox="1"/>
            <p:nvPr/>
          </p:nvSpPr>
          <p:spPr>
            <a:xfrm>
              <a:off x="4222205" y="4051647"/>
              <a:ext cx="860234" cy="294359"/>
            </a:xfrm>
            <a:prstGeom prst="rect">
              <a:avLst/>
            </a:prstGeom>
            <a:ln>
              <a:noFill/>
            </a:ln>
          </p:spPr>
          <p:txBody>
            <a:bodyPr vert="horz" wrap="square" lIns="91440" tIns="45720" rIns="91440" bIns="45720" rtlCol="0">
              <a:normAutofit/>
            </a:bodyPr>
            <a:lstStyle/>
            <a:p>
              <a:pPr algn="ctr"/>
              <a:r>
                <a:rPr lang="fi-FI" sz="1050" dirty="0">
                  <a:latin typeface="Arial Rounded MT Bold" panose="020F0704030504030204" pitchFamily="34" charset="0"/>
                </a:rPr>
                <a:t>API </a:t>
              </a:r>
              <a:r>
                <a:rPr lang="fi-FI" sz="1050" dirty="0" err="1">
                  <a:latin typeface="Arial Rounded MT Bold" panose="020F0704030504030204" pitchFamily="34" charset="0"/>
                </a:rPr>
                <a:t>Lifecycle</a:t>
              </a:r>
              <a:endParaRPr lang="fi-FI" sz="1050" dirty="0">
                <a:latin typeface="Arial Rounded MT Bold" panose="020F0704030504030204" pitchFamily="34" charset="0"/>
              </a:endParaRPr>
            </a:p>
          </p:txBody>
        </p:sp>
        <p:sp>
          <p:nvSpPr>
            <p:cNvPr id="55" name="TextBox 54">
              <a:extLst>
                <a:ext uri="{FF2B5EF4-FFF2-40B4-BE49-F238E27FC236}">
                  <a16:creationId xmlns:a16="http://schemas.microsoft.com/office/drawing/2014/main" id="{E9A9D86A-B7FE-417C-8022-7D3ECA4E5B3B}"/>
                </a:ext>
              </a:extLst>
            </p:cNvPr>
            <p:cNvSpPr txBox="1"/>
            <p:nvPr/>
          </p:nvSpPr>
          <p:spPr>
            <a:xfrm>
              <a:off x="3217521" y="3644378"/>
              <a:ext cx="939655" cy="407269"/>
            </a:xfrm>
            <a:prstGeom prst="rect">
              <a:avLst/>
            </a:prstGeom>
            <a:ln>
              <a:noFill/>
            </a:ln>
          </p:spPr>
          <p:txBody>
            <a:bodyPr vert="horz" wrap="square" lIns="91440" tIns="45720" rIns="91440" bIns="45720" rtlCol="0">
              <a:normAutofit/>
            </a:bodyPr>
            <a:lstStyle/>
            <a:p>
              <a:pPr algn="ctr"/>
              <a:r>
                <a:rPr lang="fi-FI" sz="1050" dirty="0" err="1">
                  <a:latin typeface="Arial Rounded MT Bold" panose="020F0704030504030204" pitchFamily="34" charset="0"/>
                </a:rPr>
                <a:t>Developer</a:t>
              </a:r>
              <a:r>
                <a:rPr lang="fi-FI" sz="1050" dirty="0">
                  <a:latin typeface="Arial Rounded MT Bold" panose="020F0704030504030204" pitchFamily="34" charset="0"/>
                </a:rPr>
                <a:t> </a:t>
              </a:r>
              <a:r>
                <a:rPr lang="fi-FI" sz="1050" dirty="0" err="1">
                  <a:latin typeface="Arial Rounded MT Bold" panose="020F0704030504030204" pitchFamily="34" charset="0"/>
                </a:rPr>
                <a:t>Experience</a:t>
              </a:r>
              <a:endParaRPr lang="fi-FI" sz="1050" dirty="0">
                <a:latin typeface="Arial Rounded MT Bold" panose="020F0704030504030204" pitchFamily="34" charset="0"/>
              </a:endParaRPr>
            </a:p>
          </p:txBody>
        </p:sp>
        <p:sp>
          <p:nvSpPr>
            <p:cNvPr id="56" name="TextBox 55">
              <a:extLst>
                <a:ext uri="{FF2B5EF4-FFF2-40B4-BE49-F238E27FC236}">
                  <a16:creationId xmlns:a16="http://schemas.microsoft.com/office/drawing/2014/main" id="{7B6319D8-DC9E-4DC0-9B18-42C0CEB9CA94}"/>
                </a:ext>
              </a:extLst>
            </p:cNvPr>
            <p:cNvSpPr txBox="1"/>
            <p:nvPr/>
          </p:nvSpPr>
          <p:spPr>
            <a:xfrm>
              <a:off x="3232062" y="1880782"/>
              <a:ext cx="939655" cy="407269"/>
            </a:xfrm>
            <a:prstGeom prst="rect">
              <a:avLst/>
            </a:prstGeom>
            <a:ln>
              <a:noFill/>
            </a:ln>
          </p:spPr>
          <p:txBody>
            <a:bodyPr vert="horz" wrap="square" lIns="91440" tIns="45720" rIns="91440" bIns="45720" rtlCol="0">
              <a:normAutofit/>
            </a:bodyPr>
            <a:lstStyle/>
            <a:p>
              <a:pPr algn="ctr"/>
              <a:r>
                <a:rPr lang="fi-FI" sz="1050" dirty="0" err="1">
                  <a:latin typeface="Arial Rounded MT Bold" panose="020F0704030504030204" pitchFamily="34" charset="0"/>
                </a:rPr>
                <a:t>Learn</a:t>
              </a:r>
              <a:endParaRPr lang="fi-FI" sz="1050" dirty="0">
                <a:latin typeface="Arial Rounded MT Bold" panose="020F0704030504030204" pitchFamily="34" charset="0"/>
              </a:endParaRPr>
            </a:p>
          </p:txBody>
        </p:sp>
        <p:sp>
          <p:nvSpPr>
            <p:cNvPr id="57" name="TextBox 56">
              <a:extLst>
                <a:ext uri="{FF2B5EF4-FFF2-40B4-BE49-F238E27FC236}">
                  <a16:creationId xmlns:a16="http://schemas.microsoft.com/office/drawing/2014/main" id="{A707B659-B1EB-43B0-A8F4-7E9B18904688}"/>
                </a:ext>
              </a:extLst>
            </p:cNvPr>
            <p:cNvSpPr txBox="1"/>
            <p:nvPr/>
          </p:nvSpPr>
          <p:spPr>
            <a:xfrm>
              <a:off x="2903411" y="2802853"/>
              <a:ext cx="939655" cy="407269"/>
            </a:xfrm>
            <a:prstGeom prst="rect">
              <a:avLst/>
            </a:prstGeom>
            <a:ln>
              <a:noFill/>
            </a:ln>
          </p:spPr>
          <p:txBody>
            <a:bodyPr vert="horz" wrap="square" lIns="91440" tIns="45720" rIns="91440" bIns="45720" rtlCol="0">
              <a:normAutofit/>
            </a:bodyPr>
            <a:lstStyle/>
            <a:p>
              <a:pPr algn="ctr"/>
              <a:r>
                <a:rPr lang="fi-FI" sz="1050" dirty="0" err="1">
                  <a:latin typeface="Arial Rounded MT Bold" panose="020F0704030504030204" pitchFamily="34" charset="0"/>
                </a:rPr>
                <a:t>Measure</a:t>
              </a:r>
              <a:endParaRPr lang="fi-FI" sz="1050" dirty="0">
                <a:latin typeface="Arial Rounded MT Bold" panose="020F0704030504030204" pitchFamily="34" charset="0"/>
              </a:endParaRPr>
            </a:p>
          </p:txBody>
        </p:sp>
        <p:pic>
          <p:nvPicPr>
            <p:cNvPr id="63" name="Graphic 62" descr="Line Arrow: Counterclockwise curve">
              <a:extLst>
                <a:ext uri="{FF2B5EF4-FFF2-40B4-BE49-F238E27FC236}">
                  <a16:creationId xmlns:a16="http://schemas.microsoft.com/office/drawing/2014/main" id="{6458447C-F7E9-42B5-A5E3-F1AE85E5E55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6307653" flipH="1">
              <a:off x="5133778" y="1267577"/>
              <a:ext cx="258865" cy="355163"/>
            </a:xfrm>
            <a:prstGeom prst="rect">
              <a:avLst/>
            </a:prstGeom>
          </p:spPr>
        </p:pic>
        <p:pic>
          <p:nvPicPr>
            <p:cNvPr id="64" name="Graphic 63" descr="Line Arrow: Counterclockwise curve">
              <a:extLst>
                <a:ext uri="{FF2B5EF4-FFF2-40B4-BE49-F238E27FC236}">
                  <a16:creationId xmlns:a16="http://schemas.microsoft.com/office/drawing/2014/main" id="{19147583-54AA-42C1-953D-0F29A87D726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9612874" flipH="1">
              <a:off x="5803897" y="2168820"/>
              <a:ext cx="255374" cy="355163"/>
            </a:xfrm>
            <a:prstGeom prst="rect">
              <a:avLst/>
            </a:prstGeom>
          </p:spPr>
        </p:pic>
        <p:pic>
          <p:nvPicPr>
            <p:cNvPr id="65" name="Graphic 64" descr="Line Arrow: Counterclockwise curve">
              <a:extLst>
                <a:ext uri="{FF2B5EF4-FFF2-40B4-BE49-F238E27FC236}">
                  <a16:creationId xmlns:a16="http://schemas.microsoft.com/office/drawing/2014/main" id="{F94E7028-01B4-4A6D-B558-D74B44AE8C7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12174100" flipH="1">
              <a:off x="5714731" y="3009178"/>
              <a:ext cx="237797" cy="355163"/>
            </a:xfrm>
            <a:prstGeom prst="rect">
              <a:avLst/>
            </a:prstGeom>
          </p:spPr>
        </p:pic>
        <p:pic>
          <p:nvPicPr>
            <p:cNvPr id="66" name="Graphic 65" descr="Line Arrow: Counterclockwise curve">
              <a:extLst>
                <a:ext uri="{FF2B5EF4-FFF2-40B4-BE49-F238E27FC236}">
                  <a16:creationId xmlns:a16="http://schemas.microsoft.com/office/drawing/2014/main" id="{F987526F-E638-486E-ADB6-541042ABB7D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14534800" flipH="1">
              <a:off x="4985074" y="3637962"/>
              <a:ext cx="299288" cy="355163"/>
            </a:xfrm>
            <a:prstGeom prst="rect">
              <a:avLst/>
            </a:prstGeom>
          </p:spPr>
        </p:pic>
        <p:pic>
          <p:nvPicPr>
            <p:cNvPr id="67" name="Graphic 66" descr="Line Arrow: Counterclockwise curve">
              <a:extLst>
                <a:ext uri="{FF2B5EF4-FFF2-40B4-BE49-F238E27FC236}">
                  <a16:creationId xmlns:a16="http://schemas.microsoft.com/office/drawing/2014/main" id="{99402D81-FEE4-438D-881A-9BAEDF56EF2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17513125" flipH="1">
              <a:off x="4014716" y="3600605"/>
              <a:ext cx="280312" cy="355163"/>
            </a:xfrm>
            <a:prstGeom prst="rect">
              <a:avLst/>
            </a:prstGeom>
          </p:spPr>
        </p:pic>
        <p:pic>
          <p:nvPicPr>
            <p:cNvPr id="68" name="Graphic 67" descr="Line Arrow: Counterclockwise curve">
              <a:extLst>
                <a:ext uri="{FF2B5EF4-FFF2-40B4-BE49-F238E27FC236}">
                  <a16:creationId xmlns:a16="http://schemas.microsoft.com/office/drawing/2014/main" id="{9D52AD8E-C653-4ECA-9650-465B38DE3F79}"/>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18662569" flipH="1">
              <a:off x="3369949" y="3043566"/>
              <a:ext cx="246641" cy="355163"/>
            </a:xfrm>
            <a:prstGeom prst="rect">
              <a:avLst/>
            </a:prstGeom>
          </p:spPr>
        </p:pic>
        <p:pic>
          <p:nvPicPr>
            <p:cNvPr id="69" name="Graphic 68" descr="Line Arrow: Counterclockwise curve">
              <a:extLst>
                <a:ext uri="{FF2B5EF4-FFF2-40B4-BE49-F238E27FC236}">
                  <a16:creationId xmlns:a16="http://schemas.microsoft.com/office/drawing/2014/main" id="{7CDF5DB7-3E57-4EF1-BEA2-1A0424A4F2A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1033028" flipH="1">
              <a:off x="3198165" y="2075285"/>
              <a:ext cx="260578" cy="355163"/>
            </a:xfrm>
            <a:prstGeom prst="rect">
              <a:avLst/>
            </a:prstGeom>
          </p:spPr>
        </p:pic>
        <p:pic>
          <p:nvPicPr>
            <p:cNvPr id="70" name="Graphic 69" descr="Line Arrow: Counterclockwise curve">
              <a:extLst>
                <a:ext uri="{FF2B5EF4-FFF2-40B4-BE49-F238E27FC236}">
                  <a16:creationId xmlns:a16="http://schemas.microsoft.com/office/drawing/2014/main" id="{A4396CD6-B7A3-4C6E-A4B5-2976D3DA959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3435478" flipH="1">
              <a:off x="3917534" y="1276269"/>
              <a:ext cx="216182" cy="355163"/>
            </a:xfrm>
            <a:prstGeom prst="rect">
              <a:avLst/>
            </a:prstGeom>
          </p:spPr>
        </p:pic>
        <p:sp>
          <p:nvSpPr>
            <p:cNvPr id="51" name="TextBox 50">
              <a:extLst>
                <a:ext uri="{FF2B5EF4-FFF2-40B4-BE49-F238E27FC236}">
                  <a16:creationId xmlns:a16="http://schemas.microsoft.com/office/drawing/2014/main" id="{76ACBDD3-689F-4380-9787-A2FBDA31345B}"/>
                </a:ext>
              </a:extLst>
            </p:cNvPr>
            <p:cNvSpPr txBox="1"/>
            <p:nvPr/>
          </p:nvSpPr>
          <p:spPr>
            <a:xfrm>
              <a:off x="5258489" y="1926774"/>
              <a:ext cx="1000120" cy="422806"/>
            </a:xfrm>
            <a:prstGeom prst="rect">
              <a:avLst/>
            </a:prstGeom>
            <a:ln>
              <a:noFill/>
            </a:ln>
          </p:spPr>
          <p:txBody>
            <a:bodyPr vert="horz" wrap="square" lIns="91440" tIns="45720" rIns="91440" bIns="45720" rtlCol="0">
              <a:normAutofit/>
            </a:bodyPr>
            <a:lstStyle/>
            <a:p>
              <a:pPr algn="ctr"/>
              <a:r>
                <a:rPr lang="fi-FI" sz="1050" dirty="0">
                  <a:latin typeface="Arial Rounded MT Bold" panose="020F0704030504030204" pitchFamily="34" charset="0"/>
                </a:rPr>
                <a:t>Min. </a:t>
              </a:r>
              <a:r>
                <a:rPr lang="fi-FI" sz="1050" dirty="0" err="1">
                  <a:latin typeface="Arial Rounded MT Bold" panose="020F0704030504030204" pitchFamily="34" charset="0"/>
                </a:rPr>
                <a:t>Viable</a:t>
              </a:r>
              <a:r>
                <a:rPr lang="fi-FI" sz="1050" dirty="0">
                  <a:latin typeface="Arial Rounded MT Bold" panose="020F0704030504030204" pitchFamily="34" charset="0"/>
                </a:rPr>
                <a:t> API Architecture</a:t>
              </a:r>
            </a:p>
          </p:txBody>
        </p:sp>
      </p:grpSp>
      <p:sp>
        <p:nvSpPr>
          <p:cNvPr id="120" name="TextBox 119">
            <a:extLst>
              <a:ext uri="{FF2B5EF4-FFF2-40B4-BE49-F238E27FC236}">
                <a16:creationId xmlns:a16="http://schemas.microsoft.com/office/drawing/2014/main" id="{273C2D1C-93EB-4159-A90F-FAADAF7C96CD}"/>
              </a:ext>
            </a:extLst>
          </p:cNvPr>
          <p:cNvSpPr txBox="1"/>
          <p:nvPr/>
        </p:nvSpPr>
        <p:spPr>
          <a:xfrm>
            <a:off x="1478706" y="3148088"/>
            <a:ext cx="2554208" cy="1500978"/>
          </a:xfrm>
          <a:prstGeom prst="rect">
            <a:avLst/>
          </a:prstGeom>
        </p:spPr>
        <p:txBody>
          <a:bodyPr vert="horz" wrap="square" lIns="91440" tIns="45720" rIns="91440" bIns="45720" rtlCol="0">
            <a:normAutofit/>
          </a:bodyPr>
          <a:lstStyle/>
          <a:p>
            <a:pPr algn="ctr"/>
            <a:r>
              <a:rPr lang="fi-FI" sz="2800" dirty="0" err="1">
                <a:latin typeface="Berlin Sans FB" panose="020E0602020502020306" pitchFamily="34" charset="0"/>
              </a:rPr>
              <a:t>APIOps</a:t>
            </a:r>
            <a:r>
              <a:rPr lang="fi-FI" sz="2800" dirty="0">
                <a:latin typeface="Berlin Sans FB" panose="020E0602020502020306" pitchFamily="34" charset="0"/>
              </a:rPr>
              <a:t>® </a:t>
            </a:r>
            <a:r>
              <a:rPr lang="fi-FI" sz="2800" dirty="0" err="1">
                <a:latin typeface="Berlin Sans FB" panose="020E0602020502020306" pitchFamily="34" charset="0"/>
              </a:rPr>
              <a:t>Cycles</a:t>
            </a:r>
            <a:endParaRPr lang="fi-FI" sz="2800" dirty="0">
              <a:latin typeface="Berlin Sans FB" panose="020E0602020502020306" pitchFamily="34" charset="0"/>
            </a:endParaRPr>
          </a:p>
        </p:txBody>
      </p:sp>
      <p:graphicFrame>
        <p:nvGraphicFramePr>
          <p:cNvPr id="58" name="Table 57">
            <a:extLst>
              <a:ext uri="{FF2B5EF4-FFF2-40B4-BE49-F238E27FC236}">
                <a16:creationId xmlns:a16="http://schemas.microsoft.com/office/drawing/2014/main" id="{87BD7800-2C35-49E9-BB7D-A8B11608241C}"/>
              </a:ext>
            </a:extLst>
          </p:cNvPr>
          <p:cNvGraphicFramePr>
            <a:graphicFrameLocks noGrp="1"/>
          </p:cNvGraphicFramePr>
          <p:nvPr>
            <p:extLst>
              <p:ext uri="{D42A27DB-BD31-4B8C-83A1-F6EECF244321}">
                <p14:modId xmlns:p14="http://schemas.microsoft.com/office/powerpoint/2010/main" val="746913129"/>
              </p:ext>
            </p:extLst>
          </p:nvPr>
        </p:nvGraphicFramePr>
        <p:xfrm>
          <a:off x="5397753" y="1355288"/>
          <a:ext cx="4191902" cy="4149384"/>
        </p:xfrm>
        <a:graphic>
          <a:graphicData uri="http://schemas.openxmlformats.org/drawingml/2006/table">
            <a:tbl>
              <a:tblPr/>
              <a:tblGrid>
                <a:gridCol w="234793">
                  <a:extLst>
                    <a:ext uri="{9D8B030D-6E8A-4147-A177-3AD203B41FA5}">
                      <a16:colId xmlns:a16="http://schemas.microsoft.com/office/drawing/2014/main" val="1061720509"/>
                    </a:ext>
                  </a:extLst>
                </a:gridCol>
                <a:gridCol w="3957109">
                  <a:extLst>
                    <a:ext uri="{9D8B030D-6E8A-4147-A177-3AD203B41FA5}">
                      <a16:colId xmlns:a16="http://schemas.microsoft.com/office/drawing/2014/main" val="296177715"/>
                    </a:ext>
                  </a:extLst>
                </a:gridCol>
              </a:tblGrid>
              <a:tr h="449740">
                <a:tc>
                  <a:txBody>
                    <a:bodyPr/>
                    <a:lstStyle/>
                    <a:p>
                      <a:pPr algn="r" fontAlgn="t"/>
                      <a:endParaRPr lang="fi-FI" sz="180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endParaRPr lang="fi-FI" sz="1800" dirty="0">
                        <a:solidFill>
                          <a:schemeClr val="tx1"/>
                        </a:solidFill>
                        <a:effectLst/>
                        <a:latin typeface="SFMono-Regular"/>
                      </a:endParaRPr>
                    </a:p>
                  </a:txBody>
                  <a:tcPr marL="64943" marR="64943" marT="38966" marB="38966">
                    <a:lnL>
                      <a:noFill/>
                    </a:lnL>
                    <a:lnR>
                      <a:noFill/>
                    </a:lnR>
                    <a:lnT w="12700" cmpd="sng">
                      <a:noFill/>
                      <a:prstDash val="soli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7995183"/>
                  </a:ext>
                </a:extLst>
              </a:tr>
              <a:tr h="604228">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r>
                        <a:rPr lang="fi-FI" sz="1800" dirty="0">
                          <a:solidFill>
                            <a:schemeClr val="tx1"/>
                          </a:solidFill>
                          <a:effectLst/>
                          <a:latin typeface="SFMono-Regular"/>
                        </a:rPr>
                        <a:t>”</a:t>
                      </a:r>
                      <a:r>
                        <a:rPr lang="fi-FI" sz="1800" dirty="0" err="1">
                          <a:solidFill>
                            <a:schemeClr val="tx1"/>
                          </a:solidFill>
                          <a:effectLst/>
                          <a:latin typeface="SFMono-Regular"/>
                        </a:rPr>
                        <a:t>name</a:t>
                      </a:r>
                      <a:r>
                        <a:rPr lang="fi-FI" sz="1800" dirty="0">
                          <a:solidFill>
                            <a:schemeClr val="tx1"/>
                          </a:solidFill>
                          <a:effectLst/>
                          <a:latin typeface="SFMono-Regular"/>
                        </a:rPr>
                        <a:t>”:</a:t>
                      </a:r>
                    </a:p>
                    <a:p>
                      <a:pPr fontAlgn="t"/>
                      <a:r>
                        <a:rPr lang="fi-FI" sz="1800" dirty="0">
                          <a:solidFill>
                            <a:schemeClr val="tx1"/>
                          </a:solidFill>
                          <a:effectLst/>
                          <a:latin typeface="SFMono-Regular"/>
                        </a:rPr>
                        <a:t>”</a:t>
                      </a:r>
                      <a:r>
                        <a:rPr lang="fi-FI" sz="1800" b="1" dirty="0" err="1">
                          <a:solidFill>
                            <a:schemeClr val="tx1"/>
                          </a:solidFill>
                          <a:effectLst/>
                          <a:latin typeface="SFMono-Regular"/>
                        </a:rPr>
                        <a:t>APIOps</a:t>
                      </a:r>
                      <a:r>
                        <a:rPr lang="fi-FI" sz="1800" b="1" dirty="0">
                          <a:solidFill>
                            <a:schemeClr val="tx1"/>
                          </a:solidFill>
                          <a:effectLst/>
                          <a:latin typeface="SFMono-Regular"/>
                        </a:rPr>
                        <a:t>® </a:t>
                      </a:r>
                      <a:r>
                        <a:rPr lang="fi-FI" sz="1800" b="1" dirty="0" err="1">
                          <a:solidFill>
                            <a:schemeClr val="tx1"/>
                          </a:solidFill>
                          <a:effectLst/>
                          <a:latin typeface="SFMono-Regular"/>
                        </a:rPr>
                        <a:t>Cycles</a:t>
                      </a:r>
                      <a:r>
                        <a:rPr lang="fi-FI" sz="1800" b="1" dirty="0">
                          <a:solidFill>
                            <a:schemeClr val="tx1"/>
                          </a:solidFill>
                          <a:effectLst/>
                          <a:latin typeface="SFMono-Regular"/>
                        </a:rPr>
                        <a:t> Design </a:t>
                      </a:r>
                      <a:r>
                        <a:rPr lang="fi-FI" sz="1800" b="1" dirty="0" err="1">
                          <a:solidFill>
                            <a:schemeClr val="tx1"/>
                          </a:solidFill>
                          <a:effectLst/>
                          <a:latin typeface="SFMono-Regular"/>
                        </a:rPr>
                        <a:t>Book</a:t>
                      </a:r>
                      <a:r>
                        <a:rPr lang="fi-FI" sz="1800" dirty="0">
                          <a:solidFill>
                            <a:schemeClr val="tx1"/>
                          </a:solidFill>
                          <a:effectLst/>
                          <a:latin typeface="SFMono-Regular"/>
                        </a:rPr>
                        <a:t>”,</a:t>
                      </a:r>
                    </a:p>
                    <a:p>
                      <a:pPr fontAlgn="t"/>
                      <a:endParaRPr lang="fi-FI" sz="1800" dirty="0">
                        <a:solidFill>
                          <a:schemeClr val="tx1"/>
                        </a:solidFill>
                        <a:effectLst/>
                        <a:latin typeface="SFMono-Regular"/>
                      </a:endParaRPr>
                    </a:p>
                    <a:p>
                      <a:pPr fontAlgn="t"/>
                      <a:r>
                        <a:rPr lang="fi-FI" sz="1800" dirty="0">
                          <a:solidFill>
                            <a:schemeClr val="tx1"/>
                          </a:solidFill>
                          <a:effectLst/>
                          <a:latin typeface="SFMono-Regular"/>
                        </a:rPr>
                        <a:t>”</a:t>
                      </a:r>
                      <a:r>
                        <a:rPr lang="fi-FI" sz="1800" dirty="0" err="1">
                          <a:solidFill>
                            <a:schemeClr val="tx1"/>
                          </a:solidFill>
                          <a:effectLst/>
                          <a:latin typeface="SFMono-Regular"/>
                        </a:rPr>
                        <a:t>description</a:t>
                      </a:r>
                      <a:r>
                        <a:rPr lang="fi-FI" sz="1800" dirty="0">
                          <a:solidFill>
                            <a:schemeClr val="tx1"/>
                          </a:solidFill>
                          <a:effectLst/>
                          <a:latin typeface="SFMono-Regular"/>
                        </a:rPr>
                        <a:t>": </a:t>
                      </a:r>
                    </a:p>
                    <a:p>
                      <a:pPr fontAlgn="t"/>
                      <a:r>
                        <a:rPr lang="fi-FI" sz="1800" dirty="0">
                          <a:solidFill>
                            <a:schemeClr val="tx1"/>
                          </a:solidFill>
                          <a:effectLst/>
                          <a:latin typeface="SFMono-Regular"/>
                        </a:rPr>
                        <a:t>”</a:t>
                      </a:r>
                      <a:r>
                        <a:rPr lang="fi-FI" sz="1800" dirty="0" err="1">
                          <a:solidFill>
                            <a:schemeClr val="tx1"/>
                          </a:solidFill>
                          <a:effectLst/>
                          <a:latin typeface="SFMono-Regular"/>
                        </a:rPr>
                        <a:t>APIOps</a:t>
                      </a:r>
                      <a:r>
                        <a:rPr lang="fi-FI" sz="1800" dirty="0">
                          <a:solidFill>
                            <a:schemeClr val="tx1"/>
                          </a:solidFill>
                          <a:effectLst/>
                          <a:latin typeface="SFMono-Regular"/>
                        </a:rPr>
                        <a:t>® </a:t>
                      </a:r>
                      <a:r>
                        <a:rPr lang="fi-FI" sz="1800" dirty="0" err="1">
                          <a:solidFill>
                            <a:schemeClr val="tx1"/>
                          </a:solidFill>
                          <a:effectLst/>
                          <a:latin typeface="SFMono-Regular"/>
                        </a:rPr>
                        <a:t>Cycles</a:t>
                      </a:r>
                      <a:r>
                        <a:rPr lang="fi-FI" sz="1800" dirty="0">
                          <a:solidFill>
                            <a:schemeClr val="tx1"/>
                          </a:solidFill>
                          <a:effectLst/>
                          <a:latin typeface="SFMono-Regular"/>
                        </a:rPr>
                        <a:t> is a </a:t>
                      </a:r>
                      <a:r>
                        <a:rPr lang="fi-FI" sz="1800" b="0" dirty="0">
                          <a:solidFill>
                            <a:schemeClr val="tx1"/>
                          </a:solidFill>
                          <a:effectLst/>
                          <a:latin typeface="SFMono-Regular"/>
                        </a:rPr>
                        <a:t>Lean Method for </a:t>
                      </a:r>
                      <a:r>
                        <a:rPr lang="fi-FI" sz="1800" b="0" dirty="0" err="1">
                          <a:solidFill>
                            <a:schemeClr val="tx1"/>
                          </a:solidFill>
                          <a:effectLst/>
                          <a:latin typeface="SFMono-Regular"/>
                        </a:rPr>
                        <a:t>Designing</a:t>
                      </a:r>
                      <a:r>
                        <a:rPr lang="fi-FI" sz="1800" b="0" dirty="0">
                          <a:solidFill>
                            <a:schemeClr val="tx1"/>
                          </a:solidFill>
                          <a:effectLst/>
                          <a:latin typeface="SFMono-Regular"/>
                        </a:rPr>
                        <a:t> and </a:t>
                      </a:r>
                      <a:r>
                        <a:rPr lang="fi-FI" sz="1800" b="0" dirty="0" err="1">
                          <a:solidFill>
                            <a:schemeClr val="tx1"/>
                          </a:solidFill>
                          <a:effectLst/>
                          <a:latin typeface="SFMono-Regular"/>
                        </a:rPr>
                        <a:t>Managing</a:t>
                      </a:r>
                      <a:r>
                        <a:rPr lang="fi-FI" sz="1800" b="0" dirty="0">
                          <a:solidFill>
                            <a:schemeClr val="tx1"/>
                          </a:solidFill>
                          <a:effectLst/>
                          <a:latin typeface="SFMono-Regular"/>
                        </a:rPr>
                        <a:t> API Products",</a:t>
                      </a:r>
                    </a:p>
                  </a:txBody>
                  <a:tcPr marL="64943" marR="64943" marT="38966" marB="38966">
                    <a:lnL>
                      <a:noFill/>
                    </a:lnL>
                    <a:lnR>
                      <a:noFill/>
                    </a:lnR>
                    <a:lnT>
                      <a:noFill/>
                    </a:lnT>
                    <a:lnB>
                      <a:noFill/>
                    </a:lnB>
                    <a:noFill/>
                  </a:tcPr>
                </a:tc>
                <a:extLst>
                  <a:ext uri="{0D108BD9-81ED-4DB2-BD59-A6C34878D82A}">
                    <a16:rowId xmlns:a16="http://schemas.microsoft.com/office/drawing/2014/main" val="2995734688"/>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endParaRPr lang="fi-FI" sz="1200" dirty="0">
                        <a:solidFill>
                          <a:schemeClr val="tx1"/>
                        </a:solidFill>
                        <a:effectLst/>
                        <a:latin typeface="SFMono-Regular"/>
                      </a:endParaRPr>
                    </a:p>
                  </a:txBody>
                  <a:tcPr marL="64943" marR="64943" marT="38966" marB="38966">
                    <a:lnL>
                      <a:noFill/>
                    </a:lnL>
                    <a:lnR>
                      <a:noFill/>
                    </a:lnR>
                    <a:lnT>
                      <a:noFill/>
                    </a:lnT>
                    <a:lnB>
                      <a:noFill/>
                    </a:lnB>
                    <a:noFill/>
                  </a:tcPr>
                </a:tc>
                <a:extLst>
                  <a:ext uri="{0D108BD9-81ED-4DB2-BD59-A6C34878D82A}">
                    <a16:rowId xmlns:a16="http://schemas.microsoft.com/office/drawing/2014/main" val="1695965797"/>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r>
                        <a:rPr lang="fi-FI" sz="1200" dirty="0">
                          <a:solidFill>
                            <a:schemeClr val="tx1"/>
                          </a:solidFill>
                          <a:effectLst/>
                          <a:latin typeface="SFMono-Regular"/>
                        </a:rPr>
                        <a:t>”</a:t>
                      </a:r>
                      <a:r>
                        <a:rPr lang="fi-FI" sz="1200" dirty="0" err="1">
                          <a:solidFill>
                            <a:schemeClr val="tx1"/>
                          </a:solidFill>
                          <a:effectLst/>
                          <a:latin typeface="SFMono-Regular"/>
                        </a:rPr>
                        <a:t>audience</a:t>
                      </a:r>
                      <a:r>
                        <a:rPr lang="fi-FI" sz="1200" dirty="0">
                          <a:solidFill>
                            <a:schemeClr val="tx1"/>
                          </a:solidFill>
                          <a:effectLst/>
                          <a:latin typeface="SFMono-Regular"/>
                        </a:rPr>
                        <a:t>”: [”Business </a:t>
                      </a:r>
                      <a:r>
                        <a:rPr lang="fi-FI" sz="1200" dirty="0" err="1">
                          <a:solidFill>
                            <a:schemeClr val="tx1"/>
                          </a:solidFill>
                          <a:effectLst/>
                          <a:latin typeface="SFMono-Regular"/>
                        </a:rPr>
                        <a:t>Developers</a:t>
                      </a:r>
                      <a:r>
                        <a:rPr lang="fi-FI" sz="1200" dirty="0">
                          <a:solidFill>
                            <a:schemeClr val="tx1"/>
                          </a:solidFill>
                          <a:effectLst/>
                          <a:latin typeface="SFMono-Regular"/>
                        </a:rPr>
                        <a:t>”, ”Product </a:t>
                      </a:r>
                      <a:r>
                        <a:rPr lang="fi-FI" sz="1200" dirty="0" err="1">
                          <a:solidFill>
                            <a:schemeClr val="tx1"/>
                          </a:solidFill>
                          <a:effectLst/>
                          <a:latin typeface="SFMono-Regular"/>
                        </a:rPr>
                        <a:t>Managers</a:t>
                      </a:r>
                      <a:r>
                        <a:rPr lang="fi-FI" sz="1200" dirty="0">
                          <a:solidFill>
                            <a:schemeClr val="tx1"/>
                          </a:solidFill>
                          <a:effectLst/>
                          <a:latin typeface="SFMono-Regular"/>
                        </a:rPr>
                        <a:t>”, ”</a:t>
                      </a:r>
                      <a:r>
                        <a:rPr lang="fi-FI" sz="1200" dirty="0" err="1">
                          <a:solidFill>
                            <a:schemeClr val="tx1"/>
                          </a:solidFill>
                          <a:effectLst/>
                          <a:latin typeface="SFMono-Regular"/>
                        </a:rPr>
                        <a:t>Architects</a:t>
                      </a:r>
                      <a:r>
                        <a:rPr lang="fi-FI" sz="1200" dirty="0">
                          <a:solidFill>
                            <a:schemeClr val="tx1"/>
                          </a:solidFill>
                          <a:effectLst/>
                          <a:latin typeface="SFMono-Regular"/>
                        </a:rPr>
                        <a:t>”, ”</a:t>
                      </a:r>
                      <a:r>
                        <a:rPr lang="fi-FI" sz="1200" dirty="0" err="1">
                          <a:solidFill>
                            <a:schemeClr val="tx1"/>
                          </a:solidFill>
                          <a:effectLst/>
                          <a:latin typeface="SFMono-Regular"/>
                        </a:rPr>
                        <a:t>Developers</a:t>
                      </a:r>
                      <a:r>
                        <a:rPr lang="fi-FI" sz="1200" dirty="0">
                          <a:solidFill>
                            <a:schemeClr val="tx1"/>
                          </a:solidFill>
                          <a:effectLst/>
                          <a:latin typeface="SFMono-Regular"/>
                        </a:rPr>
                        <a:t>”, ”</a:t>
                      </a:r>
                      <a:r>
                        <a:rPr lang="fi-FI" sz="1200" dirty="0" err="1">
                          <a:solidFill>
                            <a:schemeClr val="tx1"/>
                          </a:solidFill>
                          <a:effectLst/>
                          <a:latin typeface="SFMono-Regular"/>
                        </a:rPr>
                        <a:t>Integration</a:t>
                      </a:r>
                      <a:r>
                        <a:rPr lang="fi-FI" sz="1200" dirty="0">
                          <a:solidFill>
                            <a:schemeClr val="tx1"/>
                          </a:solidFill>
                          <a:effectLst/>
                          <a:latin typeface="SFMono-Regular"/>
                        </a:rPr>
                        <a:t> </a:t>
                      </a:r>
                      <a:r>
                        <a:rPr lang="fi-FI" sz="1200" dirty="0" err="1">
                          <a:solidFill>
                            <a:schemeClr val="tx1"/>
                          </a:solidFill>
                          <a:effectLst/>
                          <a:latin typeface="SFMono-Regular"/>
                        </a:rPr>
                        <a:t>specialists</a:t>
                      </a:r>
                      <a:r>
                        <a:rPr lang="fi-FI" sz="1200" dirty="0">
                          <a:solidFill>
                            <a:schemeClr val="tx1"/>
                          </a:solidFill>
                          <a:effectLst/>
                          <a:latin typeface="SFMono-Regular"/>
                        </a:rPr>
                        <a:t>”], </a:t>
                      </a:r>
                    </a:p>
                  </a:txBody>
                  <a:tcPr marL="64943" marR="64943" marT="38966" marB="38966">
                    <a:lnL>
                      <a:noFill/>
                    </a:lnL>
                    <a:lnR>
                      <a:noFill/>
                    </a:lnR>
                    <a:lnT>
                      <a:noFill/>
                    </a:lnT>
                    <a:lnB>
                      <a:noFill/>
                    </a:lnB>
                    <a:noFill/>
                  </a:tcPr>
                </a:tc>
                <a:extLst>
                  <a:ext uri="{0D108BD9-81ED-4DB2-BD59-A6C34878D82A}">
                    <a16:rowId xmlns:a16="http://schemas.microsoft.com/office/drawing/2014/main" val="701476579"/>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i-FI" sz="1200" dirty="0">
                          <a:solidFill>
                            <a:schemeClr val="tx1"/>
                          </a:solidFill>
                          <a:effectLst/>
                          <a:latin typeface="SFMono-Regular"/>
                        </a:rPr>
                        <a:t>”version": ”1.1-beta",</a:t>
                      </a:r>
                    </a:p>
                    <a:p>
                      <a:pPr marL="0" marR="0" lvl="0" indent="0" algn="l" defTabSz="457200" rtl="0" eaLnBrk="1" fontAlgn="t" latinLnBrk="0" hangingPunct="1">
                        <a:lnSpc>
                          <a:spcPct val="100000"/>
                        </a:lnSpc>
                        <a:spcBef>
                          <a:spcPts val="0"/>
                        </a:spcBef>
                        <a:spcAft>
                          <a:spcPts val="0"/>
                        </a:spcAft>
                        <a:buClrTx/>
                        <a:buSzTx/>
                        <a:buFontTx/>
                        <a:buNone/>
                        <a:tabLst/>
                        <a:defRPr/>
                      </a:pPr>
                      <a:r>
                        <a:rPr lang="fi-FI" sz="1200" dirty="0">
                          <a:solidFill>
                            <a:schemeClr val="tx1"/>
                          </a:solidFill>
                          <a:effectLst/>
                          <a:latin typeface="SFMono-Regular"/>
                        </a:rPr>
                        <a:t>”</a:t>
                      </a:r>
                      <a:r>
                        <a:rPr lang="fi-FI" sz="1200" dirty="0" err="1">
                          <a:solidFill>
                            <a:schemeClr val="tx1"/>
                          </a:solidFill>
                          <a:effectLst/>
                          <a:latin typeface="SFMono-Regular"/>
                        </a:rPr>
                        <a:t>authors</a:t>
                      </a:r>
                      <a:r>
                        <a:rPr lang="fi-FI" sz="1200" dirty="0">
                          <a:solidFill>
                            <a:schemeClr val="tx1"/>
                          </a:solidFill>
                          <a:effectLst/>
                          <a:latin typeface="SFMono-Regular"/>
                        </a:rPr>
                        <a:t>":[”Marjukka Niinioja, </a:t>
                      </a:r>
                      <a:r>
                        <a:rPr lang="fi-FI" sz="1200" dirty="0" err="1">
                          <a:solidFill>
                            <a:schemeClr val="tx1"/>
                          </a:solidFill>
                          <a:effectLst/>
                          <a:latin typeface="SFMono-Regular"/>
                        </a:rPr>
                        <a:t>Digia</a:t>
                      </a:r>
                      <a:r>
                        <a:rPr lang="fi-FI" sz="1200" dirty="0">
                          <a:solidFill>
                            <a:schemeClr val="tx1"/>
                          </a:solidFill>
                          <a:effectLst/>
                          <a:latin typeface="SFMono-Regular"/>
                        </a:rPr>
                        <a:t> Oyj”, ”Turo Hyppönen </a:t>
                      </a:r>
                      <a:r>
                        <a:rPr lang="fi-FI" sz="1200" dirty="0" err="1">
                          <a:solidFill>
                            <a:schemeClr val="tx1"/>
                          </a:solidFill>
                          <a:effectLst/>
                          <a:latin typeface="SFMono-Regular"/>
                        </a:rPr>
                        <a:t>Digia</a:t>
                      </a:r>
                      <a:r>
                        <a:rPr lang="fi-FI" sz="1200" dirty="0">
                          <a:solidFill>
                            <a:schemeClr val="tx1"/>
                          </a:solidFill>
                          <a:effectLst/>
                          <a:latin typeface="SFMono-Regular"/>
                        </a:rPr>
                        <a:t> Oyj”]</a:t>
                      </a:r>
                    </a:p>
                  </a:txBody>
                  <a:tcPr marL="64943" marR="64943" marT="38966" marB="38966">
                    <a:lnL>
                      <a:noFill/>
                    </a:lnL>
                    <a:lnR>
                      <a:noFill/>
                    </a:lnR>
                    <a:lnT>
                      <a:noFill/>
                    </a:lnT>
                    <a:lnB>
                      <a:noFill/>
                    </a:lnB>
                    <a:noFill/>
                  </a:tcPr>
                </a:tc>
                <a:extLst>
                  <a:ext uri="{0D108BD9-81ED-4DB2-BD59-A6C34878D82A}">
                    <a16:rowId xmlns:a16="http://schemas.microsoft.com/office/drawing/2014/main" val="3167273712"/>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algn="l"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extLst>
                  <a:ext uri="{0D108BD9-81ED-4DB2-BD59-A6C34878D82A}">
                    <a16:rowId xmlns:a16="http://schemas.microsoft.com/office/drawing/2014/main" val="3408971918"/>
                  </a:ext>
                </a:extLst>
              </a:tr>
            </a:tbl>
          </a:graphicData>
        </a:graphic>
      </p:graphicFrame>
    </p:spTree>
    <p:extLst>
      <p:ext uri="{BB962C8B-B14F-4D97-AF65-F5344CB8AC3E}">
        <p14:creationId xmlns:p14="http://schemas.microsoft.com/office/powerpoint/2010/main" val="269311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F5DDE4-9CF1-457E-BAA6-97C29A62FB0A}"/>
              </a:ext>
            </a:extLst>
          </p:cNvPr>
          <p:cNvSpPr>
            <a:spLocks noGrp="1"/>
          </p:cNvSpPr>
          <p:nvPr>
            <p:ph type="body" sz="quarter" idx="14"/>
          </p:nvPr>
        </p:nvSpPr>
        <p:spPr/>
        <p:txBody>
          <a:bodyPr/>
          <a:lstStyle/>
          <a:p>
            <a:endParaRPr lang="fi-FI"/>
          </a:p>
        </p:txBody>
      </p:sp>
      <p:sp>
        <p:nvSpPr>
          <p:cNvPr id="25" name="Text Placeholder 24">
            <a:extLst>
              <a:ext uri="{FF2B5EF4-FFF2-40B4-BE49-F238E27FC236}">
                <a16:creationId xmlns:a16="http://schemas.microsoft.com/office/drawing/2014/main" id="{6183BAE7-EBFA-4899-8FED-607B5A68C8B1}"/>
              </a:ext>
            </a:extLst>
          </p:cNvPr>
          <p:cNvSpPr>
            <a:spLocks noGrp="1"/>
          </p:cNvSpPr>
          <p:nvPr>
            <p:ph type="body" sz="quarter" idx="15"/>
          </p:nvPr>
        </p:nvSpPr>
        <p:spPr/>
        <p:txBody>
          <a:bodyPr/>
          <a:lstStyle/>
          <a:p>
            <a:endParaRPr lang="fi-FI"/>
          </a:p>
        </p:txBody>
      </p:sp>
      <p:sp>
        <p:nvSpPr>
          <p:cNvPr id="26" name="Text Placeholder 25">
            <a:extLst>
              <a:ext uri="{FF2B5EF4-FFF2-40B4-BE49-F238E27FC236}">
                <a16:creationId xmlns:a16="http://schemas.microsoft.com/office/drawing/2014/main" id="{00CB6C3B-462E-4FFF-A0A0-5476DE28C437}"/>
              </a:ext>
            </a:extLst>
          </p:cNvPr>
          <p:cNvSpPr>
            <a:spLocks noGrp="1"/>
          </p:cNvSpPr>
          <p:nvPr>
            <p:ph type="body" sz="quarter" idx="16"/>
          </p:nvPr>
        </p:nvSpPr>
        <p:spPr/>
        <p:txBody>
          <a:bodyPr/>
          <a:lstStyle/>
          <a:p>
            <a:endParaRPr lang="fi-FI"/>
          </a:p>
        </p:txBody>
      </p:sp>
      <p:sp>
        <p:nvSpPr>
          <p:cNvPr id="27" name="Text Placeholder 26">
            <a:extLst>
              <a:ext uri="{FF2B5EF4-FFF2-40B4-BE49-F238E27FC236}">
                <a16:creationId xmlns:a16="http://schemas.microsoft.com/office/drawing/2014/main" id="{C32DE53B-6987-4242-9913-7C0D4665A799}"/>
              </a:ext>
            </a:extLst>
          </p:cNvPr>
          <p:cNvSpPr>
            <a:spLocks noGrp="1"/>
          </p:cNvSpPr>
          <p:nvPr>
            <p:ph type="body" sz="quarter" idx="17"/>
          </p:nvPr>
        </p:nvSpPr>
        <p:spPr/>
        <p:txBody>
          <a:bodyPr/>
          <a:lstStyle/>
          <a:p>
            <a:endParaRPr lang="fi-FI"/>
          </a:p>
        </p:txBody>
      </p:sp>
      <p:sp>
        <p:nvSpPr>
          <p:cNvPr id="28" name="Text Placeholder 27">
            <a:extLst>
              <a:ext uri="{FF2B5EF4-FFF2-40B4-BE49-F238E27FC236}">
                <a16:creationId xmlns:a16="http://schemas.microsoft.com/office/drawing/2014/main" id="{455BE2D5-8017-42AA-9147-FAC544FADF7B}"/>
              </a:ext>
            </a:extLst>
          </p:cNvPr>
          <p:cNvSpPr>
            <a:spLocks noGrp="1"/>
          </p:cNvSpPr>
          <p:nvPr>
            <p:ph type="body" sz="quarter" idx="18"/>
          </p:nvPr>
        </p:nvSpPr>
        <p:spPr/>
        <p:txBody>
          <a:bodyPr/>
          <a:lstStyle/>
          <a:p>
            <a:endParaRPr lang="fi-FI"/>
          </a:p>
        </p:txBody>
      </p:sp>
      <p:sp>
        <p:nvSpPr>
          <p:cNvPr id="29" name="Text Placeholder 28">
            <a:extLst>
              <a:ext uri="{FF2B5EF4-FFF2-40B4-BE49-F238E27FC236}">
                <a16:creationId xmlns:a16="http://schemas.microsoft.com/office/drawing/2014/main" id="{352C7913-B801-4171-AA1D-B6D35E5772CC}"/>
              </a:ext>
            </a:extLst>
          </p:cNvPr>
          <p:cNvSpPr>
            <a:spLocks noGrp="1"/>
          </p:cNvSpPr>
          <p:nvPr>
            <p:ph type="body" sz="quarter" idx="19"/>
          </p:nvPr>
        </p:nvSpPr>
        <p:spPr/>
        <p:txBody>
          <a:bodyPr/>
          <a:lstStyle/>
          <a:p>
            <a:endParaRPr lang="fi-FI"/>
          </a:p>
        </p:txBody>
      </p:sp>
      <p:sp>
        <p:nvSpPr>
          <p:cNvPr id="30" name="Text Placeholder 29">
            <a:extLst>
              <a:ext uri="{FF2B5EF4-FFF2-40B4-BE49-F238E27FC236}">
                <a16:creationId xmlns:a16="http://schemas.microsoft.com/office/drawing/2014/main" id="{ED78DAEB-9B14-46CF-91F7-66E8B82937B7}"/>
              </a:ext>
            </a:extLst>
          </p:cNvPr>
          <p:cNvSpPr>
            <a:spLocks noGrp="1"/>
          </p:cNvSpPr>
          <p:nvPr>
            <p:ph type="body" sz="quarter" idx="20"/>
          </p:nvPr>
        </p:nvSpPr>
        <p:spPr/>
        <p:txBody>
          <a:bodyPr/>
          <a:lstStyle/>
          <a:p>
            <a:endParaRPr lang="fi-FI"/>
          </a:p>
        </p:txBody>
      </p:sp>
      <p:sp>
        <p:nvSpPr>
          <p:cNvPr id="31" name="Text Placeholder 30">
            <a:extLst>
              <a:ext uri="{FF2B5EF4-FFF2-40B4-BE49-F238E27FC236}">
                <a16:creationId xmlns:a16="http://schemas.microsoft.com/office/drawing/2014/main" id="{A96D5042-49F8-4D69-B798-69C1CEE6630A}"/>
              </a:ext>
            </a:extLst>
          </p:cNvPr>
          <p:cNvSpPr>
            <a:spLocks noGrp="1"/>
          </p:cNvSpPr>
          <p:nvPr>
            <p:ph type="body" sz="quarter" idx="21"/>
          </p:nvPr>
        </p:nvSpPr>
        <p:spPr/>
        <p:txBody>
          <a:bodyPr/>
          <a:lstStyle/>
          <a:p>
            <a:endParaRPr lang="fi-FI"/>
          </a:p>
        </p:txBody>
      </p:sp>
      <p:sp>
        <p:nvSpPr>
          <p:cNvPr id="32" name="Text Placeholder 31">
            <a:extLst>
              <a:ext uri="{FF2B5EF4-FFF2-40B4-BE49-F238E27FC236}">
                <a16:creationId xmlns:a16="http://schemas.microsoft.com/office/drawing/2014/main" id="{8F452F4F-5290-49B0-A261-CBCF9C3E0CDB}"/>
              </a:ext>
            </a:extLst>
          </p:cNvPr>
          <p:cNvSpPr>
            <a:spLocks noGrp="1"/>
          </p:cNvSpPr>
          <p:nvPr>
            <p:ph type="body" sz="quarter" idx="22"/>
          </p:nvPr>
        </p:nvSpPr>
        <p:spPr/>
        <p:txBody>
          <a:bodyPr/>
          <a:lstStyle/>
          <a:p>
            <a:endParaRPr lang="fi-FI"/>
          </a:p>
        </p:txBody>
      </p:sp>
      <p:sp>
        <p:nvSpPr>
          <p:cNvPr id="33" name="Text Placeholder 32">
            <a:extLst>
              <a:ext uri="{FF2B5EF4-FFF2-40B4-BE49-F238E27FC236}">
                <a16:creationId xmlns:a16="http://schemas.microsoft.com/office/drawing/2014/main" id="{A1494CC5-EEB4-4219-A5FA-66506F2A458A}"/>
              </a:ext>
            </a:extLst>
          </p:cNvPr>
          <p:cNvSpPr>
            <a:spLocks noGrp="1"/>
          </p:cNvSpPr>
          <p:nvPr>
            <p:ph type="body" sz="quarter" idx="23"/>
          </p:nvPr>
        </p:nvSpPr>
        <p:spPr/>
        <p:txBody>
          <a:bodyPr/>
          <a:lstStyle/>
          <a:p>
            <a:endParaRPr lang="fi-FI"/>
          </a:p>
        </p:txBody>
      </p:sp>
      <p:sp>
        <p:nvSpPr>
          <p:cNvPr id="34" name="Text Placeholder 33">
            <a:extLst>
              <a:ext uri="{FF2B5EF4-FFF2-40B4-BE49-F238E27FC236}">
                <a16:creationId xmlns:a16="http://schemas.microsoft.com/office/drawing/2014/main" id="{506216AC-258D-458A-8885-D0620EE4C512}"/>
              </a:ext>
            </a:extLst>
          </p:cNvPr>
          <p:cNvSpPr>
            <a:spLocks noGrp="1"/>
          </p:cNvSpPr>
          <p:nvPr>
            <p:ph type="body" sz="quarter" idx="24"/>
          </p:nvPr>
        </p:nvSpPr>
        <p:spPr/>
        <p:txBody>
          <a:bodyPr/>
          <a:lstStyle/>
          <a:p>
            <a:endParaRPr lang="fi-FI"/>
          </a:p>
        </p:txBody>
      </p:sp>
    </p:spTree>
    <p:extLst>
      <p:ext uri="{BB962C8B-B14F-4D97-AF65-F5344CB8AC3E}">
        <p14:creationId xmlns:p14="http://schemas.microsoft.com/office/powerpoint/2010/main" val="245611196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821817-25D7-4272-A12E-E6291241F6D0}"/>
              </a:ext>
            </a:extLst>
          </p:cNvPr>
          <p:cNvSpPr>
            <a:spLocks noGrp="1"/>
          </p:cNvSpPr>
          <p:nvPr>
            <p:ph type="body" sz="quarter" idx="13"/>
          </p:nvPr>
        </p:nvSpPr>
        <p:spPr/>
        <p:txBody>
          <a:bodyPr/>
          <a:lstStyle/>
          <a:p>
            <a:endParaRPr lang="fi-FI"/>
          </a:p>
        </p:txBody>
      </p:sp>
      <p:sp>
        <p:nvSpPr>
          <p:cNvPr id="19" name="Text Placeholder 18">
            <a:extLst>
              <a:ext uri="{FF2B5EF4-FFF2-40B4-BE49-F238E27FC236}">
                <a16:creationId xmlns:a16="http://schemas.microsoft.com/office/drawing/2014/main" id="{8531BB02-FA30-455B-830A-1DF7FB9A4600}"/>
              </a:ext>
            </a:extLst>
          </p:cNvPr>
          <p:cNvSpPr>
            <a:spLocks noGrp="1"/>
          </p:cNvSpPr>
          <p:nvPr>
            <p:ph type="body" sz="quarter" idx="14"/>
          </p:nvPr>
        </p:nvSpPr>
        <p:spPr/>
        <p:txBody>
          <a:bodyPr/>
          <a:lstStyle/>
          <a:p>
            <a:endParaRPr lang="fi-FI"/>
          </a:p>
        </p:txBody>
      </p:sp>
      <p:sp>
        <p:nvSpPr>
          <p:cNvPr id="20" name="Text Placeholder 19">
            <a:extLst>
              <a:ext uri="{FF2B5EF4-FFF2-40B4-BE49-F238E27FC236}">
                <a16:creationId xmlns:a16="http://schemas.microsoft.com/office/drawing/2014/main" id="{DF176054-48AF-425B-8F53-63BEAD292C8F}"/>
              </a:ext>
            </a:extLst>
          </p:cNvPr>
          <p:cNvSpPr>
            <a:spLocks noGrp="1"/>
          </p:cNvSpPr>
          <p:nvPr>
            <p:ph type="body" sz="quarter" idx="15"/>
          </p:nvPr>
        </p:nvSpPr>
        <p:spPr/>
        <p:txBody>
          <a:bodyPr/>
          <a:lstStyle/>
          <a:p>
            <a:endParaRPr lang="fi-FI"/>
          </a:p>
        </p:txBody>
      </p:sp>
      <p:sp>
        <p:nvSpPr>
          <p:cNvPr id="21" name="Text Placeholder 20">
            <a:extLst>
              <a:ext uri="{FF2B5EF4-FFF2-40B4-BE49-F238E27FC236}">
                <a16:creationId xmlns:a16="http://schemas.microsoft.com/office/drawing/2014/main" id="{3027C43E-7A71-4FEE-AAB3-40BBF7DE6BD2}"/>
              </a:ext>
            </a:extLst>
          </p:cNvPr>
          <p:cNvSpPr>
            <a:spLocks noGrp="1"/>
          </p:cNvSpPr>
          <p:nvPr>
            <p:ph type="body" sz="quarter" idx="16"/>
          </p:nvPr>
        </p:nvSpPr>
        <p:spPr/>
        <p:txBody>
          <a:bodyPr/>
          <a:lstStyle/>
          <a:p>
            <a:endParaRPr lang="fi-FI"/>
          </a:p>
        </p:txBody>
      </p:sp>
      <p:sp>
        <p:nvSpPr>
          <p:cNvPr id="22" name="Text Placeholder 21">
            <a:extLst>
              <a:ext uri="{FF2B5EF4-FFF2-40B4-BE49-F238E27FC236}">
                <a16:creationId xmlns:a16="http://schemas.microsoft.com/office/drawing/2014/main" id="{FAC1DE62-72E8-45AE-B862-8F736255301D}"/>
              </a:ext>
            </a:extLst>
          </p:cNvPr>
          <p:cNvSpPr>
            <a:spLocks noGrp="1"/>
          </p:cNvSpPr>
          <p:nvPr>
            <p:ph type="body" sz="quarter" idx="17"/>
          </p:nvPr>
        </p:nvSpPr>
        <p:spPr/>
        <p:txBody>
          <a:bodyPr/>
          <a:lstStyle/>
          <a:p>
            <a:endParaRPr lang="fi-FI"/>
          </a:p>
        </p:txBody>
      </p:sp>
      <p:sp>
        <p:nvSpPr>
          <p:cNvPr id="23" name="Text Placeholder 22">
            <a:extLst>
              <a:ext uri="{FF2B5EF4-FFF2-40B4-BE49-F238E27FC236}">
                <a16:creationId xmlns:a16="http://schemas.microsoft.com/office/drawing/2014/main" id="{7B150178-CEF3-4A07-BD64-748728C9A158}"/>
              </a:ext>
            </a:extLst>
          </p:cNvPr>
          <p:cNvSpPr>
            <a:spLocks noGrp="1"/>
          </p:cNvSpPr>
          <p:nvPr>
            <p:ph type="body" sz="quarter" idx="18"/>
          </p:nvPr>
        </p:nvSpPr>
        <p:spPr/>
        <p:txBody>
          <a:bodyPr/>
          <a:lstStyle/>
          <a:p>
            <a:endParaRPr lang="fi-FI"/>
          </a:p>
        </p:txBody>
      </p:sp>
      <p:sp>
        <p:nvSpPr>
          <p:cNvPr id="24" name="Text Placeholder 23">
            <a:extLst>
              <a:ext uri="{FF2B5EF4-FFF2-40B4-BE49-F238E27FC236}">
                <a16:creationId xmlns:a16="http://schemas.microsoft.com/office/drawing/2014/main" id="{7709552A-6479-4015-B203-F678FFC514EC}"/>
              </a:ext>
            </a:extLst>
          </p:cNvPr>
          <p:cNvSpPr>
            <a:spLocks noGrp="1"/>
          </p:cNvSpPr>
          <p:nvPr>
            <p:ph type="body" sz="quarter" idx="19"/>
          </p:nvPr>
        </p:nvSpPr>
        <p:spPr/>
        <p:txBody>
          <a:bodyPr/>
          <a:lstStyle/>
          <a:p>
            <a:endParaRPr lang="fi-FI"/>
          </a:p>
        </p:txBody>
      </p:sp>
      <p:sp>
        <p:nvSpPr>
          <p:cNvPr id="25" name="Text Placeholder 24">
            <a:extLst>
              <a:ext uri="{FF2B5EF4-FFF2-40B4-BE49-F238E27FC236}">
                <a16:creationId xmlns:a16="http://schemas.microsoft.com/office/drawing/2014/main" id="{5932EC6B-6C85-478B-B116-01E93ACBEF06}"/>
              </a:ext>
            </a:extLst>
          </p:cNvPr>
          <p:cNvSpPr>
            <a:spLocks noGrp="1"/>
          </p:cNvSpPr>
          <p:nvPr>
            <p:ph type="body" sz="quarter" idx="20"/>
          </p:nvPr>
        </p:nvSpPr>
        <p:spPr/>
        <p:txBody>
          <a:bodyPr/>
          <a:lstStyle/>
          <a:p>
            <a:endParaRPr lang="fi-FI"/>
          </a:p>
        </p:txBody>
      </p:sp>
      <p:sp>
        <p:nvSpPr>
          <p:cNvPr id="26" name="Text Placeholder 25">
            <a:extLst>
              <a:ext uri="{FF2B5EF4-FFF2-40B4-BE49-F238E27FC236}">
                <a16:creationId xmlns:a16="http://schemas.microsoft.com/office/drawing/2014/main" id="{5207B2E0-ED76-49C7-9352-D5BA0B4F022F}"/>
              </a:ext>
            </a:extLst>
          </p:cNvPr>
          <p:cNvSpPr>
            <a:spLocks noGrp="1"/>
          </p:cNvSpPr>
          <p:nvPr>
            <p:ph type="body" sz="quarter" idx="21"/>
          </p:nvPr>
        </p:nvSpPr>
        <p:spPr/>
        <p:txBody>
          <a:bodyPr/>
          <a:lstStyle/>
          <a:p>
            <a:endParaRPr lang="fi-FI"/>
          </a:p>
        </p:txBody>
      </p:sp>
      <p:sp>
        <p:nvSpPr>
          <p:cNvPr id="27" name="Text Placeholder 26">
            <a:extLst>
              <a:ext uri="{FF2B5EF4-FFF2-40B4-BE49-F238E27FC236}">
                <a16:creationId xmlns:a16="http://schemas.microsoft.com/office/drawing/2014/main" id="{8E2C7639-48AF-48A5-B5CE-E132320B6316}"/>
              </a:ext>
            </a:extLst>
          </p:cNvPr>
          <p:cNvSpPr>
            <a:spLocks noGrp="1"/>
          </p:cNvSpPr>
          <p:nvPr>
            <p:ph type="body" sz="quarter" idx="22"/>
          </p:nvPr>
        </p:nvSpPr>
        <p:spPr/>
        <p:txBody>
          <a:bodyPr/>
          <a:lstStyle/>
          <a:p>
            <a:endParaRPr lang="fi-FI"/>
          </a:p>
        </p:txBody>
      </p:sp>
      <p:sp>
        <p:nvSpPr>
          <p:cNvPr id="28" name="Text Placeholder 27">
            <a:extLst>
              <a:ext uri="{FF2B5EF4-FFF2-40B4-BE49-F238E27FC236}">
                <a16:creationId xmlns:a16="http://schemas.microsoft.com/office/drawing/2014/main" id="{E9B57AEA-F15F-4C32-A11A-5F944093B3B6}"/>
              </a:ext>
            </a:extLst>
          </p:cNvPr>
          <p:cNvSpPr>
            <a:spLocks noGrp="1"/>
          </p:cNvSpPr>
          <p:nvPr>
            <p:ph type="body" sz="quarter" idx="23"/>
          </p:nvPr>
        </p:nvSpPr>
        <p:spPr/>
        <p:txBody>
          <a:bodyPr/>
          <a:lstStyle/>
          <a:p>
            <a:endParaRPr lang="fi-FI"/>
          </a:p>
        </p:txBody>
      </p:sp>
      <p:sp>
        <p:nvSpPr>
          <p:cNvPr id="29" name="Text Placeholder 28">
            <a:extLst>
              <a:ext uri="{FF2B5EF4-FFF2-40B4-BE49-F238E27FC236}">
                <a16:creationId xmlns:a16="http://schemas.microsoft.com/office/drawing/2014/main" id="{999CEAC9-7B52-46D4-85D9-230774B3C97F}"/>
              </a:ext>
            </a:extLst>
          </p:cNvPr>
          <p:cNvSpPr>
            <a:spLocks noGrp="1"/>
          </p:cNvSpPr>
          <p:nvPr>
            <p:ph type="body" sz="quarter" idx="24"/>
          </p:nvPr>
        </p:nvSpPr>
        <p:spPr/>
        <p:txBody>
          <a:bodyPr/>
          <a:lstStyle/>
          <a:p>
            <a:endParaRPr lang="fi-FI"/>
          </a:p>
        </p:txBody>
      </p:sp>
      <p:sp>
        <p:nvSpPr>
          <p:cNvPr id="30" name="Text Placeholder 29">
            <a:extLst>
              <a:ext uri="{FF2B5EF4-FFF2-40B4-BE49-F238E27FC236}">
                <a16:creationId xmlns:a16="http://schemas.microsoft.com/office/drawing/2014/main" id="{A85E0BF9-0779-4234-B607-687445890E2B}"/>
              </a:ext>
            </a:extLst>
          </p:cNvPr>
          <p:cNvSpPr>
            <a:spLocks noGrp="1"/>
          </p:cNvSpPr>
          <p:nvPr>
            <p:ph type="body" sz="quarter" idx="25"/>
          </p:nvPr>
        </p:nvSpPr>
        <p:spPr/>
        <p:txBody>
          <a:bodyPr/>
          <a:lstStyle/>
          <a:p>
            <a:endParaRPr lang="fi-FI"/>
          </a:p>
        </p:txBody>
      </p:sp>
      <p:sp>
        <p:nvSpPr>
          <p:cNvPr id="31" name="Text Placeholder 30">
            <a:extLst>
              <a:ext uri="{FF2B5EF4-FFF2-40B4-BE49-F238E27FC236}">
                <a16:creationId xmlns:a16="http://schemas.microsoft.com/office/drawing/2014/main" id="{392E478A-A2B7-493D-8670-48CD01350A37}"/>
              </a:ext>
            </a:extLst>
          </p:cNvPr>
          <p:cNvSpPr>
            <a:spLocks noGrp="1"/>
          </p:cNvSpPr>
          <p:nvPr>
            <p:ph type="body" sz="quarter" idx="26"/>
          </p:nvPr>
        </p:nvSpPr>
        <p:spPr/>
        <p:txBody>
          <a:bodyPr/>
          <a:lstStyle/>
          <a:p>
            <a:endParaRPr lang="fi-FI"/>
          </a:p>
        </p:txBody>
      </p:sp>
      <p:sp>
        <p:nvSpPr>
          <p:cNvPr id="97" name="Text Placeholder 96">
            <a:extLst>
              <a:ext uri="{FF2B5EF4-FFF2-40B4-BE49-F238E27FC236}">
                <a16:creationId xmlns:a16="http://schemas.microsoft.com/office/drawing/2014/main" id="{499AA45A-B15A-4E27-A4AC-7FDE542B0E26}"/>
              </a:ext>
            </a:extLst>
          </p:cNvPr>
          <p:cNvSpPr>
            <a:spLocks noGrp="1"/>
          </p:cNvSpPr>
          <p:nvPr>
            <p:ph type="body" sz="quarter" idx="27"/>
          </p:nvPr>
        </p:nvSpPr>
        <p:spPr/>
        <p:txBody>
          <a:bodyPr/>
          <a:lstStyle/>
          <a:p>
            <a:endParaRPr lang="fi-FI"/>
          </a:p>
        </p:txBody>
      </p:sp>
      <p:sp>
        <p:nvSpPr>
          <p:cNvPr id="98" name="Text Placeholder 97">
            <a:extLst>
              <a:ext uri="{FF2B5EF4-FFF2-40B4-BE49-F238E27FC236}">
                <a16:creationId xmlns:a16="http://schemas.microsoft.com/office/drawing/2014/main" id="{67137F42-EAA9-49D5-8829-B32B955099DD}"/>
              </a:ext>
            </a:extLst>
          </p:cNvPr>
          <p:cNvSpPr>
            <a:spLocks noGrp="1"/>
          </p:cNvSpPr>
          <p:nvPr>
            <p:ph type="body" sz="quarter" idx="28"/>
          </p:nvPr>
        </p:nvSpPr>
        <p:spPr/>
        <p:txBody>
          <a:bodyPr/>
          <a:lstStyle/>
          <a:p>
            <a:endParaRPr lang="fi-FI"/>
          </a:p>
        </p:txBody>
      </p:sp>
      <p:sp>
        <p:nvSpPr>
          <p:cNvPr id="96" name="TextBox 95">
            <a:extLst>
              <a:ext uri="{FF2B5EF4-FFF2-40B4-BE49-F238E27FC236}">
                <a16:creationId xmlns:a16="http://schemas.microsoft.com/office/drawing/2014/main" id="{AFB5AA94-48DD-46B6-9998-8D55819683B2}"/>
              </a:ext>
            </a:extLst>
          </p:cNvPr>
          <p:cNvSpPr txBox="1"/>
          <p:nvPr/>
        </p:nvSpPr>
        <p:spPr>
          <a:xfrm>
            <a:off x="7440018" y="5099846"/>
            <a:ext cx="914400" cy="914400"/>
          </a:xfrm>
          <a:prstGeom prst="rect">
            <a:avLst/>
          </a:prstGeom>
        </p:spPr>
        <p:txBody>
          <a:bodyPr vert="horz" wrap="none" lIns="91440" tIns="45720" rIns="91440" bIns="45720" rtlCol="0">
            <a:normAutofit/>
          </a:bodyPr>
          <a:lstStyle/>
          <a:p>
            <a:endParaRPr lang="fi-FI" sz="1200" dirty="0"/>
          </a:p>
        </p:txBody>
      </p:sp>
    </p:spTree>
    <p:extLst>
      <p:ext uri="{BB962C8B-B14F-4D97-AF65-F5344CB8AC3E}">
        <p14:creationId xmlns:p14="http://schemas.microsoft.com/office/powerpoint/2010/main" val="229210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0ADE1-8483-4630-91EA-C28A51FED9BB}"/>
              </a:ext>
            </a:extLst>
          </p:cNvPr>
          <p:cNvSpPr>
            <a:spLocks noGrp="1"/>
          </p:cNvSpPr>
          <p:nvPr>
            <p:ph type="body" sz="quarter" idx="13"/>
          </p:nvPr>
        </p:nvSpPr>
        <p:spPr/>
        <p:txBody>
          <a:bodyPr/>
          <a:lstStyle/>
          <a:p>
            <a:endParaRPr lang="fi-FI"/>
          </a:p>
        </p:txBody>
      </p:sp>
      <p:sp>
        <p:nvSpPr>
          <p:cNvPr id="4" name="Text Placeholder 3">
            <a:extLst>
              <a:ext uri="{FF2B5EF4-FFF2-40B4-BE49-F238E27FC236}">
                <a16:creationId xmlns:a16="http://schemas.microsoft.com/office/drawing/2014/main" id="{6505507B-D824-40B2-B62F-F2B41C575C5C}"/>
              </a:ext>
            </a:extLst>
          </p:cNvPr>
          <p:cNvSpPr>
            <a:spLocks noGrp="1"/>
          </p:cNvSpPr>
          <p:nvPr>
            <p:ph type="body" sz="quarter" idx="16"/>
          </p:nvPr>
        </p:nvSpPr>
        <p:spPr/>
        <p:txBody>
          <a:bodyPr/>
          <a:lstStyle/>
          <a:p>
            <a:endParaRPr lang="fi-FI"/>
          </a:p>
        </p:txBody>
      </p:sp>
      <p:sp>
        <p:nvSpPr>
          <p:cNvPr id="6" name="Text Placeholder 5">
            <a:extLst>
              <a:ext uri="{FF2B5EF4-FFF2-40B4-BE49-F238E27FC236}">
                <a16:creationId xmlns:a16="http://schemas.microsoft.com/office/drawing/2014/main" id="{B5F8A356-17B9-4D5B-AB71-01E7EBEF5CB0}"/>
              </a:ext>
            </a:extLst>
          </p:cNvPr>
          <p:cNvSpPr>
            <a:spLocks noGrp="1"/>
          </p:cNvSpPr>
          <p:nvPr>
            <p:ph type="body" sz="quarter" idx="17"/>
          </p:nvPr>
        </p:nvSpPr>
        <p:spPr/>
        <p:txBody>
          <a:bodyPr/>
          <a:lstStyle/>
          <a:p>
            <a:endParaRPr lang="fi-FI"/>
          </a:p>
        </p:txBody>
      </p:sp>
      <p:sp>
        <p:nvSpPr>
          <p:cNvPr id="7" name="Text Placeholder 6">
            <a:extLst>
              <a:ext uri="{FF2B5EF4-FFF2-40B4-BE49-F238E27FC236}">
                <a16:creationId xmlns:a16="http://schemas.microsoft.com/office/drawing/2014/main" id="{602E6F2C-1903-40F6-A961-2DB576EA00CE}"/>
              </a:ext>
            </a:extLst>
          </p:cNvPr>
          <p:cNvSpPr>
            <a:spLocks noGrp="1"/>
          </p:cNvSpPr>
          <p:nvPr>
            <p:ph type="body" sz="quarter" idx="18"/>
          </p:nvPr>
        </p:nvSpPr>
        <p:spPr/>
        <p:txBody>
          <a:bodyPr/>
          <a:lstStyle/>
          <a:p>
            <a:endParaRPr lang="fi-FI"/>
          </a:p>
        </p:txBody>
      </p:sp>
      <p:sp>
        <p:nvSpPr>
          <p:cNvPr id="8" name="Text Placeholder 7">
            <a:extLst>
              <a:ext uri="{FF2B5EF4-FFF2-40B4-BE49-F238E27FC236}">
                <a16:creationId xmlns:a16="http://schemas.microsoft.com/office/drawing/2014/main" id="{CA06FEC9-AF1C-4289-9E79-68CFAB65162F}"/>
              </a:ext>
            </a:extLst>
          </p:cNvPr>
          <p:cNvSpPr>
            <a:spLocks noGrp="1"/>
          </p:cNvSpPr>
          <p:nvPr>
            <p:ph type="body" sz="quarter" idx="19"/>
          </p:nvPr>
        </p:nvSpPr>
        <p:spPr/>
        <p:txBody>
          <a:bodyPr/>
          <a:lstStyle/>
          <a:p>
            <a:endParaRPr lang="fi-FI"/>
          </a:p>
        </p:txBody>
      </p:sp>
      <p:sp>
        <p:nvSpPr>
          <p:cNvPr id="9" name="Text Placeholder 8">
            <a:extLst>
              <a:ext uri="{FF2B5EF4-FFF2-40B4-BE49-F238E27FC236}">
                <a16:creationId xmlns:a16="http://schemas.microsoft.com/office/drawing/2014/main" id="{82A78CE7-7865-4784-93E5-84ECCFEE3383}"/>
              </a:ext>
            </a:extLst>
          </p:cNvPr>
          <p:cNvSpPr>
            <a:spLocks noGrp="1"/>
          </p:cNvSpPr>
          <p:nvPr>
            <p:ph type="body" sz="quarter" idx="20"/>
          </p:nvPr>
        </p:nvSpPr>
        <p:spPr/>
        <p:txBody>
          <a:bodyPr/>
          <a:lstStyle/>
          <a:p>
            <a:endParaRPr lang="fi-FI"/>
          </a:p>
        </p:txBody>
      </p:sp>
      <p:sp>
        <p:nvSpPr>
          <p:cNvPr id="10" name="Text Placeholder 9">
            <a:extLst>
              <a:ext uri="{FF2B5EF4-FFF2-40B4-BE49-F238E27FC236}">
                <a16:creationId xmlns:a16="http://schemas.microsoft.com/office/drawing/2014/main" id="{481B6730-2AC8-48EC-BF0E-D0CD7CC5C402}"/>
              </a:ext>
            </a:extLst>
          </p:cNvPr>
          <p:cNvSpPr>
            <a:spLocks noGrp="1"/>
          </p:cNvSpPr>
          <p:nvPr>
            <p:ph type="body" sz="quarter" idx="21"/>
          </p:nvPr>
        </p:nvSpPr>
        <p:spPr/>
        <p:txBody>
          <a:bodyPr/>
          <a:lstStyle/>
          <a:p>
            <a:endParaRPr lang="fi-FI"/>
          </a:p>
        </p:txBody>
      </p:sp>
      <p:sp>
        <p:nvSpPr>
          <p:cNvPr id="11" name="Text Placeholder 10">
            <a:extLst>
              <a:ext uri="{FF2B5EF4-FFF2-40B4-BE49-F238E27FC236}">
                <a16:creationId xmlns:a16="http://schemas.microsoft.com/office/drawing/2014/main" id="{3254E226-87D4-41AA-8DCC-4511112DB3B3}"/>
              </a:ext>
            </a:extLst>
          </p:cNvPr>
          <p:cNvSpPr>
            <a:spLocks noGrp="1"/>
          </p:cNvSpPr>
          <p:nvPr>
            <p:ph type="body" sz="quarter" idx="22"/>
          </p:nvPr>
        </p:nvSpPr>
        <p:spPr/>
        <p:txBody>
          <a:bodyPr/>
          <a:lstStyle/>
          <a:p>
            <a:endParaRPr lang="fi-FI"/>
          </a:p>
        </p:txBody>
      </p:sp>
    </p:spTree>
    <p:extLst>
      <p:ext uri="{BB962C8B-B14F-4D97-AF65-F5344CB8AC3E}">
        <p14:creationId xmlns:p14="http://schemas.microsoft.com/office/powerpoint/2010/main" val="239385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427222-5BF1-461F-86EC-2BA7D22BFFCA}"/>
              </a:ext>
            </a:extLst>
          </p:cNvPr>
          <p:cNvSpPr>
            <a:spLocks noGrp="1"/>
          </p:cNvSpPr>
          <p:nvPr>
            <p:ph type="body" sz="quarter" idx="12"/>
          </p:nvPr>
        </p:nvSpPr>
        <p:spPr/>
        <p:txBody>
          <a:bodyPr/>
          <a:lstStyle/>
          <a:p>
            <a:endParaRPr lang="fi-FI"/>
          </a:p>
        </p:txBody>
      </p:sp>
      <p:sp>
        <p:nvSpPr>
          <p:cNvPr id="11" name="Text Placeholder 10">
            <a:extLst>
              <a:ext uri="{FF2B5EF4-FFF2-40B4-BE49-F238E27FC236}">
                <a16:creationId xmlns:a16="http://schemas.microsoft.com/office/drawing/2014/main" id="{D92C4026-2F8A-4F08-96BD-F8B2311F7276}"/>
              </a:ext>
            </a:extLst>
          </p:cNvPr>
          <p:cNvSpPr>
            <a:spLocks noGrp="1"/>
          </p:cNvSpPr>
          <p:nvPr>
            <p:ph type="body" sz="quarter" idx="13"/>
          </p:nvPr>
        </p:nvSpPr>
        <p:spPr/>
        <p:txBody>
          <a:bodyPr/>
          <a:lstStyle/>
          <a:p>
            <a:endParaRPr lang="fi-FI"/>
          </a:p>
        </p:txBody>
      </p:sp>
      <p:sp>
        <p:nvSpPr>
          <p:cNvPr id="12" name="Text Placeholder 11">
            <a:extLst>
              <a:ext uri="{FF2B5EF4-FFF2-40B4-BE49-F238E27FC236}">
                <a16:creationId xmlns:a16="http://schemas.microsoft.com/office/drawing/2014/main" id="{8CDB950C-7309-4CA1-A767-A4058369E3C6}"/>
              </a:ext>
            </a:extLst>
          </p:cNvPr>
          <p:cNvSpPr>
            <a:spLocks noGrp="1"/>
          </p:cNvSpPr>
          <p:nvPr>
            <p:ph type="body" sz="quarter" idx="14"/>
          </p:nvPr>
        </p:nvSpPr>
        <p:spPr/>
        <p:txBody>
          <a:bodyPr/>
          <a:lstStyle/>
          <a:p>
            <a:endParaRPr lang="fi-FI"/>
          </a:p>
        </p:txBody>
      </p:sp>
      <p:sp>
        <p:nvSpPr>
          <p:cNvPr id="13" name="Text Placeholder 12">
            <a:extLst>
              <a:ext uri="{FF2B5EF4-FFF2-40B4-BE49-F238E27FC236}">
                <a16:creationId xmlns:a16="http://schemas.microsoft.com/office/drawing/2014/main" id="{FB3006D9-D738-4E03-9B9B-DE2A313B8496}"/>
              </a:ext>
            </a:extLst>
          </p:cNvPr>
          <p:cNvSpPr>
            <a:spLocks noGrp="1"/>
          </p:cNvSpPr>
          <p:nvPr>
            <p:ph type="body" sz="quarter" idx="15"/>
          </p:nvPr>
        </p:nvSpPr>
        <p:spPr/>
        <p:txBody>
          <a:bodyPr/>
          <a:lstStyle/>
          <a:p>
            <a:endParaRPr lang="fi-FI"/>
          </a:p>
        </p:txBody>
      </p:sp>
      <p:sp>
        <p:nvSpPr>
          <p:cNvPr id="14" name="Text Placeholder 13">
            <a:extLst>
              <a:ext uri="{FF2B5EF4-FFF2-40B4-BE49-F238E27FC236}">
                <a16:creationId xmlns:a16="http://schemas.microsoft.com/office/drawing/2014/main" id="{31B89B1E-2385-43DA-ADAE-2AB12C9EAD53}"/>
              </a:ext>
            </a:extLst>
          </p:cNvPr>
          <p:cNvSpPr>
            <a:spLocks noGrp="1"/>
          </p:cNvSpPr>
          <p:nvPr>
            <p:ph type="body" sz="quarter" idx="16"/>
          </p:nvPr>
        </p:nvSpPr>
        <p:spPr/>
        <p:txBody>
          <a:bodyPr/>
          <a:lstStyle/>
          <a:p>
            <a:endParaRPr lang="fi-FI"/>
          </a:p>
        </p:txBody>
      </p:sp>
    </p:spTree>
    <p:extLst>
      <p:ext uri="{BB962C8B-B14F-4D97-AF65-F5344CB8AC3E}">
        <p14:creationId xmlns:p14="http://schemas.microsoft.com/office/powerpoint/2010/main" val="211480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8DEEA4A9-0C85-43EF-8660-9878520E27AC}"/>
              </a:ext>
            </a:extLst>
          </p:cNvPr>
          <p:cNvSpPr>
            <a:spLocks noGrp="1"/>
          </p:cNvSpPr>
          <p:nvPr>
            <p:ph type="body" sz="quarter" idx="12"/>
          </p:nvPr>
        </p:nvSpPr>
        <p:spPr/>
        <p:txBody>
          <a:bodyPr/>
          <a:lstStyle/>
          <a:p>
            <a:endParaRPr lang="fi-FI"/>
          </a:p>
        </p:txBody>
      </p:sp>
      <p:sp>
        <p:nvSpPr>
          <p:cNvPr id="20" name="Text Placeholder 19">
            <a:extLst>
              <a:ext uri="{FF2B5EF4-FFF2-40B4-BE49-F238E27FC236}">
                <a16:creationId xmlns:a16="http://schemas.microsoft.com/office/drawing/2014/main" id="{B8C88E37-B00F-43A8-888D-5263E7332126}"/>
              </a:ext>
            </a:extLst>
          </p:cNvPr>
          <p:cNvSpPr>
            <a:spLocks noGrp="1"/>
          </p:cNvSpPr>
          <p:nvPr>
            <p:ph type="body" sz="quarter" idx="13"/>
          </p:nvPr>
        </p:nvSpPr>
        <p:spPr/>
        <p:txBody>
          <a:bodyPr/>
          <a:lstStyle/>
          <a:p>
            <a:endParaRPr lang="fi-FI"/>
          </a:p>
        </p:txBody>
      </p:sp>
      <p:sp>
        <p:nvSpPr>
          <p:cNvPr id="21" name="Text Placeholder 20">
            <a:extLst>
              <a:ext uri="{FF2B5EF4-FFF2-40B4-BE49-F238E27FC236}">
                <a16:creationId xmlns:a16="http://schemas.microsoft.com/office/drawing/2014/main" id="{486BF63A-8E75-418A-8EE7-E28E5782EF3F}"/>
              </a:ext>
            </a:extLst>
          </p:cNvPr>
          <p:cNvSpPr>
            <a:spLocks noGrp="1"/>
          </p:cNvSpPr>
          <p:nvPr>
            <p:ph type="body" sz="quarter" idx="14"/>
          </p:nvPr>
        </p:nvSpPr>
        <p:spPr/>
        <p:txBody>
          <a:bodyPr/>
          <a:lstStyle/>
          <a:p>
            <a:endParaRPr lang="fi-FI"/>
          </a:p>
        </p:txBody>
      </p:sp>
      <p:sp>
        <p:nvSpPr>
          <p:cNvPr id="22" name="Text Placeholder 21">
            <a:extLst>
              <a:ext uri="{FF2B5EF4-FFF2-40B4-BE49-F238E27FC236}">
                <a16:creationId xmlns:a16="http://schemas.microsoft.com/office/drawing/2014/main" id="{BA8B5CA8-D9E3-476F-A016-9B9314539FC6}"/>
              </a:ext>
            </a:extLst>
          </p:cNvPr>
          <p:cNvSpPr>
            <a:spLocks noGrp="1"/>
          </p:cNvSpPr>
          <p:nvPr>
            <p:ph type="body" sz="quarter" idx="15"/>
          </p:nvPr>
        </p:nvSpPr>
        <p:spPr/>
        <p:txBody>
          <a:bodyPr/>
          <a:lstStyle/>
          <a:p>
            <a:endParaRPr lang="fi-FI"/>
          </a:p>
        </p:txBody>
      </p:sp>
      <p:sp>
        <p:nvSpPr>
          <p:cNvPr id="23" name="Text Placeholder 22">
            <a:extLst>
              <a:ext uri="{FF2B5EF4-FFF2-40B4-BE49-F238E27FC236}">
                <a16:creationId xmlns:a16="http://schemas.microsoft.com/office/drawing/2014/main" id="{C20A7826-7600-4511-BA74-B413A1AF9A3D}"/>
              </a:ext>
            </a:extLst>
          </p:cNvPr>
          <p:cNvSpPr>
            <a:spLocks noGrp="1"/>
          </p:cNvSpPr>
          <p:nvPr>
            <p:ph type="body" sz="quarter" idx="16"/>
          </p:nvPr>
        </p:nvSpPr>
        <p:spPr/>
        <p:txBody>
          <a:bodyPr/>
          <a:lstStyle/>
          <a:p>
            <a:endParaRPr lang="fi-FI"/>
          </a:p>
        </p:txBody>
      </p:sp>
      <p:sp>
        <p:nvSpPr>
          <p:cNvPr id="24" name="Text Placeholder 23">
            <a:extLst>
              <a:ext uri="{FF2B5EF4-FFF2-40B4-BE49-F238E27FC236}">
                <a16:creationId xmlns:a16="http://schemas.microsoft.com/office/drawing/2014/main" id="{17A7F999-BB9F-42D6-928A-AB88A1DAA515}"/>
              </a:ext>
            </a:extLst>
          </p:cNvPr>
          <p:cNvSpPr>
            <a:spLocks noGrp="1"/>
          </p:cNvSpPr>
          <p:nvPr>
            <p:ph type="body" sz="quarter" idx="17"/>
          </p:nvPr>
        </p:nvSpPr>
        <p:spPr/>
        <p:txBody>
          <a:bodyPr/>
          <a:lstStyle/>
          <a:p>
            <a:endParaRPr lang="fi-FI"/>
          </a:p>
        </p:txBody>
      </p:sp>
      <p:sp>
        <p:nvSpPr>
          <p:cNvPr id="2" name="Slide Number Placeholder 1">
            <a:extLst>
              <a:ext uri="{FF2B5EF4-FFF2-40B4-BE49-F238E27FC236}">
                <a16:creationId xmlns:a16="http://schemas.microsoft.com/office/drawing/2014/main" id="{230E4FB5-3469-49AE-9679-C43789DCFB45}"/>
              </a:ext>
            </a:extLst>
          </p:cNvPr>
          <p:cNvSpPr>
            <a:spLocks noGrp="1"/>
          </p:cNvSpPr>
          <p:nvPr>
            <p:ph type="sldNum" sz="quarter" idx="4294967295"/>
          </p:nvPr>
        </p:nvSpPr>
        <p:spPr>
          <a:xfrm>
            <a:off x="0" y="5535613"/>
            <a:ext cx="431800" cy="107950"/>
          </a:xfrm>
          <a:prstGeom prst="rect">
            <a:avLst/>
          </a:prstGeom>
        </p:spPr>
        <p:txBody>
          <a:bodyPr/>
          <a:lstStyle/>
          <a:p>
            <a:fld id="{23F94DE1-53D2-41E5-ABE4-5E68F42E3A66}" type="slidenum">
              <a:rPr lang="fi-FI" smtClean="0">
                <a:solidFill>
                  <a:srgbClr val="3F3F3F"/>
                </a:solidFill>
              </a:rPr>
              <a:pPr/>
              <a:t>14</a:t>
            </a:fld>
            <a:endParaRPr lang="fi-FI">
              <a:solidFill>
                <a:srgbClr val="3F3F3F"/>
              </a:solidFill>
            </a:endParaRPr>
          </a:p>
        </p:txBody>
      </p:sp>
    </p:spTree>
    <p:extLst>
      <p:ext uri="{BB962C8B-B14F-4D97-AF65-F5344CB8AC3E}">
        <p14:creationId xmlns:p14="http://schemas.microsoft.com/office/powerpoint/2010/main" val="21832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43B4D0F-7CD3-4156-A1B0-3BF51B098ECA}"/>
              </a:ext>
            </a:extLst>
          </p:cNvPr>
          <p:cNvSpPr>
            <a:spLocks noGrp="1"/>
          </p:cNvSpPr>
          <p:nvPr>
            <p:ph type="body" sz="quarter" idx="12"/>
          </p:nvPr>
        </p:nvSpPr>
        <p:spPr/>
        <p:txBody>
          <a:bodyPr/>
          <a:lstStyle/>
          <a:p>
            <a:endParaRPr lang="fi-FI"/>
          </a:p>
        </p:txBody>
      </p:sp>
      <p:sp>
        <p:nvSpPr>
          <p:cNvPr id="9" name="Text Placeholder 8">
            <a:extLst>
              <a:ext uri="{FF2B5EF4-FFF2-40B4-BE49-F238E27FC236}">
                <a16:creationId xmlns:a16="http://schemas.microsoft.com/office/drawing/2014/main" id="{AADF3EE9-406A-4B8A-866D-AAA35B5B7A7B}"/>
              </a:ext>
            </a:extLst>
          </p:cNvPr>
          <p:cNvSpPr>
            <a:spLocks noGrp="1"/>
          </p:cNvSpPr>
          <p:nvPr>
            <p:ph type="body" sz="quarter" idx="13"/>
          </p:nvPr>
        </p:nvSpPr>
        <p:spPr/>
        <p:txBody>
          <a:bodyPr/>
          <a:lstStyle/>
          <a:p>
            <a:endParaRPr lang="fi-FI"/>
          </a:p>
        </p:txBody>
      </p:sp>
      <p:sp>
        <p:nvSpPr>
          <p:cNvPr id="10" name="Text Placeholder 9">
            <a:extLst>
              <a:ext uri="{FF2B5EF4-FFF2-40B4-BE49-F238E27FC236}">
                <a16:creationId xmlns:a16="http://schemas.microsoft.com/office/drawing/2014/main" id="{010268DA-E543-4DEF-8A2D-EF89DDD2AC3E}"/>
              </a:ext>
            </a:extLst>
          </p:cNvPr>
          <p:cNvSpPr>
            <a:spLocks noGrp="1"/>
          </p:cNvSpPr>
          <p:nvPr>
            <p:ph type="body" sz="quarter" idx="14"/>
          </p:nvPr>
        </p:nvSpPr>
        <p:spPr/>
        <p:txBody>
          <a:bodyPr/>
          <a:lstStyle/>
          <a:p>
            <a:endParaRPr lang="fi-FI"/>
          </a:p>
        </p:txBody>
      </p:sp>
      <p:sp>
        <p:nvSpPr>
          <p:cNvPr id="11" name="Text Placeholder 10">
            <a:extLst>
              <a:ext uri="{FF2B5EF4-FFF2-40B4-BE49-F238E27FC236}">
                <a16:creationId xmlns:a16="http://schemas.microsoft.com/office/drawing/2014/main" id="{21809496-B995-46C1-816C-08963C41B0BE}"/>
              </a:ext>
            </a:extLst>
          </p:cNvPr>
          <p:cNvSpPr>
            <a:spLocks noGrp="1"/>
          </p:cNvSpPr>
          <p:nvPr>
            <p:ph type="body" sz="quarter" idx="15"/>
          </p:nvPr>
        </p:nvSpPr>
        <p:spPr/>
        <p:txBody>
          <a:bodyPr/>
          <a:lstStyle/>
          <a:p>
            <a:endParaRPr lang="fi-FI"/>
          </a:p>
        </p:txBody>
      </p:sp>
      <p:sp>
        <p:nvSpPr>
          <p:cNvPr id="12" name="Text Placeholder 11">
            <a:extLst>
              <a:ext uri="{FF2B5EF4-FFF2-40B4-BE49-F238E27FC236}">
                <a16:creationId xmlns:a16="http://schemas.microsoft.com/office/drawing/2014/main" id="{7C11A05E-7285-4CB3-A928-121F722CA95D}"/>
              </a:ext>
            </a:extLst>
          </p:cNvPr>
          <p:cNvSpPr>
            <a:spLocks noGrp="1"/>
          </p:cNvSpPr>
          <p:nvPr>
            <p:ph type="body" sz="quarter" idx="16"/>
          </p:nvPr>
        </p:nvSpPr>
        <p:spPr/>
        <p:txBody>
          <a:bodyPr/>
          <a:lstStyle/>
          <a:p>
            <a:endParaRPr lang="fi-FI"/>
          </a:p>
        </p:txBody>
      </p:sp>
      <p:sp>
        <p:nvSpPr>
          <p:cNvPr id="13" name="Text Placeholder 12">
            <a:extLst>
              <a:ext uri="{FF2B5EF4-FFF2-40B4-BE49-F238E27FC236}">
                <a16:creationId xmlns:a16="http://schemas.microsoft.com/office/drawing/2014/main" id="{466AD194-52C0-4247-BE39-548F12B35DD8}"/>
              </a:ext>
            </a:extLst>
          </p:cNvPr>
          <p:cNvSpPr>
            <a:spLocks noGrp="1"/>
          </p:cNvSpPr>
          <p:nvPr>
            <p:ph type="body" sz="quarter" idx="17"/>
          </p:nvPr>
        </p:nvSpPr>
        <p:spPr/>
        <p:txBody>
          <a:bodyPr/>
          <a:lstStyle/>
          <a:p>
            <a:endParaRPr lang="fi-FI"/>
          </a:p>
        </p:txBody>
      </p:sp>
      <p:sp>
        <p:nvSpPr>
          <p:cNvPr id="14" name="Text Placeholder 13">
            <a:extLst>
              <a:ext uri="{FF2B5EF4-FFF2-40B4-BE49-F238E27FC236}">
                <a16:creationId xmlns:a16="http://schemas.microsoft.com/office/drawing/2014/main" id="{DCDBCA19-2A1C-4370-8F63-0B4611596C2C}"/>
              </a:ext>
            </a:extLst>
          </p:cNvPr>
          <p:cNvSpPr>
            <a:spLocks noGrp="1"/>
          </p:cNvSpPr>
          <p:nvPr>
            <p:ph type="body" sz="quarter" idx="18"/>
          </p:nvPr>
        </p:nvSpPr>
        <p:spPr/>
        <p:txBody>
          <a:bodyPr/>
          <a:lstStyle/>
          <a:p>
            <a:endParaRPr lang="fi-FI"/>
          </a:p>
        </p:txBody>
      </p:sp>
    </p:spTree>
    <p:extLst>
      <p:ext uri="{BB962C8B-B14F-4D97-AF65-F5344CB8AC3E}">
        <p14:creationId xmlns:p14="http://schemas.microsoft.com/office/powerpoint/2010/main" val="352391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F863EE-FDD4-4F52-87DA-7C68369EF5C3}"/>
              </a:ext>
            </a:extLst>
          </p:cNvPr>
          <p:cNvSpPr>
            <a:spLocks noGrp="1"/>
          </p:cNvSpPr>
          <p:nvPr>
            <p:ph type="title"/>
          </p:nvPr>
        </p:nvSpPr>
        <p:spPr/>
        <p:txBody>
          <a:bodyPr>
            <a:normAutofit/>
          </a:bodyPr>
          <a:lstStyle/>
          <a:p>
            <a:r>
              <a:rPr lang="fi-FI" dirty="0" err="1"/>
              <a:t>APIs</a:t>
            </a:r>
            <a:r>
              <a:rPr lang="fi-FI" dirty="0"/>
              <a:t> &lt;&gt; </a:t>
            </a:r>
            <a:r>
              <a:rPr lang="fi-FI" dirty="0" err="1"/>
              <a:t>integrations</a:t>
            </a:r>
            <a:endParaRPr lang="fi-FI" dirty="0"/>
          </a:p>
        </p:txBody>
      </p:sp>
      <p:sp>
        <p:nvSpPr>
          <p:cNvPr id="9" name="Oval 8">
            <a:extLst>
              <a:ext uri="{FF2B5EF4-FFF2-40B4-BE49-F238E27FC236}">
                <a16:creationId xmlns:a16="http://schemas.microsoft.com/office/drawing/2014/main" id="{2064803C-B244-4DE5-A5AA-38BD4F094ACA}"/>
              </a:ext>
            </a:extLst>
          </p:cNvPr>
          <p:cNvSpPr/>
          <p:nvPr/>
        </p:nvSpPr>
        <p:spPr>
          <a:xfrm>
            <a:off x="5590430" y="3473336"/>
            <a:ext cx="1118225" cy="626140"/>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err="1"/>
              <a:t>Integration</a:t>
            </a:r>
            <a:r>
              <a:rPr lang="fi-FI" sz="1050" dirty="0"/>
              <a:t> OUT</a:t>
            </a:r>
          </a:p>
        </p:txBody>
      </p:sp>
      <p:cxnSp>
        <p:nvCxnSpPr>
          <p:cNvPr id="22" name="Straight Arrow Connector 21">
            <a:extLst>
              <a:ext uri="{FF2B5EF4-FFF2-40B4-BE49-F238E27FC236}">
                <a16:creationId xmlns:a16="http://schemas.microsoft.com/office/drawing/2014/main" id="{19CE8C8C-140F-42F6-BDB8-31AFF02390E2}"/>
              </a:ext>
            </a:extLst>
          </p:cNvPr>
          <p:cNvCxnSpPr>
            <a:cxnSpLocks/>
            <a:stCxn id="9" idx="1"/>
            <a:endCxn id="72" idx="1"/>
          </p:cNvCxnSpPr>
          <p:nvPr/>
        </p:nvCxnSpPr>
        <p:spPr>
          <a:xfrm flipV="1">
            <a:off x="5754187" y="3034996"/>
            <a:ext cx="646232" cy="53003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7" name="Straight Arrow Connector 26">
            <a:extLst>
              <a:ext uri="{FF2B5EF4-FFF2-40B4-BE49-F238E27FC236}">
                <a16:creationId xmlns:a16="http://schemas.microsoft.com/office/drawing/2014/main" id="{692CCB7C-AED8-4ED6-8151-104FCE8A6927}"/>
              </a:ext>
            </a:extLst>
          </p:cNvPr>
          <p:cNvCxnSpPr>
            <a:cxnSpLocks/>
            <a:stCxn id="72" idx="3"/>
            <a:endCxn id="46" idx="0"/>
          </p:cNvCxnSpPr>
          <p:nvPr/>
        </p:nvCxnSpPr>
        <p:spPr>
          <a:xfrm>
            <a:off x="7026246" y="3034996"/>
            <a:ext cx="256655" cy="42539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 name="Straight Arrow Connector 28">
            <a:extLst>
              <a:ext uri="{FF2B5EF4-FFF2-40B4-BE49-F238E27FC236}">
                <a16:creationId xmlns:a16="http://schemas.microsoft.com/office/drawing/2014/main" id="{DCAE1040-2E34-451B-8B63-7C7FF02944AE}"/>
              </a:ext>
            </a:extLst>
          </p:cNvPr>
          <p:cNvCxnSpPr>
            <a:cxnSpLocks/>
            <a:stCxn id="46" idx="4"/>
            <a:endCxn id="171" idx="0"/>
          </p:cNvCxnSpPr>
          <p:nvPr/>
        </p:nvCxnSpPr>
        <p:spPr>
          <a:xfrm flipH="1">
            <a:off x="6680490" y="4116174"/>
            <a:ext cx="602411" cy="69997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Oval 45">
            <a:extLst>
              <a:ext uri="{FF2B5EF4-FFF2-40B4-BE49-F238E27FC236}">
                <a16:creationId xmlns:a16="http://schemas.microsoft.com/office/drawing/2014/main" id="{F63705CF-359D-4D74-8F80-DF2DF73E6637}"/>
              </a:ext>
            </a:extLst>
          </p:cNvPr>
          <p:cNvSpPr/>
          <p:nvPr/>
        </p:nvSpPr>
        <p:spPr>
          <a:xfrm>
            <a:off x="6708655" y="3460388"/>
            <a:ext cx="1148491" cy="65578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100" dirty="0" err="1"/>
              <a:t>Integration</a:t>
            </a:r>
            <a:r>
              <a:rPr lang="fi-FI" sz="1100" dirty="0"/>
              <a:t> IN</a:t>
            </a:r>
          </a:p>
        </p:txBody>
      </p:sp>
      <p:cxnSp>
        <p:nvCxnSpPr>
          <p:cNvPr id="49" name="Straight Arrow Connector 48">
            <a:extLst>
              <a:ext uri="{FF2B5EF4-FFF2-40B4-BE49-F238E27FC236}">
                <a16:creationId xmlns:a16="http://schemas.microsoft.com/office/drawing/2014/main" id="{6F59994F-7860-43FB-BAC4-5A046A8D0770}"/>
              </a:ext>
            </a:extLst>
          </p:cNvPr>
          <p:cNvCxnSpPr>
            <a:cxnSpLocks/>
            <a:stCxn id="171" idx="0"/>
            <a:endCxn id="9" idx="4"/>
          </p:cNvCxnSpPr>
          <p:nvPr/>
        </p:nvCxnSpPr>
        <p:spPr>
          <a:xfrm flipH="1" flipV="1">
            <a:off x="6149543" y="4099476"/>
            <a:ext cx="530947" cy="71667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5" name="TextBox 54">
            <a:extLst>
              <a:ext uri="{FF2B5EF4-FFF2-40B4-BE49-F238E27FC236}">
                <a16:creationId xmlns:a16="http://schemas.microsoft.com/office/drawing/2014/main" id="{07EFF898-16DD-4992-B62F-57D8F7ABD6F8}"/>
              </a:ext>
            </a:extLst>
          </p:cNvPr>
          <p:cNvSpPr txBox="1"/>
          <p:nvPr/>
        </p:nvSpPr>
        <p:spPr>
          <a:xfrm>
            <a:off x="5825131" y="2093753"/>
            <a:ext cx="1726755" cy="600164"/>
          </a:xfrm>
          <a:prstGeom prst="rect">
            <a:avLst/>
          </a:prstGeom>
          <a:noFill/>
        </p:spPr>
        <p:txBody>
          <a:bodyPr wrap="none" rtlCol="0">
            <a:spAutoFit/>
          </a:bodyPr>
          <a:lstStyle/>
          <a:p>
            <a:pPr algn="ctr"/>
            <a:r>
              <a:rPr lang="fi-FI" sz="1100" dirty="0"/>
              <a:t>1-few </a:t>
            </a:r>
            <a:r>
              <a:rPr lang="fi-FI" sz="1100" dirty="0" err="1"/>
              <a:t>integration</a:t>
            </a:r>
            <a:r>
              <a:rPr lang="fi-FI" sz="1100" dirty="0"/>
              <a:t> </a:t>
            </a:r>
            <a:r>
              <a:rPr lang="fi-FI" sz="1100" dirty="0" err="1"/>
              <a:t>parties</a:t>
            </a:r>
            <a:endParaRPr lang="fi-FI" sz="1100" dirty="0"/>
          </a:p>
          <a:p>
            <a:pPr algn="ctr"/>
            <a:r>
              <a:rPr lang="fi-FI" sz="1100" dirty="0"/>
              <a:t>1 </a:t>
            </a:r>
            <a:r>
              <a:rPr lang="fi-FI" sz="1100" dirty="0" err="1"/>
              <a:t>backend</a:t>
            </a:r>
            <a:endParaRPr lang="fi-FI" sz="1100" dirty="0"/>
          </a:p>
          <a:p>
            <a:pPr algn="ctr"/>
            <a:r>
              <a:rPr lang="fi-FI" sz="1100" dirty="0" err="1"/>
              <a:t>Typically</a:t>
            </a:r>
            <a:r>
              <a:rPr lang="fi-FI" sz="1100" dirty="0"/>
              <a:t> 1+1 data </a:t>
            </a:r>
            <a:r>
              <a:rPr lang="fi-FI" sz="1100" dirty="0" err="1"/>
              <a:t>storages</a:t>
            </a:r>
            <a:endParaRPr lang="fi-FI" sz="1100" dirty="0"/>
          </a:p>
        </p:txBody>
      </p:sp>
      <p:sp>
        <p:nvSpPr>
          <p:cNvPr id="72" name="Rectangle 71">
            <a:extLst>
              <a:ext uri="{FF2B5EF4-FFF2-40B4-BE49-F238E27FC236}">
                <a16:creationId xmlns:a16="http://schemas.microsoft.com/office/drawing/2014/main" id="{606600D2-1E50-42A4-B1DD-D9905B340693}"/>
              </a:ext>
            </a:extLst>
          </p:cNvPr>
          <p:cNvSpPr/>
          <p:nvPr/>
        </p:nvSpPr>
        <p:spPr>
          <a:xfrm>
            <a:off x="6400419" y="2834472"/>
            <a:ext cx="625824" cy="401053"/>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System</a:t>
            </a:r>
          </a:p>
        </p:txBody>
      </p:sp>
      <p:sp>
        <p:nvSpPr>
          <p:cNvPr id="84" name="Oval 83">
            <a:extLst>
              <a:ext uri="{FF2B5EF4-FFF2-40B4-BE49-F238E27FC236}">
                <a16:creationId xmlns:a16="http://schemas.microsoft.com/office/drawing/2014/main" id="{357B5C3F-8DA1-447D-AE99-2075AAC46978}"/>
              </a:ext>
            </a:extLst>
          </p:cNvPr>
          <p:cNvSpPr/>
          <p:nvPr/>
        </p:nvSpPr>
        <p:spPr>
          <a:xfrm>
            <a:off x="2790649" y="3097965"/>
            <a:ext cx="697831" cy="681790"/>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800" dirty="0"/>
              <a:t>API</a:t>
            </a:r>
          </a:p>
        </p:txBody>
      </p:sp>
      <p:sp>
        <p:nvSpPr>
          <p:cNvPr id="87" name="Oval 86">
            <a:extLst>
              <a:ext uri="{FF2B5EF4-FFF2-40B4-BE49-F238E27FC236}">
                <a16:creationId xmlns:a16="http://schemas.microsoft.com/office/drawing/2014/main" id="{C2BF3D07-798E-452F-8851-2F11A795203A}"/>
              </a:ext>
            </a:extLst>
          </p:cNvPr>
          <p:cNvSpPr/>
          <p:nvPr/>
        </p:nvSpPr>
        <p:spPr>
          <a:xfrm>
            <a:off x="2598144" y="2704936"/>
            <a:ext cx="256673" cy="248653"/>
          </a:xfrm>
          <a:prstGeom prst="ellipse">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a:p>
        </p:txBody>
      </p:sp>
      <p:sp>
        <p:nvSpPr>
          <p:cNvPr id="88" name="Oval 87">
            <a:extLst>
              <a:ext uri="{FF2B5EF4-FFF2-40B4-BE49-F238E27FC236}">
                <a16:creationId xmlns:a16="http://schemas.microsoft.com/office/drawing/2014/main" id="{D0034DD8-2B81-4069-B7BB-32D864A3DCAB}"/>
              </a:ext>
            </a:extLst>
          </p:cNvPr>
          <p:cNvSpPr/>
          <p:nvPr/>
        </p:nvSpPr>
        <p:spPr>
          <a:xfrm>
            <a:off x="3011227" y="2696915"/>
            <a:ext cx="256673" cy="248653"/>
          </a:xfrm>
          <a:prstGeom prst="ellipse">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a:p>
        </p:txBody>
      </p:sp>
      <p:sp>
        <p:nvSpPr>
          <p:cNvPr id="89" name="Oval 88">
            <a:extLst>
              <a:ext uri="{FF2B5EF4-FFF2-40B4-BE49-F238E27FC236}">
                <a16:creationId xmlns:a16="http://schemas.microsoft.com/office/drawing/2014/main" id="{13014DCD-A99E-41F7-BE8D-D5E2336F5623}"/>
              </a:ext>
            </a:extLst>
          </p:cNvPr>
          <p:cNvSpPr/>
          <p:nvPr/>
        </p:nvSpPr>
        <p:spPr>
          <a:xfrm>
            <a:off x="3424310" y="2700925"/>
            <a:ext cx="256673" cy="248653"/>
          </a:xfrm>
          <a:prstGeom prst="ellipse">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a:p>
        </p:txBody>
      </p:sp>
      <p:cxnSp>
        <p:nvCxnSpPr>
          <p:cNvPr id="90" name="Straight Arrow Connector 89">
            <a:extLst>
              <a:ext uri="{FF2B5EF4-FFF2-40B4-BE49-F238E27FC236}">
                <a16:creationId xmlns:a16="http://schemas.microsoft.com/office/drawing/2014/main" id="{20651C95-83DF-4669-A693-B84D28632DB9}"/>
              </a:ext>
            </a:extLst>
          </p:cNvPr>
          <p:cNvCxnSpPr>
            <a:cxnSpLocks/>
            <a:stCxn id="168" idx="0"/>
            <a:endCxn id="84" idx="4"/>
          </p:cNvCxnSpPr>
          <p:nvPr/>
        </p:nvCxnSpPr>
        <p:spPr>
          <a:xfrm flipH="1" flipV="1">
            <a:off x="3139565" y="3779755"/>
            <a:ext cx="11909" cy="1045796"/>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cxnSp>
        <p:nvCxnSpPr>
          <p:cNvPr id="94" name="Straight Arrow Connector 93">
            <a:extLst>
              <a:ext uri="{FF2B5EF4-FFF2-40B4-BE49-F238E27FC236}">
                <a16:creationId xmlns:a16="http://schemas.microsoft.com/office/drawing/2014/main" id="{2C40D27D-BAFF-49EE-9194-99BAE0E8FC80}"/>
              </a:ext>
            </a:extLst>
          </p:cNvPr>
          <p:cNvCxnSpPr>
            <a:cxnSpLocks/>
            <a:stCxn id="84" idx="0"/>
            <a:endCxn id="87" idx="4"/>
          </p:cNvCxnSpPr>
          <p:nvPr/>
        </p:nvCxnSpPr>
        <p:spPr>
          <a:xfrm flipH="1" flipV="1">
            <a:off x="2726478" y="2953589"/>
            <a:ext cx="413084" cy="144379"/>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cxnSp>
        <p:nvCxnSpPr>
          <p:cNvPr id="95" name="Straight Arrow Connector 94">
            <a:extLst>
              <a:ext uri="{FF2B5EF4-FFF2-40B4-BE49-F238E27FC236}">
                <a16:creationId xmlns:a16="http://schemas.microsoft.com/office/drawing/2014/main" id="{F011708A-6BDB-446F-AB0A-3D663415E6C5}"/>
              </a:ext>
            </a:extLst>
          </p:cNvPr>
          <p:cNvCxnSpPr>
            <a:stCxn id="84" idx="0"/>
            <a:endCxn id="88" idx="4"/>
          </p:cNvCxnSpPr>
          <p:nvPr/>
        </p:nvCxnSpPr>
        <p:spPr>
          <a:xfrm flipH="1" flipV="1">
            <a:off x="3139564" y="2945565"/>
            <a:ext cx="1" cy="152400"/>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cxnSp>
        <p:nvCxnSpPr>
          <p:cNvPr id="96" name="Straight Arrow Connector 95">
            <a:extLst>
              <a:ext uri="{FF2B5EF4-FFF2-40B4-BE49-F238E27FC236}">
                <a16:creationId xmlns:a16="http://schemas.microsoft.com/office/drawing/2014/main" id="{D4DB7A56-C344-42CA-9DAF-A5266DA0F8A0}"/>
              </a:ext>
            </a:extLst>
          </p:cNvPr>
          <p:cNvCxnSpPr>
            <a:cxnSpLocks/>
            <a:stCxn id="84" idx="0"/>
            <a:endCxn id="89" idx="4"/>
          </p:cNvCxnSpPr>
          <p:nvPr/>
        </p:nvCxnSpPr>
        <p:spPr>
          <a:xfrm flipV="1">
            <a:off x="3139562" y="2949575"/>
            <a:ext cx="413082" cy="148390"/>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sp>
        <p:nvSpPr>
          <p:cNvPr id="99" name="TextBox 98">
            <a:extLst>
              <a:ext uri="{FF2B5EF4-FFF2-40B4-BE49-F238E27FC236}">
                <a16:creationId xmlns:a16="http://schemas.microsoft.com/office/drawing/2014/main" id="{3F66EDA3-6654-41B4-8BA7-ECF9D51306D2}"/>
              </a:ext>
            </a:extLst>
          </p:cNvPr>
          <p:cNvSpPr txBox="1"/>
          <p:nvPr/>
        </p:nvSpPr>
        <p:spPr>
          <a:xfrm>
            <a:off x="1771241" y="2063422"/>
            <a:ext cx="2736647" cy="600164"/>
          </a:xfrm>
          <a:prstGeom prst="rect">
            <a:avLst/>
          </a:prstGeom>
          <a:noFill/>
        </p:spPr>
        <p:txBody>
          <a:bodyPr wrap="none" rtlCol="0">
            <a:spAutoFit/>
          </a:bodyPr>
          <a:lstStyle/>
          <a:p>
            <a:pPr algn="ctr"/>
            <a:r>
              <a:rPr lang="fi-FI" sz="1100" dirty="0"/>
              <a:t>0-N API </a:t>
            </a:r>
            <a:r>
              <a:rPr lang="fi-FI" sz="1100" dirty="0" err="1"/>
              <a:t>Consumers</a:t>
            </a:r>
            <a:endParaRPr lang="fi-FI" sz="1100" dirty="0"/>
          </a:p>
          <a:p>
            <a:pPr algn="ctr"/>
            <a:r>
              <a:rPr lang="fi-FI" sz="1100" dirty="0"/>
              <a:t>1-N </a:t>
            </a:r>
            <a:r>
              <a:rPr lang="fi-FI" sz="1100" dirty="0" err="1"/>
              <a:t>backend</a:t>
            </a:r>
            <a:r>
              <a:rPr lang="fi-FI" sz="1100" dirty="0"/>
              <a:t> </a:t>
            </a:r>
            <a:r>
              <a:rPr lang="fi-FI" sz="1100" dirty="0" err="1"/>
              <a:t>services</a:t>
            </a:r>
            <a:endParaRPr lang="fi-FI" sz="1100" dirty="0"/>
          </a:p>
          <a:p>
            <a:pPr algn="ctr"/>
            <a:r>
              <a:rPr lang="fi-FI" sz="1100" dirty="0"/>
              <a:t>0-N data </a:t>
            </a:r>
            <a:r>
              <a:rPr lang="fi-FI" sz="1100" dirty="0" err="1"/>
              <a:t>storage</a:t>
            </a:r>
            <a:r>
              <a:rPr lang="fi-FI" sz="1100" dirty="0"/>
              <a:t>, </a:t>
            </a:r>
            <a:r>
              <a:rPr lang="fi-FI" sz="1100" dirty="0" err="1"/>
              <a:t>can</a:t>
            </a:r>
            <a:r>
              <a:rPr lang="fi-FI" sz="1100" dirty="0"/>
              <a:t> just </a:t>
            </a:r>
            <a:r>
              <a:rPr lang="fi-FI" sz="1100" dirty="0" err="1"/>
              <a:t>perform</a:t>
            </a:r>
            <a:r>
              <a:rPr lang="fi-FI" sz="1100" dirty="0"/>
              <a:t> </a:t>
            </a:r>
            <a:r>
              <a:rPr lang="fi-FI" sz="1100" dirty="0" err="1"/>
              <a:t>algorithm</a:t>
            </a:r>
            <a:endParaRPr lang="fi-FI" sz="1100" dirty="0"/>
          </a:p>
        </p:txBody>
      </p:sp>
      <p:sp>
        <p:nvSpPr>
          <p:cNvPr id="101" name="Oval 100">
            <a:extLst>
              <a:ext uri="{FF2B5EF4-FFF2-40B4-BE49-F238E27FC236}">
                <a16:creationId xmlns:a16="http://schemas.microsoft.com/office/drawing/2014/main" id="{D6BE10E7-A775-4A90-B208-26C8F16F654A}"/>
              </a:ext>
            </a:extLst>
          </p:cNvPr>
          <p:cNvSpPr/>
          <p:nvPr/>
        </p:nvSpPr>
        <p:spPr>
          <a:xfrm>
            <a:off x="1958954" y="3591693"/>
            <a:ext cx="687806" cy="328614"/>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700" dirty="0"/>
              <a:t>Micro-</a:t>
            </a:r>
            <a:r>
              <a:rPr lang="fi-FI" sz="700" dirty="0" err="1"/>
              <a:t>service</a:t>
            </a:r>
            <a:endParaRPr lang="fi-FI" sz="700" dirty="0"/>
          </a:p>
        </p:txBody>
      </p:sp>
      <p:cxnSp>
        <p:nvCxnSpPr>
          <p:cNvPr id="103" name="Straight Arrow Connector 102">
            <a:extLst>
              <a:ext uri="{FF2B5EF4-FFF2-40B4-BE49-F238E27FC236}">
                <a16:creationId xmlns:a16="http://schemas.microsoft.com/office/drawing/2014/main" id="{06FDBD56-BF3D-4B88-A8A9-A37268256C94}"/>
              </a:ext>
            </a:extLst>
          </p:cNvPr>
          <p:cNvCxnSpPr>
            <a:cxnSpLocks/>
            <a:stCxn id="101" idx="6"/>
            <a:endCxn id="84" idx="4"/>
          </p:cNvCxnSpPr>
          <p:nvPr/>
        </p:nvCxnSpPr>
        <p:spPr>
          <a:xfrm>
            <a:off x="2646760" y="3756003"/>
            <a:ext cx="492802" cy="23755"/>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sp>
        <p:nvSpPr>
          <p:cNvPr id="108" name="TextBox 107">
            <a:extLst>
              <a:ext uri="{FF2B5EF4-FFF2-40B4-BE49-F238E27FC236}">
                <a16:creationId xmlns:a16="http://schemas.microsoft.com/office/drawing/2014/main" id="{0DB344B5-70FD-483C-A650-31D43DDEE2C0}"/>
              </a:ext>
            </a:extLst>
          </p:cNvPr>
          <p:cNvSpPr txBox="1"/>
          <p:nvPr/>
        </p:nvSpPr>
        <p:spPr>
          <a:xfrm>
            <a:off x="598542" y="2802566"/>
            <a:ext cx="1063664" cy="1954381"/>
          </a:xfrm>
          <a:prstGeom prst="rect">
            <a:avLst/>
          </a:prstGeom>
          <a:noFill/>
        </p:spPr>
        <p:txBody>
          <a:bodyPr wrap="square" rtlCol="0">
            <a:spAutoFit/>
          </a:bodyPr>
          <a:lstStyle/>
          <a:p>
            <a:r>
              <a:rPr lang="fi-FI" sz="1100" dirty="0"/>
              <a:t>Public internet,</a:t>
            </a:r>
          </a:p>
          <a:p>
            <a:r>
              <a:rPr lang="fi-FI" sz="1100" dirty="0"/>
              <a:t>HTTP(S)</a:t>
            </a:r>
          </a:p>
          <a:p>
            <a:endParaRPr lang="fi-FI" sz="1100" dirty="0"/>
          </a:p>
          <a:p>
            <a:r>
              <a:rPr lang="fi-FI" sz="1100" dirty="0" err="1"/>
              <a:t>Mostly</a:t>
            </a:r>
            <a:r>
              <a:rPr lang="fi-FI" sz="1100" dirty="0"/>
              <a:t> </a:t>
            </a:r>
            <a:r>
              <a:rPr lang="fi-FI" sz="1100" dirty="0" err="1"/>
              <a:t>insecure</a:t>
            </a:r>
            <a:r>
              <a:rPr lang="fi-FI" sz="1100" dirty="0"/>
              <a:t> </a:t>
            </a:r>
            <a:r>
              <a:rPr lang="fi-FI" sz="1100" dirty="0" err="1"/>
              <a:t>consumers</a:t>
            </a:r>
            <a:r>
              <a:rPr lang="fi-FI" sz="1100" dirty="0"/>
              <a:t>, </a:t>
            </a:r>
            <a:r>
              <a:rPr lang="fi-FI" sz="1100" dirty="0" err="1"/>
              <a:t>backends</a:t>
            </a:r>
            <a:r>
              <a:rPr lang="fi-FI" sz="1100" dirty="0"/>
              <a:t> and </a:t>
            </a:r>
            <a:r>
              <a:rPr lang="fi-FI" sz="1100" dirty="0" err="1"/>
              <a:t>network</a:t>
            </a:r>
            <a:endParaRPr lang="fi-FI" sz="1100" dirty="0"/>
          </a:p>
          <a:p>
            <a:endParaRPr lang="fi-FI" sz="1100" dirty="0"/>
          </a:p>
          <a:p>
            <a:r>
              <a:rPr lang="fi-FI" sz="1100" dirty="0"/>
              <a:t>Small </a:t>
            </a:r>
            <a:r>
              <a:rPr lang="fi-FI" sz="1100" dirty="0" err="1"/>
              <a:t>payloads</a:t>
            </a:r>
            <a:r>
              <a:rPr lang="fi-FI" sz="1100" dirty="0"/>
              <a:t> of data </a:t>
            </a:r>
            <a:r>
              <a:rPr lang="fi-FI" sz="1100" dirty="0" err="1"/>
              <a:t>often</a:t>
            </a:r>
            <a:endParaRPr lang="fi-FI" sz="1100" dirty="0"/>
          </a:p>
        </p:txBody>
      </p:sp>
      <p:sp>
        <p:nvSpPr>
          <p:cNvPr id="109" name="TextBox 108">
            <a:extLst>
              <a:ext uri="{FF2B5EF4-FFF2-40B4-BE49-F238E27FC236}">
                <a16:creationId xmlns:a16="http://schemas.microsoft.com/office/drawing/2014/main" id="{2473B45B-25B3-4F5D-8610-F3B860012821}"/>
              </a:ext>
            </a:extLst>
          </p:cNvPr>
          <p:cNvSpPr txBox="1"/>
          <p:nvPr/>
        </p:nvSpPr>
        <p:spPr>
          <a:xfrm>
            <a:off x="7816519" y="2628394"/>
            <a:ext cx="1079833" cy="2292935"/>
          </a:xfrm>
          <a:prstGeom prst="rect">
            <a:avLst/>
          </a:prstGeom>
          <a:noFill/>
        </p:spPr>
        <p:txBody>
          <a:bodyPr wrap="square" rtlCol="0">
            <a:spAutoFit/>
          </a:bodyPr>
          <a:lstStyle/>
          <a:p>
            <a:pPr algn="r"/>
            <a:r>
              <a:rPr lang="fi-FI" sz="1100" dirty="0"/>
              <a:t>Private </a:t>
            </a:r>
            <a:r>
              <a:rPr lang="fi-FI" sz="1100" dirty="0" err="1"/>
              <a:t>networks</a:t>
            </a:r>
            <a:r>
              <a:rPr lang="fi-FI" sz="1100" dirty="0"/>
              <a:t>,</a:t>
            </a:r>
          </a:p>
          <a:p>
            <a:pPr algn="r"/>
            <a:r>
              <a:rPr lang="fi-FI" sz="1100" dirty="0"/>
              <a:t>TCP etc. </a:t>
            </a:r>
            <a:r>
              <a:rPr lang="fi-FI" sz="1100" dirty="0" err="1"/>
              <a:t>protocols</a:t>
            </a:r>
            <a:endParaRPr lang="fi-FI" sz="1100" dirty="0"/>
          </a:p>
          <a:p>
            <a:pPr algn="r"/>
            <a:endParaRPr lang="fi-FI" sz="1100" dirty="0"/>
          </a:p>
          <a:p>
            <a:pPr algn="r"/>
            <a:r>
              <a:rPr lang="fi-FI" sz="1100" dirty="0" err="1"/>
              <a:t>Mostly</a:t>
            </a:r>
            <a:r>
              <a:rPr lang="fi-FI" sz="1100" dirty="0"/>
              <a:t> </a:t>
            </a:r>
            <a:r>
              <a:rPr lang="fi-FI" sz="1100" dirty="0" err="1"/>
              <a:t>secure</a:t>
            </a:r>
            <a:r>
              <a:rPr lang="fi-FI" sz="1100" dirty="0"/>
              <a:t> </a:t>
            </a:r>
            <a:r>
              <a:rPr lang="fi-FI" sz="1100" dirty="0" err="1"/>
              <a:t>consumers</a:t>
            </a:r>
            <a:r>
              <a:rPr lang="fi-FI" sz="1100" dirty="0"/>
              <a:t>, </a:t>
            </a:r>
            <a:r>
              <a:rPr lang="fi-FI" sz="1100" dirty="0" err="1"/>
              <a:t>backends</a:t>
            </a:r>
            <a:r>
              <a:rPr lang="fi-FI" sz="1100" dirty="0"/>
              <a:t> and </a:t>
            </a:r>
            <a:r>
              <a:rPr lang="fi-FI" sz="1100" dirty="0" err="1"/>
              <a:t>network</a:t>
            </a:r>
            <a:endParaRPr lang="fi-FI" sz="1100" dirty="0"/>
          </a:p>
          <a:p>
            <a:pPr algn="r"/>
            <a:endParaRPr lang="fi-FI" sz="1100" dirty="0"/>
          </a:p>
          <a:p>
            <a:pPr algn="r"/>
            <a:r>
              <a:rPr lang="fi-FI" sz="1100" dirty="0" err="1"/>
              <a:t>Huge</a:t>
            </a:r>
            <a:r>
              <a:rPr lang="fi-FI" sz="1100" dirty="0"/>
              <a:t> </a:t>
            </a:r>
            <a:r>
              <a:rPr lang="fi-FI" sz="1100" dirty="0" err="1"/>
              <a:t>payloads</a:t>
            </a:r>
            <a:r>
              <a:rPr lang="fi-FI" sz="1100" dirty="0"/>
              <a:t> of data at </a:t>
            </a:r>
            <a:r>
              <a:rPr lang="fi-FI" sz="1100" dirty="0" err="1"/>
              <a:t>intervals</a:t>
            </a:r>
            <a:endParaRPr lang="fi-FI" sz="1100" dirty="0"/>
          </a:p>
        </p:txBody>
      </p:sp>
      <p:sp>
        <p:nvSpPr>
          <p:cNvPr id="110" name="Oval 109">
            <a:extLst>
              <a:ext uri="{FF2B5EF4-FFF2-40B4-BE49-F238E27FC236}">
                <a16:creationId xmlns:a16="http://schemas.microsoft.com/office/drawing/2014/main" id="{7C0C9B92-9B21-49E0-ABFE-5900441874D5}"/>
              </a:ext>
            </a:extLst>
          </p:cNvPr>
          <p:cNvSpPr/>
          <p:nvPr/>
        </p:nvSpPr>
        <p:spPr>
          <a:xfrm>
            <a:off x="1780510" y="4169663"/>
            <a:ext cx="1042535" cy="294238"/>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900" dirty="0" err="1"/>
              <a:t>Integration</a:t>
            </a:r>
            <a:r>
              <a:rPr lang="fi-FI" sz="900" dirty="0"/>
              <a:t> IN/OUT</a:t>
            </a:r>
          </a:p>
        </p:txBody>
      </p:sp>
      <p:cxnSp>
        <p:nvCxnSpPr>
          <p:cNvPr id="113" name="Connector: Curved 112">
            <a:extLst>
              <a:ext uri="{FF2B5EF4-FFF2-40B4-BE49-F238E27FC236}">
                <a16:creationId xmlns:a16="http://schemas.microsoft.com/office/drawing/2014/main" id="{FDE8BACA-4511-441B-AA21-D2798585A09A}"/>
              </a:ext>
            </a:extLst>
          </p:cNvPr>
          <p:cNvCxnSpPr>
            <a:cxnSpLocks/>
            <a:stCxn id="101" idx="4"/>
            <a:endCxn id="110" idx="0"/>
          </p:cNvCxnSpPr>
          <p:nvPr/>
        </p:nvCxnSpPr>
        <p:spPr>
          <a:xfrm rot="5400000">
            <a:off x="2177638" y="4044444"/>
            <a:ext cx="249356" cy="1082"/>
          </a:xfrm>
          <a:prstGeom prst="curvedConnector3">
            <a:avLst/>
          </a:prstGeom>
          <a:ln>
            <a:prstDash val="dash"/>
            <a:tailEnd type="triangle"/>
          </a:ln>
        </p:spPr>
        <p:style>
          <a:lnRef idx="2">
            <a:schemeClr val="dk1"/>
          </a:lnRef>
          <a:fillRef idx="1">
            <a:schemeClr val="lt1"/>
          </a:fillRef>
          <a:effectRef idx="0">
            <a:schemeClr val="dk1"/>
          </a:effectRef>
          <a:fontRef idx="minor">
            <a:schemeClr val="dk1"/>
          </a:fontRef>
        </p:style>
      </p:cxnSp>
      <p:cxnSp>
        <p:nvCxnSpPr>
          <p:cNvPr id="115" name="Straight Arrow Connector 114">
            <a:extLst>
              <a:ext uri="{FF2B5EF4-FFF2-40B4-BE49-F238E27FC236}">
                <a16:creationId xmlns:a16="http://schemas.microsoft.com/office/drawing/2014/main" id="{BCFB778D-1E8F-4C61-90C8-0A3863CC7FA4}"/>
              </a:ext>
            </a:extLst>
          </p:cNvPr>
          <p:cNvCxnSpPr>
            <a:cxnSpLocks/>
            <a:stCxn id="110" idx="4"/>
            <a:endCxn id="168" idx="0"/>
          </p:cNvCxnSpPr>
          <p:nvPr/>
        </p:nvCxnSpPr>
        <p:spPr>
          <a:xfrm>
            <a:off x="2301775" y="4463901"/>
            <a:ext cx="849696" cy="361650"/>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sp>
        <p:nvSpPr>
          <p:cNvPr id="148" name="Oval 147">
            <a:extLst>
              <a:ext uri="{FF2B5EF4-FFF2-40B4-BE49-F238E27FC236}">
                <a16:creationId xmlns:a16="http://schemas.microsoft.com/office/drawing/2014/main" id="{9791DD6E-8FE5-4426-88AC-5C26433ECECE}"/>
              </a:ext>
            </a:extLst>
          </p:cNvPr>
          <p:cNvSpPr/>
          <p:nvPr/>
        </p:nvSpPr>
        <p:spPr>
          <a:xfrm>
            <a:off x="3730949" y="3885026"/>
            <a:ext cx="813743" cy="399880"/>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700" dirty="0"/>
              <a:t>Smart </a:t>
            </a:r>
            <a:r>
              <a:rPr lang="fi-FI" sz="700" dirty="0" err="1"/>
              <a:t>contract</a:t>
            </a:r>
            <a:endParaRPr lang="fi-FI" sz="700" dirty="0"/>
          </a:p>
        </p:txBody>
      </p:sp>
      <p:cxnSp>
        <p:nvCxnSpPr>
          <p:cNvPr id="149" name="Straight Arrow Connector 148">
            <a:extLst>
              <a:ext uri="{FF2B5EF4-FFF2-40B4-BE49-F238E27FC236}">
                <a16:creationId xmlns:a16="http://schemas.microsoft.com/office/drawing/2014/main" id="{18C158DC-CD77-4D95-8E65-DD6B69AEA1B0}"/>
              </a:ext>
            </a:extLst>
          </p:cNvPr>
          <p:cNvCxnSpPr>
            <a:cxnSpLocks/>
            <a:stCxn id="84" idx="4"/>
            <a:endCxn id="148" idx="2"/>
          </p:cNvCxnSpPr>
          <p:nvPr/>
        </p:nvCxnSpPr>
        <p:spPr>
          <a:xfrm>
            <a:off x="3139562" y="3779758"/>
            <a:ext cx="591384" cy="305211"/>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sp>
        <p:nvSpPr>
          <p:cNvPr id="152" name="Oval 151">
            <a:extLst>
              <a:ext uri="{FF2B5EF4-FFF2-40B4-BE49-F238E27FC236}">
                <a16:creationId xmlns:a16="http://schemas.microsoft.com/office/drawing/2014/main" id="{24D5728E-5A9C-4BF1-A270-2901CDFF0E4E}"/>
              </a:ext>
            </a:extLst>
          </p:cNvPr>
          <p:cNvSpPr/>
          <p:nvPr/>
        </p:nvSpPr>
        <p:spPr>
          <a:xfrm>
            <a:off x="3200442" y="4245651"/>
            <a:ext cx="762236" cy="41980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800" dirty="0" err="1"/>
              <a:t>Chatbot</a:t>
            </a:r>
            <a:endParaRPr lang="fi-FI" sz="800" dirty="0"/>
          </a:p>
        </p:txBody>
      </p:sp>
      <p:sp>
        <p:nvSpPr>
          <p:cNvPr id="153" name="Oval 152">
            <a:extLst>
              <a:ext uri="{FF2B5EF4-FFF2-40B4-BE49-F238E27FC236}">
                <a16:creationId xmlns:a16="http://schemas.microsoft.com/office/drawing/2014/main" id="{58C92DD6-6205-45BE-9460-E05E0AF067E5}"/>
              </a:ext>
            </a:extLst>
          </p:cNvPr>
          <p:cNvSpPr/>
          <p:nvPr/>
        </p:nvSpPr>
        <p:spPr>
          <a:xfrm>
            <a:off x="3671766" y="3359953"/>
            <a:ext cx="762236" cy="41980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800" dirty="0" err="1"/>
              <a:t>IoT</a:t>
            </a:r>
            <a:r>
              <a:rPr lang="fi-FI" sz="800" dirty="0"/>
              <a:t> </a:t>
            </a:r>
            <a:r>
              <a:rPr lang="fi-FI" sz="800" dirty="0" err="1"/>
              <a:t>device</a:t>
            </a:r>
            <a:endParaRPr lang="fi-FI" sz="800" dirty="0"/>
          </a:p>
        </p:txBody>
      </p:sp>
      <p:cxnSp>
        <p:nvCxnSpPr>
          <p:cNvPr id="155" name="Straight Arrow Connector 154">
            <a:extLst>
              <a:ext uri="{FF2B5EF4-FFF2-40B4-BE49-F238E27FC236}">
                <a16:creationId xmlns:a16="http://schemas.microsoft.com/office/drawing/2014/main" id="{CDB695F4-0025-46ED-920A-5B677143EF72}"/>
              </a:ext>
            </a:extLst>
          </p:cNvPr>
          <p:cNvCxnSpPr>
            <a:cxnSpLocks/>
            <a:stCxn id="84" idx="4"/>
            <a:endCxn id="153" idx="3"/>
          </p:cNvCxnSpPr>
          <p:nvPr/>
        </p:nvCxnSpPr>
        <p:spPr>
          <a:xfrm flipV="1">
            <a:off x="3139565" y="3718279"/>
            <a:ext cx="643831" cy="61479"/>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cxnSp>
        <p:nvCxnSpPr>
          <p:cNvPr id="158" name="Straight Arrow Connector 157">
            <a:extLst>
              <a:ext uri="{FF2B5EF4-FFF2-40B4-BE49-F238E27FC236}">
                <a16:creationId xmlns:a16="http://schemas.microsoft.com/office/drawing/2014/main" id="{41360064-90FF-4A00-89DB-A75970F8A753}"/>
              </a:ext>
            </a:extLst>
          </p:cNvPr>
          <p:cNvCxnSpPr>
            <a:cxnSpLocks/>
            <a:stCxn id="84" idx="4"/>
            <a:endCxn id="152" idx="1"/>
          </p:cNvCxnSpPr>
          <p:nvPr/>
        </p:nvCxnSpPr>
        <p:spPr>
          <a:xfrm>
            <a:off x="3139565" y="3779758"/>
            <a:ext cx="172507" cy="527375"/>
          </a:xfrm>
          <a:prstGeom prst="straightConnector1">
            <a:avLst/>
          </a:prstGeom>
          <a:ln>
            <a:prstDash val="dash"/>
            <a:headEnd type="triangle"/>
            <a:tailEnd type="triangle"/>
          </a:ln>
        </p:spPr>
        <p:style>
          <a:lnRef idx="2">
            <a:schemeClr val="dk1"/>
          </a:lnRef>
          <a:fillRef idx="1">
            <a:schemeClr val="lt1"/>
          </a:fillRef>
          <a:effectRef idx="0">
            <a:schemeClr val="dk1"/>
          </a:effectRef>
          <a:fontRef idx="minor">
            <a:schemeClr val="dk1"/>
          </a:fontRef>
        </p:style>
      </p:cxnSp>
      <p:sp>
        <p:nvSpPr>
          <p:cNvPr id="168" name="Rectangle 167">
            <a:extLst>
              <a:ext uri="{FF2B5EF4-FFF2-40B4-BE49-F238E27FC236}">
                <a16:creationId xmlns:a16="http://schemas.microsoft.com/office/drawing/2014/main" id="{BF127191-4498-4357-AA1E-70398AB96DC1}"/>
              </a:ext>
            </a:extLst>
          </p:cNvPr>
          <p:cNvSpPr/>
          <p:nvPr/>
        </p:nvSpPr>
        <p:spPr>
          <a:xfrm>
            <a:off x="2838559" y="4825554"/>
            <a:ext cx="625824" cy="401053"/>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System</a:t>
            </a:r>
          </a:p>
        </p:txBody>
      </p:sp>
      <p:sp>
        <p:nvSpPr>
          <p:cNvPr id="171" name="Rectangle 170">
            <a:extLst>
              <a:ext uri="{FF2B5EF4-FFF2-40B4-BE49-F238E27FC236}">
                <a16:creationId xmlns:a16="http://schemas.microsoft.com/office/drawing/2014/main" id="{EB4F667B-671F-4CFB-926C-9C10382AD712}"/>
              </a:ext>
            </a:extLst>
          </p:cNvPr>
          <p:cNvSpPr/>
          <p:nvPr/>
        </p:nvSpPr>
        <p:spPr>
          <a:xfrm>
            <a:off x="6367575" y="4816155"/>
            <a:ext cx="625824" cy="401053"/>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System</a:t>
            </a:r>
          </a:p>
        </p:txBody>
      </p:sp>
    </p:spTree>
    <p:extLst>
      <p:ext uri="{BB962C8B-B14F-4D97-AF65-F5344CB8AC3E}">
        <p14:creationId xmlns:p14="http://schemas.microsoft.com/office/powerpoint/2010/main" val="27538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ABE4-7702-4D7B-9DA9-E2D0ECAF5F12}"/>
              </a:ext>
            </a:extLst>
          </p:cNvPr>
          <p:cNvSpPr>
            <a:spLocks noGrp="1"/>
          </p:cNvSpPr>
          <p:nvPr>
            <p:ph type="title"/>
          </p:nvPr>
        </p:nvSpPr>
        <p:spPr/>
        <p:txBody>
          <a:bodyPr/>
          <a:lstStyle/>
          <a:p>
            <a:r>
              <a:rPr lang="fi-FI" dirty="0" err="1"/>
              <a:t>APIs</a:t>
            </a:r>
            <a:r>
              <a:rPr lang="fi-FI" dirty="0"/>
              <a:t> </a:t>
            </a:r>
            <a:r>
              <a:rPr lang="fi-FI" dirty="0" err="1"/>
              <a:t>need</a:t>
            </a:r>
            <a:r>
              <a:rPr lang="fi-FI" dirty="0"/>
              <a:t> </a:t>
            </a:r>
            <a:r>
              <a:rPr lang="fi-FI" dirty="0" err="1"/>
              <a:t>DevOps</a:t>
            </a:r>
            <a:r>
              <a:rPr lang="fi-FI" dirty="0"/>
              <a:t> x2:</a:t>
            </a:r>
            <a:br>
              <a:rPr lang="fi-FI" dirty="0"/>
            </a:br>
            <a:r>
              <a:rPr lang="fi-FI" dirty="0" err="1"/>
              <a:t>Interface</a:t>
            </a:r>
            <a:r>
              <a:rPr lang="fi-FI" dirty="0"/>
              <a:t> + </a:t>
            </a:r>
            <a:r>
              <a:rPr lang="fi-FI" dirty="0" err="1"/>
              <a:t>Implementation</a:t>
            </a:r>
            <a:endParaRPr lang="fi-FI" dirty="0"/>
          </a:p>
        </p:txBody>
      </p:sp>
      <p:pic>
        <p:nvPicPr>
          <p:cNvPr id="3" name="Picture 2" descr="Illustration showing stages in a DevOps toolchain">
            <a:extLst>
              <a:ext uri="{FF2B5EF4-FFF2-40B4-BE49-F238E27FC236}">
                <a16:creationId xmlns:a16="http://schemas.microsoft.com/office/drawing/2014/main" id="{E4716AE3-8267-475E-971D-9F70E40D084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93305" y="3141702"/>
            <a:ext cx="3433449" cy="1944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E23D5D-0663-4A02-8883-239167C76A84}"/>
              </a:ext>
            </a:extLst>
          </p:cNvPr>
          <p:cNvSpPr txBox="1"/>
          <p:nvPr/>
        </p:nvSpPr>
        <p:spPr>
          <a:xfrm>
            <a:off x="4014537" y="5149166"/>
            <a:ext cx="4084360" cy="253916"/>
          </a:xfrm>
          <a:prstGeom prst="rect">
            <a:avLst/>
          </a:prstGeom>
          <a:noFill/>
        </p:spPr>
        <p:txBody>
          <a:bodyPr wrap="square" rtlCol="0">
            <a:spAutoFit/>
          </a:bodyPr>
          <a:lstStyle/>
          <a:p>
            <a:r>
              <a:rPr lang="en-US" sz="1050" dirty="0">
                <a:hlinkClick r:id="rId4"/>
              </a:rPr>
              <a:t>By </a:t>
            </a:r>
            <a:r>
              <a:rPr lang="en-US" sz="1050" dirty="0" err="1">
                <a:hlinkClick r:id="rId4"/>
              </a:rPr>
              <a:t>Kharnagy</a:t>
            </a:r>
            <a:r>
              <a:rPr lang="en-US" sz="1050" dirty="0">
                <a:hlinkClick r:id="rId4"/>
              </a:rPr>
              <a:t> - Own work, CC BY-SA 4.0</a:t>
            </a:r>
            <a:endParaRPr lang="fi-FI" sz="1050" dirty="0"/>
          </a:p>
        </p:txBody>
      </p:sp>
      <p:sp>
        <p:nvSpPr>
          <p:cNvPr id="5" name="Speech Bubble: Rectangle 4">
            <a:extLst>
              <a:ext uri="{FF2B5EF4-FFF2-40B4-BE49-F238E27FC236}">
                <a16:creationId xmlns:a16="http://schemas.microsoft.com/office/drawing/2014/main" id="{044C0E31-1BB5-4A54-A5F2-3817520ADD8F}"/>
              </a:ext>
            </a:extLst>
          </p:cNvPr>
          <p:cNvSpPr/>
          <p:nvPr/>
        </p:nvSpPr>
        <p:spPr>
          <a:xfrm>
            <a:off x="4729880" y="2554985"/>
            <a:ext cx="1426438" cy="523974"/>
          </a:xfrm>
          <a:prstGeom prst="wedgeRectCallout">
            <a:avLst>
              <a:gd name="adj1" fmla="val 13808"/>
              <a:gd name="adj2" fmla="val 63653"/>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Release </a:t>
            </a:r>
            <a:r>
              <a:rPr lang="fi-FI" sz="1050" dirty="0" err="1"/>
              <a:t>both</a:t>
            </a:r>
            <a:r>
              <a:rPr lang="fi-FI" sz="1050" dirty="0"/>
              <a:t> API </a:t>
            </a:r>
            <a:r>
              <a:rPr lang="fi-FI" sz="1050" dirty="0" err="1"/>
              <a:t>interface</a:t>
            </a:r>
            <a:r>
              <a:rPr lang="fi-FI" sz="1050" dirty="0"/>
              <a:t> and </a:t>
            </a:r>
            <a:r>
              <a:rPr lang="fi-FI" sz="1050" dirty="0" err="1"/>
              <a:t>code</a:t>
            </a:r>
            <a:r>
              <a:rPr lang="fi-FI" sz="1050" dirty="0"/>
              <a:t> </a:t>
            </a:r>
            <a:r>
              <a:rPr lang="fi-FI" sz="1050" dirty="0" err="1"/>
              <a:t>which</a:t>
            </a:r>
            <a:r>
              <a:rPr lang="fi-FI" sz="1050" dirty="0"/>
              <a:t> </a:t>
            </a:r>
            <a:r>
              <a:rPr lang="fi-FI" sz="1050" dirty="0" err="1"/>
              <a:t>implements</a:t>
            </a:r>
            <a:r>
              <a:rPr lang="fi-FI" sz="1050" dirty="0"/>
              <a:t> it</a:t>
            </a:r>
          </a:p>
        </p:txBody>
      </p:sp>
      <p:sp>
        <p:nvSpPr>
          <p:cNvPr id="6" name="Speech Bubble: Rectangle 5">
            <a:extLst>
              <a:ext uri="{FF2B5EF4-FFF2-40B4-BE49-F238E27FC236}">
                <a16:creationId xmlns:a16="http://schemas.microsoft.com/office/drawing/2014/main" id="{FCB870FC-ACA0-4F9A-9075-36E9FE8B053B}"/>
              </a:ext>
            </a:extLst>
          </p:cNvPr>
          <p:cNvSpPr/>
          <p:nvPr/>
        </p:nvSpPr>
        <p:spPr>
          <a:xfrm>
            <a:off x="6672459" y="4461031"/>
            <a:ext cx="1426438" cy="755279"/>
          </a:xfrm>
          <a:prstGeom prst="wedgeRectCallout">
            <a:avLst>
              <a:gd name="adj1" fmla="val -59516"/>
              <a:gd name="adj2" fmla="val 19427"/>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err="1"/>
              <a:t>Monitor</a:t>
            </a:r>
            <a:r>
              <a:rPr lang="fi-FI" sz="1050" dirty="0"/>
              <a:t> API </a:t>
            </a:r>
            <a:r>
              <a:rPr lang="fi-FI" sz="1050" dirty="0" err="1"/>
              <a:t>performance</a:t>
            </a:r>
            <a:r>
              <a:rPr lang="fi-FI" sz="1050" dirty="0"/>
              <a:t>, </a:t>
            </a:r>
            <a:r>
              <a:rPr lang="fi-FI" sz="1050" dirty="0" err="1"/>
              <a:t>code</a:t>
            </a:r>
            <a:r>
              <a:rPr lang="fi-FI" sz="1050" dirty="0"/>
              <a:t>, </a:t>
            </a:r>
            <a:r>
              <a:rPr lang="fi-FI" sz="1050" dirty="0" err="1"/>
              <a:t>developer</a:t>
            </a:r>
            <a:r>
              <a:rPr lang="fi-FI" sz="1050" dirty="0"/>
              <a:t> </a:t>
            </a:r>
            <a:r>
              <a:rPr lang="fi-FI" sz="1050" dirty="0" err="1"/>
              <a:t>experience</a:t>
            </a:r>
            <a:r>
              <a:rPr lang="fi-FI" sz="1050" dirty="0"/>
              <a:t> &amp; business </a:t>
            </a:r>
            <a:r>
              <a:rPr lang="fi-FI" sz="1050" dirty="0" err="1"/>
              <a:t>metrics</a:t>
            </a:r>
            <a:endParaRPr lang="fi-FI" sz="1050" dirty="0"/>
          </a:p>
        </p:txBody>
      </p:sp>
      <p:sp>
        <p:nvSpPr>
          <p:cNvPr id="8" name="Speech Bubble: Rectangle 7">
            <a:extLst>
              <a:ext uri="{FF2B5EF4-FFF2-40B4-BE49-F238E27FC236}">
                <a16:creationId xmlns:a16="http://schemas.microsoft.com/office/drawing/2014/main" id="{34F23F54-E64E-488A-853F-B7FDA8ADE8D5}"/>
              </a:ext>
            </a:extLst>
          </p:cNvPr>
          <p:cNvSpPr/>
          <p:nvPr/>
        </p:nvSpPr>
        <p:spPr>
          <a:xfrm>
            <a:off x="6868700" y="3233096"/>
            <a:ext cx="1426438" cy="755279"/>
          </a:xfrm>
          <a:prstGeom prst="wedgeRectCallout">
            <a:avLst>
              <a:gd name="adj1" fmla="val -59516"/>
              <a:gd name="adj2" fmla="val 19427"/>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err="1"/>
              <a:t>Configure</a:t>
            </a:r>
            <a:r>
              <a:rPr lang="fi-FI" sz="1050" dirty="0"/>
              <a:t> API </a:t>
            </a:r>
            <a:r>
              <a:rPr lang="fi-FI" sz="1050" dirty="0" err="1"/>
              <a:t>interface</a:t>
            </a:r>
            <a:r>
              <a:rPr lang="fi-FI" sz="1050" dirty="0"/>
              <a:t>, management &amp; </a:t>
            </a:r>
            <a:r>
              <a:rPr lang="fi-FI" sz="1050" dirty="0" err="1"/>
              <a:t>code</a:t>
            </a:r>
            <a:r>
              <a:rPr lang="fi-FI" sz="1050" dirty="0"/>
              <a:t> </a:t>
            </a:r>
            <a:r>
              <a:rPr lang="fi-FI" sz="1050" dirty="0" err="1"/>
              <a:t>environment</a:t>
            </a:r>
            <a:endParaRPr lang="fi-FI" sz="1050" dirty="0"/>
          </a:p>
        </p:txBody>
      </p:sp>
      <p:sp>
        <p:nvSpPr>
          <p:cNvPr id="9" name="Speech Bubble: Rectangle 8">
            <a:extLst>
              <a:ext uri="{FF2B5EF4-FFF2-40B4-BE49-F238E27FC236}">
                <a16:creationId xmlns:a16="http://schemas.microsoft.com/office/drawing/2014/main" id="{B930CEED-90CD-4605-AAAE-7F2C8E75102D}"/>
              </a:ext>
            </a:extLst>
          </p:cNvPr>
          <p:cNvSpPr/>
          <p:nvPr/>
        </p:nvSpPr>
        <p:spPr>
          <a:xfrm>
            <a:off x="1724915" y="4461030"/>
            <a:ext cx="1426438" cy="755279"/>
          </a:xfrm>
          <a:prstGeom prst="wedgeRectCallout">
            <a:avLst>
              <a:gd name="adj1" fmla="val 63423"/>
              <a:gd name="adj2" fmla="val -25351"/>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err="1"/>
              <a:t>Create</a:t>
            </a:r>
            <a:r>
              <a:rPr lang="fi-FI" sz="1050" dirty="0"/>
              <a:t>, </a:t>
            </a:r>
            <a:r>
              <a:rPr lang="fi-FI" sz="1050" dirty="0" err="1"/>
              <a:t>verify</a:t>
            </a:r>
            <a:r>
              <a:rPr lang="fi-FI" sz="1050" dirty="0"/>
              <a:t> and </a:t>
            </a:r>
            <a:r>
              <a:rPr lang="fi-FI" sz="1050" dirty="0" err="1"/>
              <a:t>package</a:t>
            </a:r>
            <a:r>
              <a:rPr lang="fi-FI" sz="1050" dirty="0"/>
              <a:t> API </a:t>
            </a:r>
            <a:r>
              <a:rPr lang="fi-FI" sz="1050" dirty="0" err="1"/>
              <a:t>interface</a:t>
            </a:r>
            <a:r>
              <a:rPr lang="fi-FI" sz="1050" dirty="0"/>
              <a:t> &amp; </a:t>
            </a:r>
            <a:r>
              <a:rPr lang="fi-FI" sz="1050" dirty="0" err="1"/>
              <a:t>code</a:t>
            </a:r>
            <a:r>
              <a:rPr lang="fi-FI" sz="1050" dirty="0"/>
              <a:t> </a:t>
            </a:r>
            <a:r>
              <a:rPr lang="fi-FI" sz="1050" dirty="0" err="1"/>
              <a:t>which</a:t>
            </a:r>
            <a:r>
              <a:rPr lang="fi-FI" sz="1050" dirty="0"/>
              <a:t> </a:t>
            </a:r>
            <a:r>
              <a:rPr lang="fi-FI" sz="1050" dirty="0" err="1"/>
              <a:t>implements</a:t>
            </a:r>
            <a:r>
              <a:rPr lang="fi-FI" sz="1050" dirty="0"/>
              <a:t> it</a:t>
            </a:r>
          </a:p>
        </p:txBody>
      </p:sp>
      <p:sp>
        <p:nvSpPr>
          <p:cNvPr id="10" name="Speech Bubble: Rectangle 9">
            <a:extLst>
              <a:ext uri="{FF2B5EF4-FFF2-40B4-BE49-F238E27FC236}">
                <a16:creationId xmlns:a16="http://schemas.microsoft.com/office/drawing/2014/main" id="{21418C31-CA36-42D7-A4D8-1ABD740338A7}"/>
              </a:ext>
            </a:extLst>
          </p:cNvPr>
          <p:cNvSpPr/>
          <p:nvPr/>
        </p:nvSpPr>
        <p:spPr>
          <a:xfrm>
            <a:off x="2586025" y="2386423"/>
            <a:ext cx="1426438" cy="755279"/>
          </a:xfrm>
          <a:prstGeom prst="wedgeRectCallout">
            <a:avLst>
              <a:gd name="adj1" fmla="val 61228"/>
              <a:gd name="adj2" fmla="val 31037"/>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Plan API business </a:t>
            </a:r>
            <a:r>
              <a:rPr lang="fi-FI" sz="1050" dirty="0" err="1"/>
              <a:t>model</a:t>
            </a:r>
            <a:r>
              <a:rPr lang="fi-FI" sz="1050" dirty="0"/>
              <a:t>, API </a:t>
            </a:r>
            <a:r>
              <a:rPr lang="fi-FI" sz="1050" dirty="0" err="1"/>
              <a:t>consumer</a:t>
            </a:r>
            <a:r>
              <a:rPr lang="fi-FI" sz="1050" dirty="0"/>
              <a:t> </a:t>
            </a:r>
            <a:r>
              <a:rPr lang="fi-FI" sz="1050" dirty="0" err="1"/>
              <a:t>requirements</a:t>
            </a:r>
            <a:r>
              <a:rPr lang="fi-FI" sz="1050" dirty="0"/>
              <a:t>, </a:t>
            </a:r>
            <a:r>
              <a:rPr lang="fi-FI" sz="1050" dirty="0" err="1"/>
              <a:t>interfaces</a:t>
            </a:r>
            <a:r>
              <a:rPr lang="fi-FI" sz="1050" dirty="0"/>
              <a:t>, API </a:t>
            </a:r>
            <a:r>
              <a:rPr lang="fi-FI" sz="1050" dirty="0" err="1"/>
              <a:t>mgmt</a:t>
            </a:r>
            <a:r>
              <a:rPr lang="fi-FI" sz="1050" dirty="0"/>
              <a:t>, </a:t>
            </a:r>
            <a:r>
              <a:rPr lang="fi-FI" sz="1050" dirty="0" err="1"/>
              <a:t>code</a:t>
            </a:r>
            <a:endParaRPr lang="fi-FI" sz="1050" dirty="0"/>
          </a:p>
        </p:txBody>
      </p:sp>
    </p:spTree>
    <p:extLst>
      <p:ext uri="{BB962C8B-B14F-4D97-AF65-F5344CB8AC3E}">
        <p14:creationId xmlns:p14="http://schemas.microsoft.com/office/powerpoint/2010/main" val="910847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B000-3C71-4CA8-B232-6C1AB4B096BC}"/>
              </a:ext>
            </a:extLst>
          </p:cNvPr>
          <p:cNvSpPr>
            <a:spLocks noGrp="1"/>
          </p:cNvSpPr>
          <p:nvPr>
            <p:ph type="title"/>
          </p:nvPr>
        </p:nvSpPr>
        <p:spPr/>
        <p:txBody>
          <a:bodyPr/>
          <a:lstStyle/>
          <a:p>
            <a:r>
              <a:rPr lang="fi-FI" dirty="0"/>
              <a:t>APIOPS </a:t>
            </a:r>
            <a:r>
              <a:rPr lang="fi-FI" dirty="0" err="1"/>
              <a:t>Cycle</a:t>
            </a:r>
            <a:r>
              <a:rPr lang="fi-FI" dirty="0"/>
              <a:t> for </a:t>
            </a:r>
            <a:r>
              <a:rPr lang="fi-FI" dirty="0" err="1"/>
              <a:t>all</a:t>
            </a:r>
            <a:r>
              <a:rPr lang="fi-FI" dirty="0"/>
              <a:t> </a:t>
            </a:r>
            <a:r>
              <a:rPr lang="fi-FI" dirty="0" err="1"/>
              <a:t>changes</a:t>
            </a:r>
            <a:endParaRPr lang="fi-FI" dirty="0"/>
          </a:p>
        </p:txBody>
      </p:sp>
      <p:grpSp>
        <p:nvGrpSpPr>
          <p:cNvPr id="3" name="Group 2">
            <a:extLst>
              <a:ext uri="{FF2B5EF4-FFF2-40B4-BE49-F238E27FC236}">
                <a16:creationId xmlns:a16="http://schemas.microsoft.com/office/drawing/2014/main" id="{87F737C7-B716-4C93-8786-43664A43EFFF}"/>
              </a:ext>
            </a:extLst>
          </p:cNvPr>
          <p:cNvGrpSpPr/>
          <p:nvPr/>
        </p:nvGrpSpPr>
        <p:grpSpPr>
          <a:xfrm>
            <a:off x="451123" y="2572145"/>
            <a:ext cx="3468306" cy="3234408"/>
            <a:chOff x="2903411" y="1111598"/>
            <a:chExt cx="3468306" cy="3234408"/>
          </a:xfrm>
        </p:grpSpPr>
        <p:grpSp>
          <p:nvGrpSpPr>
            <p:cNvPr id="4" name="Group 3">
              <a:extLst>
                <a:ext uri="{FF2B5EF4-FFF2-40B4-BE49-F238E27FC236}">
                  <a16:creationId xmlns:a16="http://schemas.microsoft.com/office/drawing/2014/main" id="{E185D453-63E2-4D5C-9FCC-4AAF36A53791}"/>
                </a:ext>
              </a:extLst>
            </p:cNvPr>
            <p:cNvGrpSpPr/>
            <p:nvPr/>
          </p:nvGrpSpPr>
          <p:grpSpPr>
            <a:xfrm>
              <a:off x="4305598" y="1111598"/>
              <a:ext cx="694962" cy="464870"/>
              <a:chOff x="650239" y="1117599"/>
              <a:chExt cx="7112000" cy="3803224"/>
            </a:xfrm>
          </p:grpSpPr>
          <p:sp>
            <p:nvSpPr>
              <p:cNvPr id="40" name="Rectangle: Rounded Corners 39">
                <a:extLst>
                  <a:ext uri="{FF2B5EF4-FFF2-40B4-BE49-F238E27FC236}">
                    <a16:creationId xmlns:a16="http://schemas.microsoft.com/office/drawing/2014/main" id="{35B3DC64-3C89-4342-84E2-220CD4586F38}"/>
                  </a:ext>
                </a:extLst>
              </p:cNvPr>
              <p:cNvSpPr/>
              <p:nvPr/>
            </p:nvSpPr>
            <p:spPr bwMode="auto">
              <a:xfrm>
                <a:off x="650240" y="1124372"/>
                <a:ext cx="1388533" cy="2614507"/>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1" name="Rectangle: Rounded Corners 40">
                <a:extLst>
                  <a:ext uri="{FF2B5EF4-FFF2-40B4-BE49-F238E27FC236}">
                    <a16:creationId xmlns:a16="http://schemas.microsoft.com/office/drawing/2014/main" id="{DD4FF4E3-AC35-4C79-BE9C-A05894A7952D}"/>
                  </a:ext>
                </a:extLst>
              </p:cNvPr>
              <p:cNvSpPr/>
              <p:nvPr/>
            </p:nvSpPr>
            <p:spPr bwMode="auto">
              <a:xfrm>
                <a:off x="2038774" y="1124373"/>
                <a:ext cx="1259840" cy="1327574"/>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2" name="Rectangle: Rounded Corners 41">
                <a:extLst>
                  <a:ext uri="{FF2B5EF4-FFF2-40B4-BE49-F238E27FC236}">
                    <a16:creationId xmlns:a16="http://schemas.microsoft.com/office/drawing/2014/main" id="{34F8677C-D5C1-460A-A034-70E433A2BAEB}"/>
                  </a:ext>
                </a:extLst>
              </p:cNvPr>
              <p:cNvSpPr/>
              <p:nvPr/>
            </p:nvSpPr>
            <p:spPr bwMode="auto">
              <a:xfrm>
                <a:off x="2038773" y="2451947"/>
                <a:ext cx="1259840" cy="128693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3" name="Rectangle: Rounded Corners 42">
                <a:extLst>
                  <a:ext uri="{FF2B5EF4-FFF2-40B4-BE49-F238E27FC236}">
                    <a16:creationId xmlns:a16="http://schemas.microsoft.com/office/drawing/2014/main" id="{F3772276-9300-4512-8A1E-25BC37265F1D}"/>
                  </a:ext>
                </a:extLst>
              </p:cNvPr>
              <p:cNvSpPr/>
              <p:nvPr/>
            </p:nvSpPr>
            <p:spPr bwMode="auto">
              <a:xfrm>
                <a:off x="3298613" y="1124372"/>
                <a:ext cx="1815254" cy="839895"/>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4" name="Rectangle: Rounded Corners 43">
                <a:extLst>
                  <a:ext uri="{FF2B5EF4-FFF2-40B4-BE49-F238E27FC236}">
                    <a16:creationId xmlns:a16="http://schemas.microsoft.com/office/drawing/2014/main" id="{9617E8F4-FBDC-4F29-BB52-ED0E21ED0C4F}"/>
                  </a:ext>
                </a:extLst>
              </p:cNvPr>
              <p:cNvSpPr/>
              <p:nvPr/>
            </p:nvSpPr>
            <p:spPr bwMode="auto">
              <a:xfrm>
                <a:off x="3298613" y="1964267"/>
                <a:ext cx="1815254" cy="9211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5" name="Rectangle: Rounded Corners 44">
                <a:extLst>
                  <a:ext uri="{FF2B5EF4-FFF2-40B4-BE49-F238E27FC236}">
                    <a16:creationId xmlns:a16="http://schemas.microsoft.com/office/drawing/2014/main" id="{A6CA438F-7CF9-45DC-B50F-28FF394C8CEB}"/>
                  </a:ext>
                </a:extLst>
              </p:cNvPr>
              <p:cNvSpPr/>
              <p:nvPr/>
            </p:nvSpPr>
            <p:spPr bwMode="auto">
              <a:xfrm>
                <a:off x="5113867" y="1117601"/>
                <a:ext cx="1259840" cy="1327574"/>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6" name="Rectangle: Rounded Corners 45">
                <a:extLst>
                  <a:ext uri="{FF2B5EF4-FFF2-40B4-BE49-F238E27FC236}">
                    <a16:creationId xmlns:a16="http://schemas.microsoft.com/office/drawing/2014/main" id="{5EC3EB3E-89A3-4F07-9FC2-F3D49FC3F4A9}"/>
                  </a:ext>
                </a:extLst>
              </p:cNvPr>
              <p:cNvSpPr/>
              <p:nvPr/>
            </p:nvSpPr>
            <p:spPr bwMode="auto">
              <a:xfrm>
                <a:off x="5113866" y="2445175"/>
                <a:ext cx="1259840" cy="1286932"/>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7" name="Rectangle: Rounded Corners 46">
                <a:extLst>
                  <a:ext uri="{FF2B5EF4-FFF2-40B4-BE49-F238E27FC236}">
                    <a16:creationId xmlns:a16="http://schemas.microsoft.com/office/drawing/2014/main" id="{80E7983F-DCEF-47E1-B01E-9A080A079558}"/>
                  </a:ext>
                </a:extLst>
              </p:cNvPr>
              <p:cNvSpPr/>
              <p:nvPr/>
            </p:nvSpPr>
            <p:spPr bwMode="auto">
              <a:xfrm>
                <a:off x="6373706" y="1117599"/>
                <a:ext cx="1388533" cy="261450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8" name="Rectangle: Rounded Corners 47">
                <a:extLst>
                  <a:ext uri="{FF2B5EF4-FFF2-40B4-BE49-F238E27FC236}">
                    <a16:creationId xmlns:a16="http://schemas.microsoft.com/office/drawing/2014/main" id="{9842E478-8617-476D-9F7A-C68900686BA1}"/>
                  </a:ext>
                </a:extLst>
              </p:cNvPr>
              <p:cNvSpPr/>
              <p:nvPr/>
            </p:nvSpPr>
            <p:spPr bwMode="auto">
              <a:xfrm>
                <a:off x="650239" y="3745650"/>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9" name="Rectangle: Rounded Corners 48">
                <a:extLst>
                  <a:ext uri="{FF2B5EF4-FFF2-40B4-BE49-F238E27FC236}">
                    <a16:creationId xmlns:a16="http://schemas.microsoft.com/office/drawing/2014/main" id="{16271173-1CD4-4B3A-9F1E-E9513F4F65A2}"/>
                  </a:ext>
                </a:extLst>
              </p:cNvPr>
              <p:cNvSpPr/>
              <p:nvPr/>
            </p:nvSpPr>
            <p:spPr bwMode="auto">
              <a:xfrm>
                <a:off x="3298613" y="3752421"/>
                <a:ext cx="1815253"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50" name="Rectangle: Rounded Corners 49">
                <a:extLst>
                  <a:ext uri="{FF2B5EF4-FFF2-40B4-BE49-F238E27FC236}">
                    <a16:creationId xmlns:a16="http://schemas.microsoft.com/office/drawing/2014/main" id="{C1077DDE-9BA7-4F86-8E14-03FF48B5568A}"/>
                  </a:ext>
                </a:extLst>
              </p:cNvPr>
              <p:cNvSpPr/>
              <p:nvPr/>
            </p:nvSpPr>
            <p:spPr bwMode="auto">
              <a:xfrm>
                <a:off x="5113865" y="3738877"/>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grpSp>
        <p:grpSp>
          <p:nvGrpSpPr>
            <p:cNvPr id="5" name="Group 4">
              <a:extLst>
                <a:ext uri="{FF2B5EF4-FFF2-40B4-BE49-F238E27FC236}">
                  <a16:creationId xmlns:a16="http://schemas.microsoft.com/office/drawing/2014/main" id="{1085E83B-D986-45A3-90D2-AC54681312BB}"/>
                </a:ext>
              </a:extLst>
            </p:cNvPr>
            <p:cNvGrpSpPr/>
            <p:nvPr/>
          </p:nvGrpSpPr>
          <p:grpSpPr>
            <a:xfrm>
              <a:off x="5483546" y="1558218"/>
              <a:ext cx="476646" cy="434133"/>
              <a:chOff x="3975564" y="1910974"/>
              <a:chExt cx="2322533" cy="2138849"/>
            </a:xfrm>
            <a:solidFill>
              <a:schemeClr val="bg2">
                <a:lumMod val="50000"/>
              </a:schemeClr>
            </a:solidFill>
          </p:grpSpPr>
          <p:pic>
            <p:nvPicPr>
              <p:cNvPr id="34" name="Graphic 33" descr="Network">
                <a:extLst>
                  <a:ext uri="{FF2B5EF4-FFF2-40B4-BE49-F238E27FC236}">
                    <a16:creationId xmlns:a16="http://schemas.microsoft.com/office/drawing/2014/main" id="{718FEEDF-0A81-4303-9B1C-CB3828AF10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7006" y="2438743"/>
                <a:ext cx="1026185" cy="1026185"/>
              </a:xfrm>
              <a:prstGeom prst="rect">
                <a:avLst/>
              </a:prstGeom>
            </p:spPr>
          </p:pic>
          <p:pic>
            <p:nvPicPr>
              <p:cNvPr id="35" name="Graphic 34" descr="Smart Phone">
                <a:extLst>
                  <a:ext uri="{FF2B5EF4-FFF2-40B4-BE49-F238E27FC236}">
                    <a16:creationId xmlns:a16="http://schemas.microsoft.com/office/drawing/2014/main" id="{D7BE14A2-A72A-4F73-9688-7497709B3D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271" y="1910974"/>
                <a:ext cx="546940" cy="546940"/>
              </a:xfrm>
              <a:prstGeom prst="rect">
                <a:avLst/>
              </a:prstGeom>
            </p:spPr>
          </p:pic>
          <p:pic>
            <p:nvPicPr>
              <p:cNvPr id="36" name="Graphic 35" descr="Wireless router">
                <a:extLst>
                  <a:ext uri="{FF2B5EF4-FFF2-40B4-BE49-F238E27FC236}">
                    <a16:creationId xmlns:a16="http://schemas.microsoft.com/office/drawing/2014/main" id="{DF2E012F-F136-440F-B524-C819AF1D9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31331" y="3167981"/>
                <a:ext cx="866191" cy="866191"/>
              </a:xfrm>
              <a:prstGeom prst="rect">
                <a:avLst/>
              </a:prstGeom>
            </p:spPr>
          </p:pic>
          <p:pic>
            <p:nvPicPr>
              <p:cNvPr id="37" name="Graphic 36" descr="Download from cloud">
                <a:extLst>
                  <a:ext uri="{FF2B5EF4-FFF2-40B4-BE49-F238E27FC236}">
                    <a16:creationId xmlns:a16="http://schemas.microsoft.com/office/drawing/2014/main" id="{FE243127-C9B6-44EA-9366-2415DE84DB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75564" y="1981544"/>
                <a:ext cx="914400" cy="914400"/>
              </a:xfrm>
              <a:prstGeom prst="rect">
                <a:avLst/>
              </a:prstGeom>
            </p:spPr>
          </p:pic>
          <p:pic>
            <p:nvPicPr>
              <p:cNvPr id="38" name="Graphic 37" descr="Database">
                <a:extLst>
                  <a:ext uri="{FF2B5EF4-FFF2-40B4-BE49-F238E27FC236}">
                    <a16:creationId xmlns:a16="http://schemas.microsoft.com/office/drawing/2014/main" id="{9EE8384D-64F1-4CD1-919D-A03DD49697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65399" y="3135423"/>
                <a:ext cx="914400" cy="914400"/>
              </a:xfrm>
              <a:prstGeom prst="rect">
                <a:avLst/>
              </a:prstGeom>
            </p:spPr>
          </p:pic>
          <p:pic>
            <p:nvPicPr>
              <p:cNvPr id="39" name="Graphic 38" descr="Bar chart">
                <a:extLst>
                  <a:ext uri="{FF2B5EF4-FFF2-40B4-BE49-F238E27FC236}">
                    <a16:creationId xmlns:a16="http://schemas.microsoft.com/office/drawing/2014/main" id="{00318A5C-27C5-42D0-9DB8-FCFA0D9FB66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83697" y="2166706"/>
                <a:ext cx="914400" cy="914400"/>
              </a:xfrm>
              <a:prstGeom prst="rect">
                <a:avLst/>
              </a:prstGeom>
            </p:spPr>
          </p:pic>
        </p:grpSp>
        <p:grpSp>
          <p:nvGrpSpPr>
            <p:cNvPr id="6" name="Group 5">
              <a:extLst>
                <a:ext uri="{FF2B5EF4-FFF2-40B4-BE49-F238E27FC236}">
                  <a16:creationId xmlns:a16="http://schemas.microsoft.com/office/drawing/2014/main" id="{D917AFBA-FB5B-4E54-B0F1-70A18D18894A}"/>
                </a:ext>
              </a:extLst>
            </p:cNvPr>
            <p:cNvGrpSpPr/>
            <p:nvPr/>
          </p:nvGrpSpPr>
          <p:grpSpPr>
            <a:xfrm>
              <a:off x="5608720" y="2381965"/>
              <a:ext cx="539366" cy="602218"/>
              <a:chOff x="8175685" y="1799392"/>
              <a:chExt cx="658314" cy="658314"/>
            </a:xfrm>
          </p:grpSpPr>
          <p:pic>
            <p:nvPicPr>
              <p:cNvPr id="32" name="Graphic 31" descr="Cloud">
                <a:extLst>
                  <a:ext uri="{FF2B5EF4-FFF2-40B4-BE49-F238E27FC236}">
                    <a16:creationId xmlns:a16="http://schemas.microsoft.com/office/drawing/2014/main" id="{D4041994-67B9-4277-9847-524076F815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5685" y="1799392"/>
                <a:ext cx="658314" cy="658314"/>
              </a:xfrm>
              <a:prstGeom prst="rect">
                <a:avLst/>
              </a:prstGeom>
            </p:spPr>
          </p:pic>
          <p:pic>
            <p:nvPicPr>
              <p:cNvPr id="33" name="Graphic 32" descr="Tools">
                <a:extLst>
                  <a:ext uri="{FF2B5EF4-FFF2-40B4-BE49-F238E27FC236}">
                    <a16:creationId xmlns:a16="http://schemas.microsoft.com/office/drawing/2014/main" id="{9A58BC48-A6AF-46B2-B001-F6230E7FC4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51441" y="1985534"/>
                <a:ext cx="370055" cy="370055"/>
              </a:xfrm>
              <a:prstGeom prst="rect">
                <a:avLst/>
              </a:prstGeom>
            </p:spPr>
          </p:pic>
        </p:grpSp>
        <p:pic>
          <p:nvPicPr>
            <p:cNvPr id="7" name="Graphic 6" descr="Checklist">
              <a:extLst>
                <a:ext uri="{FF2B5EF4-FFF2-40B4-BE49-F238E27FC236}">
                  <a16:creationId xmlns:a16="http://schemas.microsoft.com/office/drawing/2014/main" id="{458FFCC8-5D24-45AD-985A-92424E5F899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05398" y="3252250"/>
              <a:ext cx="480493" cy="480493"/>
            </a:xfrm>
            <a:prstGeom prst="rect">
              <a:avLst/>
            </a:prstGeom>
          </p:spPr>
        </p:pic>
        <p:pic>
          <p:nvPicPr>
            <p:cNvPr id="8" name="Graphic 7" descr="Bar chart">
              <a:extLst>
                <a:ext uri="{FF2B5EF4-FFF2-40B4-BE49-F238E27FC236}">
                  <a16:creationId xmlns:a16="http://schemas.microsoft.com/office/drawing/2014/main" id="{FA8E99EF-0F22-449E-90D8-904DE1A15D5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31627" y="2445382"/>
              <a:ext cx="468460" cy="468460"/>
            </a:xfrm>
            <a:prstGeom prst="rect">
              <a:avLst/>
            </a:prstGeom>
          </p:spPr>
        </p:pic>
        <p:grpSp>
          <p:nvGrpSpPr>
            <p:cNvPr id="9" name="Group 8">
              <a:extLst>
                <a:ext uri="{FF2B5EF4-FFF2-40B4-BE49-F238E27FC236}">
                  <a16:creationId xmlns:a16="http://schemas.microsoft.com/office/drawing/2014/main" id="{8C59E5BA-62F0-42E4-BD00-A076EB9F6B78}"/>
                </a:ext>
              </a:extLst>
            </p:cNvPr>
            <p:cNvGrpSpPr/>
            <p:nvPr/>
          </p:nvGrpSpPr>
          <p:grpSpPr>
            <a:xfrm>
              <a:off x="3300627" y="1490913"/>
              <a:ext cx="492223" cy="518683"/>
              <a:chOff x="6065241" y="1021128"/>
              <a:chExt cx="492223" cy="518683"/>
            </a:xfrm>
          </p:grpSpPr>
          <p:pic>
            <p:nvPicPr>
              <p:cNvPr id="30" name="Graphic 29" descr="Head with Gears">
                <a:extLst>
                  <a:ext uri="{FF2B5EF4-FFF2-40B4-BE49-F238E27FC236}">
                    <a16:creationId xmlns:a16="http://schemas.microsoft.com/office/drawing/2014/main" id="{88355F42-5FFE-4E6E-BB7F-D97C1FB230F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65241" y="1162307"/>
                <a:ext cx="377504" cy="377504"/>
              </a:xfrm>
              <a:prstGeom prst="rect">
                <a:avLst/>
              </a:prstGeom>
            </p:spPr>
          </p:pic>
          <p:pic>
            <p:nvPicPr>
              <p:cNvPr id="31" name="Graphic 30" descr="Rocket">
                <a:extLst>
                  <a:ext uri="{FF2B5EF4-FFF2-40B4-BE49-F238E27FC236}">
                    <a16:creationId xmlns:a16="http://schemas.microsoft.com/office/drawing/2014/main" id="{956CEF96-841D-438A-A077-4DA15F6968B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93511" y="1021128"/>
                <a:ext cx="263953" cy="263953"/>
              </a:xfrm>
              <a:prstGeom prst="rect">
                <a:avLst/>
              </a:prstGeom>
            </p:spPr>
          </p:pic>
        </p:grpSp>
        <p:grpSp>
          <p:nvGrpSpPr>
            <p:cNvPr id="10" name="Group 9">
              <a:extLst>
                <a:ext uri="{FF2B5EF4-FFF2-40B4-BE49-F238E27FC236}">
                  <a16:creationId xmlns:a16="http://schemas.microsoft.com/office/drawing/2014/main" id="{2152B262-5765-4A42-B8E2-95A34F045B7B}"/>
                </a:ext>
              </a:extLst>
            </p:cNvPr>
            <p:cNvGrpSpPr/>
            <p:nvPr/>
          </p:nvGrpSpPr>
          <p:grpSpPr>
            <a:xfrm>
              <a:off x="3373239" y="3300902"/>
              <a:ext cx="578840" cy="371435"/>
              <a:chOff x="5631323" y="2406647"/>
              <a:chExt cx="578840" cy="371435"/>
            </a:xfrm>
          </p:grpSpPr>
          <p:pic>
            <p:nvPicPr>
              <p:cNvPr id="28" name="Graphic 27" descr="Grinning Face with No Fill">
                <a:extLst>
                  <a:ext uri="{FF2B5EF4-FFF2-40B4-BE49-F238E27FC236}">
                    <a16:creationId xmlns:a16="http://schemas.microsoft.com/office/drawing/2014/main" id="{FBF1BBFB-2368-48E2-8E28-363419CC467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90567" y="2457706"/>
                <a:ext cx="260352" cy="260352"/>
              </a:xfrm>
              <a:prstGeom prst="rect">
                <a:avLst/>
              </a:prstGeom>
            </p:spPr>
          </p:pic>
          <p:sp>
            <p:nvSpPr>
              <p:cNvPr id="29" name="Double Brace 28">
                <a:extLst>
                  <a:ext uri="{FF2B5EF4-FFF2-40B4-BE49-F238E27FC236}">
                    <a16:creationId xmlns:a16="http://schemas.microsoft.com/office/drawing/2014/main" id="{FCD6E43D-41D6-42C3-BF5B-4BAB28B0009C}"/>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i-FI" sz="800" dirty="0">
                  <a:latin typeface="Arial Rounded MT Bold" panose="020F0704030504030204" pitchFamily="34" charset="0"/>
                </a:endParaRPr>
              </a:p>
            </p:txBody>
          </p:sp>
        </p:grpSp>
        <p:pic>
          <p:nvPicPr>
            <p:cNvPr id="11" name="Graphic 10" descr="Line Arrow: Rotate right">
              <a:extLst>
                <a:ext uri="{FF2B5EF4-FFF2-40B4-BE49-F238E27FC236}">
                  <a16:creationId xmlns:a16="http://schemas.microsoft.com/office/drawing/2014/main" id="{F2DD5B8F-B31C-4894-A84B-3CBF54BAD4D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377331" y="3578236"/>
              <a:ext cx="590144" cy="590144"/>
            </a:xfrm>
            <a:prstGeom prst="rect">
              <a:avLst/>
            </a:prstGeom>
          </p:spPr>
        </p:pic>
        <p:sp>
          <p:nvSpPr>
            <p:cNvPr id="12" name="TextBox 11">
              <a:extLst>
                <a:ext uri="{FF2B5EF4-FFF2-40B4-BE49-F238E27FC236}">
                  <a16:creationId xmlns:a16="http://schemas.microsoft.com/office/drawing/2014/main" id="{4319ACF6-1B90-4AD7-BF45-643EDADA077F}"/>
                </a:ext>
              </a:extLst>
            </p:cNvPr>
            <p:cNvSpPr txBox="1"/>
            <p:nvPr/>
          </p:nvSpPr>
          <p:spPr>
            <a:xfrm>
              <a:off x="4175041" y="1541024"/>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Canvas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3" name="TextBox 12">
              <a:extLst>
                <a:ext uri="{FF2B5EF4-FFF2-40B4-BE49-F238E27FC236}">
                  <a16:creationId xmlns:a16="http://schemas.microsoft.com/office/drawing/2014/main" id="{47D34A93-F544-4CB2-BF7C-ACB01BC030EB}"/>
                </a:ext>
              </a:extLst>
            </p:cNvPr>
            <p:cNvSpPr txBox="1"/>
            <p:nvPr/>
          </p:nvSpPr>
          <p:spPr>
            <a:xfrm>
              <a:off x="5397235" y="2803982"/>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Build</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APIs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4" name="TextBox 13">
              <a:extLst>
                <a:ext uri="{FF2B5EF4-FFF2-40B4-BE49-F238E27FC236}">
                  <a16:creationId xmlns:a16="http://schemas.microsoft.com/office/drawing/2014/main" id="{FC1B865C-ED96-4A5B-8ECB-272DBFFE7879}"/>
                </a:ext>
              </a:extLst>
            </p:cNvPr>
            <p:cNvSpPr txBox="1"/>
            <p:nvPr/>
          </p:nvSpPr>
          <p:spPr>
            <a:xfrm>
              <a:off x="5099958" y="3668363"/>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Audit</a:t>
              </a:r>
            </a:p>
          </p:txBody>
        </p:sp>
        <p:sp>
          <p:nvSpPr>
            <p:cNvPr id="15" name="TextBox 14">
              <a:extLst>
                <a:ext uri="{FF2B5EF4-FFF2-40B4-BE49-F238E27FC236}">
                  <a16:creationId xmlns:a16="http://schemas.microsoft.com/office/drawing/2014/main" id="{2FB2A220-B182-4F4B-ADB4-0706DAC4775E}"/>
                </a:ext>
              </a:extLst>
            </p:cNvPr>
            <p:cNvSpPr txBox="1"/>
            <p:nvPr/>
          </p:nvSpPr>
          <p:spPr>
            <a:xfrm>
              <a:off x="4222205" y="4051647"/>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Lifecycle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6" name="TextBox 15">
              <a:extLst>
                <a:ext uri="{FF2B5EF4-FFF2-40B4-BE49-F238E27FC236}">
                  <a16:creationId xmlns:a16="http://schemas.microsoft.com/office/drawing/2014/main" id="{77B407D3-320F-4E4E-9C91-86BADFA9DF9D}"/>
                </a:ext>
              </a:extLst>
            </p:cNvPr>
            <p:cNvSpPr txBox="1"/>
            <p:nvPr/>
          </p:nvSpPr>
          <p:spPr>
            <a:xfrm>
              <a:off x="3217521" y="3644378"/>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Developer</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Experience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7" name="TextBox 16">
              <a:extLst>
                <a:ext uri="{FF2B5EF4-FFF2-40B4-BE49-F238E27FC236}">
                  <a16:creationId xmlns:a16="http://schemas.microsoft.com/office/drawing/2014/main" id="{CE5269F6-D646-480C-B713-CEC75E072AE3}"/>
                </a:ext>
              </a:extLst>
            </p:cNvPr>
            <p:cNvSpPr txBox="1"/>
            <p:nvPr/>
          </p:nvSpPr>
          <p:spPr>
            <a:xfrm>
              <a:off x="3232062" y="1880782"/>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800" dirty="0" err="1">
                  <a:latin typeface="Arial Rounded MT Bold" panose="020F0704030504030204" pitchFamily="34" charset="0"/>
                </a:rPr>
                <a:t>Learn</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8" name="TextBox 17">
              <a:extLst>
                <a:ext uri="{FF2B5EF4-FFF2-40B4-BE49-F238E27FC236}">
                  <a16:creationId xmlns:a16="http://schemas.microsoft.com/office/drawing/2014/main" id="{405E9B09-597E-4BA4-AE16-6F09C66E4C28}"/>
                </a:ext>
              </a:extLst>
            </p:cNvPr>
            <p:cNvSpPr txBox="1"/>
            <p:nvPr/>
          </p:nvSpPr>
          <p:spPr>
            <a:xfrm>
              <a:off x="2903411" y="2802853"/>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Measure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pic>
          <p:nvPicPr>
            <p:cNvPr id="19" name="Graphic 18" descr="Line Arrow: Counterclockwise curve">
              <a:extLst>
                <a:ext uri="{FF2B5EF4-FFF2-40B4-BE49-F238E27FC236}">
                  <a16:creationId xmlns:a16="http://schemas.microsoft.com/office/drawing/2014/main" id="{E01970ED-62B2-419E-8768-AEBE38915BE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6307653" flipH="1">
              <a:off x="5133778" y="1267577"/>
              <a:ext cx="258865" cy="355163"/>
            </a:xfrm>
            <a:prstGeom prst="rect">
              <a:avLst/>
            </a:prstGeom>
          </p:spPr>
        </p:pic>
        <p:pic>
          <p:nvPicPr>
            <p:cNvPr id="20" name="Graphic 19" descr="Line Arrow: Counterclockwise curve">
              <a:extLst>
                <a:ext uri="{FF2B5EF4-FFF2-40B4-BE49-F238E27FC236}">
                  <a16:creationId xmlns:a16="http://schemas.microsoft.com/office/drawing/2014/main" id="{D5153004-2D45-4AB0-9E50-18DB03EC437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612874" flipH="1">
              <a:off x="5803897" y="2168820"/>
              <a:ext cx="255374" cy="355163"/>
            </a:xfrm>
            <a:prstGeom prst="rect">
              <a:avLst/>
            </a:prstGeom>
          </p:spPr>
        </p:pic>
        <p:pic>
          <p:nvPicPr>
            <p:cNvPr id="21" name="Graphic 20" descr="Line Arrow: Counterclockwise curve">
              <a:extLst>
                <a:ext uri="{FF2B5EF4-FFF2-40B4-BE49-F238E27FC236}">
                  <a16:creationId xmlns:a16="http://schemas.microsoft.com/office/drawing/2014/main" id="{51F9F125-62C3-461F-9F12-93C2E628DA9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174100" flipH="1">
              <a:off x="5714731" y="3009178"/>
              <a:ext cx="237797" cy="355163"/>
            </a:xfrm>
            <a:prstGeom prst="rect">
              <a:avLst/>
            </a:prstGeom>
          </p:spPr>
        </p:pic>
        <p:pic>
          <p:nvPicPr>
            <p:cNvPr id="22" name="Graphic 21" descr="Line Arrow: Counterclockwise curve">
              <a:extLst>
                <a:ext uri="{FF2B5EF4-FFF2-40B4-BE49-F238E27FC236}">
                  <a16:creationId xmlns:a16="http://schemas.microsoft.com/office/drawing/2014/main" id="{D1132573-1F13-4FCB-A851-193FE434741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4534800" flipH="1">
              <a:off x="4985074" y="3637962"/>
              <a:ext cx="299288" cy="355163"/>
            </a:xfrm>
            <a:prstGeom prst="rect">
              <a:avLst/>
            </a:prstGeom>
          </p:spPr>
        </p:pic>
        <p:pic>
          <p:nvPicPr>
            <p:cNvPr id="23" name="Graphic 22" descr="Line Arrow: Counterclockwise curve">
              <a:extLst>
                <a:ext uri="{FF2B5EF4-FFF2-40B4-BE49-F238E27FC236}">
                  <a16:creationId xmlns:a16="http://schemas.microsoft.com/office/drawing/2014/main" id="{38472277-EE94-4C83-8F44-80271A85218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7513125" flipH="1">
              <a:off x="4014716" y="3600605"/>
              <a:ext cx="280312" cy="355163"/>
            </a:xfrm>
            <a:prstGeom prst="rect">
              <a:avLst/>
            </a:prstGeom>
          </p:spPr>
        </p:pic>
        <p:pic>
          <p:nvPicPr>
            <p:cNvPr id="24" name="Graphic 23" descr="Line Arrow: Counterclockwise curve">
              <a:extLst>
                <a:ext uri="{FF2B5EF4-FFF2-40B4-BE49-F238E27FC236}">
                  <a16:creationId xmlns:a16="http://schemas.microsoft.com/office/drawing/2014/main" id="{793459F6-B8F8-4C2A-8EA2-012FDDED199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8662569" flipH="1">
              <a:off x="3369949" y="3043566"/>
              <a:ext cx="246641" cy="355163"/>
            </a:xfrm>
            <a:prstGeom prst="rect">
              <a:avLst/>
            </a:prstGeom>
          </p:spPr>
        </p:pic>
        <p:pic>
          <p:nvPicPr>
            <p:cNvPr id="25" name="Graphic 24" descr="Line Arrow: Counterclockwise curve">
              <a:extLst>
                <a:ext uri="{FF2B5EF4-FFF2-40B4-BE49-F238E27FC236}">
                  <a16:creationId xmlns:a16="http://schemas.microsoft.com/office/drawing/2014/main" id="{C806F101-6394-44B4-9A5E-3F68F906FEA2}"/>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033028" flipH="1">
              <a:off x="3198165" y="2075285"/>
              <a:ext cx="260578" cy="355163"/>
            </a:xfrm>
            <a:prstGeom prst="rect">
              <a:avLst/>
            </a:prstGeom>
          </p:spPr>
        </p:pic>
        <p:pic>
          <p:nvPicPr>
            <p:cNvPr id="26" name="Graphic 25" descr="Line Arrow: Counterclockwise curve">
              <a:extLst>
                <a:ext uri="{FF2B5EF4-FFF2-40B4-BE49-F238E27FC236}">
                  <a16:creationId xmlns:a16="http://schemas.microsoft.com/office/drawing/2014/main" id="{FCA9BF7D-FC1E-4941-9F54-A4DDE2157BF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435478" flipH="1">
              <a:off x="3917534" y="1276269"/>
              <a:ext cx="216182" cy="355163"/>
            </a:xfrm>
            <a:prstGeom prst="rect">
              <a:avLst/>
            </a:prstGeom>
          </p:spPr>
        </p:pic>
        <p:sp>
          <p:nvSpPr>
            <p:cNvPr id="27" name="TextBox 26">
              <a:extLst>
                <a:ext uri="{FF2B5EF4-FFF2-40B4-BE49-F238E27FC236}">
                  <a16:creationId xmlns:a16="http://schemas.microsoft.com/office/drawing/2014/main" id="{53D722A8-3675-4FAE-A2C4-853F6D98D72C}"/>
                </a:ext>
              </a:extLst>
            </p:cNvPr>
            <p:cNvSpPr txBox="1"/>
            <p:nvPr/>
          </p:nvSpPr>
          <p:spPr>
            <a:xfrm>
              <a:off x="5258489" y="1926774"/>
              <a:ext cx="1000120" cy="422806"/>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Min. </a:t>
              </a:r>
              <a:r>
                <a:rPr kumimoji="0" lang="fi-FI" sz="800" i="0" u="none" strike="noStrike" kern="1200" spc="0" normalizeH="0" baseline="0" noProof="0" dirty="0" err="1">
                  <a:ln>
                    <a:noFill/>
                  </a:ln>
                  <a:effectLst/>
                  <a:uLnTx/>
                  <a:uFillTx/>
                  <a:latin typeface="Arial Rounded MT Bold" panose="020F0704030504030204" pitchFamily="34" charset="0"/>
                </a:rPr>
                <a:t>Viable</a:t>
              </a:r>
              <a:r>
                <a:rPr kumimoji="0" lang="fi-FI" sz="800" i="0" u="none" strike="noStrike" kern="1200" spc="0" normalizeH="0" baseline="0" noProof="0" dirty="0">
                  <a:ln>
                    <a:noFill/>
                  </a:ln>
                  <a:effectLst/>
                  <a:uLnTx/>
                  <a:uFillTx/>
                  <a:latin typeface="Arial Rounded MT Bold" panose="020F0704030504030204" pitchFamily="34" charset="0"/>
                </a:rPr>
                <a:t> API </a:t>
              </a:r>
              <a:r>
                <a:rPr lang="fi-FI" sz="800" dirty="0">
                  <a:latin typeface="Arial Rounded MT Bold" panose="020F0704030504030204" pitchFamily="34" charset="0"/>
                </a:rPr>
                <a:t>Architecture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grpSp>
      <p:grpSp>
        <p:nvGrpSpPr>
          <p:cNvPr id="54" name="Group 53">
            <a:extLst>
              <a:ext uri="{FF2B5EF4-FFF2-40B4-BE49-F238E27FC236}">
                <a16:creationId xmlns:a16="http://schemas.microsoft.com/office/drawing/2014/main" id="{5BD8C2DA-A8F9-43D6-8967-58E3F1910162}"/>
              </a:ext>
            </a:extLst>
          </p:cNvPr>
          <p:cNvGrpSpPr/>
          <p:nvPr/>
        </p:nvGrpSpPr>
        <p:grpSpPr>
          <a:xfrm>
            <a:off x="3811577" y="2734415"/>
            <a:ext cx="2959298" cy="2799406"/>
            <a:chOff x="2903411" y="1111598"/>
            <a:chExt cx="3468306" cy="3234408"/>
          </a:xfrm>
        </p:grpSpPr>
        <p:grpSp>
          <p:nvGrpSpPr>
            <p:cNvPr id="55" name="Group 54">
              <a:extLst>
                <a:ext uri="{FF2B5EF4-FFF2-40B4-BE49-F238E27FC236}">
                  <a16:creationId xmlns:a16="http://schemas.microsoft.com/office/drawing/2014/main" id="{CADEF098-A700-42FA-A724-56E6CC322ADC}"/>
                </a:ext>
              </a:extLst>
            </p:cNvPr>
            <p:cNvGrpSpPr/>
            <p:nvPr/>
          </p:nvGrpSpPr>
          <p:grpSpPr>
            <a:xfrm>
              <a:off x="4305598" y="1111598"/>
              <a:ext cx="694962" cy="464870"/>
              <a:chOff x="650239" y="1117599"/>
              <a:chExt cx="7112000" cy="3803224"/>
            </a:xfrm>
          </p:grpSpPr>
          <p:sp>
            <p:nvSpPr>
              <p:cNvPr id="91" name="Rectangle: Rounded Corners 90">
                <a:extLst>
                  <a:ext uri="{FF2B5EF4-FFF2-40B4-BE49-F238E27FC236}">
                    <a16:creationId xmlns:a16="http://schemas.microsoft.com/office/drawing/2014/main" id="{7764432C-8597-4871-A46C-B4027A28E4F8}"/>
                  </a:ext>
                </a:extLst>
              </p:cNvPr>
              <p:cNvSpPr/>
              <p:nvPr/>
            </p:nvSpPr>
            <p:spPr bwMode="auto">
              <a:xfrm>
                <a:off x="650240" y="1124372"/>
                <a:ext cx="1388533" cy="2614507"/>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2" name="Rectangle: Rounded Corners 91">
                <a:extLst>
                  <a:ext uri="{FF2B5EF4-FFF2-40B4-BE49-F238E27FC236}">
                    <a16:creationId xmlns:a16="http://schemas.microsoft.com/office/drawing/2014/main" id="{DEEFE9C5-E14A-43EA-B7F0-DAB5E08A3080}"/>
                  </a:ext>
                </a:extLst>
              </p:cNvPr>
              <p:cNvSpPr/>
              <p:nvPr/>
            </p:nvSpPr>
            <p:spPr bwMode="auto">
              <a:xfrm>
                <a:off x="2038774" y="1124373"/>
                <a:ext cx="1259840" cy="1327574"/>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3" name="Rectangle: Rounded Corners 92">
                <a:extLst>
                  <a:ext uri="{FF2B5EF4-FFF2-40B4-BE49-F238E27FC236}">
                    <a16:creationId xmlns:a16="http://schemas.microsoft.com/office/drawing/2014/main" id="{CA348D82-B1FB-41B5-B6E3-82A256541C26}"/>
                  </a:ext>
                </a:extLst>
              </p:cNvPr>
              <p:cNvSpPr/>
              <p:nvPr/>
            </p:nvSpPr>
            <p:spPr bwMode="auto">
              <a:xfrm>
                <a:off x="2038773" y="2451947"/>
                <a:ext cx="1259840" cy="128693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4" name="Rectangle: Rounded Corners 93">
                <a:extLst>
                  <a:ext uri="{FF2B5EF4-FFF2-40B4-BE49-F238E27FC236}">
                    <a16:creationId xmlns:a16="http://schemas.microsoft.com/office/drawing/2014/main" id="{C856CDA5-5E4C-43BB-86F2-488AE07C435E}"/>
                  </a:ext>
                </a:extLst>
              </p:cNvPr>
              <p:cNvSpPr/>
              <p:nvPr/>
            </p:nvSpPr>
            <p:spPr bwMode="auto">
              <a:xfrm>
                <a:off x="3298613" y="1124372"/>
                <a:ext cx="1815254" cy="839895"/>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5" name="Rectangle: Rounded Corners 94">
                <a:extLst>
                  <a:ext uri="{FF2B5EF4-FFF2-40B4-BE49-F238E27FC236}">
                    <a16:creationId xmlns:a16="http://schemas.microsoft.com/office/drawing/2014/main" id="{8AA3C0CA-768A-48A8-BF25-CFAFF298BF13}"/>
                  </a:ext>
                </a:extLst>
              </p:cNvPr>
              <p:cNvSpPr/>
              <p:nvPr/>
            </p:nvSpPr>
            <p:spPr bwMode="auto">
              <a:xfrm>
                <a:off x="3298613" y="1964267"/>
                <a:ext cx="1815254" cy="9211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6" name="Rectangle: Rounded Corners 95">
                <a:extLst>
                  <a:ext uri="{FF2B5EF4-FFF2-40B4-BE49-F238E27FC236}">
                    <a16:creationId xmlns:a16="http://schemas.microsoft.com/office/drawing/2014/main" id="{BF9610B4-E0BC-457C-BA8E-609C135EC36E}"/>
                  </a:ext>
                </a:extLst>
              </p:cNvPr>
              <p:cNvSpPr/>
              <p:nvPr/>
            </p:nvSpPr>
            <p:spPr bwMode="auto">
              <a:xfrm>
                <a:off x="5113867" y="1117601"/>
                <a:ext cx="1259840" cy="1327574"/>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7" name="Rectangle: Rounded Corners 96">
                <a:extLst>
                  <a:ext uri="{FF2B5EF4-FFF2-40B4-BE49-F238E27FC236}">
                    <a16:creationId xmlns:a16="http://schemas.microsoft.com/office/drawing/2014/main" id="{86E149A1-9C79-49F4-B855-5C08B884F81B}"/>
                  </a:ext>
                </a:extLst>
              </p:cNvPr>
              <p:cNvSpPr/>
              <p:nvPr/>
            </p:nvSpPr>
            <p:spPr bwMode="auto">
              <a:xfrm>
                <a:off x="5113866" y="2445175"/>
                <a:ext cx="1259840" cy="1286932"/>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8" name="Rectangle: Rounded Corners 97">
                <a:extLst>
                  <a:ext uri="{FF2B5EF4-FFF2-40B4-BE49-F238E27FC236}">
                    <a16:creationId xmlns:a16="http://schemas.microsoft.com/office/drawing/2014/main" id="{9FF89E27-1477-40AA-BA62-FAC93FF83432}"/>
                  </a:ext>
                </a:extLst>
              </p:cNvPr>
              <p:cNvSpPr/>
              <p:nvPr/>
            </p:nvSpPr>
            <p:spPr bwMode="auto">
              <a:xfrm>
                <a:off x="6373706" y="1117599"/>
                <a:ext cx="1388533" cy="261450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9" name="Rectangle: Rounded Corners 98">
                <a:extLst>
                  <a:ext uri="{FF2B5EF4-FFF2-40B4-BE49-F238E27FC236}">
                    <a16:creationId xmlns:a16="http://schemas.microsoft.com/office/drawing/2014/main" id="{2CC9D42B-73A6-45CF-A169-3F1F5630AF60}"/>
                  </a:ext>
                </a:extLst>
              </p:cNvPr>
              <p:cNvSpPr/>
              <p:nvPr/>
            </p:nvSpPr>
            <p:spPr bwMode="auto">
              <a:xfrm>
                <a:off x="650239" y="3745650"/>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100" name="Rectangle: Rounded Corners 99">
                <a:extLst>
                  <a:ext uri="{FF2B5EF4-FFF2-40B4-BE49-F238E27FC236}">
                    <a16:creationId xmlns:a16="http://schemas.microsoft.com/office/drawing/2014/main" id="{B3BD6C11-9333-4DC7-9961-4C3902553CF6}"/>
                  </a:ext>
                </a:extLst>
              </p:cNvPr>
              <p:cNvSpPr/>
              <p:nvPr/>
            </p:nvSpPr>
            <p:spPr bwMode="auto">
              <a:xfrm>
                <a:off x="3298613" y="3752421"/>
                <a:ext cx="1815253"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101" name="Rectangle: Rounded Corners 100">
                <a:extLst>
                  <a:ext uri="{FF2B5EF4-FFF2-40B4-BE49-F238E27FC236}">
                    <a16:creationId xmlns:a16="http://schemas.microsoft.com/office/drawing/2014/main" id="{F7943896-49AC-4010-BC5B-47363E932FE9}"/>
                  </a:ext>
                </a:extLst>
              </p:cNvPr>
              <p:cNvSpPr/>
              <p:nvPr/>
            </p:nvSpPr>
            <p:spPr bwMode="auto">
              <a:xfrm>
                <a:off x="5113865" y="3738877"/>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grpSp>
        <p:grpSp>
          <p:nvGrpSpPr>
            <p:cNvPr id="56" name="Group 55">
              <a:extLst>
                <a:ext uri="{FF2B5EF4-FFF2-40B4-BE49-F238E27FC236}">
                  <a16:creationId xmlns:a16="http://schemas.microsoft.com/office/drawing/2014/main" id="{E2D3C6AC-6F23-4CFB-82A6-692CB19B81F1}"/>
                </a:ext>
              </a:extLst>
            </p:cNvPr>
            <p:cNvGrpSpPr/>
            <p:nvPr/>
          </p:nvGrpSpPr>
          <p:grpSpPr>
            <a:xfrm>
              <a:off x="5483546" y="1558218"/>
              <a:ext cx="476646" cy="434133"/>
              <a:chOff x="3975564" y="1910974"/>
              <a:chExt cx="2322533" cy="2138849"/>
            </a:xfrm>
            <a:solidFill>
              <a:schemeClr val="bg2">
                <a:lumMod val="50000"/>
              </a:schemeClr>
            </a:solidFill>
          </p:grpSpPr>
          <p:pic>
            <p:nvPicPr>
              <p:cNvPr id="85" name="Graphic 84" descr="Network">
                <a:extLst>
                  <a:ext uri="{FF2B5EF4-FFF2-40B4-BE49-F238E27FC236}">
                    <a16:creationId xmlns:a16="http://schemas.microsoft.com/office/drawing/2014/main" id="{BFD5CBE7-6B6B-4D27-A105-D9DD51BF42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7006" y="2438743"/>
                <a:ext cx="1026185" cy="1026185"/>
              </a:xfrm>
              <a:prstGeom prst="rect">
                <a:avLst/>
              </a:prstGeom>
            </p:spPr>
          </p:pic>
          <p:pic>
            <p:nvPicPr>
              <p:cNvPr id="86" name="Graphic 85" descr="Smart Phone">
                <a:extLst>
                  <a:ext uri="{FF2B5EF4-FFF2-40B4-BE49-F238E27FC236}">
                    <a16:creationId xmlns:a16="http://schemas.microsoft.com/office/drawing/2014/main" id="{3796FD66-2C78-40C9-9249-906FF8F06E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271" y="1910974"/>
                <a:ext cx="546940" cy="546940"/>
              </a:xfrm>
              <a:prstGeom prst="rect">
                <a:avLst/>
              </a:prstGeom>
            </p:spPr>
          </p:pic>
          <p:pic>
            <p:nvPicPr>
              <p:cNvPr id="87" name="Graphic 86" descr="Wireless router">
                <a:extLst>
                  <a:ext uri="{FF2B5EF4-FFF2-40B4-BE49-F238E27FC236}">
                    <a16:creationId xmlns:a16="http://schemas.microsoft.com/office/drawing/2014/main" id="{E4AC486B-E8EA-4DBD-9D84-8F9361F523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31331" y="3167981"/>
                <a:ext cx="866191" cy="866191"/>
              </a:xfrm>
              <a:prstGeom prst="rect">
                <a:avLst/>
              </a:prstGeom>
            </p:spPr>
          </p:pic>
          <p:pic>
            <p:nvPicPr>
              <p:cNvPr id="88" name="Graphic 87" descr="Download from cloud">
                <a:extLst>
                  <a:ext uri="{FF2B5EF4-FFF2-40B4-BE49-F238E27FC236}">
                    <a16:creationId xmlns:a16="http://schemas.microsoft.com/office/drawing/2014/main" id="{1E8CBCEE-82C3-4AC8-83CE-17D896BD07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75564" y="1981544"/>
                <a:ext cx="914400" cy="914400"/>
              </a:xfrm>
              <a:prstGeom prst="rect">
                <a:avLst/>
              </a:prstGeom>
            </p:spPr>
          </p:pic>
          <p:pic>
            <p:nvPicPr>
              <p:cNvPr id="89" name="Graphic 88" descr="Database">
                <a:extLst>
                  <a:ext uri="{FF2B5EF4-FFF2-40B4-BE49-F238E27FC236}">
                    <a16:creationId xmlns:a16="http://schemas.microsoft.com/office/drawing/2014/main" id="{4418A44D-D0D2-4CE6-A04B-A1B2AB6516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65399" y="3135423"/>
                <a:ext cx="914400" cy="914400"/>
              </a:xfrm>
              <a:prstGeom prst="rect">
                <a:avLst/>
              </a:prstGeom>
            </p:spPr>
          </p:pic>
          <p:pic>
            <p:nvPicPr>
              <p:cNvPr id="90" name="Graphic 89" descr="Bar chart">
                <a:extLst>
                  <a:ext uri="{FF2B5EF4-FFF2-40B4-BE49-F238E27FC236}">
                    <a16:creationId xmlns:a16="http://schemas.microsoft.com/office/drawing/2014/main" id="{9AD1351C-6B5B-4966-B368-385394680D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83697" y="2166706"/>
                <a:ext cx="914400" cy="914400"/>
              </a:xfrm>
              <a:prstGeom prst="rect">
                <a:avLst/>
              </a:prstGeom>
            </p:spPr>
          </p:pic>
        </p:grpSp>
        <p:grpSp>
          <p:nvGrpSpPr>
            <p:cNvPr id="57" name="Group 56">
              <a:extLst>
                <a:ext uri="{FF2B5EF4-FFF2-40B4-BE49-F238E27FC236}">
                  <a16:creationId xmlns:a16="http://schemas.microsoft.com/office/drawing/2014/main" id="{914F5028-F4E8-48E0-8BB0-81D06B1595D6}"/>
                </a:ext>
              </a:extLst>
            </p:cNvPr>
            <p:cNvGrpSpPr/>
            <p:nvPr/>
          </p:nvGrpSpPr>
          <p:grpSpPr>
            <a:xfrm>
              <a:off x="5608720" y="2381965"/>
              <a:ext cx="539366" cy="602218"/>
              <a:chOff x="8175685" y="1799392"/>
              <a:chExt cx="658314" cy="658314"/>
            </a:xfrm>
          </p:grpSpPr>
          <p:pic>
            <p:nvPicPr>
              <p:cNvPr id="83" name="Graphic 82" descr="Cloud">
                <a:extLst>
                  <a:ext uri="{FF2B5EF4-FFF2-40B4-BE49-F238E27FC236}">
                    <a16:creationId xmlns:a16="http://schemas.microsoft.com/office/drawing/2014/main" id="{ACCC99C0-CC31-44CD-96EC-327CCDA141D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5685" y="1799392"/>
                <a:ext cx="658314" cy="658314"/>
              </a:xfrm>
              <a:prstGeom prst="rect">
                <a:avLst/>
              </a:prstGeom>
            </p:spPr>
          </p:pic>
          <p:pic>
            <p:nvPicPr>
              <p:cNvPr id="84" name="Graphic 83" descr="Tools">
                <a:extLst>
                  <a:ext uri="{FF2B5EF4-FFF2-40B4-BE49-F238E27FC236}">
                    <a16:creationId xmlns:a16="http://schemas.microsoft.com/office/drawing/2014/main" id="{2E860156-30CC-4A38-BB64-70707F141C7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51441" y="1985534"/>
                <a:ext cx="370055" cy="370055"/>
              </a:xfrm>
              <a:prstGeom prst="rect">
                <a:avLst/>
              </a:prstGeom>
            </p:spPr>
          </p:pic>
        </p:grpSp>
        <p:pic>
          <p:nvPicPr>
            <p:cNvPr id="58" name="Graphic 57" descr="Checklist">
              <a:extLst>
                <a:ext uri="{FF2B5EF4-FFF2-40B4-BE49-F238E27FC236}">
                  <a16:creationId xmlns:a16="http://schemas.microsoft.com/office/drawing/2014/main" id="{2EC8620D-4491-4970-89BE-FA46575A89B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05398" y="3252250"/>
              <a:ext cx="480493" cy="480493"/>
            </a:xfrm>
            <a:prstGeom prst="rect">
              <a:avLst/>
            </a:prstGeom>
          </p:spPr>
        </p:pic>
        <p:pic>
          <p:nvPicPr>
            <p:cNvPr id="59" name="Graphic 58" descr="Bar chart">
              <a:extLst>
                <a:ext uri="{FF2B5EF4-FFF2-40B4-BE49-F238E27FC236}">
                  <a16:creationId xmlns:a16="http://schemas.microsoft.com/office/drawing/2014/main" id="{65C92ED3-BEEB-43D9-B260-8843505C0C1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31627" y="2445382"/>
              <a:ext cx="468460" cy="468460"/>
            </a:xfrm>
            <a:prstGeom prst="rect">
              <a:avLst/>
            </a:prstGeom>
          </p:spPr>
        </p:pic>
        <p:grpSp>
          <p:nvGrpSpPr>
            <p:cNvPr id="60" name="Group 59">
              <a:extLst>
                <a:ext uri="{FF2B5EF4-FFF2-40B4-BE49-F238E27FC236}">
                  <a16:creationId xmlns:a16="http://schemas.microsoft.com/office/drawing/2014/main" id="{42E9E734-FBAC-43A6-AE99-98C66F69C884}"/>
                </a:ext>
              </a:extLst>
            </p:cNvPr>
            <p:cNvGrpSpPr/>
            <p:nvPr/>
          </p:nvGrpSpPr>
          <p:grpSpPr>
            <a:xfrm>
              <a:off x="3300627" y="1490913"/>
              <a:ext cx="492223" cy="518683"/>
              <a:chOff x="6065241" y="1021128"/>
              <a:chExt cx="492223" cy="518683"/>
            </a:xfrm>
          </p:grpSpPr>
          <p:pic>
            <p:nvPicPr>
              <p:cNvPr id="81" name="Graphic 80" descr="Head with Gears">
                <a:extLst>
                  <a:ext uri="{FF2B5EF4-FFF2-40B4-BE49-F238E27FC236}">
                    <a16:creationId xmlns:a16="http://schemas.microsoft.com/office/drawing/2014/main" id="{6AF6F76D-4FD5-47DA-9D76-FF28C0EBD4E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65241" y="1162307"/>
                <a:ext cx="377504" cy="377504"/>
              </a:xfrm>
              <a:prstGeom prst="rect">
                <a:avLst/>
              </a:prstGeom>
            </p:spPr>
          </p:pic>
          <p:pic>
            <p:nvPicPr>
              <p:cNvPr id="82" name="Graphic 81" descr="Rocket">
                <a:extLst>
                  <a:ext uri="{FF2B5EF4-FFF2-40B4-BE49-F238E27FC236}">
                    <a16:creationId xmlns:a16="http://schemas.microsoft.com/office/drawing/2014/main" id="{698ABD1A-BFF1-4C26-9410-D93B41B8EAC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93511" y="1021128"/>
                <a:ext cx="263953" cy="263953"/>
              </a:xfrm>
              <a:prstGeom prst="rect">
                <a:avLst/>
              </a:prstGeom>
            </p:spPr>
          </p:pic>
        </p:grpSp>
        <p:grpSp>
          <p:nvGrpSpPr>
            <p:cNvPr id="61" name="Group 60">
              <a:extLst>
                <a:ext uri="{FF2B5EF4-FFF2-40B4-BE49-F238E27FC236}">
                  <a16:creationId xmlns:a16="http://schemas.microsoft.com/office/drawing/2014/main" id="{C0A5E4C6-2C84-4486-BEF0-6A3E630BBCF2}"/>
                </a:ext>
              </a:extLst>
            </p:cNvPr>
            <p:cNvGrpSpPr/>
            <p:nvPr/>
          </p:nvGrpSpPr>
          <p:grpSpPr>
            <a:xfrm>
              <a:off x="3373239" y="3300902"/>
              <a:ext cx="578840" cy="371435"/>
              <a:chOff x="5631323" y="2406647"/>
              <a:chExt cx="578840" cy="371435"/>
            </a:xfrm>
          </p:grpSpPr>
          <p:pic>
            <p:nvPicPr>
              <p:cNvPr id="79" name="Graphic 78" descr="Grinning Face with No Fill">
                <a:extLst>
                  <a:ext uri="{FF2B5EF4-FFF2-40B4-BE49-F238E27FC236}">
                    <a16:creationId xmlns:a16="http://schemas.microsoft.com/office/drawing/2014/main" id="{6D81F475-0D50-4C7E-9519-BEEEC6B7192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90567" y="2457706"/>
                <a:ext cx="260352" cy="260352"/>
              </a:xfrm>
              <a:prstGeom prst="rect">
                <a:avLst/>
              </a:prstGeom>
            </p:spPr>
          </p:pic>
          <p:sp>
            <p:nvSpPr>
              <p:cNvPr id="80" name="Double Brace 79">
                <a:extLst>
                  <a:ext uri="{FF2B5EF4-FFF2-40B4-BE49-F238E27FC236}">
                    <a16:creationId xmlns:a16="http://schemas.microsoft.com/office/drawing/2014/main" id="{7433B6A9-2A5D-4F43-856C-E0DC73BC2276}"/>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i-FI" sz="800" dirty="0">
                  <a:latin typeface="Arial Rounded MT Bold" panose="020F0704030504030204" pitchFamily="34" charset="0"/>
                </a:endParaRPr>
              </a:p>
            </p:txBody>
          </p:sp>
        </p:grpSp>
        <p:pic>
          <p:nvPicPr>
            <p:cNvPr id="62" name="Graphic 61" descr="Line Arrow: Rotate right">
              <a:extLst>
                <a:ext uri="{FF2B5EF4-FFF2-40B4-BE49-F238E27FC236}">
                  <a16:creationId xmlns:a16="http://schemas.microsoft.com/office/drawing/2014/main" id="{4C6E0231-1133-4AEC-8BA8-45C21765DC8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377331" y="3578236"/>
              <a:ext cx="590144" cy="590144"/>
            </a:xfrm>
            <a:prstGeom prst="rect">
              <a:avLst/>
            </a:prstGeom>
          </p:spPr>
        </p:pic>
        <p:sp>
          <p:nvSpPr>
            <p:cNvPr id="63" name="TextBox 62">
              <a:extLst>
                <a:ext uri="{FF2B5EF4-FFF2-40B4-BE49-F238E27FC236}">
                  <a16:creationId xmlns:a16="http://schemas.microsoft.com/office/drawing/2014/main" id="{59D7119E-C0AA-4B1E-BBBB-034D60ECA443}"/>
                </a:ext>
              </a:extLst>
            </p:cNvPr>
            <p:cNvSpPr txBox="1"/>
            <p:nvPr/>
          </p:nvSpPr>
          <p:spPr>
            <a:xfrm>
              <a:off x="4030711" y="1527308"/>
              <a:ext cx="1264734" cy="443679"/>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Update </a:t>
              </a:r>
            </a:p>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Canvas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4" name="TextBox 63">
              <a:extLst>
                <a:ext uri="{FF2B5EF4-FFF2-40B4-BE49-F238E27FC236}">
                  <a16:creationId xmlns:a16="http://schemas.microsoft.com/office/drawing/2014/main" id="{0CD2B334-B4B6-4896-ADB3-FE4698BF6BC4}"/>
                </a:ext>
              </a:extLst>
            </p:cNvPr>
            <p:cNvSpPr txBox="1"/>
            <p:nvPr/>
          </p:nvSpPr>
          <p:spPr>
            <a:xfrm>
              <a:off x="5397235" y="2803982"/>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Build</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APIs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5" name="TextBox 64">
              <a:extLst>
                <a:ext uri="{FF2B5EF4-FFF2-40B4-BE49-F238E27FC236}">
                  <a16:creationId xmlns:a16="http://schemas.microsoft.com/office/drawing/2014/main" id="{8727B441-591D-4F4B-9BD6-75DAE25F686B}"/>
                </a:ext>
              </a:extLst>
            </p:cNvPr>
            <p:cNvSpPr txBox="1"/>
            <p:nvPr/>
          </p:nvSpPr>
          <p:spPr>
            <a:xfrm>
              <a:off x="5099958" y="3668363"/>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Audit</a:t>
              </a:r>
            </a:p>
          </p:txBody>
        </p:sp>
        <p:sp>
          <p:nvSpPr>
            <p:cNvPr id="66" name="TextBox 65">
              <a:extLst>
                <a:ext uri="{FF2B5EF4-FFF2-40B4-BE49-F238E27FC236}">
                  <a16:creationId xmlns:a16="http://schemas.microsoft.com/office/drawing/2014/main" id="{2C4272EA-0CF8-4276-8C2D-87F9A9C8944B}"/>
                </a:ext>
              </a:extLst>
            </p:cNvPr>
            <p:cNvSpPr txBox="1"/>
            <p:nvPr/>
          </p:nvSpPr>
          <p:spPr>
            <a:xfrm>
              <a:off x="4222205" y="4051647"/>
              <a:ext cx="860234" cy="294359"/>
            </a:xfrm>
            <a:prstGeom prst="rect">
              <a:avLst/>
            </a:prstGeom>
            <a:ln>
              <a:noFill/>
            </a:ln>
          </p:spPr>
          <p:txBody>
            <a:bodyPr vert="horz" wrap="square" lIns="91440" tIns="45720" rIns="91440" bIns="45720" rtlCol="0">
              <a:normAutofit fontScale="77500" lnSpcReduction="20000"/>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Lifecycle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7" name="TextBox 66">
              <a:extLst>
                <a:ext uri="{FF2B5EF4-FFF2-40B4-BE49-F238E27FC236}">
                  <a16:creationId xmlns:a16="http://schemas.microsoft.com/office/drawing/2014/main" id="{11EAD84B-5813-413B-B496-2772DA4871CC}"/>
                </a:ext>
              </a:extLst>
            </p:cNvPr>
            <p:cNvSpPr txBox="1"/>
            <p:nvPr/>
          </p:nvSpPr>
          <p:spPr>
            <a:xfrm>
              <a:off x="3217521" y="3644378"/>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Developer</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Experience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8" name="TextBox 67">
              <a:extLst>
                <a:ext uri="{FF2B5EF4-FFF2-40B4-BE49-F238E27FC236}">
                  <a16:creationId xmlns:a16="http://schemas.microsoft.com/office/drawing/2014/main" id="{42F33546-CB82-43E1-AABA-7E7DC5BD6DC7}"/>
                </a:ext>
              </a:extLst>
            </p:cNvPr>
            <p:cNvSpPr txBox="1"/>
            <p:nvPr/>
          </p:nvSpPr>
          <p:spPr>
            <a:xfrm>
              <a:off x="3232062" y="1880782"/>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800" dirty="0" err="1">
                  <a:latin typeface="Arial Rounded MT Bold" panose="020F0704030504030204" pitchFamily="34" charset="0"/>
                </a:rPr>
                <a:t>Learn</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9" name="TextBox 68">
              <a:extLst>
                <a:ext uri="{FF2B5EF4-FFF2-40B4-BE49-F238E27FC236}">
                  <a16:creationId xmlns:a16="http://schemas.microsoft.com/office/drawing/2014/main" id="{96D8AAD2-0DE4-497D-98B4-C011200630B4}"/>
                </a:ext>
              </a:extLst>
            </p:cNvPr>
            <p:cNvSpPr txBox="1"/>
            <p:nvPr/>
          </p:nvSpPr>
          <p:spPr>
            <a:xfrm>
              <a:off x="2903411" y="2802853"/>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Measure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pic>
          <p:nvPicPr>
            <p:cNvPr id="70" name="Graphic 69" descr="Line Arrow: Counterclockwise curve">
              <a:extLst>
                <a:ext uri="{FF2B5EF4-FFF2-40B4-BE49-F238E27FC236}">
                  <a16:creationId xmlns:a16="http://schemas.microsoft.com/office/drawing/2014/main" id="{BBCEBF2A-1D62-43FA-A8B1-C8CBC3DA5A3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6307653" flipH="1">
              <a:off x="5133778" y="1267577"/>
              <a:ext cx="258865" cy="355163"/>
            </a:xfrm>
            <a:prstGeom prst="rect">
              <a:avLst/>
            </a:prstGeom>
          </p:spPr>
        </p:pic>
        <p:pic>
          <p:nvPicPr>
            <p:cNvPr id="71" name="Graphic 70" descr="Line Arrow: Counterclockwise curve">
              <a:extLst>
                <a:ext uri="{FF2B5EF4-FFF2-40B4-BE49-F238E27FC236}">
                  <a16:creationId xmlns:a16="http://schemas.microsoft.com/office/drawing/2014/main" id="{CCA244AE-9CBD-4B1E-9445-C7523890D382}"/>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612874" flipH="1">
              <a:off x="5803897" y="2168820"/>
              <a:ext cx="255374" cy="355163"/>
            </a:xfrm>
            <a:prstGeom prst="rect">
              <a:avLst/>
            </a:prstGeom>
          </p:spPr>
        </p:pic>
        <p:pic>
          <p:nvPicPr>
            <p:cNvPr id="72" name="Graphic 71" descr="Line Arrow: Counterclockwise curve">
              <a:extLst>
                <a:ext uri="{FF2B5EF4-FFF2-40B4-BE49-F238E27FC236}">
                  <a16:creationId xmlns:a16="http://schemas.microsoft.com/office/drawing/2014/main" id="{C827DC59-0064-475B-8925-CF17655E025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174100" flipH="1">
              <a:off x="5714731" y="3009178"/>
              <a:ext cx="237797" cy="355163"/>
            </a:xfrm>
            <a:prstGeom prst="rect">
              <a:avLst/>
            </a:prstGeom>
          </p:spPr>
        </p:pic>
        <p:pic>
          <p:nvPicPr>
            <p:cNvPr id="73" name="Graphic 72" descr="Line Arrow: Counterclockwise curve">
              <a:extLst>
                <a:ext uri="{FF2B5EF4-FFF2-40B4-BE49-F238E27FC236}">
                  <a16:creationId xmlns:a16="http://schemas.microsoft.com/office/drawing/2014/main" id="{42B747BC-4A4F-46BD-A052-F34E36E170B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4534800" flipH="1">
              <a:off x="4985074" y="3637962"/>
              <a:ext cx="299288" cy="355163"/>
            </a:xfrm>
            <a:prstGeom prst="rect">
              <a:avLst/>
            </a:prstGeom>
          </p:spPr>
        </p:pic>
        <p:pic>
          <p:nvPicPr>
            <p:cNvPr id="74" name="Graphic 73" descr="Line Arrow: Counterclockwise curve">
              <a:extLst>
                <a:ext uri="{FF2B5EF4-FFF2-40B4-BE49-F238E27FC236}">
                  <a16:creationId xmlns:a16="http://schemas.microsoft.com/office/drawing/2014/main" id="{C7CA701B-FDC6-41CE-818F-5E45DA53FD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7513125" flipH="1">
              <a:off x="4014716" y="3600605"/>
              <a:ext cx="280312" cy="355163"/>
            </a:xfrm>
            <a:prstGeom prst="rect">
              <a:avLst/>
            </a:prstGeom>
          </p:spPr>
        </p:pic>
        <p:pic>
          <p:nvPicPr>
            <p:cNvPr id="75" name="Graphic 74" descr="Line Arrow: Counterclockwise curve">
              <a:extLst>
                <a:ext uri="{FF2B5EF4-FFF2-40B4-BE49-F238E27FC236}">
                  <a16:creationId xmlns:a16="http://schemas.microsoft.com/office/drawing/2014/main" id="{4CB63C0C-6165-481F-8B50-840217377C5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8662569" flipH="1">
              <a:off x="3369949" y="3043566"/>
              <a:ext cx="246641" cy="355163"/>
            </a:xfrm>
            <a:prstGeom prst="rect">
              <a:avLst/>
            </a:prstGeom>
          </p:spPr>
        </p:pic>
        <p:pic>
          <p:nvPicPr>
            <p:cNvPr id="76" name="Graphic 75" descr="Line Arrow: Counterclockwise curve">
              <a:extLst>
                <a:ext uri="{FF2B5EF4-FFF2-40B4-BE49-F238E27FC236}">
                  <a16:creationId xmlns:a16="http://schemas.microsoft.com/office/drawing/2014/main" id="{895B0E64-D484-4373-A8B3-89513EE2380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033028" flipH="1">
              <a:off x="3198165" y="2075285"/>
              <a:ext cx="260578" cy="355163"/>
            </a:xfrm>
            <a:prstGeom prst="rect">
              <a:avLst/>
            </a:prstGeom>
          </p:spPr>
        </p:pic>
        <p:pic>
          <p:nvPicPr>
            <p:cNvPr id="77" name="Graphic 76" descr="Line Arrow: Counterclockwise curve">
              <a:extLst>
                <a:ext uri="{FF2B5EF4-FFF2-40B4-BE49-F238E27FC236}">
                  <a16:creationId xmlns:a16="http://schemas.microsoft.com/office/drawing/2014/main" id="{B2252770-EE42-475D-B966-F5E9A1C1797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435478" flipH="1">
              <a:off x="3917534" y="1276269"/>
              <a:ext cx="216182" cy="355163"/>
            </a:xfrm>
            <a:prstGeom prst="rect">
              <a:avLst/>
            </a:prstGeom>
          </p:spPr>
        </p:pic>
        <p:sp>
          <p:nvSpPr>
            <p:cNvPr id="78" name="TextBox 77">
              <a:extLst>
                <a:ext uri="{FF2B5EF4-FFF2-40B4-BE49-F238E27FC236}">
                  <a16:creationId xmlns:a16="http://schemas.microsoft.com/office/drawing/2014/main" id="{53351857-B6AE-495C-ADEB-E043C15EC6F2}"/>
                </a:ext>
              </a:extLst>
            </p:cNvPr>
            <p:cNvSpPr txBox="1"/>
            <p:nvPr/>
          </p:nvSpPr>
          <p:spPr>
            <a:xfrm>
              <a:off x="5161752" y="1926772"/>
              <a:ext cx="1096859" cy="596093"/>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Adjust</a:t>
              </a:r>
              <a:r>
                <a:rPr kumimoji="0" lang="fi-FI" sz="800" i="0" u="none" strike="noStrike" kern="1200" spc="0" normalizeH="0" baseline="0" noProof="0" dirty="0">
                  <a:ln>
                    <a:noFill/>
                  </a:ln>
                  <a:effectLst/>
                  <a:uLnTx/>
                  <a:uFillTx/>
                  <a:latin typeface="Arial Rounded MT Bold" panose="020F0704030504030204" pitchFamily="34" charset="0"/>
                </a:rPr>
                <a:t> Min. </a:t>
              </a:r>
              <a:r>
                <a:rPr kumimoji="0" lang="fi-FI" sz="800" i="0" u="none" strike="noStrike" kern="1200" spc="0" normalizeH="0" baseline="0" noProof="0" dirty="0" err="1">
                  <a:ln>
                    <a:noFill/>
                  </a:ln>
                  <a:effectLst/>
                  <a:uLnTx/>
                  <a:uFillTx/>
                  <a:latin typeface="Arial Rounded MT Bold" panose="020F0704030504030204" pitchFamily="34" charset="0"/>
                </a:rPr>
                <a:t>Viable</a:t>
              </a:r>
              <a:r>
                <a:rPr kumimoji="0" lang="fi-FI" sz="800" i="0" u="none" strike="noStrike" kern="1200" spc="0" normalizeH="0" baseline="0" noProof="0" dirty="0">
                  <a:ln>
                    <a:noFill/>
                  </a:ln>
                  <a:effectLst/>
                  <a:uLnTx/>
                  <a:uFillTx/>
                  <a:latin typeface="Arial Rounded MT Bold" panose="020F0704030504030204" pitchFamily="34" charset="0"/>
                </a:rPr>
                <a:t> API </a:t>
              </a:r>
              <a:r>
                <a:rPr lang="fi-FI" sz="800" dirty="0">
                  <a:latin typeface="Arial Rounded MT Bold" panose="020F0704030504030204" pitchFamily="34" charset="0"/>
                </a:rPr>
                <a:t>Architecture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grpSp>
      <p:grpSp>
        <p:nvGrpSpPr>
          <p:cNvPr id="102" name="Group 101">
            <a:extLst>
              <a:ext uri="{FF2B5EF4-FFF2-40B4-BE49-F238E27FC236}">
                <a16:creationId xmlns:a16="http://schemas.microsoft.com/office/drawing/2014/main" id="{7B3A4059-2C14-43AF-A920-EA00B70FEC78}"/>
              </a:ext>
            </a:extLst>
          </p:cNvPr>
          <p:cNvGrpSpPr/>
          <p:nvPr/>
        </p:nvGrpSpPr>
        <p:grpSpPr>
          <a:xfrm>
            <a:off x="6933423" y="3001571"/>
            <a:ext cx="2322795" cy="2253601"/>
            <a:chOff x="1440031" y="1768750"/>
            <a:chExt cx="2586950" cy="2467729"/>
          </a:xfrm>
        </p:grpSpPr>
        <p:grpSp>
          <p:nvGrpSpPr>
            <p:cNvPr id="103" name="Group 102">
              <a:extLst>
                <a:ext uri="{FF2B5EF4-FFF2-40B4-BE49-F238E27FC236}">
                  <a16:creationId xmlns:a16="http://schemas.microsoft.com/office/drawing/2014/main" id="{AA38BFEB-F053-484E-AD08-92B76535E20F}"/>
                </a:ext>
              </a:extLst>
            </p:cNvPr>
            <p:cNvGrpSpPr/>
            <p:nvPr/>
          </p:nvGrpSpPr>
          <p:grpSpPr>
            <a:xfrm>
              <a:off x="3111808" y="2115395"/>
              <a:ext cx="539366" cy="602218"/>
              <a:chOff x="8175685" y="1799392"/>
              <a:chExt cx="658314" cy="658314"/>
            </a:xfrm>
          </p:grpSpPr>
          <p:pic>
            <p:nvPicPr>
              <p:cNvPr id="125" name="Graphic 124" descr="Cloud">
                <a:extLst>
                  <a:ext uri="{FF2B5EF4-FFF2-40B4-BE49-F238E27FC236}">
                    <a16:creationId xmlns:a16="http://schemas.microsoft.com/office/drawing/2014/main" id="{3384E802-6D9C-46BF-B96D-ACF239AA97D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5685" y="1799392"/>
                <a:ext cx="658314" cy="658314"/>
              </a:xfrm>
              <a:prstGeom prst="rect">
                <a:avLst/>
              </a:prstGeom>
            </p:spPr>
          </p:pic>
          <p:pic>
            <p:nvPicPr>
              <p:cNvPr id="126" name="Graphic 125" descr="Tools">
                <a:extLst>
                  <a:ext uri="{FF2B5EF4-FFF2-40B4-BE49-F238E27FC236}">
                    <a16:creationId xmlns:a16="http://schemas.microsoft.com/office/drawing/2014/main" id="{9AF5432C-7A3D-4334-9871-C45A66106FA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51441" y="1985534"/>
                <a:ext cx="370055" cy="370055"/>
              </a:xfrm>
              <a:prstGeom prst="rect">
                <a:avLst/>
              </a:prstGeom>
            </p:spPr>
          </p:pic>
        </p:grpSp>
        <p:pic>
          <p:nvPicPr>
            <p:cNvPr id="104" name="Graphic 103" descr="Checklist">
              <a:extLst>
                <a:ext uri="{FF2B5EF4-FFF2-40B4-BE49-F238E27FC236}">
                  <a16:creationId xmlns:a16="http://schemas.microsoft.com/office/drawing/2014/main" id="{D0961820-1C27-4430-B843-AD94F9399C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18684" y="3178097"/>
              <a:ext cx="480493" cy="480493"/>
            </a:xfrm>
            <a:prstGeom prst="rect">
              <a:avLst/>
            </a:prstGeom>
          </p:spPr>
        </p:pic>
        <p:pic>
          <p:nvPicPr>
            <p:cNvPr id="105" name="Graphic 104" descr="Bar chart">
              <a:extLst>
                <a:ext uri="{FF2B5EF4-FFF2-40B4-BE49-F238E27FC236}">
                  <a16:creationId xmlns:a16="http://schemas.microsoft.com/office/drawing/2014/main" id="{E19A5227-B024-40EF-A7B5-3DFC1584B65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82483" y="2157053"/>
              <a:ext cx="468460" cy="468460"/>
            </a:xfrm>
            <a:prstGeom prst="rect">
              <a:avLst/>
            </a:prstGeom>
          </p:spPr>
        </p:pic>
        <p:grpSp>
          <p:nvGrpSpPr>
            <p:cNvPr id="106" name="Group 105">
              <a:extLst>
                <a:ext uri="{FF2B5EF4-FFF2-40B4-BE49-F238E27FC236}">
                  <a16:creationId xmlns:a16="http://schemas.microsoft.com/office/drawing/2014/main" id="{A0FB357D-C6AF-4F60-ABBD-EA884624B3A8}"/>
                </a:ext>
              </a:extLst>
            </p:cNvPr>
            <p:cNvGrpSpPr/>
            <p:nvPr/>
          </p:nvGrpSpPr>
          <p:grpSpPr>
            <a:xfrm>
              <a:off x="2455022" y="1768750"/>
              <a:ext cx="492223" cy="518683"/>
              <a:chOff x="6065241" y="1021128"/>
              <a:chExt cx="492223" cy="518683"/>
            </a:xfrm>
          </p:grpSpPr>
          <p:pic>
            <p:nvPicPr>
              <p:cNvPr id="123" name="Graphic 122" descr="Head with Gears">
                <a:extLst>
                  <a:ext uri="{FF2B5EF4-FFF2-40B4-BE49-F238E27FC236}">
                    <a16:creationId xmlns:a16="http://schemas.microsoft.com/office/drawing/2014/main" id="{F6CDC039-AAA8-4F19-BB3D-C4BAE9B437D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65241" y="1162307"/>
                <a:ext cx="377504" cy="377504"/>
              </a:xfrm>
              <a:prstGeom prst="rect">
                <a:avLst/>
              </a:prstGeom>
            </p:spPr>
          </p:pic>
          <p:pic>
            <p:nvPicPr>
              <p:cNvPr id="124" name="Graphic 123" descr="Rocket">
                <a:extLst>
                  <a:ext uri="{FF2B5EF4-FFF2-40B4-BE49-F238E27FC236}">
                    <a16:creationId xmlns:a16="http://schemas.microsoft.com/office/drawing/2014/main" id="{5665CCD4-478E-4059-94B3-F6932BA5E6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93511" y="1021128"/>
                <a:ext cx="263953" cy="263953"/>
              </a:xfrm>
              <a:prstGeom prst="rect">
                <a:avLst/>
              </a:prstGeom>
            </p:spPr>
          </p:pic>
        </p:grpSp>
        <p:grpSp>
          <p:nvGrpSpPr>
            <p:cNvPr id="107" name="Group 106">
              <a:extLst>
                <a:ext uri="{FF2B5EF4-FFF2-40B4-BE49-F238E27FC236}">
                  <a16:creationId xmlns:a16="http://schemas.microsoft.com/office/drawing/2014/main" id="{0DF49A33-1111-4447-A6FE-9DD51C53BC2D}"/>
                </a:ext>
              </a:extLst>
            </p:cNvPr>
            <p:cNvGrpSpPr/>
            <p:nvPr/>
          </p:nvGrpSpPr>
          <p:grpSpPr>
            <a:xfrm>
              <a:off x="1594819" y="3080523"/>
              <a:ext cx="578840" cy="371435"/>
              <a:chOff x="5631323" y="2406647"/>
              <a:chExt cx="578840" cy="371435"/>
            </a:xfrm>
          </p:grpSpPr>
          <p:pic>
            <p:nvPicPr>
              <p:cNvPr id="121" name="Graphic 120" descr="Grinning Face with No Fill">
                <a:extLst>
                  <a:ext uri="{FF2B5EF4-FFF2-40B4-BE49-F238E27FC236}">
                    <a16:creationId xmlns:a16="http://schemas.microsoft.com/office/drawing/2014/main" id="{BDA2B67C-1ABE-4AE7-8F34-321C4297F71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90567" y="2457706"/>
                <a:ext cx="260352" cy="260352"/>
              </a:xfrm>
              <a:prstGeom prst="rect">
                <a:avLst/>
              </a:prstGeom>
            </p:spPr>
          </p:pic>
          <p:sp>
            <p:nvSpPr>
              <p:cNvPr id="122" name="Double Brace 121">
                <a:extLst>
                  <a:ext uri="{FF2B5EF4-FFF2-40B4-BE49-F238E27FC236}">
                    <a16:creationId xmlns:a16="http://schemas.microsoft.com/office/drawing/2014/main" id="{5FE43476-5954-48F9-A5C9-59D3FD42FD57}"/>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i-FI" dirty="0">
                  <a:latin typeface="Arial Rounded MT Bold" panose="020F0704030504030204" pitchFamily="34" charset="0"/>
                </a:endParaRPr>
              </a:p>
            </p:txBody>
          </p:sp>
        </p:grpSp>
        <p:pic>
          <p:nvPicPr>
            <p:cNvPr id="108" name="Graphic 107" descr="Line Arrow: Rotate right">
              <a:extLst>
                <a:ext uri="{FF2B5EF4-FFF2-40B4-BE49-F238E27FC236}">
                  <a16:creationId xmlns:a16="http://schemas.microsoft.com/office/drawing/2014/main" id="{EA7BAF9F-5FF1-4E33-A9C2-A218E519933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321208" y="3457961"/>
              <a:ext cx="590144" cy="590144"/>
            </a:xfrm>
            <a:prstGeom prst="rect">
              <a:avLst/>
            </a:prstGeom>
          </p:spPr>
        </p:pic>
        <p:sp>
          <p:nvSpPr>
            <p:cNvPr id="109" name="TextBox 108">
              <a:extLst>
                <a:ext uri="{FF2B5EF4-FFF2-40B4-BE49-F238E27FC236}">
                  <a16:creationId xmlns:a16="http://schemas.microsoft.com/office/drawing/2014/main" id="{58052F47-9D75-42F1-9BA3-FD86AAB524DC}"/>
                </a:ext>
              </a:extLst>
            </p:cNvPr>
            <p:cNvSpPr txBox="1"/>
            <p:nvPr/>
          </p:nvSpPr>
          <p:spPr>
            <a:xfrm>
              <a:off x="3052499" y="2609195"/>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Building </a:t>
              </a:r>
              <a:r>
                <a:rPr kumimoji="0" lang="fi-FI" sz="800" i="0" u="none" strike="noStrike" kern="1200" spc="0" normalizeH="0" baseline="0" noProof="0" dirty="0" err="1">
                  <a:ln>
                    <a:noFill/>
                  </a:ln>
                  <a:effectLst/>
                  <a:uLnTx/>
                  <a:uFillTx/>
                  <a:latin typeface="Arial Rounded MT Bold" panose="020F0704030504030204" pitchFamily="34" charset="0"/>
                </a:rPr>
                <a:t>APIs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0" name="TextBox 109">
              <a:extLst>
                <a:ext uri="{FF2B5EF4-FFF2-40B4-BE49-F238E27FC236}">
                  <a16:creationId xmlns:a16="http://schemas.microsoft.com/office/drawing/2014/main" id="{7FF15FB2-65E6-43B8-9C80-0367A56AEF7E}"/>
                </a:ext>
              </a:extLst>
            </p:cNvPr>
            <p:cNvSpPr txBox="1"/>
            <p:nvPr/>
          </p:nvSpPr>
          <p:spPr>
            <a:xfrm>
              <a:off x="2887657" y="3569472"/>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Audit</a:t>
              </a:r>
            </a:p>
          </p:txBody>
        </p:sp>
        <p:sp>
          <p:nvSpPr>
            <p:cNvPr id="111" name="TextBox 110">
              <a:extLst>
                <a:ext uri="{FF2B5EF4-FFF2-40B4-BE49-F238E27FC236}">
                  <a16:creationId xmlns:a16="http://schemas.microsoft.com/office/drawing/2014/main" id="{25596D9F-2ADC-4775-A064-0710459EE1B4}"/>
                </a:ext>
              </a:extLst>
            </p:cNvPr>
            <p:cNvSpPr txBox="1"/>
            <p:nvPr/>
          </p:nvSpPr>
          <p:spPr>
            <a:xfrm>
              <a:off x="2179403" y="3942120"/>
              <a:ext cx="860234" cy="294359"/>
            </a:xfrm>
            <a:prstGeom prst="rect">
              <a:avLst/>
            </a:prstGeom>
            <a:ln>
              <a:noFill/>
            </a:ln>
          </p:spPr>
          <p:txBody>
            <a:bodyPr vert="horz" wrap="square" lIns="91440" tIns="45720" rIns="91440" bIns="45720" rtlCol="0">
              <a:normAutofit fontScale="92500"/>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Lifecycle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2" name="TextBox 111">
              <a:extLst>
                <a:ext uri="{FF2B5EF4-FFF2-40B4-BE49-F238E27FC236}">
                  <a16:creationId xmlns:a16="http://schemas.microsoft.com/office/drawing/2014/main" id="{BF1B4955-5C97-49A1-81FC-932BD86BD513}"/>
                </a:ext>
              </a:extLst>
            </p:cNvPr>
            <p:cNvSpPr txBox="1"/>
            <p:nvPr/>
          </p:nvSpPr>
          <p:spPr>
            <a:xfrm>
              <a:off x="1449116" y="3379735"/>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Developer</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Experience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3" name="TextBox 112">
              <a:extLst>
                <a:ext uri="{FF2B5EF4-FFF2-40B4-BE49-F238E27FC236}">
                  <a16:creationId xmlns:a16="http://schemas.microsoft.com/office/drawing/2014/main" id="{F4BCF628-F634-4F52-9FC0-8666902F3DC0}"/>
                </a:ext>
              </a:extLst>
            </p:cNvPr>
            <p:cNvSpPr txBox="1"/>
            <p:nvPr/>
          </p:nvSpPr>
          <p:spPr>
            <a:xfrm>
              <a:off x="2142498" y="2225174"/>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800" dirty="0" err="1">
                  <a:latin typeface="Arial Rounded MT Bold" panose="020F0704030504030204" pitchFamily="34" charset="0"/>
                </a:rPr>
                <a:t>Learn</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4" name="TextBox 113">
              <a:extLst>
                <a:ext uri="{FF2B5EF4-FFF2-40B4-BE49-F238E27FC236}">
                  <a16:creationId xmlns:a16="http://schemas.microsoft.com/office/drawing/2014/main" id="{2F3D4D7E-6489-4462-88D6-D4DFA0BD7BF3}"/>
                </a:ext>
              </a:extLst>
            </p:cNvPr>
            <p:cNvSpPr txBox="1"/>
            <p:nvPr/>
          </p:nvSpPr>
          <p:spPr>
            <a:xfrm>
              <a:off x="1440031" y="2508607"/>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Measure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pic>
          <p:nvPicPr>
            <p:cNvPr id="115" name="Graphic 114" descr="Line Arrow: Counterclockwise curve">
              <a:extLst>
                <a:ext uri="{FF2B5EF4-FFF2-40B4-BE49-F238E27FC236}">
                  <a16:creationId xmlns:a16="http://schemas.microsoft.com/office/drawing/2014/main" id="{6D74B968-7922-4BB7-9255-70569D36807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0800000" flipH="1">
              <a:off x="3420842" y="2853440"/>
              <a:ext cx="237797" cy="355163"/>
            </a:xfrm>
            <a:prstGeom prst="rect">
              <a:avLst/>
            </a:prstGeom>
          </p:spPr>
        </p:pic>
        <p:pic>
          <p:nvPicPr>
            <p:cNvPr id="116" name="Graphic 115" descr="Line Arrow: Counterclockwise curve">
              <a:extLst>
                <a:ext uri="{FF2B5EF4-FFF2-40B4-BE49-F238E27FC236}">
                  <a16:creationId xmlns:a16="http://schemas.microsoft.com/office/drawing/2014/main" id="{EA7CBDAE-7DB3-4796-8FB4-005E71B656B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4534800" flipH="1">
              <a:off x="2914145" y="3631322"/>
              <a:ext cx="299288" cy="355163"/>
            </a:xfrm>
            <a:prstGeom prst="rect">
              <a:avLst/>
            </a:prstGeom>
          </p:spPr>
        </p:pic>
        <p:pic>
          <p:nvPicPr>
            <p:cNvPr id="117" name="Graphic 116" descr="Line Arrow: Counterclockwise curve">
              <a:extLst>
                <a:ext uri="{FF2B5EF4-FFF2-40B4-BE49-F238E27FC236}">
                  <a16:creationId xmlns:a16="http://schemas.microsoft.com/office/drawing/2014/main" id="{95405683-2A34-48A7-8606-EB21AB4FF13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7513125" flipH="1">
              <a:off x="2045237" y="3599624"/>
              <a:ext cx="280312" cy="355163"/>
            </a:xfrm>
            <a:prstGeom prst="rect">
              <a:avLst/>
            </a:prstGeom>
          </p:spPr>
        </p:pic>
        <p:pic>
          <p:nvPicPr>
            <p:cNvPr id="118" name="Graphic 117" descr="Line Arrow: Counterclockwise curve">
              <a:extLst>
                <a:ext uri="{FF2B5EF4-FFF2-40B4-BE49-F238E27FC236}">
                  <a16:creationId xmlns:a16="http://schemas.microsoft.com/office/drawing/2014/main" id="{78D264B2-2EB6-42C1-9413-B0398DD31EF7}"/>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456130" flipH="1">
              <a:off x="1485014" y="2690811"/>
              <a:ext cx="246641" cy="355163"/>
            </a:xfrm>
            <a:prstGeom prst="rect">
              <a:avLst/>
            </a:prstGeom>
          </p:spPr>
        </p:pic>
        <p:pic>
          <p:nvPicPr>
            <p:cNvPr id="119" name="Graphic 118" descr="Line Arrow: Counterclockwise curve">
              <a:extLst>
                <a:ext uri="{FF2B5EF4-FFF2-40B4-BE49-F238E27FC236}">
                  <a16:creationId xmlns:a16="http://schemas.microsoft.com/office/drawing/2014/main" id="{4FF737E6-37DE-4B7F-AF2F-AFC6F8A6201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894790" flipH="1">
              <a:off x="2106876" y="1926899"/>
              <a:ext cx="260578" cy="355163"/>
            </a:xfrm>
            <a:prstGeom prst="rect">
              <a:avLst/>
            </a:prstGeom>
          </p:spPr>
        </p:pic>
        <p:pic>
          <p:nvPicPr>
            <p:cNvPr id="120" name="Graphic 119" descr="Line Arrow: Counterclockwise curve">
              <a:extLst>
                <a:ext uri="{FF2B5EF4-FFF2-40B4-BE49-F238E27FC236}">
                  <a16:creationId xmlns:a16="http://schemas.microsoft.com/office/drawing/2014/main" id="{54437BBF-5EC3-49AD-9856-AB491EA2672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7452226" flipH="1">
              <a:off x="2932064" y="1959641"/>
              <a:ext cx="216182" cy="355163"/>
            </a:xfrm>
            <a:prstGeom prst="rect">
              <a:avLst/>
            </a:prstGeom>
          </p:spPr>
        </p:pic>
      </p:grpSp>
      <p:sp>
        <p:nvSpPr>
          <p:cNvPr id="127" name="TextBox 126">
            <a:extLst>
              <a:ext uri="{FF2B5EF4-FFF2-40B4-BE49-F238E27FC236}">
                <a16:creationId xmlns:a16="http://schemas.microsoft.com/office/drawing/2014/main" id="{98D74586-A285-4F67-8193-DB096BA53CCD}"/>
              </a:ext>
            </a:extLst>
          </p:cNvPr>
          <p:cNvSpPr txBox="1"/>
          <p:nvPr/>
        </p:nvSpPr>
        <p:spPr>
          <a:xfrm>
            <a:off x="1499791" y="3842512"/>
            <a:ext cx="1459054" cy="417358"/>
          </a:xfrm>
          <a:prstGeom prst="rect">
            <a:avLst/>
          </a:prstGeom>
          <a:noFill/>
        </p:spPr>
        <p:txBody>
          <a:bodyPr wrap="none" rtlCol="0">
            <a:spAutoFit/>
          </a:bodyPr>
          <a:lstStyle/>
          <a:p>
            <a:r>
              <a:rPr lang="fi-FI" dirty="0"/>
              <a:t>Major </a:t>
            </a:r>
            <a:r>
              <a:rPr lang="fi-FI" b="1" dirty="0"/>
              <a:t>1</a:t>
            </a:r>
            <a:r>
              <a:rPr lang="fi-FI" dirty="0"/>
              <a:t>.0.0</a:t>
            </a:r>
          </a:p>
        </p:txBody>
      </p:sp>
      <p:sp>
        <p:nvSpPr>
          <p:cNvPr id="128" name="TextBox 127">
            <a:extLst>
              <a:ext uri="{FF2B5EF4-FFF2-40B4-BE49-F238E27FC236}">
                <a16:creationId xmlns:a16="http://schemas.microsoft.com/office/drawing/2014/main" id="{BA84B83A-2C0A-4BDC-8CF0-CDAC2DF301A4}"/>
              </a:ext>
            </a:extLst>
          </p:cNvPr>
          <p:cNvSpPr txBox="1"/>
          <p:nvPr/>
        </p:nvSpPr>
        <p:spPr>
          <a:xfrm>
            <a:off x="4563789" y="3900370"/>
            <a:ext cx="1470274" cy="417358"/>
          </a:xfrm>
          <a:prstGeom prst="rect">
            <a:avLst/>
          </a:prstGeom>
          <a:noFill/>
        </p:spPr>
        <p:txBody>
          <a:bodyPr wrap="none" rtlCol="0">
            <a:spAutoFit/>
          </a:bodyPr>
          <a:lstStyle/>
          <a:p>
            <a:r>
              <a:rPr lang="fi-FI" dirty="0" err="1"/>
              <a:t>Minor</a:t>
            </a:r>
            <a:r>
              <a:rPr lang="fi-FI" dirty="0"/>
              <a:t> 1.</a:t>
            </a:r>
            <a:r>
              <a:rPr lang="fi-FI" b="1" dirty="0"/>
              <a:t>1</a:t>
            </a:r>
            <a:r>
              <a:rPr lang="fi-FI" dirty="0"/>
              <a:t>.0</a:t>
            </a:r>
          </a:p>
        </p:txBody>
      </p:sp>
      <p:sp>
        <p:nvSpPr>
          <p:cNvPr id="129" name="TextBox 128">
            <a:extLst>
              <a:ext uri="{FF2B5EF4-FFF2-40B4-BE49-F238E27FC236}">
                <a16:creationId xmlns:a16="http://schemas.microsoft.com/office/drawing/2014/main" id="{8F6D6D6B-9BCF-418F-B068-B6AA1DB43358}"/>
              </a:ext>
            </a:extLst>
          </p:cNvPr>
          <p:cNvSpPr txBox="1"/>
          <p:nvPr/>
        </p:nvSpPr>
        <p:spPr>
          <a:xfrm>
            <a:off x="7279114" y="3862094"/>
            <a:ext cx="1402500" cy="417358"/>
          </a:xfrm>
          <a:prstGeom prst="rect">
            <a:avLst/>
          </a:prstGeom>
          <a:noFill/>
        </p:spPr>
        <p:txBody>
          <a:bodyPr wrap="none" rtlCol="0">
            <a:spAutoFit/>
          </a:bodyPr>
          <a:lstStyle/>
          <a:p>
            <a:r>
              <a:rPr lang="fi-FI" dirty="0" err="1"/>
              <a:t>Patch</a:t>
            </a:r>
            <a:r>
              <a:rPr lang="fi-FI" dirty="0"/>
              <a:t> 1.1.</a:t>
            </a:r>
            <a:r>
              <a:rPr lang="fi-FI" b="1" dirty="0"/>
              <a:t>1</a:t>
            </a:r>
          </a:p>
        </p:txBody>
      </p:sp>
      <p:sp>
        <p:nvSpPr>
          <p:cNvPr id="130" name="TextBox 129">
            <a:extLst>
              <a:ext uri="{FF2B5EF4-FFF2-40B4-BE49-F238E27FC236}">
                <a16:creationId xmlns:a16="http://schemas.microsoft.com/office/drawing/2014/main" id="{3428942F-2346-4355-A4DA-6CE00EAA3277}"/>
              </a:ext>
            </a:extLst>
          </p:cNvPr>
          <p:cNvSpPr txBox="1"/>
          <p:nvPr/>
        </p:nvSpPr>
        <p:spPr>
          <a:xfrm>
            <a:off x="1169699" y="1858626"/>
            <a:ext cx="1632563" cy="338554"/>
          </a:xfrm>
          <a:prstGeom prst="rect">
            <a:avLst/>
          </a:prstGeom>
          <a:noFill/>
        </p:spPr>
        <p:txBody>
          <a:bodyPr wrap="none" rtlCol="0">
            <a:spAutoFit/>
          </a:bodyPr>
          <a:lstStyle/>
          <a:p>
            <a:pPr algn="ctr"/>
            <a:r>
              <a:rPr lang="fi-FI" sz="1600" dirty="0" err="1"/>
              <a:t>Breaking</a:t>
            </a:r>
            <a:r>
              <a:rPr lang="fi-FI" sz="1600" dirty="0"/>
              <a:t> </a:t>
            </a:r>
            <a:r>
              <a:rPr lang="fi-FI" sz="1600" dirty="0" err="1"/>
              <a:t>changes</a:t>
            </a:r>
            <a:endParaRPr lang="fi-FI" sz="1600" dirty="0"/>
          </a:p>
        </p:txBody>
      </p:sp>
      <p:sp>
        <p:nvSpPr>
          <p:cNvPr id="131" name="TextBox 130">
            <a:extLst>
              <a:ext uri="{FF2B5EF4-FFF2-40B4-BE49-F238E27FC236}">
                <a16:creationId xmlns:a16="http://schemas.microsoft.com/office/drawing/2014/main" id="{1CD19FD3-E2AA-4BBC-AE38-70D8A4B9DE12}"/>
              </a:ext>
            </a:extLst>
          </p:cNvPr>
          <p:cNvSpPr txBox="1"/>
          <p:nvPr/>
        </p:nvSpPr>
        <p:spPr>
          <a:xfrm>
            <a:off x="4070269" y="1735516"/>
            <a:ext cx="2020938" cy="584775"/>
          </a:xfrm>
          <a:prstGeom prst="rect">
            <a:avLst/>
          </a:prstGeom>
          <a:noFill/>
        </p:spPr>
        <p:txBody>
          <a:bodyPr wrap="none" rtlCol="0">
            <a:spAutoFit/>
          </a:bodyPr>
          <a:lstStyle/>
          <a:p>
            <a:pPr algn="ctr"/>
            <a:r>
              <a:rPr lang="fi-FI" sz="1600" dirty="0"/>
              <a:t>New </a:t>
            </a:r>
            <a:r>
              <a:rPr lang="fi-FI" sz="1600" dirty="0" err="1"/>
              <a:t>features</a:t>
            </a:r>
            <a:endParaRPr lang="fi-FI" sz="1600" dirty="0"/>
          </a:p>
          <a:p>
            <a:pPr algn="ctr"/>
            <a:r>
              <a:rPr lang="fi-FI" sz="1600" dirty="0" err="1"/>
              <a:t>Depricating</a:t>
            </a:r>
            <a:r>
              <a:rPr lang="fi-FI" sz="1600" dirty="0"/>
              <a:t> </a:t>
            </a:r>
            <a:r>
              <a:rPr lang="fi-FI" sz="1600" dirty="0" err="1"/>
              <a:t>endpoints</a:t>
            </a:r>
            <a:endParaRPr lang="fi-FI" sz="1600" dirty="0"/>
          </a:p>
        </p:txBody>
      </p:sp>
      <p:sp>
        <p:nvSpPr>
          <p:cNvPr id="132" name="TextBox 131">
            <a:extLst>
              <a:ext uri="{FF2B5EF4-FFF2-40B4-BE49-F238E27FC236}">
                <a16:creationId xmlns:a16="http://schemas.microsoft.com/office/drawing/2014/main" id="{DA59BBDD-7958-4B48-8C16-062848F8C04F}"/>
              </a:ext>
            </a:extLst>
          </p:cNvPr>
          <p:cNvSpPr txBox="1"/>
          <p:nvPr/>
        </p:nvSpPr>
        <p:spPr>
          <a:xfrm>
            <a:off x="7159007" y="1735516"/>
            <a:ext cx="1961924" cy="584775"/>
          </a:xfrm>
          <a:prstGeom prst="rect">
            <a:avLst/>
          </a:prstGeom>
          <a:noFill/>
        </p:spPr>
        <p:txBody>
          <a:bodyPr wrap="square" rtlCol="0">
            <a:spAutoFit/>
          </a:bodyPr>
          <a:lstStyle/>
          <a:p>
            <a:pPr algn="ctr"/>
            <a:r>
              <a:rPr lang="fi-FI" sz="1600" dirty="0" err="1"/>
              <a:t>Fixes</a:t>
            </a:r>
            <a:r>
              <a:rPr lang="fi-FI" sz="1600" dirty="0"/>
              <a:t> to </a:t>
            </a:r>
            <a:r>
              <a:rPr lang="fi-FI" sz="1600" dirty="0" err="1"/>
              <a:t>existing</a:t>
            </a:r>
            <a:r>
              <a:rPr lang="fi-FI" sz="1600" dirty="0"/>
              <a:t> </a:t>
            </a:r>
            <a:r>
              <a:rPr lang="fi-FI" sz="1600" dirty="0" err="1"/>
              <a:t>requirements</a:t>
            </a:r>
            <a:endParaRPr lang="fi-FI" sz="1600" dirty="0"/>
          </a:p>
        </p:txBody>
      </p:sp>
    </p:spTree>
    <p:extLst>
      <p:ext uri="{BB962C8B-B14F-4D97-AF65-F5344CB8AC3E}">
        <p14:creationId xmlns:p14="http://schemas.microsoft.com/office/powerpoint/2010/main" val="66700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D434FE-ED42-47A6-B243-71657D38702A}"/>
              </a:ext>
            </a:extLst>
          </p:cNvPr>
          <p:cNvSpPr>
            <a:spLocks noGrp="1"/>
          </p:cNvSpPr>
          <p:nvPr>
            <p:ph type="title"/>
          </p:nvPr>
        </p:nvSpPr>
        <p:spPr/>
        <p:txBody>
          <a:bodyPr/>
          <a:lstStyle/>
          <a:p>
            <a:r>
              <a:rPr lang="fi-FI" dirty="0" err="1"/>
              <a:t>Overview</a:t>
            </a:r>
            <a:endParaRPr lang="fi-FI" dirty="0"/>
          </a:p>
        </p:txBody>
      </p:sp>
      <p:sp>
        <p:nvSpPr>
          <p:cNvPr id="9" name="Content Placeholder 8">
            <a:extLst>
              <a:ext uri="{FF2B5EF4-FFF2-40B4-BE49-F238E27FC236}">
                <a16:creationId xmlns:a16="http://schemas.microsoft.com/office/drawing/2014/main" id="{6C22978D-EAB6-410F-8C3C-AC347F84D2D6}"/>
              </a:ext>
            </a:extLst>
          </p:cNvPr>
          <p:cNvSpPr>
            <a:spLocks noGrp="1"/>
          </p:cNvSpPr>
          <p:nvPr>
            <p:ph type="body" idx="1"/>
          </p:nvPr>
        </p:nvSpPr>
        <p:spPr/>
        <p:txBody>
          <a:bodyPr>
            <a:normAutofit/>
          </a:bodyPr>
          <a:lstStyle/>
          <a:p>
            <a:r>
              <a:rPr lang="fi-FI" sz="1200" dirty="0" err="1"/>
              <a:t>What</a:t>
            </a:r>
            <a:r>
              <a:rPr lang="fi-FI" sz="1200" dirty="0"/>
              <a:t> is </a:t>
            </a:r>
            <a:r>
              <a:rPr lang="fi-FI" sz="1200" dirty="0" err="1"/>
              <a:t>APIOps</a:t>
            </a:r>
            <a:r>
              <a:rPr lang="fi-FI" sz="1200" dirty="0"/>
              <a:t>® </a:t>
            </a:r>
            <a:r>
              <a:rPr lang="fi-FI" sz="1200" dirty="0" err="1"/>
              <a:t>Cycles</a:t>
            </a:r>
            <a:r>
              <a:rPr lang="fi-FI" sz="1200" dirty="0"/>
              <a:t>?</a:t>
            </a:r>
          </a:p>
        </p:txBody>
      </p:sp>
      <p:sp>
        <p:nvSpPr>
          <p:cNvPr id="11" name="Content Placeholder 10">
            <a:extLst>
              <a:ext uri="{FF2B5EF4-FFF2-40B4-BE49-F238E27FC236}">
                <a16:creationId xmlns:a16="http://schemas.microsoft.com/office/drawing/2014/main" id="{ED969E64-E644-49AA-B2F3-2BE465B3DAC7}"/>
              </a:ext>
            </a:extLst>
          </p:cNvPr>
          <p:cNvSpPr>
            <a:spLocks noGrp="1"/>
          </p:cNvSpPr>
          <p:nvPr>
            <p:ph sz="half" idx="2"/>
          </p:nvPr>
        </p:nvSpPr>
        <p:spPr/>
        <p:txBody>
          <a:bodyPr>
            <a:normAutofit lnSpcReduction="10000"/>
          </a:bodyPr>
          <a:lstStyle/>
          <a:p>
            <a:pPr marL="0" indent="0" algn="just">
              <a:buNone/>
            </a:pPr>
            <a:r>
              <a:rPr lang="en-US" sz="1100" dirty="0"/>
              <a:t>The </a:t>
            </a:r>
            <a:r>
              <a:rPr lang="en-US" sz="1100" dirty="0" err="1"/>
              <a:t>APIOps</a:t>
            </a:r>
            <a:r>
              <a:rPr lang="en-US" sz="1100" dirty="0"/>
              <a:t>© Cycles is a set of tools and methods originally created by </a:t>
            </a:r>
            <a:r>
              <a:rPr lang="en-US" sz="1100" dirty="0" err="1"/>
              <a:t>Digia</a:t>
            </a:r>
            <a:r>
              <a:rPr lang="en-US" sz="1100" dirty="0"/>
              <a:t>. The tools and methods are designed to help all organizations and individuals to build great APIs.</a:t>
            </a:r>
          </a:p>
          <a:p>
            <a:pPr marL="0" indent="0" algn="just">
              <a:buNone/>
            </a:pPr>
            <a:r>
              <a:rPr lang="en-US" sz="1100" dirty="0" err="1"/>
              <a:t>APIOps©Cycles</a:t>
            </a:r>
            <a:r>
              <a:rPr lang="en-US" sz="1100" dirty="0"/>
              <a:t> method uses a re-interpreted version of an API Canvas. We have added our experience to the model which is a form of popular business model canvas. </a:t>
            </a:r>
          </a:p>
          <a:p>
            <a:pPr marL="0" indent="0" algn="just">
              <a:buNone/>
            </a:pPr>
            <a:r>
              <a:rPr lang="en-US" sz="1100" dirty="0"/>
              <a:t>You can learn and adapt the method to your API needs either on your own or with API consultants. </a:t>
            </a:r>
          </a:p>
          <a:p>
            <a:pPr marL="0" indent="0" algn="just">
              <a:buNone/>
            </a:pPr>
            <a:r>
              <a:rPr lang="en-US" sz="1100" dirty="0"/>
              <a:t>The </a:t>
            </a:r>
            <a:r>
              <a:rPr lang="en-US" sz="1100" dirty="0" err="1"/>
              <a:t>APIOps</a:t>
            </a:r>
            <a:r>
              <a:rPr lang="en-US" sz="1100" dirty="0"/>
              <a:t>© Cycles method uses modern and proven frameworks with a twist of our experience to fit them for APIs. All methods have a Lean management base: Business Model Canvas, Value Proposition Canvas, Lean Startup, Minimum Viable Architecture and DevOps . </a:t>
            </a:r>
          </a:p>
          <a:p>
            <a:pPr marL="0" indent="0" algn="just">
              <a:buNone/>
            </a:pPr>
            <a:r>
              <a:rPr lang="en-US" sz="1100" dirty="0"/>
              <a:t>The method fits also in an organization where the working methods are not yet very lean or agile. Or at least there is a clear separation of development and operations. The main benefit of the methods is that they enforce communication. </a:t>
            </a:r>
            <a:r>
              <a:rPr lang="en-US" sz="1100" dirty="0" err="1"/>
              <a:t>APIOps</a:t>
            </a:r>
            <a:r>
              <a:rPr lang="en-US" sz="1100" dirty="0"/>
              <a:t>© Cycles helps communication between different business roles and different IT roles.</a:t>
            </a:r>
          </a:p>
          <a:p>
            <a:pPr marL="0" indent="0" algn="just">
              <a:buNone/>
            </a:pPr>
            <a:r>
              <a:rPr lang="en-US" sz="1100" dirty="0"/>
              <a:t>First method is API Canvas, i.e. making sure we know what benefits come and to who for using the API. The Canvas helps to define the key features of the API. It also clarifies what we need to build to make the API real.</a:t>
            </a:r>
          </a:p>
          <a:p>
            <a:pPr marL="0" indent="0" algn="just">
              <a:buNone/>
            </a:pPr>
            <a:endParaRPr lang="fi-FI" sz="800" dirty="0"/>
          </a:p>
        </p:txBody>
      </p:sp>
      <p:sp>
        <p:nvSpPr>
          <p:cNvPr id="10" name="Content Placeholder 9">
            <a:extLst>
              <a:ext uri="{FF2B5EF4-FFF2-40B4-BE49-F238E27FC236}">
                <a16:creationId xmlns:a16="http://schemas.microsoft.com/office/drawing/2014/main" id="{2A7F7CB3-D0BF-47BC-AE75-16ED2E3100D7}"/>
              </a:ext>
            </a:extLst>
          </p:cNvPr>
          <p:cNvSpPr>
            <a:spLocks noGrp="1"/>
          </p:cNvSpPr>
          <p:nvPr>
            <p:ph type="body" sz="quarter" idx="3"/>
          </p:nvPr>
        </p:nvSpPr>
        <p:spPr/>
        <p:txBody>
          <a:bodyPr>
            <a:normAutofit/>
          </a:bodyPr>
          <a:lstStyle/>
          <a:p>
            <a:r>
              <a:rPr lang="fi-FI" sz="1200" dirty="0" err="1"/>
              <a:t>What</a:t>
            </a:r>
            <a:r>
              <a:rPr lang="fi-FI" sz="1200" dirty="0"/>
              <a:t> </a:t>
            </a:r>
            <a:r>
              <a:rPr lang="fi-FI" sz="1200" dirty="0" err="1"/>
              <a:t>can</a:t>
            </a:r>
            <a:r>
              <a:rPr lang="fi-FI" sz="1200" dirty="0"/>
              <a:t> I </a:t>
            </a:r>
            <a:r>
              <a:rPr lang="fi-FI" sz="1200" dirty="0" err="1"/>
              <a:t>do</a:t>
            </a:r>
            <a:r>
              <a:rPr lang="fi-FI" sz="1200" dirty="0"/>
              <a:t> </a:t>
            </a:r>
            <a:r>
              <a:rPr lang="fi-FI" sz="1200" dirty="0" err="1"/>
              <a:t>with</a:t>
            </a:r>
            <a:r>
              <a:rPr lang="fi-FI" sz="1200" dirty="0"/>
              <a:t> API </a:t>
            </a:r>
            <a:r>
              <a:rPr lang="fi-FI" sz="1200" dirty="0" err="1"/>
              <a:t>Canvas</a:t>
            </a:r>
            <a:r>
              <a:rPr lang="fi-FI" sz="1200" dirty="0"/>
              <a:t>?</a:t>
            </a:r>
          </a:p>
        </p:txBody>
      </p:sp>
      <p:sp>
        <p:nvSpPr>
          <p:cNvPr id="12" name="Content Placeholder 11">
            <a:extLst>
              <a:ext uri="{FF2B5EF4-FFF2-40B4-BE49-F238E27FC236}">
                <a16:creationId xmlns:a16="http://schemas.microsoft.com/office/drawing/2014/main" id="{7E972469-60E7-48C0-9922-A4460BBB4C60}"/>
              </a:ext>
            </a:extLst>
          </p:cNvPr>
          <p:cNvSpPr>
            <a:spLocks noGrp="1"/>
          </p:cNvSpPr>
          <p:nvPr>
            <p:ph sz="quarter" idx="4"/>
          </p:nvPr>
        </p:nvSpPr>
        <p:spPr/>
        <p:txBody>
          <a:bodyPr>
            <a:normAutofit/>
          </a:bodyPr>
          <a:lstStyle/>
          <a:p>
            <a:pPr marL="0" indent="0" algn="just">
              <a:buNone/>
            </a:pPr>
            <a:r>
              <a:rPr lang="en-US" sz="1050" b="1" dirty="0"/>
              <a:t>Main benefit of API Canvas compared to for example project scoping tools is that it treats the API as a product. </a:t>
            </a:r>
            <a:r>
              <a:rPr lang="en-US" sz="1050" dirty="0"/>
              <a:t>This means that it tries to find the needs of several API Consumer segments, not just the one at hand. </a:t>
            </a:r>
          </a:p>
          <a:p>
            <a:pPr marL="0" indent="0" algn="just">
              <a:buNone/>
            </a:pPr>
            <a:r>
              <a:rPr lang="en-US" sz="1050" dirty="0"/>
              <a:t>It also directs user to think how to communicate and support the API Consumers and give them access to the API. It also focuses on how to make money, added value like customer retention or cost savings with the API.</a:t>
            </a:r>
          </a:p>
          <a:p>
            <a:pPr marL="0" indent="0" algn="just">
              <a:buNone/>
            </a:pPr>
            <a:r>
              <a:rPr lang="en-US" sz="1050" dirty="0"/>
              <a:t>Start with the API Value Proposition Canvas. It’s a </a:t>
            </a:r>
            <a:r>
              <a:rPr lang="en-US" sz="1050" b="1" dirty="0"/>
              <a:t>great interviewing tool</a:t>
            </a:r>
            <a:r>
              <a:rPr lang="en-US" sz="1050" dirty="0"/>
              <a:t>.</a:t>
            </a:r>
            <a:r>
              <a:rPr lang="en-US" sz="1050" b="1" dirty="0"/>
              <a:t> </a:t>
            </a:r>
            <a:r>
              <a:rPr lang="en-US" sz="1050" dirty="0"/>
              <a:t>Use it when finding and validating requirements with API Consumers.</a:t>
            </a:r>
          </a:p>
          <a:p>
            <a:pPr marL="0" indent="0" algn="just">
              <a:buNone/>
            </a:pPr>
            <a:r>
              <a:rPr lang="en-US" sz="1050" dirty="0" err="1"/>
              <a:t>Digia</a:t>
            </a:r>
            <a:r>
              <a:rPr lang="en-US" sz="1050" dirty="0"/>
              <a:t> API Canvas has 9 areas, which have almost the same titles as in Business Model Canvas. </a:t>
            </a:r>
            <a:r>
              <a:rPr lang="en-US" sz="1050" b="1" dirty="0"/>
              <a:t>API Canvas is the master document for next phases, including architecture design. </a:t>
            </a:r>
          </a:p>
          <a:p>
            <a:pPr marL="0" indent="0" algn="just">
              <a:buNone/>
            </a:pPr>
            <a:r>
              <a:rPr lang="en-US" sz="1050" b="1" dirty="0"/>
              <a:t>You should share the API Canvas with all relevant stakeholders. </a:t>
            </a:r>
            <a:r>
              <a:rPr lang="en-US" sz="1050" dirty="0"/>
              <a:t>This includes external developers and other partners you need to work with. The simpler API Value Proposition Canvas helps to create value proposition and related information to the API Canvas. </a:t>
            </a:r>
          </a:p>
        </p:txBody>
      </p:sp>
    </p:spTree>
    <p:extLst>
      <p:ext uri="{BB962C8B-B14F-4D97-AF65-F5344CB8AC3E}">
        <p14:creationId xmlns:p14="http://schemas.microsoft.com/office/powerpoint/2010/main" val="128032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40536F-3BAD-433F-9A53-9DC1893578D9}"/>
              </a:ext>
            </a:extLst>
          </p:cNvPr>
          <p:cNvSpPr>
            <a:spLocks noGrp="1"/>
          </p:cNvSpPr>
          <p:nvPr>
            <p:ph type="title"/>
          </p:nvPr>
        </p:nvSpPr>
        <p:spPr/>
        <p:txBody>
          <a:bodyPr/>
          <a:lstStyle/>
          <a:p>
            <a:r>
              <a:rPr lang="fi-FI" dirty="0" err="1"/>
              <a:t>Why</a:t>
            </a:r>
            <a:r>
              <a:rPr lang="fi-FI" dirty="0"/>
              <a:t> </a:t>
            </a:r>
            <a:r>
              <a:rPr lang="fi-FI" dirty="0" err="1"/>
              <a:t>APIs</a:t>
            </a:r>
            <a:r>
              <a:rPr lang="fi-FI" dirty="0"/>
              <a:t> </a:t>
            </a:r>
            <a:r>
              <a:rPr lang="fi-FI" dirty="0" err="1"/>
              <a:t>are</a:t>
            </a:r>
            <a:r>
              <a:rPr lang="fi-FI" dirty="0"/>
              <a:t> a business </a:t>
            </a:r>
            <a:r>
              <a:rPr lang="fi-FI" dirty="0" err="1"/>
              <a:t>issue</a:t>
            </a:r>
            <a:r>
              <a:rPr lang="fi-FI" dirty="0"/>
              <a:t>?</a:t>
            </a:r>
          </a:p>
        </p:txBody>
      </p:sp>
      <p:sp>
        <p:nvSpPr>
          <p:cNvPr id="11" name="Content Placeholder 10">
            <a:extLst>
              <a:ext uri="{FF2B5EF4-FFF2-40B4-BE49-F238E27FC236}">
                <a16:creationId xmlns:a16="http://schemas.microsoft.com/office/drawing/2014/main" id="{CA7813DB-D375-47BB-A61A-DDAE1054D260}"/>
              </a:ext>
            </a:extLst>
          </p:cNvPr>
          <p:cNvSpPr>
            <a:spLocks noGrp="1"/>
          </p:cNvSpPr>
          <p:nvPr>
            <p:ph sz="half" idx="1"/>
          </p:nvPr>
        </p:nvSpPr>
        <p:spPr>
          <a:xfrm>
            <a:off x="681037" y="1825625"/>
            <a:ext cx="5162201" cy="4352151"/>
          </a:xfrm>
        </p:spPr>
        <p:txBody>
          <a:bodyPr>
            <a:normAutofit/>
          </a:bodyPr>
          <a:lstStyle/>
          <a:p>
            <a:pPr marL="360000" algn="just"/>
            <a:r>
              <a:rPr lang="fi-FI" sz="1400" dirty="0" err="1"/>
              <a:t>Because</a:t>
            </a:r>
            <a:r>
              <a:rPr lang="fi-FI" sz="1400" dirty="0"/>
              <a:t> </a:t>
            </a:r>
            <a:r>
              <a:rPr lang="fi-FI" sz="1400" dirty="0" err="1"/>
              <a:t>APIs</a:t>
            </a:r>
            <a:r>
              <a:rPr lang="fi-FI" sz="1400" dirty="0"/>
              <a:t> </a:t>
            </a:r>
            <a:r>
              <a:rPr lang="fi-FI" sz="1400" dirty="0" err="1"/>
              <a:t>make</a:t>
            </a:r>
            <a:r>
              <a:rPr lang="fi-FI" sz="1400" dirty="0"/>
              <a:t> </a:t>
            </a:r>
            <a:r>
              <a:rPr lang="fi-FI" sz="1400" dirty="0" err="1"/>
              <a:t>all</a:t>
            </a:r>
            <a:r>
              <a:rPr lang="fi-FI" sz="1400" dirty="0"/>
              <a:t> business </a:t>
            </a:r>
            <a:r>
              <a:rPr lang="fi-FI" sz="1400" dirty="0" err="1"/>
              <a:t>models</a:t>
            </a:r>
            <a:r>
              <a:rPr lang="fi-FI" sz="1400" dirty="0"/>
              <a:t> </a:t>
            </a:r>
            <a:r>
              <a:rPr lang="fi-FI" sz="1400" dirty="0" err="1"/>
              <a:t>possible</a:t>
            </a:r>
            <a:endParaRPr lang="fi-FI" sz="1400" dirty="0"/>
          </a:p>
          <a:p>
            <a:pPr marL="360000" algn="just"/>
            <a:r>
              <a:rPr lang="fi-FI" sz="1400" dirty="0" err="1"/>
              <a:t>APIs</a:t>
            </a:r>
            <a:r>
              <a:rPr lang="fi-FI" sz="1400" dirty="0"/>
              <a:t> </a:t>
            </a:r>
            <a:r>
              <a:rPr lang="fi-FI" sz="1400" dirty="0" err="1"/>
              <a:t>can</a:t>
            </a:r>
            <a:r>
              <a:rPr lang="fi-FI" sz="1400" dirty="0"/>
              <a:t> </a:t>
            </a:r>
            <a:r>
              <a:rPr lang="fi-FI" sz="1400" dirty="0" err="1"/>
              <a:t>bring</a:t>
            </a:r>
            <a:r>
              <a:rPr lang="fi-FI" sz="1400" dirty="0"/>
              <a:t> </a:t>
            </a:r>
            <a:r>
              <a:rPr lang="fi-FI" sz="1400" dirty="0" err="1"/>
              <a:t>additional</a:t>
            </a:r>
            <a:r>
              <a:rPr lang="fi-FI" sz="1400" dirty="0"/>
              <a:t> </a:t>
            </a:r>
            <a:r>
              <a:rPr lang="fi-FI" sz="1400" dirty="0" err="1"/>
              <a:t>value</a:t>
            </a:r>
            <a:r>
              <a:rPr lang="fi-FI" sz="1400" dirty="0"/>
              <a:t> to </a:t>
            </a:r>
            <a:r>
              <a:rPr lang="fi-FI" sz="1400" dirty="0" err="1"/>
              <a:t>customers</a:t>
            </a:r>
            <a:r>
              <a:rPr lang="fi-FI" sz="1400" dirty="0"/>
              <a:t> and </a:t>
            </a:r>
            <a:r>
              <a:rPr lang="fi-FI" sz="1400" dirty="0" err="1"/>
              <a:t>partners</a:t>
            </a:r>
            <a:r>
              <a:rPr lang="fi-FI" sz="1400" dirty="0"/>
              <a:t> </a:t>
            </a:r>
            <a:r>
              <a:rPr lang="fi-FI" sz="1400" dirty="0" err="1"/>
              <a:t>allowing</a:t>
            </a:r>
            <a:r>
              <a:rPr lang="fi-FI" sz="1400" dirty="0"/>
              <a:t> </a:t>
            </a:r>
            <a:r>
              <a:rPr lang="fi-FI" sz="1400" dirty="0" err="1"/>
              <a:t>them</a:t>
            </a:r>
            <a:r>
              <a:rPr lang="fi-FI" sz="1400" dirty="0"/>
              <a:t> to </a:t>
            </a:r>
            <a:r>
              <a:rPr lang="fi-FI" sz="1400" dirty="0" err="1"/>
              <a:t>access</a:t>
            </a:r>
            <a:r>
              <a:rPr lang="fi-FI" sz="1400" dirty="0"/>
              <a:t> </a:t>
            </a:r>
            <a:r>
              <a:rPr lang="fi-FI" sz="1400" dirty="0" err="1"/>
              <a:t>their</a:t>
            </a:r>
            <a:r>
              <a:rPr lang="fi-FI" sz="1400" dirty="0"/>
              <a:t> </a:t>
            </a:r>
            <a:r>
              <a:rPr lang="fi-FI" sz="1400" dirty="0" err="1"/>
              <a:t>own</a:t>
            </a:r>
            <a:r>
              <a:rPr lang="fi-FI" sz="1400" dirty="0"/>
              <a:t> data </a:t>
            </a:r>
            <a:r>
              <a:rPr lang="fi-FI" sz="1400" dirty="0" err="1"/>
              <a:t>or</a:t>
            </a:r>
            <a:r>
              <a:rPr lang="fi-FI" sz="1400" dirty="0"/>
              <a:t> </a:t>
            </a:r>
            <a:r>
              <a:rPr lang="fi-FI" sz="1400" dirty="0" err="1"/>
              <a:t>use</a:t>
            </a:r>
            <a:r>
              <a:rPr lang="fi-FI" sz="1400" dirty="0"/>
              <a:t> </a:t>
            </a:r>
            <a:r>
              <a:rPr lang="fi-FI" sz="1400" dirty="0" err="1"/>
              <a:t>your</a:t>
            </a:r>
            <a:r>
              <a:rPr lang="fi-FI" sz="1400" dirty="0"/>
              <a:t> </a:t>
            </a:r>
            <a:r>
              <a:rPr lang="fi-FI" sz="1400" dirty="0" err="1"/>
              <a:t>services</a:t>
            </a:r>
            <a:r>
              <a:rPr lang="fi-FI" sz="1400" dirty="0"/>
              <a:t> via </a:t>
            </a:r>
            <a:r>
              <a:rPr lang="fi-FI" sz="1400" dirty="0" err="1"/>
              <a:t>their</a:t>
            </a:r>
            <a:r>
              <a:rPr lang="fi-FI" sz="1400" dirty="0"/>
              <a:t> </a:t>
            </a:r>
            <a:r>
              <a:rPr lang="fi-FI" sz="1400" dirty="0" err="1"/>
              <a:t>own</a:t>
            </a:r>
            <a:r>
              <a:rPr lang="fi-FI" sz="1400" dirty="0"/>
              <a:t> </a:t>
            </a:r>
            <a:r>
              <a:rPr lang="fi-FI" sz="1400" dirty="0" err="1"/>
              <a:t>interfaces</a:t>
            </a:r>
            <a:endParaRPr lang="fi-FI" sz="1400" dirty="0"/>
          </a:p>
          <a:p>
            <a:pPr marL="360000" algn="just"/>
            <a:r>
              <a:rPr lang="fi-FI" sz="1400" dirty="0"/>
              <a:t>API is a </a:t>
            </a:r>
            <a:r>
              <a:rPr lang="fi-FI" sz="1400" dirty="0" err="1"/>
              <a:t>product</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sold</a:t>
            </a:r>
            <a:r>
              <a:rPr lang="fi-FI" sz="1400" dirty="0"/>
              <a:t>, </a:t>
            </a:r>
            <a:r>
              <a:rPr lang="fi-FI" sz="1400" dirty="0" err="1"/>
              <a:t>commonly</a:t>
            </a:r>
            <a:r>
              <a:rPr lang="fi-FI" sz="1400" dirty="0"/>
              <a:t> </a:t>
            </a:r>
            <a:r>
              <a:rPr lang="fi-FI" sz="1400" dirty="0" err="1"/>
              <a:t>with</a:t>
            </a:r>
            <a:r>
              <a:rPr lang="fi-FI" sz="1400" dirty="0"/>
              <a:t> a </a:t>
            </a:r>
            <a:r>
              <a:rPr lang="fi-FI" sz="1400" dirty="0" err="1"/>
              <a:t>subscription</a:t>
            </a:r>
            <a:r>
              <a:rPr lang="fi-FI" sz="1400" dirty="0"/>
              <a:t> </a:t>
            </a:r>
            <a:r>
              <a:rPr lang="fi-FI" sz="1400" dirty="0" err="1"/>
              <a:t>or</a:t>
            </a:r>
            <a:r>
              <a:rPr lang="fi-FI" sz="1400" dirty="0"/>
              <a:t> </a:t>
            </a:r>
            <a:r>
              <a:rPr lang="fi-FI" sz="1400" dirty="0" err="1"/>
              <a:t>value</a:t>
            </a:r>
            <a:r>
              <a:rPr lang="fi-FI" sz="1400" dirty="0"/>
              <a:t> </a:t>
            </a:r>
            <a:r>
              <a:rPr lang="fi-FI" sz="1400" dirty="0" err="1"/>
              <a:t>based</a:t>
            </a:r>
            <a:r>
              <a:rPr lang="fi-FI" sz="1400" dirty="0"/>
              <a:t> </a:t>
            </a:r>
            <a:r>
              <a:rPr lang="fi-FI" sz="1400" dirty="0" err="1"/>
              <a:t>model</a:t>
            </a:r>
            <a:endParaRPr lang="fi-FI" sz="1400" dirty="0"/>
          </a:p>
          <a:p>
            <a:pPr marL="360000" algn="just"/>
            <a:r>
              <a:rPr lang="fi-FI" sz="1400" dirty="0" err="1"/>
              <a:t>Ecosystem</a:t>
            </a:r>
            <a:r>
              <a:rPr lang="fi-FI" sz="1400" dirty="0"/>
              <a:t> </a:t>
            </a:r>
            <a:r>
              <a:rPr lang="fi-FI" sz="1400" dirty="0" err="1"/>
              <a:t>can</a:t>
            </a:r>
            <a:r>
              <a:rPr lang="fi-FI" sz="1400" dirty="0"/>
              <a:t> </a:t>
            </a:r>
            <a:r>
              <a:rPr lang="fi-FI" sz="1400" dirty="0" err="1"/>
              <a:t>provide</a:t>
            </a:r>
            <a:r>
              <a:rPr lang="fi-FI" sz="1400" dirty="0"/>
              <a:t> and </a:t>
            </a:r>
            <a:r>
              <a:rPr lang="fi-FI" sz="1400" dirty="0" err="1"/>
              <a:t>consume</a:t>
            </a:r>
            <a:r>
              <a:rPr lang="fi-FI" sz="1400" dirty="0"/>
              <a:t> </a:t>
            </a:r>
            <a:r>
              <a:rPr lang="fi-FI" sz="1400" dirty="0" err="1"/>
              <a:t>APIs</a:t>
            </a:r>
            <a:r>
              <a:rPr lang="fi-FI" sz="1400" dirty="0"/>
              <a:t> to </a:t>
            </a:r>
            <a:r>
              <a:rPr lang="fi-FI" sz="1400" dirty="0" err="1"/>
              <a:t>create</a:t>
            </a:r>
            <a:r>
              <a:rPr lang="fi-FI" sz="1400" dirty="0"/>
              <a:t> a </a:t>
            </a:r>
            <a:r>
              <a:rPr lang="fi-FI" sz="1400" dirty="0" err="1"/>
              <a:t>unified</a:t>
            </a:r>
            <a:r>
              <a:rPr lang="fi-FI" sz="1400" dirty="0"/>
              <a:t>, </a:t>
            </a:r>
            <a:r>
              <a:rPr lang="fi-FI" sz="1400" dirty="0" err="1"/>
              <a:t>complete</a:t>
            </a:r>
            <a:r>
              <a:rPr lang="fi-FI" sz="1400" dirty="0"/>
              <a:t> </a:t>
            </a:r>
            <a:r>
              <a:rPr lang="fi-FI" sz="1400" dirty="0" err="1"/>
              <a:t>customer</a:t>
            </a:r>
            <a:r>
              <a:rPr lang="fi-FI" sz="1400" dirty="0"/>
              <a:t> </a:t>
            </a:r>
            <a:r>
              <a:rPr lang="fi-FI" sz="1400" dirty="0" err="1"/>
              <a:t>journey</a:t>
            </a:r>
            <a:r>
              <a:rPr lang="fi-FI" sz="1400" dirty="0"/>
              <a:t> and </a:t>
            </a:r>
            <a:r>
              <a:rPr lang="fi-FI" sz="1400" dirty="0" err="1"/>
              <a:t>share</a:t>
            </a:r>
            <a:r>
              <a:rPr lang="fi-FI" sz="1400" dirty="0"/>
              <a:t> </a:t>
            </a:r>
            <a:r>
              <a:rPr lang="fi-FI" sz="1400" dirty="0" err="1"/>
              <a:t>value</a:t>
            </a:r>
            <a:endParaRPr lang="fi-FI" sz="1400" dirty="0"/>
          </a:p>
          <a:p>
            <a:pPr marL="360000" algn="just"/>
            <a:r>
              <a:rPr lang="fi-FI" sz="1400" dirty="0" err="1"/>
              <a:t>APIs</a:t>
            </a:r>
            <a:r>
              <a:rPr lang="fi-FI" sz="1400" dirty="0"/>
              <a:t> </a:t>
            </a:r>
            <a:r>
              <a:rPr lang="fi-FI" sz="1400" dirty="0" err="1"/>
              <a:t>can</a:t>
            </a:r>
            <a:r>
              <a:rPr lang="fi-FI" sz="1400" dirty="0"/>
              <a:t> </a:t>
            </a:r>
            <a:r>
              <a:rPr lang="fi-FI" sz="1400" dirty="0" err="1"/>
              <a:t>be</a:t>
            </a:r>
            <a:r>
              <a:rPr lang="fi-FI" sz="1400" dirty="0"/>
              <a:t> </a:t>
            </a:r>
            <a:r>
              <a:rPr lang="fi-FI" sz="1400" dirty="0" err="1"/>
              <a:t>sold</a:t>
            </a:r>
            <a:r>
              <a:rPr lang="fi-FI" sz="1400" dirty="0"/>
              <a:t> on a </a:t>
            </a:r>
            <a:r>
              <a:rPr lang="fi-FI" sz="1400" dirty="0" err="1"/>
              <a:t>marketplace</a:t>
            </a:r>
            <a:r>
              <a:rPr lang="fi-FI" sz="1400" dirty="0"/>
              <a:t>. </a:t>
            </a:r>
            <a:r>
              <a:rPr lang="fi-FI" sz="1400" dirty="0" err="1"/>
              <a:t>They</a:t>
            </a:r>
            <a:r>
              <a:rPr lang="fi-FI" sz="1400" dirty="0"/>
              <a:t> </a:t>
            </a:r>
            <a:r>
              <a:rPr lang="fi-FI" sz="1400" dirty="0" err="1"/>
              <a:t>enable</a:t>
            </a:r>
            <a:r>
              <a:rPr lang="fi-FI" sz="1400" dirty="0"/>
              <a:t> </a:t>
            </a:r>
            <a:r>
              <a:rPr lang="fi-FI" sz="1400" dirty="0" err="1"/>
              <a:t>physical</a:t>
            </a:r>
            <a:r>
              <a:rPr lang="fi-FI" sz="1400" dirty="0"/>
              <a:t> and </a:t>
            </a:r>
            <a:r>
              <a:rPr lang="fi-FI" sz="1400" dirty="0" err="1"/>
              <a:t>digital</a:t>
            </a:r>
            <a:r>
              <a:rPr lang="fi-FI" sz="1400" dirty="0"/>
              <a:t> products and </a:t>
            </a:r>
            <a:r>
              <a:rPr lang="fi-FI" sz="1400" dirty="0" err="1"/>
              <a:t>services</a:t>
            </a:r>
            <a:r>
              <a:rPr lang="fi-FI" sz="1400" dirty="0"/>
              <a:t> to </a:t>
            </a:r>
            <a:r>
              <a:rPr lang="fi-FI" sz="1400" dirty="0" err="1"/>
              <a:t>be</a:t>
            </a:r>
            <a:r>
              <a:rPr lang="fi-FI" sz="1400" dirty="0"/>
              <a:t> </a:t>
            </a:r>
            <a:r>
              <a:rPr lang="fi-FI" sz="1400" dirty="0" err="1"/>
              <a:t>sold</a:t>
            </a:r>
            <a:r>
              <a:rPr lang="fi-FI" sz="1400" dirty="0"/>
              <a:t> on a </a:t>
            </a:r>
            <a:r>
              <a:rPr lang="fi-FI" sz="1400" dirty="0" err="1"/>
              <a:t>marketplace</a:t>
            </a:r>
            <a:endParaRPr lang="fi-FI" sz="1400" dirty="0"/>
          </a:p>
          <a:p>
            <a:pPr marL="360000" algn="just"/>
            <a:r>
              <a:rPr lang="fi-FI" sz="1400" dirty="0" err="1"/>
              <a:t>APIs</a:t>
            </a:r>
            <a:r>
              <a:rPr lang="fi-FI" sz="1400" dirty="0"/>
              <a:t> </a:t>
            </a:r>
            <a:r>
              <a:rPr lang="fi-FI" sz="1400" dirty="0" err="1"/>
              <a:t>used</a:t>
            </a:r>
            <a:r>
              <a:rPr lang="fi-FI" sz="1400" dirty="0"/>
              <a:t> </a:t>
            </a:r>
            <a:r>
              <a:rPr lang="fi-FI" sz="1400" dirty="0" err="1"/>
              <a:t>by</a:t>
            </a:r>
            <a:r>
              <a:rPr lang="fi-FI" sz="1400" dirty="0"/>
              <a:t> </a:t>
            </a:r>
            <a:r>
              <a:rPr lang="fi-FI" sz="1400" dirty="0" err="1"/>
              <a:t>ecosystem</a:t>
            </a:r>
            <a:r>
              <a:rPr lang="fi-FI" sz="1400" dirty="0"/>
              <a:t> to </a:t>
            </a:r>
            <a:r>
              <a:rPr lang="fi-FI" sz="1400" dirty="0" err="1"/>
              <a:t>create</a:t>
            </a:r>
            <a:r>
              <a:rPr lang="fi-FI" sz="1400" dirty="0"/>
              <a:t> </a:t>
            </a:r>
            <a:r>
              <a:rPr lang="fi-FI" sz="1400" dirty="0" err="1"/>
              <a:t>their</a:t>
            </a:r>
            <a:r>
              <a:rPr lang="fi-FI" sz="1400" dirty="0"/>
              <a:t> </a:t>
            </a:r>
            <a:r>
              <a:rPr lang="fi-FI" sz="1400" dirty="0" err="1"/>
              <a:t>own</a:t>
            </a:r>
            <a:r>
              <a:rPr lang="fi-FI" sz="1400" dirty="0"/>
              <a:t> </a:t>
            </a:r>
            <a:r>
              <a:rPr lang="fi-FI" sz="1400" dirty="0" err="1"/>
              <a:t>innovation</a:t>
            </a:r>
            <a:r>
              <a:rPr lang="fi-FI" sz="1400" dirty="0"/>
              <a:t> </a:t>
            </a:r>
            <a:r>
              <a:rPr lang="fi-FI" sz="1400" dirty="0" err="1"/>
              <a:t>solutions</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used</a:t>
            </a:r>
            <a:r>
              <a:rPr lang="fi-FI" sz="1400" dirty="0"/>
              <a:t> as a </a:t>
            </a:r>
            <a:r>
              <a:rPr lang="fi-FI" sz="1400" dirty="0" err="1"/>
              <a:t>lead</a:t>
            </a:r>
            <a:r>
              <a:rPr lang="fi-FI" sz="1400" dirty="0"/>
              <a:t> </a:t>
            </a:r>
            <a:r>
              <a:rPr lang="fi-FI" sz="1400" dirty="0" err="1"/>
              <a:t>generation</a:t>
            </a:r>
            <a:r>
              <a:rPr lang="fi-FI" sz="1400" dirty="0"/>
              <a:t> </a:t>
            </a:r>
            <a:r>
              <a:rPr lang="fi-FI" sz="1400" dirty="0" err="1"/>
              <a:t>channel</a:t>
            </a:r>
            <a:endParaRPr lang="fi-FI" sz="1400" dirty="0"/>
          </a:p>
          <a:p>
            <a:pPr marL="360000" algn="just"/>
            <a:r>
              <a:rPr lang="fi-FI" sz="1400" dirty="0" err="1"/>
              <a:t>APIs</a:t>
            </a:r>
            <a:r>
              <a:rPr lang="fi-FI" sz="1400" dirty="0"/>
              <a:t> </a:t>
            </a:r>
            <a:r>
              <a:rPr lang="fi-FI" sz="1400" dirty="0" err="1"/>
              <a:t>can</a:t>
            </a:r>
            <a:r>
              <a:rPr lang="fi-FI" sz="1400" dirty="0"/>
              <a:t> </a:t>
            </a:r>
            <a:r>
              <a:rPr lang="fi-FI" sz="1400" dirty="0" err="1"/>
              <a:t>handle</a:t>
            </a:r>
            <a:r>
              <a:rPr lang="fi-FI" sz="1400" dirty="0"/>
              <a:t> </a:t>
            </a:r>
            <a:r>
              <a:rPr lang="fi-FI" sz="1400" dirty="0" err="1"/>
              <a:t>orders</a:t>
            </a:r>
            <a:r>
              <a:rPr lang="fi-FI" sz="1400" dirty="0"/>
              <a:t>, </a:t>
            </a:r>
            <a:r>
              <a:rPr lang="fi-FI" sz="1400" dirty="0" err="1"/>
              <a:t>payments</a:t>
            </a:r>
            <a:r>
              <a:rPr lang="fi-FI" sz="1400" dirty="0"/>
              <a:t> and </a:t>
            </a:r>
            <a:r>
              <a:rPr lang="fi-FI" sz="1400" dirty="0" err="1"/>
              <a:t>logistics</a:t>
            </a:r>
            <a:r>
              <a:rPr lang="fi-FI" sz="1400" dirty="0"/>
              <a:t> </a:t>
            </a:r>
            <a:r>
              <a:rPr lang="fi-FI" sz="1400" dirty="0" err="1"/>
              <a:t>enabling</a:t>
            </a:r>
            <a:r>
              <a:rPr lang="fi-FI" sz="1400" dirty="0"/>
              <a:t> e-</a:t>
            </a:r>
            <a:r>
              <a:rPr lang="fi-FI" sz="1400" dirty="0" err="1"/>
              <a:t>commerce</a:t>
            </a:r>
            <a:r>
              <a:rPr lang="fi-FI" sz="1400" dirty="0"/>
              <a:t> </a:t>
            </a:r>
            <a:r>
              <a:rPr lang="fi-FI" sz="1400" dirty="0" err="1"/>
              <a:t>solutions</a:t>
            </a:r>
            <a:r>
              <a:rPr lang="fi-FI" sz="1400" dirty="0"/>
              <a:t> </a:t>
            </a:r>
            <a:r>
              <a:rPr lang="fi-FI" sz="1400" dirty="0" err="1"/>
              <a:t>based</a:t>
            </a:r>
            <a:r>
              <a:rPr lang="fi-FI" sz="1400" dirty="0"/>
              <a:t> on </a:t>
            </a:r>
            <a:r>
              <a:rPr lang="fi-FI" sz="1400" dirty="0" err="1"/>
              <a:t>APIs</a:t>
            </a:r>
            <a:endParaRPr lang="fi-FI" sz="1400" dirty="0"/>
          </a:p>
        </p:txBody>
      </p:sp>
      <p:pic>
        <p:nvPicPr>
          <p:cNvPr id="9" name="Picture 8">
            <a:extLst>
              <a:ext uri="{FF2B5EF4-FFF2-40B4-BE49-F238E27FC236}">
                <a16:creationId xmlns:a16="http://schemas.microsoft.com/office/drawing/2014/main" id="{1F502CDF-9968-4972-950B-7267E254311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217366" y="2051734"/>
            <a:ext cx="2523994" cy="3248271"/>
          </a:xfrm>
          <a:prstGeom prst="rect">
            <a:avLst/>
          </a:prstGeom>
        </p:spPr>
      </p:pic>
    </p:spTree>
    <p:extLst>
      <p:ext uri="{BB962C8B-B14F-4D97-AF65-F5344CB8AC3E}">
        <p14:creationId xmlns:p14="http://schemas.microsoft.com/office/powerpoint/2010/main" val="22355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EF31-0D02-40E2-9FDB-5195BEFCC57B}"/>
              </a:ext>
            </a:extLst>
          </p:cNvPr>
          <p:cNvSpPr>
            <a:spLocks noGrp="1"/>
          </p:cNvSpPr>
          <p:nvPr>
            <p:ph type="title"/>
          </p:nvPr>
        </p:nvSpPr>
        <p:spPr/>
        <p:txBody>
          <a:bodyPr/>
          <a:lstStyle/>
          <a:p>
            <a:r>
              <a:rPr lang="fi-FI" dirty="0"/>
              <a:t>API Business </a:t>
            </a:r>
            <a:r>
              <a:rPr lang="fi-FI" dirty="0" err="1"/>
              <a:t>Models</a:t>
            </a:r>
            <a:r>
              <a:rPr lang="fi-FI" dirty="0"/>
              <a:t> in a </a:t>
            </a:r>
            <a:r>
              <a:rPr lang="fi-FI" dirty="0" err="1"/>
              <a:t>nutshell</a:t>
            </a:r>
            <a:endParaRPr lang="fi-FI" dirty="0"/>
          </a:p>
        </p:txBody>
      </p:sp>
      <p:pic>
        <p:nvPicPr>
          <p:cNvPr id="3" name="Picture 2">
            <a:extLst>
              <a:ext uri="{FF2B5EF4-FFF2-40B4-BE49-F238E27FC236}">
                <a16:creationId xmlns:a16="http://schemas.microsoft.com/office/drawing/2014/main" id="{3C26CF67-753B-4AC8-9971-BDCBCC6E94DF}"/>
              </a:ext>
            </a:extLst>
          </p:cNvPr>
          <p:cNvPicPr>
            <a:picLocks noChangeAspect="1"/>
          </p:cNvPicPr>
          <p:nvPr/>
        </p:nvPicPr>
        <p:blipFill>
          <a:blip r:embed="rId2"/>
          <a:stretch>
            <a:fillRect/>
          </a:stretch>
        </p:blipFill>
        <p:spPr>
          <a:xfrm>
            <a:off x="1260562" y="1839646"/>
            <a:ext cx="7092959" cy="4119929"/>
          </a:xfrm>
          <a:prstGeom prst="rect">
            <a:avLst/>
          </a:prstGeom>
        </p:spPr>
      </p:pic>
    </p:spTree>
    <p:extLst>
      <p:ext uri="{BB962C8B-B14F-4D97-AF65-F5344CB8AC3E}">
        <p14:creationId xmlns:p14="http://schemas.microsoft.com/office/powerpoint/2010/main" val="17743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40536F-3BAD-433F-9A53-9DC1893578D9}"/>
              </a:ext>
            </a:extLst>
          </p:cNvPr>
          <p:cNvSpPr>
            <a:spLocks noGrp="1"/>
          </p:cNvSpPr>
          <p:nvPr>
            <p:ph type="title"/>
          </p:nvPr>
        </p:nvSpPr>
        <p:spPr/>
        <p:txBody>
          <a:bodyPr>
            <a:normAutofit/>
          </a:bodyPr>
          <a:lstStyle/>
          <a:p>
            <a:r>
              <a:rPr lang="fi-FI" dirty="0"/>
              <a:t>UX for UI design vs. UX for API design</a:t>
            </a:r>
          </a:p>
        </p:txBody>
      </p:sp>
      <p:sp>
        <p:nvSpPr>
          <p:cNvPr id="2" name="Oval 1">
            <a:extLst>
              <a:ext uri="{FF2B5EF4-FFF2-40B4-BE49-F238E27FC236}">
                <a16:creationId xmlns:a16="http://schemas.microsoft.com/office/drawing/2014/main" id="{618FCC84-76E9-4D13-AC9A-30FA1DA554AD}"/>
              </a:ext>
            </a:extLst>
          </p:cNvPr>
          <p:cNvSpPr/>
          <p:nvPr/>
        </p:nvSpPr>
        <p:spPr>
          <a:xfrm>
            <a:off x="2191219" y="2423807"/>
            <a:ext cx="906379" cy="890337"/>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900" dirty="0" err="1"/>
              <a:t>Research</a:t>
            </a:r>
            <a:endParaRPr lang="fi-FI" sz="900" dirty="0"/>
          </a:p>
        </p:txBody>
      </p:sp>
      <p:sp>
        <p:nvSpPr>
          <p:cNvPr id="4" name="Oval 3">
            <a:extLst>
              <a:ext uri="{FF2B5EF4-FFF2-40B4-BE49-F238E27FC236}">
                <a16:creationId xmlns:a16="http://schemas.microsoft.com/office/drawing/2014/main" id="{FC82FF01-FD61-4EFA-B34A-69092991268B}"/>
              </a:ext>
            </a:extLst>
          </p:cNvPr>
          <p:cNvSpPr/>
          <p:nvPr/>
        </p:nvSpPr>
        <p:spPr>
          <a:xfrm>
            <a:off x="3240974" y="2423806"/>
            <a:ext cx="906379" cy="890337"/>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200" dirty="0" err="1"/>
              <a:t>Insight</a:t>
            </a:r>
            <a:endParaRPr lang="fi-FI" sz="1200" dirty="0"/>
          </a:p>
        </p:txBody>
      </p:sp>
      <p:sp>
        <p:nvSpPr>
          <p:cNvPr id="5" name="Oval 4">
            <a:extLst>
              <a:ext uri="{FF2B5EF4-FFF2-40B4-BE49-F238E27FC236}">
                <a16:creationId xmlns:a16="http://schemas.microsoft.com/office/drawing/2014/main" id="{5995EA42-C46C-47E8-B6CD-019B54522896}"/>
              </a:ext>
            </a:extLst>
          </p:cNvPr>
          <p:cNvSpPr/>
          <p:nvPr/>
        </p:nvSpPr>
        <p:spPr>
          <a:xfrm>
            <a:off x="4290729" y="2423807"/>
            <a:ext cx="906379" cy="890337"/>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200" dirty="0"/>
              <a:t>UX vision</a:t>
            </a:r>
          </a:p>
        </p:txBody>
      </p:sp>
      <p:sp>
        <p:nvSpPr>
          <p:cNvPr id="6" name="Oval 5">
            <a:extLst>
              <a:ext uri="{FF2B5EF4-FFF2-40B4-BE49-F238E27FC236}">
                <a16:creationId xmlns:a16="http://schemas.microsoft.com/office/drawing/2014/main" id="{59672E8E-4887-41E8-9DF1-FA89D28E93CF}"/>
              </a:ext>
            </a:extLst>
          </p:cNvPr>
          <p:cNvSpPr/>
          <p:nvPr/>
        </p:nvSpPr>
        <p:spPr>
          <a:xfrm>
            <a:off x="5340484" y="2423807"/>
            <a:ext cx="906379" cy="890337"/>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err="1"/>
              <a:t>Concept</a:t>
            </a:r>
            <a:endParaRPr lang="fi-FI" sz="1050" dirty="0"/>
          </a:p>
        </p:txBody>
      </p:sp>
      <p:sp>
        <p:nvSpPr>
          <p:cNvPr id="8" name="Oval 7">
            <a:extLst>
              <a:ext uri="{FF2B5EF4-FFF2-40B4-BE49-F238E27FC236}">
                <a16:creationId xmlns:a16="http://schemas.microsoft.com/office/drawing/2014/main" id="{3D44B81E-3825-471A-8630-3EC8BDF2D2DB}"/>
              </a:ext>
            </a:extLst>
          </p:cNvPr>
          <p:cNvSpPr/>
          <p:nvPr/>
        </p:nvSpPr>
        <p:spPr>
          <a:xfrm>
            <a:off x="6390239" y="2423805"/>
            <a:ext cx="906379" cy="890337"/>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200" dirty="0"/>
              <a:t>Design and </a:t>
            </a:r>
            <a:r>
              <a:rPr lang="fi-FI" sz="1200" dirty="0" err="1"/>
              <a:t>build</a:t>
            </a:r>
            <a:endParaRPr lang="fi-FI" sz="1200" dirty="0"/>
          </a:p>
        </p:txBody>
      </p:sp>
      <p:cxnSp>
        <p:nvCxnSpPr>
          <p:cNvPr id="9" name="Straight Arrow Connector 8">
            <a:extLst>
              <a:ext uri="{FF2B5EF4-FFF2-40B4-BE49-F238E27FC236}">
                <a16:creationId xmlns:a16="http://schemas.microsoft.com/office/drawing/2014/main" id="{BD88DBE4-102B-4265-B5C1-BC6915080B17}"/>
              </a:ext>
            </a:extLst>
          </p:cNvPr>
          <p:cNvCxnSpPr>
            <a:stCxn id="2" idx="6"/>
            <a:endCxn id="4" idx="2"/>
          </p:cNvCxnSpPr>
          <p:nvPr/>
        </p:nvCxnSpPr>
        <p:spPr>
          <a:xfrm flipV="1">
            <a:off x="3097595" y="2868975"/>
            <a:ext cx="143376"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 name="Straight Arrow Connector 10">
            <a:extLst>
              <a:ext uri="{FF2B5EF4-FFF2-40B4-BE49-F238E27FC236}">
                <a16:creationId xmlns:a16="http://schemas.microsoft.com/office/drawing/2014/main" id="{9BF57E53-B744-43EC-AA8D-A06EC4C860D3}"/>
              </a:ext>
            </a:extLst>
          </p:cNvPr>
          <p:cNvCxnSpPr>
            <a:stCxn id="4" idx="6"/>
            <a:endCxn id="5" idx="2"/>
          </p:cNvCxnSpPr>
          <p:nvPr/>
        </p:nvCxnSpPr>
        <p:spPr>
          <a:xfrm>
            <a:off x="4147350" y="2868975"/>
            <a:ext cx="143376"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 name="Straight Arrow Connector 12">
            <a:extLst>
              <a:ext uri="{FF2B5EF4-FFF2-40B4-BE49-F238E27FC236}">
                <a16:creationId xmlns:a16="http://schemas.microsoft.com/office/drawing/2014/main" id="{4ED801B9-2C6E-422A-ABE6-85CFEF0DDE12}"/>
              </a:ext>
            </a:extLst>
          </p:cNvPr>
          <p:cNvCxnSpPr>
            <a:stCxn id="5" idx="6"/>
            <a:endCxn id="6" idx="2"/>
          </p:cNvCxnSpPr>
          <p:nvPr/>
        </p:nvCxnSpPr>
        <p:spPr>
          <a:xfrm>
            <a:off x="5197105" y="2868973"/>
            <a:ext cx="143376"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A8677064-9C48-499A-B120-014EC246C7F0}"/>
              </a:ext>
            </a:extLst>
          </p:cNvPr>
          <p:cNvCxnSpPr>
            <a:stCxn id="6" idx="6"/>
            <a:endCxn id="8" idx="2"/>
          </p:cNvCxnSpPr>
          <p:nvPr/>
        </p:nvCxnSpPr>
        <p:spPr>
          <a:xfrm flipV="1">
            <a:off x="6246860" y="2868971"/>
            <a:ext cx="143376"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6" name="TextBox 15">
            <a:extLst>
              <a:ext uri="{FF2B5EF4-FFF2-40B4-BE49-F238E27FC236}">
                <a16:creationId xmlns:a16="http://schemas.microsoft.com/office/drawing/2014/main" id="{FA33B7C1-2B0B-4B08-AAA9-F2202D09901D}"/>
              </a:ext>
            </a:extLst>
          </p:cNvPr>
          <p:cNvSpPr txBox="1"/>
          <p:nvPr/>
        </p:nvSpPr>
        <p:spPr>
          <a:xfrm>
            <a:off x="5300378" y="3363393"/>
            <a:ext cx="986589" cy="769441"/>
          </a:xfrm>
          <a:prstGeom prst="rect">
            <a:avLst/>
          </a:prstGeom>
          <a:noFill/>
        </p:spPr>
        <p:txBody>
          <a:bodyPr wrap="square" rtlCol="0">
            <a:spAutoFit/>
          </a:bodyPr>
          <a:lstStyle/>
          <a:p>
            <a:pPr algn="ctr"/>
            <a:r>
              <a:rPr lang="fi-FI" sz="1100" dirty="0" err="1"/>
              <a:t>Validate</a:t>
            </a:r>
            <a:r>
              <a:rPr lang="fi-FI" sz="1100" dirty="0"/>
              <a:t>, </a:t>
            </a:r>
            <a:r>
              <a:rPr lang="fi-FI" sz="1100" dirty="0" err="1"/>
              <a:t>refine</a:t>
            </a:r>
            <a:r>
              <a:rPr lang="fi-FI" sz="1100" dirty="0"/>
              <a:t>, </a:t>
            </a:r>
            <a:r>
              <a:rPr lang="fi-FI" sz="1100" dirty="0" err="1"/>
              <a:t>Prototypes</a:t>
            </a:r>
            <a:r>
              <a:rPr lang="fi-FI" sz="1100" dirty="0"/>
              <a:t>, </a:t>
            </a:r>
            <a:r>
              <a:rPr lang="fi-FI" sz="1100" dirty="0" err="1"/>
              <a:t>Wireframes</a:t>
            </a:r>
            <a:endParaRPr lang="fi-FI" sz="1100" dirty="0"/>
          </a:p>
        </p:txBody>
      </p:sp>
      <p:sp>
        <p:nvSpPr>
          <p:cNvPr id="17" name="TextBox 16">
            <a:extLst>
              <a:ext uri="{FF2B5EF4-FFF2-40B4-BE49-F238E27FC236}">
                <a16:creationId xmlns:a16="http://schemas.microsoft.com/office/drawing/2014/main" id="{8F212EC3-2C69-480B-9111-674C27054F9D}"/>
              </a:ext>
            </a:extLst>
          </p:cNvPr>
          <p:cNvSpPr txBox="1"/>
          <p:nvPr/>
        </p:nvSpPr>
        <p:spPr>
          <a:xfrm>
            <a:off x="4249627" y="3363394"/>
            <a:ext cx="986589" cy="938719"/>
          </a:xfrm>
          <a:prstGeom prst="rect">
            <a:avLst/>
          </a:prstGeom>
          <a:noFill/>
        </p:spPr>
        <p:txBody>
          <a:bodyPr wrap="square" rtlCol="0">
            <a:spAutoFit/>
          </a:bodyPr>
          <a:lstStyle/>
          <a:p>
            <a:pPr algn="ctr"/>
            <a:r>
              <a:rPr lang="fi-FI" sz="1100" dirty="0" err="1"/>
              <a:t>Brainstorming</a:t>
            </a:r>
            <a:r>
              <a:rPr lang="fi-FI" sz="1100" dirty="0"/>
              <a:t> </a:t>
            </a:r>
            <a:r>
              <a:rPr lang="fi-FI" sz="1100" dirty="0" err="1"/>
              <a:t>user</a:t>
            </a:r>
            <a:r>
              <a:rPr lang="fi-FI" sz="1100" dirty="0"/>
              <a:t> </a:t>
            </a:r>
            <a:r>
              <a:rPr lang="fi-FI" sz="1100" dirty="0" err="1"/>
              <a:t>needs</a:t>
            </a:r>
            <a:r>
              <a:rPr lang="fi-FI" sz="1100" dirty="0"/>
              <a:t>, business </a:t>
            </a:r>
            <a:r>
              <a:rPr lang="fi-FI" sz="1100" dirty="0" err="1"/>
              <a:t>goals</a:t>
            </a:r>
            <a:r>
              <a:rPr lang="fi-FI" sz="1100" dirty="0"/>
              <a:t>, </a:t>
            </a:r>
            <a:r>
              <a:rPr lang="fi-FI" sz="1100" dirty="0" err="1"/>
              <a:t>tech</a:t>
            </a:r>
            <a:r>
              <a:rPr lang="fi-FI" sz="1100" dirty="0"/>
              <a:t> </a:t>
            </a:r>
            <a:r>
              <a:rPr lang="fi-FI" sz="1100" dirty="0" err="1"/>
              <a:t>solutions</a:t>
            </a:r>
            <a:endParaRPr lang="fi-FI" sz="1100" dirty="0"/>
          </a:p>
        </p:txBody>
      </p:sp>
      <p:sp>
        <p:nvSpPr>
          <p:cNvPr id="18" name="TextBox 17">
            <a:extLst>
              <a:ext uri="{FF2B5EF4-FFF2-40B4-BE49-F238E27FC236}">
                <a16:creationId xmlns:a16="http://schemas.microsoft.com/office/drawing/2014/main" id="{2C9EA5C3-8FF0-4DA2-84FA-BF0DFBD20E55}"/>
              </a:ext>
            </a:extLst>
          </p:cNvPr>
          <p:cNvSpPr txBox="1"/>
          <p:nvPr/>
        </p:nvSpPr>
        <p:spPr>
          <a:xfrm>
            <a:off x="6348638" y="3374588"/>
            <a:ext cx="986589" cy="769441"/>
          </a:xfrm>
          <a:prstGeom prst="rect">
            <a:avLst/>
          </a:prstGeom>
          <a:noFill/>
        </p:spPr>
        <p:txBody>
          <a:bodyPr wrap="square" rtlCol="0">
            <a:spAutoFit/>
          </a:bodyPr>
          <a:lstStyle/>
          <a:p>
            <a:pPr algn="ctr"/>
            <a:r>
              <a:rPr lang="fi-FI" sz="1100" dirty="0" err="1"/>
              <a:t>Detailed</a:t>
            </a:r>
            <a:r>
              <a:rPr lang="fi-FI" sz="1100" dirty="0"/>
              <a:t> design, </a:t>
            </a:r>
            <a:r>
              <a:rPr lang="fi-FI" sz="1100" dirty="0" err="1"/>
              <a:t>code</a:t>
            </a:r>
            <a:r>
              <a:rPr lang="fi-FI" sz="1100" dirty="0"/>
              <a:t>, </a:t>
            </a:r>
            <a:r>
              <a:rPr lang="fi-FI" sz="1100" dirty="0" err="1"/>
              <a:t>monitor</a:t>
            </a:r>
            <a:r>
              <a:rPr lang="fi-FI" sz="1100" dirty="0"/>
              <a:t> </a:t>
            </a:r>
            <a:r>
              <a:rPr lang="fi-FI" sz="1100" dirty="0" err="1"/>
              <a:t>results</a:t>
            </a:r>
            <a:endParaRPr lang="fi-FI" sz="1100" dirty="0"/>
          </a:p>
        </p:txBody>
      </p:sp>
      <p:sp>
        <p:nvSpPr>
          <p:cNvPr id="19" name="TextBox 18">
            <a:extLst>
              <a:ext uri="{FF2B5EF4-FFF2-40B4-BE49-F238E27FC236}">
                <a16:creationId xmlns:a16="http://schemas.microsoft.com/office/drawing/2014/main" id="{6E8BFF9B-44DB-4F9C-9898-30DEBD808CA1}"/>
              </a:ext>
            </a:extLst>
          </p:cNvPr>
          <p:cNvSpPr txBox="1"/>
          <p:nvPr/>
        </p:nvSpPr>
        <p:spPr>
          <a:xfrm>
            <a:off x="2182697" y="3363390"/>
            <a:ext cx="986589" cy="600164"/>
          </a:xfrm>
          <a:prstGeom prst="rect">
            <a:avLst/>
          </a:prstGeom>
          <a:noFill/>
        </p:spPr>
        <p:txBody>
          <a:bodyPr wrap="square" rtlCol="0">
            <a:spAutoFit/>
          </a:bodyPr>
          <a:lstStyle/>
          <a:p>
            <a:pPr algn="ctr"/>
            <a:r>
              <a:rPr lang="fi-FI" sz="1100" dirty="0"/>
              <a:t>Business, vision, </a:t>
            </a:r>
            <a:r>
              <a:rPr lang="fi-FI" sz="1100" dirty="0" err="1"/>
              <a:t>goals</a:t>
            </a:r>
            <a:r>
              <a:rPr lang="fi-FI" sz="1100" dirty="0"/>
              <a:t>, </a:t>
            </a:r>
            <a:r>
              <a:rPr lang="fi-FI" sz="1100" dirty="0" err="1"/>
              <a:t>brands</a:t>
            </a:r>
            <a:endParaRPr lang="fi-FI" sz="1100" dirty="0"/>
          </a:p>
        </p:txBody>
      </p:sp>
      <p:sp>
        <p:nvSpPr>
          <p:cNvPr id="20" name="TextBox 19">
            <a:extLst>
              <a:ext uri="{FF2B5EF4-FFF2-40B4-BE49-F238E27FC236}">
                <a16:creationId xmlns:a16="http://schemas.microsoft.com/office/drawing/2014/main" id="{4C814F6E-519E-40F2-BEB0-44414DDC5388}"/>
              </a:ext>
            </a:extLst>
          </p:cNvPr>
          <p:cNvSpPr txBox="1"/>
          <p:nvPr/>
        </p:nvSpPr>
        <p:spPr>
          <a:xfrm>
            <a:off x="3230957" y="3370285"/>
            <a:ext cx="986589" cy="600164"/>
          </a:xfrm>
          <a:prstGeom prst="rect">
            <a:avLst/>
          </a:prstGeom>
          <a:noFill/>
        </p:spPr>
        <p:txBody>
          <a:bodyPr wrap="square" rtlCol="0">
            <a:spAutoFit/>
          </a:bodyPr>
          <a:lstStyle/>
          <a:p>
            <a:pPr algn="ctr"/>
            <a:r>
              <a:rPr lang="fi-FI" sz="1100" dirty="0" err="1"/>
              <a:t>Task</a:t>
            </a:r>
            <a:r>
              <a:rPr lang="fi-FI" sz="1100" dirty="0"/>
              <a:t> </a:t>
            </a:r>
            <a:r>
              <a:rPr lang="fi-FI" sz="1100" dirty="0" err="1"/>
              <a:t>models</a:t>
            </a:r>
            <a:r>
              <a:rPr lang="fi-FI" sz="1100" dirty="0"/>
              <a:t>, </a:t>
            </a:r>
            <a:r>
              <a:rPr lang="fi-FI" sz="1100" dirty="0" err="1"/>
              <a:t>user</a:t>
            </a:r>
            <a:r>
              <a:rPr lang="fi-FI" sz="1100" dirty="0"/>
              <a:t> </a:t>
            </a:r>
            <a:r>
              <a:rPr lang="fi-FI" sz="1100" dirty="0" err="1"/>
              <a:t>stories</a:t>
            </a:r>
            <a:r>
              <a:rPr lang="fi-FI" sz="1100" dirty="0"/>
              <a:t>, </a:t>
            </a:r>
            <a:r>
              <a:rPr lang="fi-FI" sz="1100" dirty="0" err="1"/>
              <a:t>personas</a:t>
            </a:r>
            <a:endParaRPr lang="fi-FI" sz="1100" dirty="0"/>
          </a:p>
        </p:txBody>
      </p:sp>
      <p:sp>
        <p:nvSpPr>
          <p:cNvPr id="21" name="Speech Bubble: Rectangle 20">
            <a:extLst>
              <a:ext uri="{FF2B5EF4-FFF2-40B4-BE49-F238E27FC236}">
                <a16:creationId xmlns:a16="http://schemas.microsoft.com/office/drawing/2014/main" id="{27EE3851-C023-41FA-8732-54061179FDE2}"/>
              </a:ext>
            </a:extLst>
          </p:cNvPr>
          <p:cNvSpPr/>
          <p:nvPr/>
        </p:nvSpPr>
        <p:spPr>
          <a:xfrm>
            <a:off x="2568512" y="4351359"/>
            <a:ext cx="1426438" cy="980327"/>
          </a:xfrm>
          <a:prstGeom prst="wedgeRectCallout">
            <a:avLst>
              <a:gd name="adj1" fmla="val 22150"/>
              <a:gd name="adj2" fmla="val -75001"/>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API </a:t>
            </a:r>
            <a:r>
              <a:rPr lang="fi-FI" sz="1050" dirty="0" err="1"/>
              <a:t>consumers</a:t>
            </a:r>
            <a:r>
              <a:rPr lang="fi-FI" sz="1050" dirty="0"/>
              <a:t> </a:t>
            </a:r>
            <a:r>
              <a:rPr lang="fi-FI" sz="1050" dirty="0" err="1"/>
              <a:t>are</a:t>
            </a:r>
            <a:r>
              <a:rPr lang="fi-FI" sz="1050" dirty="0"/>
              <a:t> </a:t>
            </a:r>
            <a:r>
              <a:rPr lang="fi-FI" sz="1050" dirty="0" err="1"/>
              <a:t>organizations</a:t>
            </a:r>
            <a:r>
              <a:rPr lang="fi-FI" sz="1050" dirty="0"/>
              <a:t>, </a:t>
            </a:r>
            <a:r>
              <a:rPr lang="fi-FI" sz="1050" dirty="0" err="1"/>
              <a:t>systems</a:t>
            </a:r>
            <a:r>
              <a:rPr lang="fi-FI" sz="1050" dirty="0"/>
              <a:t> &amp; </a:t>
            </a:r>
            <a:r>
              <a:rPr lang="fi-FI" sz="1050" dirty="0" err="1"/>
              <a:t>teams</a:t>
            </a:r>
            <a:r>
              <a:rPr lang="fi-FI" sz="1050" dirty="0"/>
              <a:t> of </a:t>
            </a:r>
            <a:r>
              <a:rPr lang="fi-FI" sz="1050" dirty="0" err="1"/>
              <a:t>developers</a:t>
            </a:r>
            <a:endParaRPr lang="fi-FI" sz="1050" dirty="0"/>
          </a:p>
        </p:txBody>
      </p:sp>
      <p:sp>
        <p:nvSpPr>
          <p:cNvPr id="23" name="Speech Bubble: Rectangle 22">
            <a:extLst>
              <a:ext uri="{FF2B5EF4-FFF2-40B4-BE49-F238E27FC236}">
                <a16:creationId xmlns:a16="http://schemas.microsoft.com/office/drawing/2014/main" id="{98EA76F9-CE62-4D50-9191-C3F8C036443F}"/>
              </a:ext>
            </a:extLst>
          </p:cNvPr>
          <p:cNvSpPr/>
          <p:nvPr/>
        </p:nvSpPr>
        <p:spPr>
          <a:xfrm>
            <a:off x="4147350" y="4351359"/>
            <a:ext cx="1426438" cy="980327"/>
          </a:xfrm>
          <a:prstGeom prst="wedgeRectCallout">
            <a:avLst>
              <a:gd name="adj1" fmla="val 31370"/>
              <a:gd name="adj2" fmla="val -67829"/>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err="1"/>
              <a:t>OpenAPI</a:t>
            </a:r>
            <a:r>
              <a:rPr lang="fi-FI" sz="1050" dirty="0"/>
              <a:t> </a:t>
            </a:r>
            <a:r>
              <a:rPr lang="fi-FI" sz="1050" dirty="0" err="1"/>
              <a:t>files</a:t>
            </a:r>
            <a:r>
              <a:rPr lang="fi-FI" sz="1050" dirty="0"/>
              <a:t>, </a:t>
            </a:r>
            <a:r>
              <a:rPr lang="fi-FI" sz="1050" dirty="0" err="1"/>
              <a:t>schemas</a:t>
            </a:r>
            <a:r>
              <a:rPr lang="fi-FI" sz="1050" dirty="0"/>
              <a:t> = ”</a:t>
            </a:r>
            <a:r>
              <a:rPr lang="fi-FI" sz="1050" dirty="0" err="1"/>
              <a:t>wireframes</a:t>
            </a:r>
            <a:r>
              <a:rPr lang="fi-FI" sz="1050" dirty="0"/>
              <a:t>”, </a:t>
            </a:r>
            <a:r>
              <a:rPr lang="fi-FI" sz="1050" dirty="0" err="1"/>
              <a:t>generated</a:t>
            </a:r>
            <a:r>
              <a:rPr lang="fi-FI" sz="1050" dirty="0"/>
              <a:t> uis, </a:t>
            </a:r>
            <a:r>
              <a:rPr lang="fi-FI" sz="1050" dirty="0" err="1"/>
              <a:t>chatbots</a:t>
            </a:r>
            <a:r>
              <a:rPr lang="fi-FI" sz="1050" dirty="0"/>
              <a:t> etc.</a:t>
            </a:r>
          </a:p>
        </p:txBody>
      </p:sp>
      <p:sp>
        <p:nvSpPr>
          <p:cNvPr id="24" name="Speech Bubble: Rectangle 23">
            <a:extLst>
              <a:ext uri="{FF2B5EF4-FFF2-40B4-BE49-F238E27FC236}">
                <a16:creationId xmlns:a16="http://schemas.microsoft.com/office/drawing/2014/main" id="{79E2D3E2-286E-447C-AC77-D0482BE79887}"/>
              </a:ext>
            </a:extLst>
          </p:cNvPr>
          <p:cNvSpPr/>
          <p:nvPr/>
        </p:nvSpPr>
        <p:spPr>
          <a:xfrm>
            <a:off x="7305026" y="4349955"/>
            <a:ext cx="1426438" cy="980327"/>
          </a:xfrm>
          <a:prstGeom prst="wedgeRectCallout">
            <a:avLst>
              <a:gd name="adj1" fmla="val -28343"/>
              <a:gd name="adj2" fmla="val -71415"/>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API </a:t>
            </a:r>
            <a:r>
              <a:rPr lang="fi-FI" sz="1050" dirty="0" err="1"/>
              <a:t>lifecycle</a:t>
            </a:r>
            <a:r>
              <a:rPr lang="fi-FI" sz="1050" dirty="0"/>
              <a:t>: </a:t>
            </a:r>
            <a:r>
              <a:rPr lang="fi-FI" sz="1050" dirty="0" err="1"/>
              <a:t>publish</a:t>
            </a:r>
            <a:r>
              <a:rPr lang="fi-FI" sz="1050" dirty="0"/>
              <a:t>, version, </a:t>
            </a:r>
            <a:r>
              <a:rPr lang="fi-FI" sz="1050" dirty="0" err="1"/>
              <a:t>depricate</a:t>
            </a:r>
            <a:r>
              <a:rPr lang="fi-FI" sz="1050" dirty="0"/>
              <a:t>, </a:t>
            </a:r>
            <a:r>
              <a:rPr lang="fi-FI" sz="1050" dirty="0" err="1"/>
              <a:t>migrate</a:t>
            </a:r>
            <a:r>
              <a:rPr lang="fi-FI" sz="1050" dirty="0"/>
              <a:t> to API </a:t>
            </a:r>
            <a:r>
              <a:rPr lang="fi-FI" sz="1050" dirty="0" err="1"/>
              <a:t>mgmt</a:t>
            </a:r>
            <a:endParaRPr lang="fi-FI" sz="1050" dirty="0"/>
          </a:p>
        </p:txBody>
      </p:sp>
      <p:sp>
        <p:nvSpPr>
          <p:cNvPr id="25" name="Speech Bubble: Rectangle 24">
            <a:extLst>
              <a:ext uri="{FF2B5EF4-FFF2-40B4-BE49-F238E27FC236}">
                <a16:creationId xmlns:a16="http://schemas.microsoft.com/office/drawing/2014/main" id="{1FDC4189-7605-4B4B-BDE5-83E5C1842659}"/>
              </a:ext>
            </a:extLst>
          </p:cNvPr>
          <p:cNvSpPr/>
          <p:nvPr/>
        </p:nvSpPr>
        <p:spPr>
          <a:xfrm>
            <a:off x="5726188" y="4351359"/>
            <a:ext cx="1426438" cy="980327"/>
          </a:xfrm>
          <a:prstGeom prst="wedgeRectCallout">
            <a:avLst>
              <a:gd name="adj1" fmla="val -30538"/>
              <a:gd name="adj2" fmla="val -66634"/>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00" dirty="0" err="1"/>
              <a:t>Validating</a:t>
            </a:r>
            <a:r>
              <a:rPr lang="fi-FI" sz="1000" dirty="0"/>
              <a:t> </a:t>
            </a:r>
            <a:r>
              <a:rPr lang="fi-FI" sz="1000" dirty="0" err="1"/>
              <a:t>with</a:t>
            </a:r>
            <a:r>
              <a:rPr lang="fi-FI" sz="1000" dirty="0"/>
              <a:t> API </a:t>
            </a:r>
            <a:r>
              <a:rPr lang="fi-FI" sz="1000" dirty="0" err="1"/>
              <a:t>consumers</a:t>
            </a:r>
            <a:r>
              <a:rPr lang="fi-FI" sz="1000" dirty="0"/>
              <a:t>, ”</a:t>
            </a:r>
            <a:r>
              <a:rPr lang="fi-FI" sz="1000" dirty="0" err="1"/>
              <a:t>mocking</a:t>
            </a:r>
            <a:r>
              <a:rPr lang="fi-FI" sz="1000" dirty="0"/>
              <a:t>”, </a:t>
            </a:r>
            <a:r>
              <a:rPr lang="fi-FI" sz="1000" dirty="0" err="1"/>
              <a:t>load</a:t>
            </a:r>
            <a:r>
              <a:rPr lang="fi-FI" sz="1000" dirty="0"/>
              <a:t> </a:t>
            </a:r>
            <a:r>
              <a:rPr lang="fi-FI" sz="1000" dirty="0" err="1"/>
              <a:t>testing</a:t>
            </a:r>
            <a:endParaRPr lang="fi-FI" sz="1000" dirty="0"/>
          </a:p>
        </p:txBody>
      </p:sp>
      <p:sp>
        <p:nvSpPr>
          <p:cNvPr id="26" name="Speech Bubble: Rectangle 25">
            <a:extLst>
              <a:ext uri="{FF2B5EF4-FFF2-40B4-BE49-F238E27FC236}">
                <a16:creationId xmlns:a16="http://schemas.microsoft.com/office/drawing/2014/main" id="{7AB4585F-692E-41A1-88F9-B8AB3643B0A6}"/>
              </a:ext>
            </a:extLst>
          </p:cNvPr>
          <p:cNvSpPr/>
          <p:nvPr/>
        </p:nvSpPr>
        <p:spPr>
          <a:xfrm>
            <a:off x="1009650" y="4353447"/>
            <a:ext cx="1426438" cy="980327"/>
          </a:xfrm>
          <a:prstGeom prst="wedgeRectCallout">
            <a:avLst>
              <a:gd name="adj1" fmla="val 22150"/>
              <a:gd name="adj2" fmla="val -75001"/>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i-FI" sz="1050" dirty="0"/>
              <a:t>Technical </a:t>
            </a:r>
            <a:r>
              <a:rPr lang="fi-FI" sz="1050" dirty="0" err="1"/>
              <a:t>lifecycle</a:t>
            </a:r>
            <a:r>
              <a:rPr lang="fi-FI" sz="1050" dirty="0"/>
              <a:t> </a:t>
            </a:r>
            <a:r>
              <a:rPr lang="fi-FI" sz="1050" dirty="0" err="1"/>
              <a:t>needs</a:t>
            </a:r>
            <a:r>
              <a:rPr lang="fi-FI" sz="1050" dirty="0"/>
              <a:t>, </a:t>
            </a:r>
            <a:r>
              <a:rPr lang="fi-FI" sz="1050" dirty="0" err="1"/>
              <a:t>non-func</a:t>
            </a:r>
            <a:r>
              <a:rPr lang="fi-FI" sz="1050" dirty="0"/>
              <a:t> </a:t>
            </a:r>
            <a:r>
              <a:rPr lang="fi-FI" sz="1050" dirty="0" err="1"/>
              <a:t>requirements</a:t>
            </a:r>
            <a:endParaRPr lang="fi-FI" sz="1050" dirty="0"/>
          </a:p>
        </p:txBody>
      </p:sp>
    </p:spTree>
    <p:extLst>
      <p:ext uri="{BB962C8B-B14F-4D97-AF65-F5344CB8AC3E}">
        <p14:creationId xmlns:p14="http://schemas.microsoft.com/office/powerpoint/2010/main" val="406942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B000-3C71-4CA8-B232-6C1AB4B096BC}"/>
              </a:ext>
            </a:extLst>
          </p:cNvPr>
          <p:cNvSpPr>
            <a:spLocks noGrp="1"/>
          </p:cNvSpPr>
          <p:nvPr>
            <p:ph type="title"/>
          </p:nvPr>
        </p:nvSpPr>
        <p:spPr/>
        <p:txBody>
          <a:bodyPr/>
          <a:lstStyle/>
          <a:p>
            <a:r>
              <a:rPr lang="fi-FI" dirty="0"/>
              <a:t>APIOPS </a:t>
            </a:r>
            <a:r>
              <a:rPr lang="fi-FI" dirty="0" err="1"/>
              <a:t>Cycle</a:t>
            </a:r>
            <a:r>
              <a:rPr lang="fi-FI" dirty="0"/>
              <a:t> for </a:t>
            </a:r>
            <a:r>
              <a:rPr lang="fi-FI" dirty="0" err="1"/>
              <a:t>all</a:t>
            </a:r>
            <a:r>
              <a:rPr lang="fi-FI" dirty="0"/>
              <a:t> </a:t>
            </a:r>
            <a:r>
              <a:rPr lang="fi-FI" dirty="0" err="1"/>
              <a:t>changes</a:t>
            </a:r>
            <a:endParaRPr lang="fi-FI" dirty="0"/>
          </a:p>
        </p:txBody>
      </p:sp>
      <p:grpSp>
        <p:nvGrpSpPr>
          <p:cNvPr id="3" name="Group 2">
            <a:extLst>
              <a:ext uri="{FF2B5EF4-FFF2-40B4-BE49-F238E27FC236}">
                <a16:creationId xmlns:a16="http://schemas.microsoft.com/office/drawing/2014/main" id="{87F737C7-B716-4C93-8786-43664A43EFFF}"/>
              </a:ext>
            </a:extLst>
          </p:cNvPr>
          <p:cNvGrpSpPr/>
          <p:nvPr/>
        </p:nvGrpSpPr>
        <p:grpSpPr>
          <a:xfrm>
            <a:off x="451123" y="2572145"/>
            <a:ext cx="3468306" cy="3234408"/>
            <a:chOff x="2903411" y="1111598"/>
            <a:chExt cx="3468306" cy="3234408"/>
          </a:xfrm>
        </p:grpSpPr>
        <p:grpSp>
          <p:nvGrpSpPr>
            <p:cNvPr id="4" name="Group 3">
              <a:extLst>
                <a:ext uri="{FF2B5EF4-FFF2-40B4-BE49-F238E27FC236}">
                  <a16:creationId xmlns:a16="http://schemas.microsoft.com/office/drawing/2014/main" id="{E185D453-63E2-4D5C-9FCC-4AAF36A53791}"/>
                </a:ext>
              </a:extLst>
            </p:cNvPr>
            <p:cNvGrpSpPr/>
            <p:nvPr/>
          </p:nvGrpSpPr>
          <p:grpSpPr>
            <a:xfrm>
              <a:off x="4305598" y="1111598"/>
              <a:ext cx="694962" cy="464870"/>
              <a:chOff x="650239" y="1117599"/>
              <a:chExt cx="7112000" cy="3803224"/>
            </a:xfrm>
          </p:grpSpPr>
          <p:sp>
            <p:nvSpPr>
              <p:cNvPr id="40" name="Rectangle: Rounded Corners 39">
                <a:extLst>
                  <a:ext uri="{FF2B5EF4-FFF2-40B4-BE49-F238E27FC236}">
                    <a16:creationId xmlns:a16="http://schemas.microsoft.com/office/drawing/2014/main" id="{35B3DC64-3C89-4342-84E2-220CD4586F38}"/>
                  </a:ext>
                </a:extLst>
              </p:cNvPr>
              <p:cNvSpPr/>
              <p:nvPr/>
            </p:nvSpPr>
            <p:spPr bwMode="auto">
              <a:xfrm>
                <a:off x="650240" y="1124372"/>
                <a:ext cx="1388533" cy="2614507"/>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1" name="Rectangle: Rounded Corners 40">
                <a:extLst>
                  <a:ext uri="{FF2B5EF4-FFF2-40B4-BE49-F238E27FC236}">
                    <a16:creationId xmlns:a16="http://schemas.microsoft.com/office/drawing/2014/main" id="{DD4FF4E3-AC35-4C79-BE9C-A05894A7952D}"/>
                  </a:ext>
                </a:extLst>
              </p:cNvPr>
              <p:cNvSpPr/>
              <p:nvPr/>
            </p:nvSpPr>
            <p:spPr bwMode="auto">
              <a:xfrm>
                <a:off x="2038774" y="1124373"/>
                <a:ext cx="1259840" cy="1327574"/>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2" name="Rectangle: Rounded Corners 41">
                <a:extLst>
                  <a:ext uri="{FF2B5EF4-FFF2-40B4-BE49-F238E27FC236}">
                    <a16:creationId xmlns:a16="http://schemas.microsoft.com/office/drawing/2014/main" id="{34F8677C-D5C1-460A-A034-70E433A2BAEB}"/>
                  </a:ext>
                </a:extLst>
              </p:cNvPr>
              <p:cNvSpPr/>
              <p:nvPr/>
            </p:nvSpPr>
            <p:spPr bwMode="auto">
              <a:xfrm>
                <a:off x="2038773" y="2451947"/>
                <a:ext cx="1259840" cy="128693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3" name="Rectangle: Rounded Corners 42">
                <a:extLst>
                  <a:ext uri="{FF2B5EF4-FFF2-40B4-BE49-F238E27FC236}">
                    <a16:creationId xmlns:a16="http://schemas.microsoft.com/office/drawing/2014/main" id="{F3772276-9300-4512-8A1E-25BC37265F1D}"/>
                  </a:ext>
                </a:extLst>
              </p:cNvPr>
              <p:cNvSpPr/>
              <p:nvPr/>
            </p:nvSpPr>
            <p:spPr bwMode="auto">
              <a:xfrm>
                <a:off x="3298613" y="1124372"/>
                <a:ext cx="1815254" cy="839895"/>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4" name="Rectangle: Rounded Corners 43">
                <a:extLst>
                  <a:ext uri="{FF2B5EF4-FFF2-40B4-BE49-F238E27FC236}">
                    <a16:creationId xmlns:a16="http://schemas.microsoft.com/office/drawing/2014/main" id="{9617E8F4-FBDC-4F29-BB52-ED0E21ED0C4F}"/>
                  </a:ext>
                </a:extLst>
              </p:cNvPr>
              <p:cNvSpPr/>
              <p:nvPr/>
            </p:nvSpPr>
            <p:spPr bwMode="auto">
              <a:xfrm>
                <a:off x="3298613" y="1964267"/>
                <a:ext cx="1815254" cy="9211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5" name="Rectangle: Rounded Corners 44">
                <a:extLst>
                  <a:ext uri="{FF2B5EF4-FFF2-40B4-BE49-F238E27FC236}">
                    <a16:creationId xmlns:a16="http://schemas.microsoft.com/office/drawing/2014/main" id="{A6CA438F-7CF9-45DC-B50F-28FF394C8CEB}"/>
                  </a:ext>
                </a:extLst>
              </p:cNvPr>
              <p:cNvSpPr/>
              <p:nvPr/>
            </p:nvSpPr>
            <p:spPr bwMode="auto">
              <a:xfrm>
                <a:off x="5113867" y="1117601"/>
                <a:ext cx="1259840" cy="1327574"/>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6" name="Rectangle: Rounded Corners 45">
                <a:extLst>
                  <a:ext uri="{FF2B5EF4-FFF2-40B4-BE49-F238E27FC236}">
                    <a16:creationId xmlns:a16="http://schemas.microsoft.com/office/drawing/2014/main" id="{5EC3EB3E-89A3-4F07-9FC2-F3D49FC3F4A9}"/>
                  </a:ext>
                </a:extLst>
              </p:cNvPr>
              <p:cNvSpPr/>
              <p:nvPr/>
            </p:nvSpPr>
            <p:spPr bwMode="auto">
              <a:xfrm>
                <a:off x="5113866" y="2445175"/>
                <a:ext cx="1259840" cy="1286932"/>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7" name="Rectangle: Rounded Corners 46">
                <a:extLst>
                  <a:ext uri="{FF2B5EF4-FFF2-40B4-BE49-F238E27FC236}">
                    <a16:creationId xmlns:a16="http://schemas.microsoft.com/office/drawing/2014/main" id="{80E7983F-DCEF-47E1-B01E-9A080A079558}"/>
                  </a:ext>
                </a:extLst>
              </p:cNvPr>
              <p:cNvSpPr/>
              <p:nvPr/>
            </p:nvSpPr>
            <p:spPr bwMode="auto">
              <a:xfrm>
                <a:off x="6373706" y="1117599"/>
                <a:ext cx="1388533" cy="261450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8" name="Rectangle: Rounded Corners 47">
                <a:extLst>
                  <a:ext uri="{FF2B5EF4-FFF2-40B4-BE49-F238E27FC236}">
                    <a16:creationId xmlns:a16="http://schemas.microsoft.com/office/drawing/2014/main" id="{9842E478-8617-476D-9F7A-C68900686BA1}"/>
                  </a:ext>
                </a:extLst>
              </p:cNvPr>
              <p:cNvSpPr/>
              <p:nvPr/>
            </p:nvSpPr>
            <p:spPr bwMode="auto">
              <a:xfrm>
                <a:off x="650239" y="3745650"/>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49" name="Rectangle: Rounded Corners 48">
                <a:extLst>
                  <a:ext uri="{FF2B5EF4-FFF2-40B4-BE49-F238E27FC236}">
                    <a16:creationId xmlns:a16="http://schemas.microsoft.com/office/drawing/2014/main" id="{16271173-1CD4-4B3A-9F1E-E9513F4F65A2}"/>
                  </a:ext>
                </a:extLst>
              </p:cNvPr>
              <p:cNvSpPr/>
              <p:nvPr/>
            </p:nvSpPr>
            <p:spPr bwMode="auto">
              <a:xfrm>
                <a:off x="3298613" y="3752421"/>
                <a:ext cx="1815253"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50" name="Rectangle: Rounded Corners 49">
                <a:extLst>
                  <a:ext uri="{FF2B5EF4-FFF2-40B4-BE49-F238E27FC236}">
                    <a16:creationId xmlns:a16="http://schemas.microsoft.com/office/drawing/2014/main" id="{C1077DDE-9BA7-4F86-8E14-03FF48B5568A}"/>
                  </a:ext>
                </a:extLst>
              </p:cNvPr>
              <p:cNvSpPr/>
              <p:nvPr/>
            </p:nvSpPr>
            <p:spPr bwMode="auto">
              <a:xfrm>
                <a:off x="5113865" y="3738877"/>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grpSp>
        <p:grpSp>
          <p:nvGrpSpPr>
            <p:cNvPr id="5" name="Group 4">
              <a:extLst>
                <a:ext uri="{FF2B5EF4-FFF2-40B4-BE49-F238E27FC236}">
                  <a16:creationId xmlns:a16="http://schemas.microsoft.com/office/drawing/2014/main" id="{1085E83B-D986-45A3-90D2-AC54681312BB}"/>
                </a:ext>
              </a:extLst>
            </p:cNvPr>
            <p:cNvGrpSpPr/>
            <p:nvPr/>
          </p:nvGrpSpPr>
          <p:grpSpPr>
            <a:xfrm>
              <a:off x="5483546" y="1558218"/>
              <a:ext cx="476646" cy="434133"/>
              <a:chOff x="3975564" y="1910974"/>
              <a:chExt cx="2322533" cy="2138849"/>
            </a:xfrm>
            <a:solidFill>
              <a:schemeClr val="bg2">
                <a:lumMod val="50000"/>
              </a:schemeClr>
            </a:solidFill>
          </p:grpSpPr>
          <p:pic>
            <p:nvPicPr>
              <p:cNvPr id="34" name="Graphic 33" descr="Network">
                <a:extLst>
                  <a:ext uri="{FF2B5EF4-FFF2-40B4-BE49-F238E27FC236}">
                    <a16:creationId xmlns:a16="http://schemas.microsoft.com/office/drawing/2014/main" id="{718FEEDF-0A81-4303-9B1C-CB3828AF10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7006" y="2438743"/>
                <a:ext cx="1026185" cy="1026185"/>
              </a:xfrm>
              <a:prstGeom prst="rect">
                <a:avLst/>
              </a:prstGeom>
            </p:spPr>
          </p:pic>
          <p:pic>
            <p:nvPicPr>
              <p:cNvPr id="35" name="Graphic 34" descr="Smart Phone">
                <a:extLst>
                  <a:ext uri="{FF2B5EF4-FFF2-40B4-BE49-F238E27FC236}">
                    <a16:creationId xmlns:a16="http://schemas.microsoft.com/office/drawing/2014/main" id="{D7BE14A2-A72A-4F73-9688-7497709B3D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271" y="1910974"/>
                <a:ext cx="546940" cy="546940"/>
              </a:xfrm>
              <a:prstGeom prst="rect">
                <a:avLst/>
              </a:prstGeom>
            </p:spPr>
          </p:pic>
          <p:pic>
            <p:nvPicPr>
              <p:cNvPr id="36" name="Graphic 35" descr="Wireless router">
                <a:extLst>
                  <a:ext uri="{FF2B5EF4-FFF2-40B4-BE49-F238E27FC236}">
                    <a16:creationId xmlns:a16="http://schemas.microsoft.com/office/drawing/2014/main" id="{DF2E012F-F136-440F-B524-C819AF1D9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31331" y="3167981"/>
                <a:ext cx="866191" cy="866191"/>
              </a:xfrm>
              <a:prstGeom prst="rect">
                <a:avLst/>
              </a:prstGeom>
            </p:spPr>
          </p:pic>
          <p:pic>
            <p:nvPicPr>
              <p:cNvPr id="37" name="Graphic 36" descr="Download from cloud">
                <a:extLst>
                  <a:ext uri="{FF2B5EF4-FFF2-40B4-BE49-F238E27FC236}">
                    <a16:creationId xmlns:a16="http://schemas.microsoft.com/office/drawing/2014/main" id="{FE243127-C9B6-44EA-9366-2415DE84DB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75564" y="1981544"/>
                <a:ext cx="914400" cy="914400"/>
              </a:xfrm>
              <a:prstGeom prst="rect">
                <a:avLst/>
              </a:prstGeom>
            </p:spPr>
          </p:pic>
          <p:pic>
            <p:nvPicPr>
              <p:cNvPr id="38" name="Graphic 37" descr="Database">
                <a:extLst>
                  <a:ext uri="{FF2B5EF4-FFF2-40B4-BE49-F238E27FC236}">
                    <a16:creationId xmlns:a16="http://schemas.microsoft.com/office/drawing/2014/main" id="{9EE8384D-64F1-4CD1-919D-A03DD49697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65399" y="3135423"/>
                <a:ext cx="914400" cy="914400"/>
              </a:xfrm>
              <a:prstGeom prst="rect">
                <a:avLst/>
              </a:prstGeom>
            </p:spPr>
          </p:pic>
          <p:pic>
            <p:nvPicPr>
              <p:cNvPr id="39" name="Graphic 38" descr="Bar chart">
                <a:extLst>
                  <a:ext uri="{FF2B5EF4-FFF2-40B4-BE49-F238E27FC236}">
                    <a16:creationId xmlns:a16="http://schemas.microsoft.com/office/drawing/2014/main" id="{00318A5C-27C5-42D0-9DB8-FCFA0D9FB66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83697" y="2166706"/>
                <a:ext cx="914400" cy="914400"/>
              </a:xfrm>
              <a:prstGeom prst="rect">
                <a:avLst/>
              </a:prstGeom>
            </p:spPr>
          </p:pic>
        </p:grpSp>
        <p:grpSp>
          <p:nvGrpSpPr>
            <p:cNvPr id="6" name="Group 5">
              <a:extLst>
                <a:ext uri="{FF2B5EF4-FFF2-40B4-BE49-F238E27FC236}">
                  <a16:creationId xmlns:a16="http://schemas.microsoft.com/office/drawing/2014/main" id="{D917AFBA-FB5B-4E54-B0F1-70A18D18894A}"/>
                </a:ext>
              </a:extLst>
            </p:cNvPr>
            <p:cNvGrpSpPr/>
            <p:nvPr/>
          </p:nvGrpSpPr>
          <p:grpSpPr>
            <a:xfrm>
              <a:off x="5608720" y="2381965"/>
              <a:ext cx="539366" cy="602218"/>
              <a:chOff x="8175685" y="1799392"/>
              <a:chExt cx="658314" cy="658314"/>
            </a:xfrm>
          </p:grpSpPr>
          <p:pic>
            <p:nvPicPr>
              <p:cNvPr id="32" name="Graphic 31" descr="Cloud">
                <a:extLst>
                  <a:ext uri="{FF2B5EF4-FFF2-40B4-BE49-F238E27FC236}">
                    <a16:creationId xmlns:a16="http://schemas.microsoft.com/office/drawing/2014/main" id="{D4041994-67B9-4277-9847-524076F815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5685" y="1799392"/>
                <a:ext cx="658314" cy="658314"/>
              </a:xfrm>
              <a:prstGeom prst="rect">
                <a:avLst/>
              </a:prstGeom>
            </p:spPr>
          </p:pic>
          <p:pic>
            <p:nvPicPr>
              <p:cNvPr id="33" name="Graphic 32" descr="Tools">
                <a:extLst>
                  <a:ext uri="{FF2B5EF4-FFF2-40B4-BE49-F238E27FC236}">
                    <a16:creationId xmlns:a16="http://schemas.microsoft.com/office/drawing/2014/main" id="{9A58BC48-A6AF-46B2-B001-F6230E7FC4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51441" y="1985534"/>
                <a:ext cx="370055" cy="370055"/>
              </a:xfrm>
              <a:prstGeom prst="rect">
                <a:avLst/>
              </a:prstGeom>
            </p:spPr>
          </p:pic>
        </p:grpSp>
        <p:pic>
          <p:nvPicPr>
            <p:cNvPr id="7" name="Graphic 6" descr="Checklist">
              <a:extLst>
                <a:ext uri="{FF2B5EF4-FFF2-40B4-BE49-F238E27FC236}">
                  <a16:creationId xmlns:a16="http://schemas.microsoft.com/office/drawing/2014/main" id="{458FFCC8-5D24-45AD-985A-92424E5F899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05398" y="3252250"/>
              <a:ext cx="480493" cy="480493"/>
            </a:xfrm>
            <a:prstGeom prst="rect">
              <a:avLst/>
            </a:prstGeom>
          </p:spPr>
        </p:pic>
        <p:pic>
          <p:nvPicPr>
            <p:cNvPr id="8" name="Graphic 7" descr="Bar chart">
              <a:extLst>
                <a:ext uri="{FF2B5EF4-FFF2-40B4-BE49-F238E27FC236}">
                  <a16:creationId xmlns:a16="http://schemas.microsoft.com/office/drawing/2014/main" id="{FA8E99EF-0F22-449E-90D8-904DE1A15D5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31627" y="2445382"/>
              <a:ext cx="468460" cy="468460"/>
            </a:xfrm>
            <a:prstGeom prst="rect">
              <a:avLst/>
            </a:prstGeom>
          </p:spPr>
        </p:pic>
        <p:grpSp>
          <p:nvGrpSpPr>
            <p:cNvPr id="9" name="Group 8">
              <a:extLst>
                <a:ext uri="{FF2B5EF4-FFF2-40B4-BE49-F238E27FC236}">
                  <a16:creationId xmlns:a16="http://schemas.microsoft.com/office/drawing/2014/main" id="{8C59E5BA-62F0-42E4-BD00-A076EB9F6B78}"/>
                </a:ext>
              </a:extLst>
            </p:cNvPr>
            <p:cNvGrpSpPr/>
            <p:nvPr/>
          </p:nvGrpSpPr>
          <p:grpSpPr>
            <a:xfrm>
              <a:off x="3300627" y="1490913"/>
              <a:ext cx="492223" cy="518683"/>
              <a:chOff x="6065241" y="1021128"/>
              <a:chExt cx="492223" cy="518683"/>
            </a:xfrm>
          </p:grpSpPr>
          <p:pic>
            <p:nvPicPr>
              <p:cNvPr id="30" name="Graphic 29" descr="Head with Gears">
                <a:extLst>
                  <a:ext uri="{FF2B5EF4-FFF2-40B4-BE49-F238E27FC236}">
                    <a16:creationId xmlns:a16="http://schemas.microsoft.com/office/drawing/2014/main" id="{88355F42-5FFE-4E6E-BB7F-D97C1FB230F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65241" y="1162307"/>
                <a:ext cx="377504" cy="377504"/>
              </a:xfrm>
              <a:prstGeom prst="rect">
                <a:avLst/>
              </a:prstGeom>
            </p:spPr>
          </p:pic>
          <p:pic>
            <p:nvPicPr>
              <p:cNvPr id="31" name="Graphic 30" descr="Rocket">
                <a:extLst>
                  <a:ext uri="{FF2B5EF4-FFF2-40B4-BE49-F238E27FC236}">
                    <a16:creationId xmlns:a16="http://schemas.microsoft.com/office/drawing/2014/main" id="{956CEF96-841D-438A-A077-4DA15F6968B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93511" y="1021128"/>
                <a:ext cx="263953" cy="263953"/>
              </a:xfrm>
              <a:prstGeom prst="rect">
                <a:avLst/>
              </a:prstGeom>
            </p:spPr>
          </p:pic>
        </p:grpSp>
        <p:grpSp>
          <p:nvGrpSpPr>
            <p:cNvPr id="10" name="Group 9">
              <a:extLst>
                <a:ext uri="{FF2B5EF4-FFF2-40B4-BE49-F238E27FC236}">
                  <a16:creationId xmlns:a16="http://schemas.microsoft.com/office/drawing/2014/main" id="{2152B262-5765-4A42-B8E2-95A34F045B7B}"/>
                </a:ext>
              </a:extLst>
            </p:cNvPr>
            <p:cNvGrpSpPr/>
            <p:nvPr/>
          </p:nvGrpSpPr>
          <p:grpSpPr>
            <a:xfrm>
              <a:off x="3373239" y="3300902"/>
              <a:ext cx="578840" cy="371435"/>
              <a:chOff x="5631323" y="2406647"/>
              <a:chExt cx="578840" cy="371435"/>
            </a:xfrm>
          </p:grpSpPr>
          <p:pic>
            <p:nvPicPr>
              <p:cNvPr id="28" name="Graphic 27" descr="Grinning Face with No Fill">
                <a:extLst>
                  <a:ext uri="{FF2B5EF4-FFF2-40B4-BE49-F238E27FC236}">
                    <a16:creationId xmlns:a16="http://schemas.microsoft.com/office/drawing/2014/main" id="{FBF1BBFB-2368-48E2-8E28-363419CC467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90567" y="2457706"/>
                <a:ext cx="260352" cy="260352"/>
              </a:xfrm>
              <a:prstGeom prst="rect">
                <a:avLst/>
              </a:prstGeom>
            </p:spPr>
          </p:pic>
          <p:sp>
            <p:nvSpPr>
              <p:cNvPr id="29" name="Double Brace 28">
                <a:extLst>
                  <a:ext uri="{FF2B5EF4-FFF2-40B4-BE49-F238E27FC236}">
                    <a16:creationId xmlns:a16="http://schemas.microsoft.com/office/drawing/2014/main" id="{FCD6E43D-41D6-42C3-BF5B-4BAB28B0009C}"/>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i-FI" sz="800" dirty="0">
                  <a:latin typeface="Arial Rounded MT Bold" panose="020F0704030504030204" pitchFamily="34" charset="0"/>
                </a:endParaRPr>
              </a:p>
            </p:txBody>
          </p:sp>
        </p:grpSp>
        <p:pic>
          <p:nvPicPr>
            <p:cNvPr id="11" name="Graphic 10" descr="Line Arrow: Rotate right">
              <a:extLst>
                <a:ext uri="{FF2B5EF4-FFF2-40B4-BE49-F238E27FC236}">
                  <a16:creationId xmlns:a16="http://schemas.microsoft.com/office/drawing/2014/main" id="{F2DD5B8F-B31C-4894-A84B-3CBF54BAD4D9}"/>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377331" y="3578236"/>
              <a:ext cx="590144" cy="590144"/>
            </a:xfrm>
            <a:prstGeom prst="rect">
              <a:avLst/>
            </a:prstGeom>
          </p:spPr>
        </p:pic>
        <p:sp>
          <p:nvSpPr>
            <p:cNvPr id="12" name="TextBox 11">
              <a:extLst>
                <a:ext uri="{FF2B5EF4-FFF2-40B4-BE49-F238E27FC236}">
                  <a16:creationId xmlns:a16="http://schemas.microsoft.com/office/drawing/2014/main" id="{4319ACF6-1B90-4AD7-BF45-643EDADA077F}"/>
                </a:ext>
              </a:extLst>
            </p:cNvPr>
            <p:cNvSpPr txBox="1"/>
            <p:nvPr/>
          </p:nvSpPr>
          <p:spPr>
            <a:xfrm>
              <a:off x="4175041" y="1541024"/>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Canvas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3" name="TextBox 12">
              <a:extLst>
                <a:ext uri="{FF2B5EF4-FFF2-40B4-BE49-F238E27FC236}">
                  <a16:creationId xmlns:a16="http://schemas.microsoft.com/office/drawing/2014/main" id="{47D34A93-F544-4CB2-BF7C-ACB01BC030EB}"/>
                </a:ext>
              </a:extLst>
            </p:cNvPr>
            <p:cNvSpPr txBox="1"/>
            <p:nvPr/>
          </p:nvSpPr>
          <p:spPr>
            <a:xfrm>
              <a:off x="5397235" y="2803982"/>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Build</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APIs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4" name="TextBox 13">
              <a:extLst>
                <a:ext uri="{FF2B5EF4-FFF2-40B4-BE49-F238E27FC236}">
                  <a16:creationId xmlns:a16="http://schemas.microsoft.com/office/drawing/2014/main" id="{FC1B865C-ED96-4A5B-8ECB-272DBFFE7879}"/>
                </a:ext>
              </a:extLst>
            </p:cNvPr>
            <p:cNvSpPr txBox="1"/>
            <p:nvPr/>
          </p:nvSpPr>
          <p:spPr>
            <a:xfrm>
              <a:off x="5099958" y="3668363"/>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Audit</a:t>
              </a:r>
            </a:p>
          </p:txBody>
        </p:sp>
        <p:sp>
          <p:nvSpPr>
            <p:cNvPr id="15" name="TextBox 14">
              <a:extLst>
                <a:ext uri="{FF2B5EF4-FFF2-40B4-BE49-F238E27FC236}">
                  <a16:creationId xmlns:a16="http://schemas.microsoft.com/office/drawing/2014/main" id="{2FB2A220-B182-4F4B-ADB4-0706DAC4775E}"/>
                </a:ext>
              </a:extLst>
            </p:cNvPr>
            <p:cNvSpPr txBox="1"/>
            <p:nvPr/>
          </p:nvSpPr>
          <p:spPr>
            <a:xfrm>
              <a:off x="4222205" y="4051647"/>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Lifecycle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6" name="TextBox 15">
              <a:extLst>
                <a:ext uri="{FF2B5EF4-FFF2-40B4-BE49-F238E27FC236}">
                  <a16:creationId xmlns:a16="http://schemas.microsoft.com/office/drawing/2014/main" id="{77B407D3-320F-4E4E-9C91-86BADFA9DF9D}"/>
                </a:ext>
              </a:extLst>
            </p:cNvPr>
            <p:cNvSpPr txBox="1"/>
            <p:nvPr/>
          </p:nvSpPr>
          <p:spPr>
            <a:xfrm>
              <a:off x="3217521" y="3644378"/>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Developer</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Experience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7" name="TextBox 16">
              <a:extLst>
                <a:ext uri="{FF2B5EF4-FFF2-40B4-BE49-F238E27FC236}">
                  <a16:creationId xmlns:a16="http://schemas.microsoft.com/office/drawing/2014/main" id="{CE5269F6-D646-480C-B713-CEC75E072AE3}"/>
                </a:ext>
              </a:extLst>
            </p:cNvPr>
            <p:cNvSpPr txBox="1"/>
            <p:nvPr/>
          </p:nvSpPr>
          <p:spPr>
            <a:xfrm>
              <a:off x="3232062" y="1880782"/>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800" dirty="0" err="1">
                  <a:latin typeface="Arial Rounded MT Bold" panose="020F0704030504030204" pitchFamily="34" charset="0"/>
                </a:rPr>
                <a:t>Learn</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8" name="TextBox 17">
              <a:extLst>
                <a:ext uri="{FF2B5EF4-FFF2-40B4-BE49-F238E27FC236}">
                  <a16:creationId xmlns:a16="http://schemas.microsoft.com/office/drawing/2014/main" id="{405E9B09-597E-4BA4-AE16-6F09C66E4C28}"/>
                </a:ext>
              </a:extLst>
            </p:cNvPr>
            <p:cNvSpPr txBox="1"/>
            <p:nvPr/>
          </p:nvSpPr>
          <p:spPr>
            <a:xfrm>
              <a:off x="2903411" y="2802853"/>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Measure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pic>
          <p:nvPicPr>
            <p:cNvPr id="19" name="Graphic 18" descr="Line Arrow: Counterclockwise curve">
              <a:extLst>
                <a:ext uri="{FF2B5EF4-FFF2-40B4-BE49-F238E27FC236}">
                  <a16:creationId xmlns:a16="http://schemas.microsoft.com/office/drawing/2014/main" id="{E01970ED-62B2-419E-8768-AEBE38915BE0}"/>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6307653" flipH="1">
              <a:off x="5133778" y="1267577"/>
              <a:ext cx="258865" cy="355163"/>
            </a:xfrm>
            <a:prstGeom prst="rect">
              <a:avLst/>
            </a:prstGeom>
          </p:spPr>
        </p:pic>
        <p:pic>
          <p:nvPicPr>
            <p:cNvPr id="20" name="Graphic 19" descr="Line Arrow: Counterclockwise curve">
              <a:extLst>
                <a:ext uri="{FF2B5EF4-FFF2-40B4-BE49-F238E27FC236}">
                  <a16:creationId xmlns:a16="http://schemas.microsoft.com/office/drawing/2014/main" id="{D5153004-2D45-4AB0-9E50-18DB03EC437B}"/>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612874" flipH="1">
              <a:off x="5803897" y="2168820"/>
              <a:ext cx="255374" cy="355163"/>
            </a:xfrm>
            <a:prstGeom prst="rect">
              <a:avLst/>
            </a:prstGeom>
          </p:spPr>
        </p:pic>
        <p:pic>
          <p:nvPicPr>
            <p:cNvPr id="21" name="Graphic 20" descr="Line Arrow: Counterclockwise curve">
              <a:extLst>
                <a:ext uri="{FF2B5EF4-FFF2-40B4-BE49-F238E27FC236}">
                  <a16:creationId xmlns:a16="http://schemas.microsoft.com/office/drawing/2014/main" id="{51F9F125-62C3-461F-9F12-93C2E628DA9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174100" flipH="1">
              <a:off x="5714731" y="3009178"/>
              <a:ext cx="237797" cy="355163"/>
            </a:xfrm>
            <a:prstGeom prst="rect">
              <a:avLst/>
            </a:prstGeom>
          </p:spPr>
        </p:pic>
        <p:pic>
          <p:nvPicPr>
            <p:cNvPr id="22" name="Graphic 21" descr="Line Arrow: Counterclockwise curve">
              <a:extLst>
                <a:ext uri="{FF2B5EF4-FFF2-40B4-BE49-F238E27FC236}">
                  <a16:creationId xmlns:a16="http://schemas.microsoft.com/office/drawing/2014/main" id="{D1132573-1F13-4FCB-A851-193FE434741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4534800" flipH="1">
              <a:off x="4985074" y="3637962"/>
              <a:ext cx="299288" cy="355163"/>
            </a:xfrm>
            <a:prstGeom prst="rect">
              <a:avLst/>
            </a:prstGeom>
          </p:spPr>
        </p:pic>
        <p:pic>
          <p:nvPicPr>
            <p:cNvPr id="23" name="Graphic 22" descr="Line Arrow: Counterclockwise curve">
              <a:extLst>
                <a:ext uri="{FF2B5EF4-FFF2-40B4-BE49-F238E27FC236}">
                  <a16:creationId xmlns:a16="http://schemas.microsoft.com/office/drawing/2014/main" id="{38472277-EE94-4C83-8F44-80271A85218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7513125" flipH="1">
              <a:off x="4014716" y="3600605"/>
              <a:ext cx="280312" cy="355163"/>
            </a:xfrm>
            <a:prstGeom prst="rect">
              <a:avLst/>
            </a:prstGeom>
          </p:spPr>
        </p:pic>
        <p:pic>
          <p:nvPicPr>
            <p:cNvPr id="24" name="Graphic 23" descr="Line Arrow: Counterclockwise curve">
              <a:extLst>
                <a:ext uri="{FF2B5EF4-FFF2-40B4-BE49-F238E27FC236}">
                  <a16:creationId xmlns:a16="http://schemas.microsoft.com/office/drawing/2014/main" id="{793459F6-B8F8-4C2A-8EA2-012FDDED199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8662569" flipH="1">
              <a:off x="3369949" y="3043566"/>
              <a:ext cx="246641" cy="355163"/>
            </a:xfrm>
            <a:prstGeom prst="rect">
              <a:avLst/>
            </a:prstGeom>
          </p:spPr>
        </p:pic>
        <p:pic>
          <p:nvPicPr>
            <p:cNvPr id="25" name="Graphic 24" descr="Line Arrow: Counterclockwise curve">
              <a:extLst>
                <a:ext uri="{FF2B5EF4-FFF2-40B4-BE49-F238E27FC236}">
                  <a16:creationId xmlns:a16="http://schemas.microsoft.com/office/drawing/2014/main" id="{C806F101-6394-44B4-9A5E-3F68F906FEA2}"/>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033028" flipH="1">
              <a:off x="3198165" y="2075285"/>
              <a:ext cx="260578" cy="355163"/>
            </a:xfrm>
            <a:prstGeom prst="rect">
              <a:avLst/>
            </a:prstGeom>
          </p:spPr>
        </p:pic>
        <p:pic>
          <p:nvPicPr>
            <p:cNvPr id="26" name="Graphic 25" descr="Line Arrow: Counterclockwise curve">
              <a:extLst>
                <a:ext uri="{FF2B5EF4-FFF2-40B4-BE49-F238E27FC236}">
                  <a16:creationId xmlns:a16="http://schemas.microsoft.com/office/drawing/2014/main" id="{FCA9BF7D-FC1E-4941-9F54-A4DDE2157BF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435478" flipH="1">
              <a:off x="3917534" y="1276269"/>
              <a:ext cx="216182" cy="355163"/>
            </a:xfrm>
            <a:prstGeom prst="rect">
              <a:avLst/>
            </a:prstGeom>
          </p:spPr>
        </p:pic>
        <p:sp>
          <p:nvSpPr>
            <p:cNvPr id="27" name="TextBox 26">
              <a:extLst>
                <a:ext uri="{FF2B5EF4-FFF2-40B4-BE49-F238E27FC236}">
                  <a16:creationId xmlns:a16="http://schemas.microsoft.com/office/drawing/2014/main" id="{53D722A8-3675-4FAE-A2C4-853F6D98D72C}"/>
                </a:ext>
              </a:extLst>
            </p:cNvPr>
            <p:cNvSpPr txBox="1"/>
            <p:nvPr/>
          </p:nvSpPr>
          <p:spPr>
            <a:xfrm>
              <a:off x="5258489" y="1926774"/>
              <a:ext cx="1000120" cy="422806"/>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Min. </a:t>
              </a:r>
              <a:r>
                <a:rPr kumimoji="0" lang="fi-FI" sz="800" i="0" u="none" strike="noStrike" kern="1200" spc="0" normalizeH="0" baseline="0" noProof="0" dirty="0" err="1">
                  <a:ln>
                    <a:noFill/>
                  </a:ln>
                  <a:effectLst/>
                  <a:uLnTx/>
                  <a:uFillTx/>
                  <a:latin typeface="Arial Rounded MT Bold" panose="020F0704030504030204" pitchFamily="34" charset="0"/>
                </a:rPr>
                <a:t>Viable</a:t>
              </a:r>
              <a:r>
                <a:rPr kumimoji="0" lang="fi-FI" sz="800" i="0" u="none" strike="noStrike" kern="1200" spc="0" normalizeH="0" baseline="0" noProof="0" dirty="0">
                  <a:ln>
                    <a:noFill/>
                  </a:ln>
                  <a:effectLst/>
                  <a:uLnTx/>
                  <a:uFillTx/>
                  <a:latin typeface="Arial Rounded MT Bold" panose="020F0704030504030204" pitchFamily="34" charset="0"/>
                </a:rPr>
                <a:t> API </a:t>
              </a:r>
              <a:r>
                <a:rPr lang="fi-FI" sz="800" dirty="0">
                  <a:latin typeface="Arial Rounded MT Bold" panose="020F0704030504030204" pitchFamily="34" charset="0"/>
                </a:rPr>
                <a:t>Architecture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grpSp>
      <p:grpSp>
        <p:nvGrpSpPr>
          <p:cNvPr id="54" name="Group 53">
            <a:extLst>
              <a:ext uri="{FF2B5EF4-FFF2-40B4-BE49-F238E27FC236}">
                <a16:creationId xmlns:a16="http://schemas.microsoft.com/office/drawing/2014/main" id="{5BD8C2DA-A8F9-43D6-8967-58E3F1910162}"/>
              </a:ext>
            </a:extLst>
          </p:cNvPr>
          <p:cNvGrpSpPr/>
          <p:nvPr/>
        </p:nvGrpSpPr>
        <p:grpSpPr>
          <a:xfrm>
            <a:off x="3811577" y="2734415"/>
            <a:ext cx="2959298" cy="2799406"/>
            <a:chOff x="2903411" y="1111598"/>
            <a:chExt cx="3468306" cy="3234408"/>
          </a:xfrm>
        </p:grpSpPr>
        <p:grpSp>
          <p:nvGrpSpPr>
            <p:cNvPr id="55" name="Group 54">
              <a:extLst>
                <a:ext uri="{FF2B5EF4-FFF2-40B4-BE49-F238E27FC236}">
                  <a16:creationId xmlns:a16="http://schemas.microsoft.com/office/drawing/2014/main" id="{CADEF098-A700-42FA-A724-56E6CC322ADC}"/>
                </a:ext>
              </a:extLst>
            </p:cNvPr>
            <p:cNvGrpSpPr/>
            <p:nvPr/>
          </p:nvGrpSpPr>
          <p:grpSpPr>
            <a:xfrm>
              <a:off x="4305598" y="1111598"/>
              <a:ext cx="694962" cy="464870"/>
              <a:chOff x="650239" y="1117599"/>
              <a:chExt cx="7112000" cy="3803224"/>
            </a:xfrm>
          </p:grpSpPr>
          <p:sp>
            <p:nvSpPr>
              <p:cNvPr id="91" name="Rectangle: Rounded Corners 90">
                <a:extLst>
                  <a:ext uri="{FF2B5EF4-FFF2-40B4-BE49-F238E27FC236}">
                    <a16:creationId xmlns:a16="http://schemas.microsoft.com/office/drawing/2014/main" id="{7764432C-8597-4871-A46C-B4027A28E4F8}"/>
                  </a:ext>
                </a:extLst>
              </p:cNvPr>
              <p:cNvSpPr/>
              <p:nvPr/>
            </p:nvSpPr>
            <p:spPr bwMode="auto">
              <a:xfrm>
                <a:off x="650240" y="1124372"/>
                <a:ext cx="1388533" cy="2614507"/>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2" name="Rectangle: Rounded Corners 91">
                <a:extLst>
                  <a:ext uri="{FF2B5EF4-FFF2-40B4-BE49-F238E27FC236}">
                    <a16:creationId xmlns:a16="http://schemas.microsoft.com/office/drawing/2014/main" id="{DEEFE9C5-E14A-43EA-B7F0-DAB5E08A3080}"/>
                  </a:ext>
                </a:extLst>
              </p:cNvPr>
              <p:cNvSpPr/>
              <p:nvPr/>
            </p:nvSpPr>
            <p:spPr bwMode="auto">
              <a:xfrm>
                <a:off x="2038774" y="1124373"/>
                <a:ext cx="1259840" cy="1327574"/>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3" name="Rectangle: Rounded Corners 92">
                <a:extLst>
                  <a:ext uri="{FF2B5EF4-FFF2-40B4-BE49-F238E27FC236}">
                    <a16:creationId xmlns:a16="http://schemas.microsoft.com/office/drawing/2014/main" id="{CA348D82-B1FB-41B5-B6E3-82A256541C26}"/>
                  </a:ext>
                </a:extLst>
              </p:cNvPr>
              <p:cNvSpPr/>
              <p:nvPr/>
            </p:nvSpPr>
            <p:spPr bwMode="auto">
              <a:xfrm>
                <a:off x="2038773" y="2451947"/>
                <a:ext cx="1259840" cy="1286932"/>
              </a:xfrm>
              <a:prstGeom prst="roundRect">
                <a:avLst/>
              </a:prstGeom>
              <a:ln>
                <a:headEnd/>
                <a:tailEnd/>
              </a:ln>
            </p:spPr>
            <p:style>
              <a:lnRef idx="2">
                <a:schemeClr val="accent3"/>
              </a:lnRef>
              <a:fillRef idx="1">
                <a:schemeClr val="lt1"/>
              </a:fillRef>
              <a:effectRef idx="0">
                <a:schemeClr val="accent3"/>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4" name="Rectangle: Rounded Corners 93">
                <a:extLst>
                  <a:ext uri="{FF2B5EF4-FFF2-40B4-BE49-F238E27FC236}">
                    <a16:creationId xmlns:a16="http://schemas.microsoft.com/office/drawing/2014/main" id="{C856CDA5-5E4C-43BB-86F2-488AE07C435E}"/>
                  </a:ext>
                </a:extLst>
              </p:cNvPr>
              <p:cNvSpPr/>
              <p:nvPr/>
            </p:nvSpPr>
            <p:spPr bwMode="auto">
              <a:xfrm>
                <a:off x="3298613" y="1124372"/>
                <a:ext cx="1815254" cy="839895"/>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5" name="Rectangle: Rounded Corners 94">
                <a:extLst>
                  <a:ext uri="{FF2B5EF4-FFF2-40B4-BE49-F238E27FC236}">
                    <a16:creationId xmlns:a16="http://schemas.microsoft.com/office/drawing/2014/main" id="{8AA3C0CA-768A-48A8-BF25-CFAFF298BF13}"/>
                  </a:ext>
                </a:extLst>
              </p:cNvPr>
              <p:cNvSpPr/>
              <p:nvPr/>
            </p:nvSpPr>
            <p:spPr bwMode="auto">
              <a:xfrm>
                <a:off x="3298613" y="1964267"/>
                <a:ext cx="1815254" cy="921173"/>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6" name="Rectangle: Rounded Corners 95">
                <a:extLst>
                  <a:ext uri="{FF2B5EF4-FFF2-40B4-BE49-F238E27FC236}">
                    <a16:creationId xmlns:a16="http://schemas.microsoft.com/office/drawing/2014/main" id="{BF9610B4-E0BC-457C-BA8E-609C135EC36E}"/>
                  </a:ext>
                </a:extLst>
              </p:cNvPr>
              <p:cNvSpPr/>
              <p:nvPr/>
            </p:nvSpPr>
            <p:spPr bwMode="auto">
              <a:xfrm>
                <a:off x="5113867" y="1117601"/>
                <a:ext cx="1259840" cy="1327574"/>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7" name="Rectangle: Rounded Corners 96">
                <a:extLst>
                  <a:ext uri="{FF2B5EF4-FFF2-40B4-BE49-F238E27FC236}">
                    <a16:creationId xmlns:a16="http://schemas.microsoft.com/office/drawing/2014/main" id="{86E149A1-9C79-49F4-B855-5C08B884F81B}"/>
                  </a:ext>
                </a:extLst>
              </p:cNvPr>
              <p:cNvSpPr/>
              <p:nvPr/>
            </p:nvSpPr>
            <p:spPr bwMode="auto">
              <a:xfrm>
                <a:off x="5113866" y="2445175"/>
                <a:ext cx="1259840" cy="1286932"/>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8" name="Rectangle: Rounded Corners 97">
                <a:extLst>
                  <a:ext uri="{FF2B5EF4-FFF2-40B4-BE49-F238E27FC236}">
                    <a16:creationId xmlns:a16="http://schemas.microsoft.com/office/drawing/2014/main" id="{9FF89E27-1477-40AA-BA62-FAC93FF83432}"/>
                  </a:ext>
                </a:extLst>
              </p:cNvPr>
              <p:cNvSpPr/>
              <p:nvPr/>
            </p:nvSpPr>
            <p:spPr bwMode="auto">
              <a:xfrm>
                <a:off x="6373706" y="1117599"/>
                <a:ext cx="1388533" cy="2614507"/>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99" name="Rectangle: Rounded Corners 98">
                <a:extLst>
                  <a:ext uri="{FF2B5EF4-FFF2-40B4-BE49-F238E27FC236}">
                    <a16:creationId xmlns:a16="http://schemas.microsoft.com/office/drawing/2014/main" id="{2CC9D42B-73A6-45CF-A169-3F1F5630AF60}"/>
                  </a:ext>
                </a:extLst>
              </p:cNvPr>
              <p:cNvSpPr/>
              <p:nvPr/>
            </p:nvSpPr>
            <p:spPr bwMode="auto">
              <a:xfrm>
                <a:off x="650239" y="3745650"/>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100" name="Rectangle: Rounded Corners 99">
                <a:extLst>
                  <a:ext uri="{FF2B5EF4-FFF2-40B4-BE49-F238E27FC236}">
                    <a16:creationId xmlns:a16="http://schemas.microsoft.com/office/drawing/2014/main" id="{B3BD6C11-9333-4DC7-9961-4C3902553CF6}"/>
                  </a:ext>
                </a:extLst>
              </p:cNvPr>
              <p:cNvSpPr/>
              <p:nvPr/>
            </p:nvSpPr>
            <p:spPr bwMode="auto">
              <a:xfrm>
                <a:off x="3298613" y="3752421"/>
                <a:ext cx="1815253"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sp>
            <p:nvSpPr>
              <p:cNvPr id="101" name="Rectangle: Rounded Corners 100">
                <a:extLst>
                  <a:ext uri="{FF2B5EF4-FFF2-40B4-BE49-F238E27FC236}">
                    <a16:creationId xmlns:a16="http://schemas.microsoft.com/office/drawing/2014/main" id="{F7943896-49AC-4010-BC5B-47363E932FE9}"/>
                  </a:ext>
                </a:extLst>
              </p:cNvPr>
              <p:cNvSpPr/>
              <p:nvPr/>
            </p:nvSpPr>
            <p:spPr bwMode="auto">
              <a:xfrm>
                <a:off x="5113865" y="3738877"/>
                <a:ext cx="2648374" cy="1168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t" anchorCtr="0"/>
              <a:lstStyle/>
              <a:p>
                <a:pPr algn="ctr"/>
                <a:endParaRPr lang="fi-FI" sz="800" dirty="0">
                  <a:solidFill>
                    <a:schemeClr val="bg1"/>
                  </a:solidFill>
                  <a:latin typeface="Arial Rounded MT Bold" panose="020F0704030504030204" pitchFamily="34" charset="0"/>
                </a:endParaRPr>
              </a:p>
            </p:txBody>
          </p:sp>
        </p:grpSp>
        <p:grpSp>
          <p:nvGrpSpPr>
            <p:cNvPr id="56" name="Group 55">
              <a:extLst>
                <a:ext uri="{FF2B5EF4-FFF2-40B4-BE49-F238E27FC236}">
                  <a16:creationId xmlns:a16="http://schemas.microsoft.com/office/drawing/2014/main" id="{E2D3C6AC-6F23-4CFB-82A6-692CB19B81F1}"/>
                </a:ext>
              </a:extLst>
            </p:cNvPr>
            <p:cNvGrpSpPr/>
            <p:nvPr/>
          </p:nvGrpSpPr>
          <p:grpSpPr>
            <a:xfrm>
              <a:off x="5483546" y="1558218"/>
              <a:ext cx="476646" cy="434133"/>
              <a:chOff x="3975564" y="1910974"/>
              <a:chExt cx="2322533" cy="2138849"/>
            </a:xfrm>
            <a:solidFill>
              <a:schemeClr val="bg2">
                <a:lumMod val="50000"/>
              </a:schemeClr>
            </a:solidFill>
          </p:grpSpPr>
          <p:pic>
            <p:nvPicPr>
              <p:cNvPr id="85" name="Graphic 84" descr="Network">
                <a:extLst>
                  <a:ext uri="{FF2B5EF4-FFF2-40B4-BE49-F238E27FC236}">
                    <a16:creationId xmlns:a16="http://schemas.microsoft.com/office/drawing/2014/main" id="{BFD5CBE7-6B6B-4D27-A105-D9DD51BF42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7006" y="2438743"/>
                <a:ext cx="1026185" cy="1026185"/>
              </a:xfrm>
              <a:prstGeom prst="rect">
                <a:avLst/>
              </a:prstGeom>
            </p:spPr>
          </p:pic>
          <p:pic>
            <p:nvPicPr>
              <p:cNvPr id="86" name="Graphic 85" descr="Smart Phone">
                <a:extLst>
                  <a:ext uri="{FF2B5EF4-FFF2-40B4-BE49-F238E27FC236}">
                    <a16:creationId xmlns:a16="http://schemas.microsoft.com/office/drawing/2014/main" id="{3796FD66-2C78-40C9-9249-906FF8F06E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8271" y="1910974"/>
                <a:ext cx="546940" cy="546940"/>
              </a:xfrm>
              <a:prstGeom prst="rect">
                <a:avLst/>
              </a:prstGeom>
            </p:spPr>
          </p:pic>
          <p:pic>
            <p:nvPicPr>
              <p:cNvPr id="87" name="Graphic 86" descr="Wireless router">
                <a:extLst>
                  <a:ext uri="{FF2B5EF4-FFF2-40B4-BE49-F238E27FC236}">
                    <a16:creationId xmlns:a16="http://schemas.microsoft.com/office/drawing/2014/main" id="{E4AC486B-E8EA-4DBD-9D84-8F9361F523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31331" y="3167981"/>
                <a:ext cx="866191" cy="866191"/>
              </a:xfrm>
              <a:prstGeom prst="rect">
                <a:avLst/>
              </a:prstGeom>
            </p:spPr>
          </p:pic>
          <p:pic>
            <p:nvPicPr>
              <p:cNvPr id="88" name="Graphic 87" descr="Download from cloud">
                <a:extLst>
                  <a:ext uri="{FF2B5EF4-FFF2-40B4-BE49-F238E27FC236}">
                    <a16:creationId xmlns:a16="http://schemas.microsoft.com/office/drawing/2014/main" id="{1E8CBCEE-82C3-4AC8-83CE-17D896BD07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75564" y="1981544"/>
                <a:ext cx="914400" cy="914400"/>
              </a:xfrm>
              <a:prstGeom prst="rect">
                <a:avLst/>
              </a:prstGeom>
            </p:spPr>
          </p:pic>
          <p:pic>
            <p:nvPicPr>
              <p:cNvPr id="89" name="Graphic 88" descr="Database">
                <a:extLst>
                  <a:ext uri="{FF2B5EF4-FFF2-40B4-BE49-F238E27FC236}">
                    <a16:creationId xmlns:a16="http://schemas.microsoft.com/office/drawing/2014/main" id="{4418A44D-D0D2-4CE6-A04B-A1B2AB6516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65399" y="3135423"/>
                <a:ext cx="914400" cy="914400"/>
              </a:xfrm>
              <a:prstGeom prst="rect">
                <a:avLst/>
              </a:prstGeom>
            </p:spPr>
          </p:pic>
          <p:pic>
            <p:nvPicPr>
              <p:cNvPr id="90" name="Graphic 89" descr="Bar chart">
                <a:extLst>
                  <a:ext uri="{FF2B5EF4-FFF2-40B4-BE49-F238E27FC236}">
                    <a16:creationId xmlns:a16="http://schemas.microsoft.com/office/drawing/2014/main" id="{9AD1351C-6B5B-4966-B368-385394680D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83697" y="2166706"/>
                <a:ext cx="914400" cy="914400"/>
              </a:xfrm>
              <a:prstGeom prst="rect">
                <a:avLst/>
              </a:prstGeom>
            </p:spPr>
          </p:pic>
        </p:grpSp>
        <p:grpSp>
          <p:nvGrpSpPr>
            <p:cNvPr id="57" name="Group 56">
              <a:extLst>
                <a:ext uri="{FF2B5EF4-FFF2-40B4-BE49-F238E27FC236}">
                  <a16:creationId xmlns:a16="http://schemas.microsoft.com/office/drawing/2014/main" id="{914F5028-F4E8-48E0-8BB0-81D06B1595D6}"/>
                </a:ext>
              </a:extLst>
            </p:cNvPr>
            <p:cNvGrpSpPr/>
            <p:nvPr/>
          </p:nvGrpSpPr>
          <p:grpSpPr>
            <a:xfrm>
              <a:off x="5608720" y="2381965"/>
              <a:ext cx="539366" cy="602218"/>
              <a:chOff x="8175685" y="1799392"/>
              <a:chExt cx="658314" cy="658314"/>
            </a:xfrm>
          </p:grpSpPr>
          <p:pic>
            <p:nvPicPr>
              <p:cNvPr id="83" name="Graphic 82" descr="Cloud">
                <a:extLst>
                  <a:ext uri="{FF2B5EF4-FFF2-40B4-BE49-F238E27FC236}">
                    <a16:creationId xmlns:a16="http://schemas.microsoft.com/office/drawing/2014/main" id="{ACCC99C0-CC31-44CD-96EC-327CCDA141D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5685" y="1799392"/>
                <a:ext cx="658314" cy="658314"/>
              </a:xfrm>
              <a:prstGeom prst="rect">
                <a:avLst/>
              </a:prstGeom>
            </p:spPr>
          </p:pic>
          <p:pic>
            <p:nvPicPr>
              <p:cNvPr id="84" name="Graphic 83" descr="Tools">
                <a:extLst>
                  <a:ext uri="{FF2B5EF4-FFF2-40B4-BE49-F238E27FC236}">
                    <a16:creationId xmlns:a16="http://schemas.microsoft.com/office/drawing/2014/main" id="{2E860156-30CC-4A38-BB64-70707F141C7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51441" y="1985534"/>
                <a:ext cx="370055" cy="370055"/>
              </a:xfrm>
              <a:prstGeom prst="rect">
                <a:avLst/>
              </a:prstGeom>
            </p:spPr>
          </p:pic>
        </p:grpSp>
        <p:pic>
          <p:nvPicPr>
            <p:cNvPr id="58" name="Graphic 57" descr="Checklist">
              <a:extLst>
                <a:ext uri="{FF2B5EF4-FFF2-40B4-BE49-F238E27FC236}">
                  <a16:creationId xmlns:a16="http://schemas.microsoft.com/office/drawing/2014/main" id="{2EC8620D-4491-4970-89BE-FA46575A89B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05398" y="3252250"/>
              <a:ext cx="480493" cy="480493"/>
            </a:xfrm>
            <a:prstGeom prst="rect">
              <a:avLst/>
            </a:prstGeom>
          </p:spPr>
        </p:pic>
        <p:pic>
          <p:nvPicPr>
            <p:cNvPr id="59" name="Graphic 58" descr="Bar chart">
              <a:extLst>
                <a:ext uri="{FF2B5EF4-FFF2-40B4-BE49-F238E27FC236}">
                  <a16:creationId xmlns:a16="http://schemas.microsoft.com/office/drawing/2014/main" id="{65C92ED3-BEEB-43D9-B260-8843505C0C1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31627" y="2445382"/>
              <a:ext cx="468460" cy="468460"/>
            </a:xfrm>
            <a:prstGeom prst="rect">
              <a:avLst/>
            </a:prstGeom>
          </p:spPr>
        </p:pic>
        <p:grpSp>
          <p:nvGrpSpPr>
            <p:cNvPr id="60" name="Group 59">
              <a:extLst>
                <a:ext uri="{FF2B5EF4-FFF2-40B4-BE49-F238E27FC236}">
                  <a16:creationId xmlns:a16="http://schemas.microsoft.com/office/drawing/2014/main" id="{42E9E734-FBAC-43A6-AE99-98C66F69C884}"/>
                </a:ext>
              </a:extLst>
            </p:cNvPr>
            <p:cNvGrpSpPr/>
            <p:nvPr/>
          </p:nvGrpSpPr>
          <p:grpSpPr>
            <a:xfrm>
              <a:off x="3300627" y="1490913"/>
              <a:ext cx="492223" cy="518683"/>
              <a:chOff x="6065241" y="1021128"/>
              <a:chExt cx="492223" cy="518683"/>
            </a:xfrm>
          </p:grpSpPr>
          <p:pic>
            <p:nvPicPr>
              <p:cNvPr id="81" name="Graphic 80" descr="Head with Gears">
                <a:extLst>
                  <a:ext uri="{FF2B5EF4-FFF2-40B4-BE49-F238E27FC236}">
                    <a16:creationId xmlns:a16="http://schemas.microsoft.com/office/drawing/2014/main" id="{6AF6F76D-4FD5-47DA-9D76-FF28C0EBD4E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65241" y="1162307"/>
                <a:ext cx="377504" cy="377504"/>
              </a:xfrm>
              <a:prstGeom prst="rect">
                <a:avLst/>
              </a:prstGeom>
            </p:spPr>
          </p:pic>
          <p:pic>
            <p:nvPicPr>
              <p:cNvPr id="82" name="Graphic 81" descr="Rocket">
                <a:extLst>
                  <a:ext uri="{FF2B5EF4-FFF2-40B4-BE49-F238E27FC236}">
                    <a16:creationId xmlns:a16="http://schemas.microsoft.com/office/drawing/2014/main" id="{698ABD1A-BFF1-4C26-9410-D93B41B8EAC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93511" y="1021128"/>
                <a:ext cx="263953" cy="263953"/>
              </a:xfrm>
              <a:prstGeom prst="rect">
                <a:avLst/>
              </a:prstGeom>
            </p:spPr>
          </p:pic>
        </p:grpSp>
        <p:grpSp>
          <p:nvGrpSpPr>
            <p:cNvPr id="61" name="Group 60">
              <a:extLst>
                <a:ext uri="{FF2B5EF4-FFF2-40B4-BE49-F238E27FC236}">
                  <a16:creationId xmlns:a16="http://schemas.microsoft.com/office/drawing/2014/main" id="{C0A5E4C6-2C84-4486-BEF0-6A3E630BBCF2}"/>
                </a:ext>
              </a:extLst>
            </p:cNvPr>
            <p:cNvGrpSpPr/>
            <p:nvPr/>
          </p:nvGrpSpPr>
          <p:grpSpPr>
            <a:xfrm>
              <a:off x="3373239" y="3300902"/>
              <a:ext cx="578840" cy="371435"/>
              <a:chOff x="5631323" y="2406647"/>
              <a:chExt cx="578840" cy="371435"/>
            </a:xfrm>
          </p:grpSpPr>
          <p:pic>
            <p:nvPicPr>
              <p:cNvPr id="79" name="Graphic 78" descr="Grinning Face with No Fill">
                <a:extLst>
                  <a:ext uri="{FF2B5EF4-FFF2-40B4-BE49-F238E27FC236}">
                    <a16:creationId xmlns:a16="http://schemas.microsoft.com/office/drawing/2014/main" id="{6D81F475-0D50-4C7E-9519-BEEEC6B7192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90567" y="2457706"/>
                <a:ext cx="260352" cy="260352"/>
              </a:xfrm>
              <a:prstGeom prst="rect">
                <a:avLst/>
              </a:prstGeom>
            </p:spPr>
          </p:pic>
          <p:sp>
            <p:nvSpPr>
              <p:cNvPr id="80" name="Double Brace 79">
                <a:extLst>
                  <a:ext uri="{FF2B5EF4-FFF2-40B4-BE49-F238E27FC236}">
                    <a16:creationId xmlns:a16="http://schemas.microsoft.com/office/drawing/2014/main" id="{7433B6A9-2A5D-4F43-856C-E0DC73BC2276}"/>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i-FI" sz="800" dirty="0">
                  <a:latin typeface="Arial Rounded MT Bold" panose="020F0704030504030204" pitchFamily="34" charset="0"/>
                </a:endParaRPr>
              </a:p>
            </p:txBody>
          </p:sp>
        </p:grpSp>
        <p:pic>
          <p:nvPicPr>
            <p:cNvPr id="62" name="Graphic 61" descr="Line Arrow: Rotate right">
              <a:extLst>
                <a:ext uri="{FF2B5EF4-FFF2-40B4-BE49-F238E27FC236}">
                  <a16:creationId xmlns:a16="http://schemas.microsoft.com/office/drawing/2014/main" id="{4C6E0231-1133-4AEC-8BA8-45C21765DC8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4377331" y="3578236"/>
              <a:ext cx="590144" cy="590144"/>
            </a:xfrm>
            <a:prstGeom prst="rect">
              <a:avLst/>
            </a:prstGeom>
          </p:spPr>
        </p:pic>
        <p:sp>
          <p:nvSpPr>
            <p:cNvPr id="63" name="TextBox 62">
              <a:extLst>
                <a:ext uri="{FF2B5EF4-FFF2-40B4-BE49-F238E27FC236}">
                  <a16:creationId xmlns:a16="http://schemas.microsoft.com/office/drawing/2014/main" id="{59D7119E-C0AA-4B1E-BBBB-034D60ECA443}"/>
                </a:ext>
              </a:extLst>
            </p:cNvPr>
            <p:cNvSpPr txBox="1"/>
            <p:nvPr/>
          </p:nvSpPr>
          <p:spPr>
            <a:xfrm>
              <a:off x="4030711" y="1527308"/>
              <a:ext cx="1264734" cy="443679"/>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Update </a:t>
              </a:r>
            </a:p>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Canvas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4" name="TextBox 63">
              <a:extLst>
                <a:ext uri="{FF2B5EF4-FFF2-40B4-BE49-F238E27FC236}">
                  <a16:creationId xmlns:a16="http://schemas.microsoft.com/office/drawing/2014/main" id="{0CD2B334-B4B6-4896-ADB3-FE4698BF6BC4}"/>
                </a:ext>
              </a:extLst>
            </p:cNvPr>
            <p:cNvSpPr txBox="1"/>
            <p:nvPr/>
          </p:nvSpPr>
          <p:spPr>
            <a:xfrm>
              <a:off x="5397235" y="2803982"/>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Build</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APIs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5" name="TextBox 64">
              <a:extLst>
                <a:ext uri="{FF2B5EF4-FFF2-40B4-BE49-F238E27FC236}">
                  <a16:creationId xmlns:a16="http://schemas.microsoft.com/office/drawing/2014/main" id="{8727B441-591D-4F4B-9BD6-75DAE25F686B}"/>
                </a:ext>
              </a:extLst>
            </p:cNvPr>
            <p:cNvSpPr txBox="1"/>
            <p:nvPr/>
          </p:nvSpPr>
          <p:spPr>
            <a:xfrm>
              <a:off x="5099958" y="3668363"/>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Audit</a:t>
              </a:r>
            </a:p>
          </p:txBody>
        </p:sp>
        <p:sp>
          <p:nvSpPr>
            <p:cNvPr id="66" name="TextBox 65">
              <a:extLst>
                <a:ext uri="{FF2B5EF4-FFF2-40B4-BE49-F238E27FC236}">
                  <a16:creationId xmlns:a16="http://schemas.microsoft.com/office/drawing/2014/main" id="{2C4272EA-0CF8-4276-8C2D-87F9A9C8944B}"/>
                </a:ext>
              </a:extLst>
            </p:cNvPr>
            <p:cNvSpPr txBox="1"/>
            <p:nvPr/>
          </p:nvSpPr>
          <p:spPr>
            <a:xfrm>
              <a:off x="4222205" y="4051647"/>
              <a:ext cx="860234" cy="294359"/>
            </a:xfrm>
            <a:prstGeom prst="rect">
              <a:avLst/>
            </a:prstGeom>
            <a:ln>
              <a:noFill/>
            </a:ln>
          </p:spPr>
          <p:txBody>
            <a:bodyPr vert="horz" wrap="square" lIns="91440" tIns="45720" rIns="91440" bIns="45720" rtlCol="0">
              <a:normAutofit fontScale="77500" lnSpcReduction="20000"/>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Lifecycle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7" name="TextBox 66">
              <a:extLst>
                <a:ext uri="{FF2B5EF4-FFF2-40B4-BE49-F238E27FC236}">
                  <a16:creationId xmlns:a16="http://schemas.microsoft.com/office/drawing/2014/main" id="{11EAD84B-5813-413B-B496-2772DA4871CC}"/>
                </a:ext>
              </a:extLst>
            </p:cNvPr>
            <p:cNvSpPr txBox="1"/>
            <p:nvPr/>
          </p:nvSpPr>
          <p:spPr>
            <a:xfrm>
              <a:off x="3217521" y="3644378"/>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Developer</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Experience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8" name="TextBox 67">
              <a:extLst>
                <a:ext uri="{FF2B5EF4-FFF2-40B4-BE49-F238E27FC236}">
                  <a16:creationId xmlns:a16="http://schemas.microsoft.com/office/drawing/2014/main" id="{42F33546-CB82-43E1-AABA-7E7DC5BD6DC7}"/>
                </a:ext>
              </a:extLst>
            </p:cNvPr>
            <p:cNvSpPr txBox="1"/>
            <p:nvPr/>
          </p:nvSpPr>
          <p:spPr>
            <a:xfrm>
              <a:off x="3232062" y="1880782"/>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800" dirty="0" err="1">
                  <a:latin typeface="Arial Rounded MT Bold" panose="020F0704030504030204" pitchFamily="34" charset="0"/>
                </a:rPr>
                <a:t>Learn</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69" name="TextBox 68">
              <a:extLst>
                <a:ext uri="{FF2B5EF4-FFF2-40B4-BE49-F238E27FC236}">
                  <a16:creationId xmlns:a16="http://schemas.microsoft.com/office/drawing/2014/main" id="{96D8AAD2-0DE4-497D-98B4-C011200630B4}"/>
                </a:ext>
              </a:extLst>
            </p:cNvPr>
            <p:cNvSpPr txBox="1"/>
            <p:nvPr/>
          </p:nvSpPr>
          <p:spPr>
            <a:xfrm>
              <a:off x="2903411" y="2802853"/>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Measure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pic>
          <p:nvPicPr>
            <p:cNvPr id="70" name="Graphic 69" descr="Line Arrow: Counterclockwise curve">
              <a:extLst>
                <a:ext uri="{FF2B5EF4-FFF2-40B4-BE49-F238E27FC236}">
                  <a16:creationId xmlns:a16="http://schemas.microsoft.com/office/drawing/2014/main" id="{BBCEBF2A-1D62-43FA-A8B1-C8CBC3DA5A3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6307653" flipH="1">
              <a:off x="5133778" y="1267577"/>
              <a:ext cx="258865" cy="355163"/>
            </a:xfrm>
            <a:prstGeom prst="rect">
              <a:avLst/>
            </a:prstGeom>
          </p:spPr>
        </p:pic>
        <p:pic>
          <p:nvPicPr>
            <p:cNvPr id="71" name="Graphic 70" descr="Line Arrow: Counterclockwise curve">
              <a:extLst>
                <a:ext uri="{FF2B5EF4-FFF2-40B4-BE49-F238E27FC236}">
                  <a16:creationId xmlns:a16="http://schemas.microsoft.com/office/drawing/2014/main" id="{CCA244AE-9CBD-4B1E-9445-C7523890D382}"/>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9612874" flipH="1">
              <a:off x="5803897" y="2168820"/>
              <a:ext cx="255374" cy="355163"/>
            </a:xfrm>
            <a:prstGeom prst="rect">
              <a:avLst/>
            </a:prstGeom>
          </p:spPr>
        </p:pic>
        <p:pic>
          <p:nvPicPr>
            <p:cNvPr id="72" name="Graphic 71" descr="Line Arrow: Counterclockwise curve">
              <a:extLst>
                <a:ext uri="{FF2B5EF4-FFF2-40B4-BE49-F238E27FC236}">
                  <a16:creationId xmlns:a16="http://schemas.microsoft.com/office/drawing/2014/main" id="{C827DC59-0064-475B-8925-CF17655E025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174100" flipH="1">
              <a:off x="5714731" y="3009178"/>
              <a:ext cx="237797" cy="355163"/>
            </a:xfrm>
            <a:prstGeom prst="rect">
              <a:avLst/>
            </a:prstGeom>
          </p:spPr>
        </p:pic>
        <p:pic>
          <p:nvPicPr>
            <p:cNvPr id="73" name="Graphic 72" descr="Line Arrow: Counterclockwise curve">
              <a:extLst>
                <a:ext uri="{FF2B5EF4-FFF2-40B4-BE49-F238E27FC236}">
                  <a16:creationId xmlns:a16="http://schemas.microsoft.com/office/drawing/2014/main" id="{42B747BC-4A4F-46BD-A052-F34E36E170B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4534800" flipH="1">
              <a:off x="4985074" y="3637962"/>
              <a:ext cx="299288" cy="355163"/>
            </a:xfrm>
            <a:prstGeom prst="rect">
              <a:avLst/>
            </a:prstGeom>
          </p:spPr>
        </p:pic>
        <p:pic>
          <p:nvPicPr>
            <p:cNvPr id="74" name="Graphic 73" descr="Line Arrow: Counterclockwise curve">
              <a:extLst>
                <a:ext uri="{FF2B5EF4-FFF2-40B4-BE49-F238E27FC236}">
                  <a16:creationId xmlns:a16="http://schemas.microsoft.com/office/drawing/2014/main" id="{C7CA701B-FDC6-41CE-818F-5E45DA53FD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7513125" flipH="1">
              <a:off x="4014716" y="3600605"/>
              <a:ext cx="280312" cy="355163"/>
            </a:xfrm>
            <a:prstGeom prst="rect">
              <a:avLst/>
            </a:prstGeom>
          </p:spPr>
        </p:pic>
        <p:pic>
          <p:nvPicPr>
            <p:cNvPr id="75" name="Graphic 74" descr="Line Arrow: Counterclockwise curve">
              <a:extLst>
                <a:ext uri="{FF2B5EF4-FFF2-40B4-BE49-F238E27FC236}">
                  <a16:creationId xmlns:a16="http://schemas.microsoft.com/office/drawing/2014/main" id="{4CB63C0C-6165-481F-8B50-840217377C5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8662569" flipH="1">
              <a:off x="3369949" y="3043566"/>
              <a:ext cx="246641" cy="355163"/>
            </a:xfrm>
            <a:prstGeom prst="rect">
              <a:avLst/>
            </a:prstGeom>
          </p:spPr>
        </p:pic>
        <p:pic>
          <p:nvPicPr>
            <p:cNvPr id="76" name="Graphic 75" descr="Line Arrow: Counterclockwise curve">
              <a:extLst>
                <a:ext uri="{FF2B5EF4-FFF2-40B4-BE49-F238E27FC236}">
                  <a16:creationId xmlns:a16="http://schemas.microsoft.com/office/drawing/2014/main" id="{895B0E64-D484-4373-A8B3-89513EE2380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033028" flipH="1">
              <a:off x="3198165" y="2075285"/>
              <a:ext cx="260578" cy="355163"/>
            </a:xfrm>
            <a:prstGeom prst="rect">
              <a:avLst/>
            </a:prstGeom>
          </p:spPr>
        </p:pic>
        <p:pic>
          <p:nvPicPr>
            <p:cNvPr id="77" name="Graphic 76" descr="Line Arrow: Counterclockwise curve">
              <a:extLst>
                <a:ext uri="{FF2B5EF4-FFF2-40B4-BE49-F238E27FC236}">
                  <a16:creationId xmlns:a16="http://schemas.microsoft.com/office/drawing/2014/main" id="{B2252770-EE42-475D-B966-F5E9A1C1797A}"/>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435478" flipH="1">
              <a:off x="3917534" y="1276269"/>
              <a:ext cx="216182" cy="355163"/>
            </a:xfrm>
            <a:prstGeom prst="rect">
              <a:avLst/>
            </a:prstGeom>
          </p:spPr>
        </p:pic>
        <p:sp>
          <p:nvSpPr>
            <p:cNvPr id="78" name="TextBox 77">
              <a:extLst>
                <a:ext uri="{FF2B5EF4-FFF2-40B4-BE49-F238E27FC236}">
                  <a16:creationId xmlns:a16="http://schemas.microsoft.com/office/drawing/2014/main" id="{53351857-B6AE-495C-ADEB-E043C15EC6F2}"/>
                </a:ext>
              </a:extLst>
            </p:cNvPr>
            <p:cNvSpPr txBox="1"/>
            <p:nvPr/>
          </p:nvSpPr>
          <p:spPr>
            <a:xfrm>
              <a:off x="5161752" y="1926772"/>
              <a:ext cx="1096859" cy="596093"/>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Adjust</a:t>
              </a:r>
              <a:r>
                <a:rPr kumimoji="0" lang="fi-FI" sz="800" i="0" u="none" strike="noStrike" kern="1200" spc="0" normalizeH="0" baseline="0" noProof="0" dirty="0">
                  <a:ln>
                    <a:noFill/>
                  </a:ln>
                  <a:effectLst/>
                  <a:uLnTx/>
                  <a:uFillTx/>
                  <a:latin typeface="Arial Rounded MT Bold" panose="020F0704030504030204" pitchFamily="34" charset="0"/>
                </a:rPr>
                <a:t> Min. </a:t>
              </a:r>
              <a:r>
                <a:rPr kumimoji="0" lang="fi-FI" sz="800" i="0" u="none" strike="noStrike" kern="1200" spc="0" normalizeH="0" baseline="0" noProof="0" dirty="0" err="1">
                  <a:ln>
                    <a:noFill/>
                  </a:ln>
                  <a:effectLst/>
                  <a:uLnTx/>
                  <a:uFillTx/>
                  <a:latin typeface="Arial Rounded MT Bold" panose="020F0704030504030204" pitchFamily="34" charset="0"/>
                </a:rPr>
                <a:t>Viable</a:t>
              </a:r>
              <a:r>
                <a:rPr kumimoji="0" lang="fi-FI" sz="800" i="0" u="none" strike="noStrike" kern="1200" spc="0" normalizeH="0" baseline="0" noProof="0" dirty="0">
                  <a:ln>
                    <a:noFill/>
                  </a:ln>
                  <a:effectLst/>
                  <a:uLnTx/>
                  <a:uFillTx/>
                  <a:latin typeface="Arial Rounded MT Bold" panose="020F0704030504030204" pitchFamily="34" charset="0"/>
                </a:rPr>
                <a:t> API </a:t>
              </a:r>
              <a:r>
                <a:rPr lang="fi-FI" sz="800" dirty="0">
                  <a:latin typeface="Arial Rounded MT Bold" panose="020F0704030504030204" pitchFamily="34" charset="0"/>
                </a:rPr>
                <a:t>Architecture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grpSp>
      <p:grpSp>
        <p:nvGrpSpPr>
          <p:cNvPr id="102" name="Group 101">
            <a:extLst>
              <a:ext uri="{FF2B5EF4-FFF2-40B4-BE49-F238E27FC236}">
                <a16:creationId xmlns:a16="http://schemas.microsoft.com/office/drawing/2014/main" id="{7B3A4059-2C14-43AF-A920-EA00B70FEC78}"/>
              </a:ext>
            </a:extLst>
          </p:cNvPr>
          <p:cNvGrpSpPr/>
          <p:nvPr/>
        </p:nvGrpSpPr>
        <p:grpSpPr>
          <a:xfrm>
            <a:off x="6933423" y="3001571"/>
            <a:ext cx="2322795" cy="2253601"/>
            <a:chOff x="1440031" y="1768750"/>
            <a:chExt cx="2586950" cy="2467729"/>
          </a:xfrm>
        </p:grpSpPr>
        <p:grpSp>
          <p:nvGrpSpPr>
            <p:cNvPr id="103" name="Group 102">
              <a:extLst>
                <a:ext uri="{FF2B5EF4-FFF2-40B4-BE49-F238E27FC236}">
                  <a16:creationId xmlns:a16="http://schemas.microsoft.com/office/drawing/2014/main" id="{AA38BFEB-F053-484E-AD08-92B76535E20F}"/>
                </a:ext>
              </a:extLst>
            </p:cNvPr>
            <p:cNvGrpSpPr/>
            <p:nvPr/>
          </p:nvGrpSpPr>
          <p:grpSpPr>
            <a:xfrm>
              <a:off x="3111808" y="2115395"/>
              <a:ext cx="539366" cy="602218"/>
              <a:chOff x="8175685" y="1799392"/>
              <a:chExt cx="658314" cy="658314"/>
            </a:xfrm>
          </p:grpSpPr>
          <p:pic>
            <p:nvPicPr>
              <p:cNvPr id="125" name="Graphic 124" descr="Cloud">
                <a:extLst>
                  <a:ext uri="{FF2B5EF4-FFF2-40B4-BE49-F238E27FC236}">
                    <a16:creationId xmlns:a16="http://schemas.microsoft.com/office/drawing/2014/main" id="{3384E802-6D9C-46BF-B96D-ACF239AA97D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75685" y="1799392"/>
                <a:ext cx="658314" cy="658314"/>
              </a:xfrm>
              <a:prstGeom prst="rect">
                <a:avLst/>
              </a:prstGeom>
            </p:spPr>
          </p:pic>
          <p:pic>
            <p:nvPicPr>
              <p:cNvPr id="126" name="Graphic 125" descr="Tools">
                <a:extLst>
                  <a:ext uri="{FF2B5EF4-FFF2-40B4-BE49-F238E27FC236}">
                    <a16:creationId xmlns:a16="http://schemas.microsoft.com/office/drawing/2014/main" id="{9AF5432C-7A3D-4334-9871-C45A66106FA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51441" y="1985534"/>
                <a:ext cx="370055" cy="370055"/>
              </a:xfrm>
              <a:prstGeom prst="rect">
                <a:avLst/>
              </a:prstGeom>
            </p:spPr>
          </p:pic>
        </p:grpSp>
        <p:pic>
          <p:nvPicPr>
            <p:cNvPr id="104" name="Graphic 103" descr="Checklist">
              <a:extLst>
                <a:ext uri="{FF2B5EF4-FFF2-40B4-BE49-F238E27FC236}">
                  <a16:creationId xmlns:a16="http://schemas.microsoft.com/office/drawing/2014/main" id="{D0961820-1C27-4430-B843-AD94F9399C6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18684" y="3178097"/>
              <a:ext cx="480493" cy="480493"/>
            </a:xfrm>
            <a:prstGeom prst="rect">
              <a:avLst/>
            </a:prstGeom>
          </p:spPr>
        </p:pic>
        <p:pic>
          <p:nvPicPr>
            <p:cNvPr id="105" name="Graphic 104" descr="Bar chart">
              <a:extLst>
                <a:ext uri="{FF2B5EF4-FFF2-40B4-BE49-F238E27FC236}">
                  <a16:creationId xmlns:a16="http://schemas.microsoft.com/office/drawing/2014/main" id="{E19A5227-B024-40EF-A7B5-3DFC1584B65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82483" y="2157053"/>
              <a:ext cx="468460" cy="468460"/>
            </a:xfrm>
            <a:prstGeom prst="rect">
              <a:avLst/>
            </a:prstGeom>
          </p:spPr>
        </p:pic>
        <p:grpSp>
          <p:nvGrpSpPr>
            <p:cNvPr id="106" name="Group 105">
              <a:extLst>
                <a:ext uri="{FF2B5EF4-FFF2-40B4-BE49-F238E27FC236}">
                  <a16:creationId xmlns:a16="http://schemas.microsoft.com/office/drawing/2014/main" id="{A0FB357D-C6AF-4F60-ABBD-EA884624B3A8}"/>
                </a:ext>
              </a:extLst>
            </p:cNvPr>
            <p:cNvGrpSpPr/>
            <p:nvPr/>
          </p:nvGrpSpPr>
          <p:grpSpPr>
            <a:xfrm>
              <a:off x="2455022" y="1768750"/>
              <a:ext cx="492223" cy="518683"/>
              <a:chOff x="6065241" y="1021128"/>
              <a:chExt cx="492223" cy="518683"/>
            </a:xfrm>
          </p:grpSpPr>
          <p:pic>
            <p:nvPicPr>
              <p:cNvPr id="123" name="Graphic 122" descr="Head with Gears">
                <a:extLst>
                  <a:ext uri="{FF2B5EF4-FFF2-40B4-BE49-F238E27FC236}">
                    <a16:creationId xmlns:a16="http://schemas.microsoft.com/office/drawing/2014/main" id="{F6CDC039-AAA8-4F19-BB3D-C4BAE9B437D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65241" y="1162307"/>
                <a:ext cx="377504" cy="377504"/>
              </a:xfrm>
              <a:prstGeom prst="rect">
                <a:avLst/>
              </a:prstGeom>
            </p:spPr>
          </p:pic>
          <p:pic>
            <p:nvPicPr>
              <p:cNvPr id="124" name="Graphic 123" descr="Rocket">
                <a:extLst>
                  <a:ext uri="{FF2B5EF4-FFF2-40B4-BE49-F238E27FC236}">
                    <a16:creationId xmlns:a16="http://schemas.microsoft.com/office/drawing/2014/main" id="{5665CCD4-478E-4059-94B3-F6932BA5E6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93511" y="1021128"/>
                <a:ext cx="263953" cy="263953"/>
              </a:xfrm>
              <a:prstGeom prst="rect">
                <a:avLst/>
              </a:prstGeom>
            </p:spPr>
          </p:pic>
        </p:grpSp>
        <p:grpSp>
          <p:nvGrpSpPr>
            <p:cNvPr id="107" name="Group 106">
              <a:extLst>
                <a:ext uri="{FF2B5EF4-FFF2-40B4-BE49-F238E27FC236}">
                  <a16:creationId xmlns:a16="http://schemas.microsoft.com/office/drawing/2014/main" id="{0DF49A33-1111-4447-A6FE-9DD51C53BC2D}"/>
                </a:ext>
              </a:extLst>
            </p:cNvPr>
            <p:cNvGrpSpPr/>
            <p:nvPr/>
          </p:nvGrpSpPr>
          <p:grpSpPr>
            <a:xfrm>
              <a:off x="1594819" y="3080523"/>
              <a:ext cx="578840" cy="371435"/>
              <a:chOff x="5631323" y="2406647"/>
              <a:chExt cx="578840" cy="371435"/>
            </a:xfrm>
          </p:grpSpPr>
          <p:pic>
            <p:nvPicPr>
              <p:cNvPr id="121" name="Graphic 120" descr="Grinning Face with No Fill">
                <a:extLst>
                  <a:ext uri="{FF2B5EF4-FFF2-40B4-BE49-F238E27FC236}">
                    <a16:creationId xmlns:a16="http://schemas.microsoft.com/office/drawing/2014/main" id="{BDA2B67C-1ABE-4AE7-8F34-321C4297F71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790567" y="2457706"/>
                <a:ext cx="260352" cy="260352"/>
              </a:xfrm>
              <a:prstGeom prst="rect">
                <a:avLst/>
              </a:prstGeom>
            </p:spPr>
          </p:pic>
          <p:sp>
            <p:nvSpPr>
              <p:cNvPr id="122" name="Double Brace 121">
                <a:extLst>
                  <a:ext uri="{FF2B5EF4-FFF2-40B4-BE49-F238E27FC236}">
                    <a16:creationId xmlns:a16="http://schemas.microsoft.com/office/drawing/2014/main" id="{5FE43476-5954-48F9-A5C9-59D3FD42FD57}"/>
                  </a:ext>
                </a:extLst>
              </p:cNvPr>
              <p:cNvSpPr/>
              <p:nvPr/>
            </p:nvSpPr>
            <p:spPr>
              <a:xfrm>
                <a:off x="5631323" y="2406647"/>
                <a:ext cx="578840" cy="371435"/>
              </a:xfrm>
              <a:prstGeom prst="bracePair">
                <a:avLst/>
              </a:prstGeom>
              <a:ln>
                <a:solidFill>
                  <a:schemeClr val="tx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i-FI" dirty="0">
                  <a:latin typeface="Arial Rounded MT Bold" panose="020F0704030504030204" pitchFamily="34" charset="0"/>
                </a:endParaRPr>
              </a:p>
            </p:txBody>
          </p:sp>
        </p:grpSp>
        <p:pic>
          <p:nvPicPr>
            <p:cNvPr id="108" name="Graphic 107" descr="Line Arrow: Rotate right">
              <a:extLst>
                <a:ext uri="{FF2B5EF4-FFF2-40B4-BE49-F238E27FC236}">
                  <a16:creationId xmlns:a16="http://schemas.microsoft.com/office/drawing/2014/main" id="{EA7BAF9F-5FF1-4E33-A9C2-A218E519933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321208" y="3457961"/>
              <a:ext cx="590144" cy="590144"/>
            </a:xfrm>
            <a:prstGeom prst="rect">
              <a:avLst/>
            </a:prstGeom>
          </p:spPr>
        </p:pic>
        <p:sp>
          <p:nvSpPr>
            <p:cNvPr id="109" name="TextBox 108">
              <a:extLst>
                <a:ext uri="{FF2B5EF4-FFF2-40B4-BE49-F238E27FC236}">
                  <a16:creationId xmlns:a16="http://schemas.microsoft.com/office/drawing/2014/main" id="{58052F47-9D75-42F1-9BA3-FD86AAB524DC}"/>
                </a:ext>
              </a:extLst>
            </p:cNvPr>
            <p:cNvSpPr txBox="1"/>
            <p:nvPr/>
          </p:nvSpPr>
          <p:spPr>
            <a:xfrm>
              <a:off x="3052499" y="2609195"/>
              <a:ext cx="974482" cy="268447"/>
            </a:xfrm>
            <a:prstGeom prst="rect">
              <a:avLst/>
            </a:prstGeom>
            <a:ln>
              <a:noFill/>
            </a:ln>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Building </a:t>
              </a:r>
              <a:r>
                <a:rPr kumimoji="0" lang="fi-FI" sz="800" i="0" u="none" strike="noStrike" kern="1200" spc="0" normalizeH="0" baseline="0" noProof="0" dirty="0" err="1">
                  <a:ln>
                    <a:noFill/>
                  </a:ln>
                  <a:effectLst/>
                  <a:uLnTx/>
                  <a:uFillTx/>
                  <a:latin typeface="Arial Rounded MT Bold" panose="020F0704030504030204" pitchFamily="34" charset="0"/>
                </a:rPr>
                <a:t>APIs</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0" name="TextBox 109">
              <a:extLst>
                <a:ext uri="{FF2B5EF4-FFF2-40B4-BE49-F238E27FC236}">
                  <a16:creationId xmlns:a16="http://schemas.microsoft.com/office/drawing/2014/main" id="{7FF15FB2-65E6-43B8-9C80-0367A56AEF7E}"/>
                </a:ext>
              </a:extLst>
            </p:cNvPr>
            <p:cNvSpPr txBox="1"/>
            <p:nvPr/>
          </p:nvSpPr>
          <p:spPr>
            <a:xfrm>
              <a:off x="2887657" y="3569472"/>
              <a:ext cx="860234" cy="29435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Audit</a:t>
              </a:r>
            </a:p>
          </p:txBody>
        </p:sp>
        <p:sp>
          <p:nvSpPr>
            <p:cNvPr id="111" name="TextBox 110">
              <a:extLst>
                <a:ext uri="{FF2B5EF4-FFF2-40B4-BE49-F238E27FC236}">
                  <a16:creationId xmlns:a16="http://schemas.microsoft.com/office/drawing/2014/main" id="{25596D9F-2ADC-4775-A064-0710459EE1B4}"/>
                </a:ext>
              </a:extLst>
            </p:cNvPr>
            <p:cNvSpPr txBox="1"/>
            <p:nvPr/>
          </p:nvSpPr>
          <p:spPr>
            <a:xfrm>
              <a:off x="2179403" y="3942120"/>
              <a:ext cx="860234" cy="294359"/>
            </a:xfrm>
            <a:prstGeom prst="rect">
              <a:avLst/>
            </a:prstGeom>
            <a:ln>
              <a:noFill/>
            </a:ln>
          </p:spPr>
          <p:txBody>
            <a:bodyPr vert="horz" wrap="square" lIns="91440" tIns="45720" rIns="91440" bIns="45720" rtlCol="0">
              <a:normAutofit fontScale="92500"/>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a:ln>
                    <a:noFill/>
                  </a:ln>
                  <a:effectLst/>
                  <a:uLnTx/>
                  <a:uFillTx/>
                  <a:latin typeface="Arial Rounded MT Bold" panose="020F0704030504030204" pitchFamily="34" charset="0"/>
                </a:rPr>
                <a:t>API </a:t>
              </a:r>
              <a:r>
                <a:rPr kumimoji="0" lang="fi-FI" sz="800" i="0" u="none" strike="noStrike" kern="1200" spc="0" normalizeH="0" baseline="0" noProof="0" dirty="0" err="1">
                  <a:ln>
                    <a:noFill/>
                  </a:ln>
                  <a:effectLst/>
                  <a:uLnTx/>
                  <a:uFillTx/>
                  <a:latin typeface="Arial Rounded MT Bold" panose="020F0704030504030204" pitchFamily="34" charset="0"/>
                </a:rPr>
                <a:t>Lifecycle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2" name="TextBox 111">
              <a:extLst>
                <a:ext uri="{FF2B5EF4-FFF2-40B4-BE49-F238E27FC236}">
                  <a16:creationId xmlns:a16="http://schemas.microsoft.com/office/drawing/2014/main" id="{BF1B4955-5C97-49A1-81FC-932BD86BD513}"/>
                </a:ext>
              </a:extLst>
            </p:cNvPr>
            <p:cNvSpPr txBox="1"/>
            <p:nvPr/>
          </p:nvSpPr>
          <p:spPr>
            <a:xfrm>
              <a:off x="1449116" y="3379735"/>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Developer</a:t>
              </a:r>
              <a:r>
                <a:rPr kumimoji="0" lang="fi-FI" sz="800" i="0" u="none" strike="noStrike" kern="1200" spc="0" normalizeH="0" baseline="0" noProof="0" dirty="0">
                  <a:ln>
                    <a:noFill/>
                  </a:ln>
                  <a:effectLst/>
                  <a:uLnTx/>
                  <a:uFillTx/>
                  <a:latin typeface="Arial Rounded MT Bold" panose="020F0704030504030204" pitchFamily="34" charset="0"/>
                </a:rPr>
                <a:t> </a:t>
              </a:r>
              <a:r>
                <a:rPr kumimoji="0" lang="fi-FI" sz="800" i="0" u="none" strike="noStrike" kern="1200" spc="0" normalizeH="0" baseline="0" noProof="0" dirty="0" err="1">
                  <a:ln>
                    <a:noFill/>
                  </a:ln>
                  <a:effectLst/>
                  <a:uLnTx/>
                  <a:uFillTx/>
                  <a:latin typeface="Arial Rounded MT Bold" panose="020F0704030504030204" pitchFamily="34" charset="0"/>
                </a:rPr>
                <a:t>Experience</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3" name="TextBox 112">
              <a:extLst>
                <a:ext uri="{FF2B5EF4-FFF2-40B4-BE49-F238E27FC236}">
                  <a16:creationId xmlns:a16="http://schemas.microsoft.com/office/drawing/2014/main" id="{F4BCF628-F634-4F52-9FC0-8666902F3DC0}"/>
                </a:ext>
              </a:extLst>
            </p:cNvPr>
            <p:cNvSpPr txBox="1"/>
            <p:nvPr/>
          </p:nvSpPr>
          <p:spPr>
            <a:xfrm>
              <a:off x="2142498" y="2225174"/>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800" dirty="0" err="1">
                  <a:latin typeface="Arial Rounded MT Bold" panose="020F0704030504030204" pitchFamily="34" charset="0"/>
                </a:rPr>
                <a:t>Learn</a:t>
              </a:r>
              <a:endParaRPr kumimoji="0" lang="fi-FI" sz="800" i="0" u="none" strike="noStrike" kern="1200" spc="0" normalizeH="0" baseline="0" noProof="0" dirty="0">
                <a:ln>
                  <a:noFill/>
                </a:ln>
                <a:effectLst/>
                <a:uLnTx/>
                <a:uFillTx/>
                <a:latin typeface="Arial Rounded MT Bold" panose="020F0704030504030204" pitchFamily="34" charset="0"/>
              </a:endParaRPr>
            </a:p>
          </p:txBody>
        </p:sp>
        <p:sp>
          <p:nvSpPr>
            <p:cNvPr id="114" name="TextBox 113">
              <a:extLst>
                <a:ext uri="{FF2B5EF4-FFF2-40B4-BE49-F238E27FC236}">
                  <a16:creationId xmlns:a16="http://schemas.microsoft.com/office/drawing/2014/main" id="{2F3D4D7E-6489-4462-88D6-D4DFA0BD7BF3}"/>
                </a:ext>
              </a:extLst>
            </p:cNvPr>
            <p:cNvSpPr txBox="1"/>
            <p:nvPr/>
          </p:nvSpPr>
          <p:spPr>
            <a:xfrm>
              <a:off x="1440031" y="2508607"/>
              <a:ext cx="939655" cy="407269"/>
            </a:xfrm>
            <a:prstGeom prst="rect">
              <a:avLst/>
            </a:prstGeom>
            <a:ln>
              <a:noFill/>
            </a:ln>
          </p:spPr>
          <p:txBody>
            <a:bodyPr vert="horz" wrap="squar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800" i="0" u="none" strike="noStrike" kern="1200" spc="0" normalizeH="0" baseline="0" noProof="0" dirty="0" err="1">
                  <a:ln>
                    <a:noFill/>
                  </a:ln>
                  <a:effectLst/>
                  <a:uLnTx/>
                  <a:uFillTx/>
                  <a:latin typeface="Arial Rounded MT Bold" panose="020F0704030504030204" pitchFamily="34" charset="0"/>
                </a:rPr>
                <a:t>Measure</a:t>
              </a:r>
              <a:endParaRPr kumimoji="0" lang="fi-FI" sz="800" i="0" u="none" strike="noStrike" kern="1200" spc="0" normalizeH="0" baseline="0" noProof="0" dirty="0">
                <a:ln>
                  <a:noFill/>
                </a:ln>
                <a:effectLst/>
                <a:uLnTx/>
                <a:uFillTx/>
                <a:latin typeface="Arial Rounded MT Bold" panose="020F0704030504030204" pitchFamily="34" charset="0"/>
              </a:endParaRPr>
            </a:p>
          </p:txBody>
        </p:sp>
        <p:pic>
          <p:nvPicPr>
            <p:cNvPr id="115" name="Graphic 114" descr="Line Arrow: Counterclockwise curve">
              <a:extLst>
                <a:ext uri="{FF2B5EF4-FFF2-40B4-BE49-F238E27FC236}">
                  <a16:creationId xmlns:a16="http://schemas.microsoft.com/office/drawing/2014/main" id="{6D74B968-7922-4BB7-9255-70569D36807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0800000" flipH="1">
              <a:off x="3420842" y="2853440"/>
              <a:ext cx="237797" cy="355163"/>
            </a:xfrm>
            <a:prstGeom prst="rect">
              <a:avLst/>
            </a:prstGeom>
          </p:spPr>
        </p:pic>
        <p:pic>
          <p:nvPicPr>
            <p:cNvPr id="116" name="Graphic 115" descr="Line Arrow: Counterclockwise curve">
              <a:extLst>
                <a:ext uri="{FF2B5EF4-FFF2-40B4-BE49-F238E27FC236}">
                  <a16:creationId xmlns:a16="http://schemas.microsoft.com/office/drawing/2014/main" id="{EA7CBDAE-7DB3-4796-8FB4-005E71B656B4}"/>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4534800" flipH="1">
              <a:off x="2914145" y="3631322"/>
              <a:ext cx="299288" cy="355163"/>
            </a:xfrm>
            <a:prstGeom prst="rect">
              <a:avLst/>
            </a:prstGeom>
          </p:spPr>
        </p:pic>
        <p:pic>
          <p:nvPicPr>
            <p:cNvPr id="117" name="Graphic 116" descr="Line Arrow: Counterclockwise curve">
              <a:extLst>
                <a:ext uri="{FF2B5EF4-FFF2-40B4-BE49-F238E27FC236}">
                  <a16:creationId xmlns:a16="http://schemas.microsoft.com/office/drawing/2014/main" id="{95405683-2A34-48A7-8606-EB21AB4FF135}"/>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7513125" flipH="1">
              <a:off x="2045237" y="3599624"/>
              <a:ext cx="280312" cy="355163"/>
            </a:xfrm>
            <a:prstGeom prst="rect">
              <a:avLst/>
            </a:prstGeom>
          </p:spPr>
        </p:pic>
        <p:pic>
          <p:nvPicPr>
            <p:cNvPr id="118" name="Graphic 117" descr="Line Arrow: Counterclockwise curve">
              <a:extLst>
                <a:ext uri="{FF2B5EF4-FFF2-40B4-BE49-F238E27FC236}">
                  <a16:creationId xmlns:a16="http://schemas.microsoft.com/office/drawing/2014/main" id="{78D264B2-2EB6-42C1-9413-B0398DD31EF7}"/>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456130" flipH="1">
              <a:off x="1485014" y="2690811"/>
              <a:ext cx="246641" cy="355163"/>
            </a:xfrm>
            <a:prstGeom prst="rect">
              <a:avLst/>
            </a:prstGeom>
          </p:spPr>
        </p:pic>
        <p:pic>
          <p:nvPicPr>
            <p:cNvPr id="119" name="Graphic 118" descr="Line Arrow: Counterclockwise curve">
              <a:extLst>
                <a:ext uri="{FF2B5EF4-FFF2-40B4-BE49-F238E27FC236}">
                  <a16:creationId xmlns:a16="http://schemas.microsoft.com/office/drawing/2014/main" id="{4FF737E6-37DE-4B7F-AF2F-AFC6F8A6201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3894790" flipH="1">
              <a:off x="2106876" y="1926899"/>
              <a:ext cx="260578" cy="355163"/>
            </a:xfrm>
            <a:prstGeom prst="rect">
              <a:avLst/>
            </a:prstGeom>
          </p:spPr>
        </p:pic>
        <p:pic>
          <p:nvPicPr>
            <p:cNvPr id="120" name="Graphic 119" descr="Line Arrow: Counterclockwise curve">
              <a:extLst>
                <a:ext uri="{FF2B5EF4-FFF2-40B4-BE49-F238E27FC236}">
                  <a16:creationId xmlns:a16="http://schemas.microsoft.com/office/drawing/2014/main" id="{54437BBF-5EC3-49AD-9856-AB491EA2672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7452226" flipH="1">
              <a:off x="2932064" y="1959641"/>
              <a:ext cx="216182" cy="355163"/>
            </a:xfrm>
            <a:prstGeom prst="rect">
              <a:avLst/>
            </a:prstGeom>
          </p:spPr>
        </p:pic>
      </p:grpSp>
      <p:sp>
        <p:nvSpPr>
          <p:cNvPr id="127" name="TextBox 126">
            <a:extLst>
              <a:ext uri="{FF2B5EF4-FFF2-40B4-BE49-F238E27FC236}">
                <a16:creationId xmlns:a16="http://schemas.microsoft.com/office/drawing/2014/main" id="{98D74586-A285-4F67-8193-DB096BA53CCD}"/>
              </a:ext>
            </a:extLst>
          </p:cNvPr>
          <p:cNvSpPr txBox="1"/>
          <p:nvPr/>
        </p:nvSpPr>
        <p:spPr>
          <a:xfrm>
            <a:off x="1499791" y="3842512"/>
            <a:ext cx="1459054" cy="417358"/>
          </a:xfrm>
          <a:prstGeom prst="rect">
            <a:avLst/>
          </a:prstGeom>
          <a:noFill/>
        </p:spPr>
        <p:txBody>
          <a:bodyPr wrap="none" rtlCol="0">
            <a:spAutoFit/>
          </a:bodyPr>
          <a:lstStyle/>
          <a:p>
            <a:r>
              <a:rPr lang="fi-FI" dirty="0"/>
              <a:t>Major </a:t>
            </a:r>
            <a:r>
              <a:rPr lang="fi-FI" b="1" dirty="0"/>
              <a:t>1</a:t>
            </a:r>
            <a:r>
              <a:rPr lang="fi-FI" dirty="0"/>
              <a:t>.0.0</a:t>
            </a:r>
          </a:p>
        </p:txBody>
      </p:sp>
      <p:sp>
        <p:nvSpPr>
          <p:cNvPr id="128" name="TextBox 127">
            <a:extLst>
              <a:ext uri="{FF2B5EF4-FFF2-40B4-BE49-F238E27FC236}">
                <a16:creationId xmlns:a16="http://schemas.microsoft.com/office/drawing/2014/main" id="{BA84B83A-2C0A-4BDC-8CF0-CDAC2DF301A4}"/>
              </a:ext>
            </a:extLst>
          </p:cNvPr>
          <p:cNvSpPr txBox="1"/>
          <p:nvPr/>
        </p:nvSpPr>
        <p:spPr>
          <a:xfrm>
            <a:off x="4563789" y="3900370"/>
            <a:ext cx="1470274" cy="417358"/>
          </a:xfrm>
          <a:prstGeom prst="rect">
            <a:avLst/>
          </a:prstGeom>
          <a:noFill/>
        </p:spPr>
        <p:txBody>
          <a:bodyPr wrap="none" rtlCol="0">
            <a:spAutoFit/>
          </a:bodyPr>
          <a:lstStyle/>
          <a:p>
            <a:r>
              <a:rPr lang="fi-FI" dirty="0" err="1"/>
              <a:t>Minor</a:t>
            </a:r>
            <a:r>
              <a:rPr lang="fi-FI" dirty="0"/>
              <a:t> 1.</a:t>
            </a:r>
            <a:r>
              <a:rPr lang="fi-FI" b="1" dirty="0"/>
              <a:t>1</a:t>
            </a:r>
            <a:r>
              <a:rPr lang="fi-FI" dirty="0"/>
              <a:t>.0</a:t>
            </a:r>
          </a:p>
        </p:txBody>
      </p:sp>
      <p:sp>
        <p:nvSpPr>
          <p:cNvPr id="129" name="TextBox 128">
            <a:extLst>
              <a:ext uri="{FF2B5EF4-FFF2-40B4-BE49-F238E27FC236}">
                <a16:creationId xmlns:a16="http://schemas.microsoft.com/office/drawing/2014/main" id="{8F6D6D6B-9BCF-418F-B068-B6AA1DB43358}"/>
              </a:ext>
            </a:extLst>
          </p:cNvPr>
          <p:cNvSpPr txBox="1"/>
          <p:nvPr/>
        </p:nvSpPr>
        <p:spPr>
          <a:xfrm>
            <a:off x="7279114" y="3862094"/>
            <a:ext cx="1402500" cy="417358"/>
          </a:xfrm>
          <a:prstGeom prst="rect">
            <a:avLst/>
          </a:prstGeom>
          <a:noFill/>
        </p:spPr>
        <p:txBody>
          <a:bodyPr wrap="none" rtlCol="0">
            <a:spAutoFit/>
          </a:bodyPr>
          <a:lstStyle/>
          <a:p>
            <a:r>
              <a:rPr lang="fi-FI" dirty="0" err="1"/>
              <a:t>Patch</a:t>
            </a:r>
            <a:r>
              <a:rPr lang="fi-FI" dirty="0"/>
              <a:t> 1.1.</a:t>
            </a:r>
            <a:r>
              <a:rPr lang="fi-FI" b="1" dirty="0"/>
              <a:t>1</a:t>
            </a:r>
          </a:p>
        </p:txBody>
      </p:sp>
      <p:sp>
        <p:nvSpPr>
          <p:cNvPr id="130" name="TextBox 129">
            <a:extLst>
              <a:ext uri="{FF2B5EF4-FFF2-40B4-BE49-F238E27FC236}">
                <a16:creationId xmlns:a16="http://schemas.microsoft.com/office/drawing/2014/main" id="{3428942F-2346-4355-A4DA-6CE00EAA3277}"/>
              </a:ext>
            </a:extLst>
          </p:cNvPr>
          <p:cNvSpPr txBox="1"/>
          <p:nvPr/>
        </p:nvSpPr>
        <p:spPr>
          <a:xfrm>
            <a:off x="1169699" y="1858626"/>
            <a:ext cx="1632563" cy="338554"/>
          </a:xfrm>
          <a:prstGeom prst="rect">
            <a:avLst/>
          </a:prstGeom>
          <a:noFill/>
        </p:spPr>
        <p:txBody>
          <a:bodyPr wrap="none" rtlCol="0">
            <a:spAutoFit/>
          </a:bodyPr>
          <a:lstStyle/>
          <a:p>
            <a:pPr algn="ctr"/>
            <a:r>
              <a:rPr lang="fi-FI" sz="1600" dirty="0" err="1"/>
              <a:t>Breaking</a:t>
            </a:r>
            <a:r>
              <a:rPr lang="fi-FI" sz="1600" dirty="0"/>
              <a:t> </a:t>
            </a:r>
            <a:r>
              <a:rPr lang="fi-FI" sz="1600" dirty="0" err="1"/>
              <a:t>changes</a:t>
            </a:r>
            <a:endParaRPr lang="fi-FI" sz="1600" dirty="0"/>
          </a:p>
        </p:txBody>
      </p:sp>
      <p:sp>
        <p:nvSpPr>
          <p:cNvPr id="131" name="TextBox 130">
            <a:extLst>
              <a:ext uri="{FF2B5EF4-FFF2-40B4-BE49-F238E27FC236}">
                <a16:creationId xmlns:a16="http://schemas.microsoft.com/office/drawing/2014/main" id="{1CD19FD3-E2AA-4BBC-AE38-70D8A4B9DE12}"/>
              </a:ext>
            </a:extLst>
          </p:cNvPr>
          <p:cNvSpPr txBox="1"/>
          <p:nvPr/>
        </p:nvSpPr>
        <p:spPr>
          <a:xfrm>
            <a:off x="4070269" y="1735516"/>
            <a:ext cx="2020938" cy="584775"/>
          </a:xfrm>
          <a:prstGeom prst="rect">
            <a:avLst/>
          </a:prstGeom>
          <a:noFill/>
        </p:spPr>
        <p:txBody>
          <a:bodyPr wrap="none" rtlCol="0">
            <a:spAutoFit/>
          </a:bodyPr>
          <a:lstStyle/>
          <a:p>
            <a:pPr algn="ctr"/>
            <a:r>
              <a:rPr lang="fi-FI" sz="1600" dirty="0"/>
              <a:t>New </a:t>
            </a:r>
            <a:r>
              <a:rPr lang="fi-FI" sz="1600" dirty="0" err="1"/>
              <a:t>features</a:t>
            </a:r>
            <a:endParaRPr lang="fi-FI" sz="1600" dirty="0"/>
          </a:p>
          <a:p>
            <a:pPr algn="ctr"/>
            <a:r>
              <a:rPr lang="fi-FI" sz="1600" dirty="0" err="1"/>
              <a:t>Depricating</a:t>
            </a:r>
            <a:r>
              <a:rPr lang="fi-FI" sz="1600" dirty="0"/>
              <a:t> </a:t>
            </a:r>
            <a:r>
              <a:rPr lang="fi-FI" sz="1600" dirty="0" err="1"/>
              <a:t>endpoints</a:t>
            </a:r>
            <a:endParaRPr lang="fi-FI" sz="1600" dirty="0"/>
          </a:p>
        </p:txBody>
      </p:sp>
      <p:sp>
        <p:nvSpPr>
          <p:cNvPr id="132" name="TextBox 131">
            <a:extLst>
              <a:ext uri="{FF2B5EF4-FFF2-40B4-BE49-F238E27FC236}">
                <a16:creationId xmlns:a16="http://schemas.microsoft.com/office/drawing/2014/main" id="{DA59BBDD-7958-4B48-8C16-062848F8C04F}"/>
              </a:ext>
            </a:extLst>
          </p:cNvPr>
          <p:cNvSpPr txBox="1"/>
          <p:nvPr/>
        </p:nvSpPr>
        <p:spPr>
          <a:xfrm>
            <a:off x="7159007" y="1735516"/>
            <a:ext cx="1961924" cy="584775"/>
          </a:xfrm>
          <a:prstGeom prst="rect">
            <a:avLst/>
          </a:prstGeom>
          <a:noFill/>
        </p:spPr>
        <p:txBody>
          <a:bodyPr wrap="square" rtlCol="0">
            <a:spAutoFit/>
          </a:bodyPr>
          <a:lstStyle/>
          <a:p>
            <a:pPr algn="ctr"/>
            <a:r>
              <a:rPr lang="fi-FI" sz="1600" dirty="0" err="1"/>
              <a:t>Fixes</a:t>
            </a:r>
            <a:r>
              <a:rPr lang="fi-FI" sz="1600" dirty="0"/>
              <a:t> to </a:t>
            </a:r>
            <a:r>
              <a:rPr lang="fi-FI" sz="1600" dirty="0" err="1"/>
              <a:t>existing</a:t>
            </a:r>
            <a:r>
              <a:rPr lang="fi-FI" sz="1600" dirty="0"/>
              <a:t> </a:t>
            </a:r>
            <a:r>
              <a:rPr lang="fi-FI" sz="1600" dirty="0" err="1"/>
              <a:t>requirements</a:t>
            </a:r>
            <a:endParaRPr lang="fi-FI" sz="1600" dirty="0"/>
          </a:p>
        </p:txBody>
      </p:sp>
    </p:spTree>
    <p:extLst>
      <p:ext uri="{BB962C8B-B14F-4D97-AF65-F5344CB8AC3E}">
        <p14:creationId xmlns:p14="http://schemas.microsoft.com/office/powerpoint/2010/main" val="10393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B7FFE-16DA-4C49-A7D9-6F90760AAF63}"/>
              </a:ext>
            </a:extLst>
          </p:cNvPr>
          <p:cNvSpPr>
            <a:spLocks noGrp="1"/>
          </p:cNvSpPr>
          <p:nvPr>
            <p:ph type="body" sz="quarter" idx="24"/>
          </p:nvPr>
        </p:nvSpPr>
        <p:spPr/>
        <p:txBody>
          <a:bodyPr/>
          <a:lstStyle/>
          <a:p>
            <a:endParaRPr lang="fi-FI"/>
          </a:p>
        </p:txBody>
      </p:sp>
      <p:sp>
        <p:nvSpPr>
          <p:cNvPr id="3" name="Text Placeholder 2">
            <a:extLst>
              <a:ext uri="{FF2B5EF4-FFF2-40B4-BE49-F238E27FC236}">
                <a16:creationId xmlns:a16="http://schemas.microsoft.com/office/drawing/2014/main" id="{42235C87-A9AD-4CCD-A6B0-16306779E034}"/>
              </a:ext>
            </a:extLst>
          </p:cNvPr>
          <p:cNvSpPr>
            <a:spLocks noGrp="1"/>
          </p:cNvSpPr>
          <p:nvPr>
            <p:ph type="body" sz="quarter" idx="25"/>
          </p:nvPr>
        </p:nvSpPr>
        <p:spPr/>
        <p:txBody>
          <a:bodyPr/>
          <a:lstStyle/>
          <a:p>
            <a:endParaRPr lang="fi-FI"/>
          </a:p>
        </p:txBody>
      </p:sp>
      <p:sp>
        <p:nvSpPr>
          <p:cNvPr id="4" name="Text Placeholder 3">
            <a:extLst>
              <a:ext uri="{FF2B5EF4-FFF2-40B4-BE49-F238E27FC236}">
                <a16:creationId xmlns:a16="http://schemas.microsoft.com/office/drawing/2014/main" id="{2826DBF0-FB75-4673-9E83-F4C1604900CC}"/>
              </a:ext>
            </a:extLst>
          </p:cNvPr>
          <p:cNvSpPr>
            <a:spLocks noGrp="1"/>
          </p:cNvSpPr>
          <p:nvPr>
            <p:ph type="body" sz="quarter" idx="26"/>
          </p:nvPr>
        </p:nvSpPr>
        <p:spPr/>
        <p:txBody>
          <a:bodyPr/>
          <a:lstStyle/>
          <a:p>
            <a:endParaRPr lang="fi-FI"/>
          </a:p>
        </p:txBody>
      </p:sp>
      <p:sp>
        <p:nvSpPr>
          <p:cNvPr id="5" name="Text Placeholder 4">
            <a:extLst>
              <a:ext uri="{FF2B5EF4-FFF2-40B4-BE49-F238E27FC236}">
                <a16:creationId xmlns:a16="http://schemas.microsoft.com/office/drawing/2014/main" id="{2546ABA3-2874-40FE-B50D-527FDF3D98BE}"/>
              </a:ext>
            </a:extLst>
          </p:cNvPr>
          <p:cNvSpPr>
            <a:spLocks noGrp="1"/>
          </p:cNvSpPr>
          <p:nvPr>
            <p:ph type="body" sz="quarter" idx="27"/>
          </p:nvPr>
        </p:nvSpPr>
        <p:spPr/>
        <p:txBody>
          <a:bodyPr/>
          <a:lstStyle/>
          <a:p>
            <a:endParaRPr lang="fi-FI"/>
          </a:p>
        </p:txBody>
      </p:sp>
      <p:sp>
        <p:nvSpPr>
          <p:cNvPr id="6" name="Text Placeholder 5">
            <a:extLst>
              <a:ext uri="{FF2B5EF4-FFF2-40B4-BE49-F238E27FC236}">
                <a16:creationId xmlns:a16="http://schemas.microsoft.com/office/drawing/2014/main" id="{FB1736F2-42B6-44D1-997E-A80863E249E4}"/>
              </a:ext>
            </a:extLst>
          </p:cNvPr>
          <p:cNvSpPr>
            <a:spLocks noGrp="1"/>
          </p:cNvSpPr>
          <p:nvPr>
            <p:ph type="body" sz="quarter" idx="28"/>
          </p:nvPr>
        </p:nvSpPr>
        <p:spPr/>
        <p:txBody>
          <a:bodyPr/>
          <a:lstStyle/>
          <a:p>
            <a:endParaRPr lang="fi-FI"/>
          </a:p>
        </p:txBody>
      </p:sp>
      <p:sp>
        <p:nvSpPr>
          <p:cNvPr id="7" name="Text Placeholder 6">
            <a:extLst>
              <a:ext uri="{FF2B5EF4-FFF2-40B4-BE49-F238E27FC236}">
                <a16:creationId xmlns:a16="http://schemas.microsoft.com/office/drawing/2014/main" id="{1AA9C5DD-52E9-4FF8-BB6D-7D299EC2AE5E}"/>
              </a:ext>
            </a:extLst>
          </p:cNvPr>
          <p:cNvSpPr>
            <a:spLocks noGrp="1"/>
          </p:cNvSpPr>
          <p:nvPr>
            <p:ph type="body" sz="quarter" idx="29"/>
          </p:nvPr>
        </p:nvSpPr>
        <p:spPr/>
        <p:txBody>
          <a:bodyPr/>
          <a:lstStyle/>
          <a:p>
            <a:endParaRPr lang="fi-FI"/>
          </a:p>
        </p:txBody>
      </p:sp>
    </p:spTree>
    <p:extLst>
      <p:ext uri="{BB962C8B-B14F-4D97-AF65-F5344CB8AC3E}">
        <p14:creationId xmlns:p14="http://schemas.microsoft.com/office/powerpoint/2010/main" val="42688127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42973-22CC-4BAA-B801-22E9C5A7F54C}"/>
              </a:ext>
            </a:extLst>
          </p:cNvPr>
          <p:cNvSpPr>
            <a:spLocks noGrp="1"/>
          </p:cNvSpPr>
          <p:nvPr>
            <p:ph type="body" sz="quarter" idx="13"/>
          </p:nvPr>
        </p:nvSpPr>
        <p:spPr/>
        <p:txBody>
          <a:bodyPr/>
          <a:lstStyle/>
          <a:p>
            <a:endParaRPr lang="fi-FI"/>
          </a:p>
        </p:txBody>
      </p:sp>
      <p:sp>
        <p:nvSpPr>
          <p:cNvPr id="3" name="Text Placeholder 2">
            <a:extLst>
              <a:ext uri="{FF2B5EF4-FFF2-40B4-BE49-F238E27FC236}">
                <a16:creationId xmlns:a16="http://schemas.microsoft.com/office/drawing/2014/main" id="{FA33E973-132B-4870-96B8-DDC3ACAA98AB}"/>
              </a:ext>
            </a:extLst>
          </p:cNvPr>
          <p:cNvSpPr>
            <a:spLocks noGrp="1"/>
          </p:cNvSpPr>
          <p:nvPr>
            <p:ph type="body" sz="quarter" idx="14"/>
          </p:nvPr>
        </p:nvSpPr>
        <p:spPr/>
        <p:txBody>
          <a:bodyPr/>
          <a:lstStyle/>
          <a:p>
            <a:endParaRPr lang="fi-FI"/>
          </a:p>
        </p:txBody>
      </p:sp>
      <p:sp>
        <p:nvSpPr>
          <p:cNvPr id="4" name="Text Placeholder 3">
            <a:extLst>
              <a:ext uri="{FF2B5EF4-FFF2-40B4-BE49-F238E27FC236}">
                <a16:creationId xmlns:a16="http://schemas.microsoft.com/office/drawing/2014/main" id="{0A9353D7-0176-42F0-9783-6B76C1869361}"/>
              </a:ext>
            </a:extLst>
          </p:cNvPr>
          <p:cNvSpPr>
            <a:spLocks noGrp="1"/>
          </p:cNvSpPr>
          <p:nvPr>
            <p:ph type="body" sz="quarter" idx="15"/>
          </p:nvPr>
        </p:nvSpPr>
        <p:spPr/>
        <p:txBody>
          <a:bodyPr/>
          <a:lstStyle/>
          <a:p>
            <a:endParaRPr lang="fi-FI"/>
          </a:p>
        </p:txBody>
      </p:sp>
      <p:sp>
        <p:nvSpPr>
          <p:cNvPr id="5" name="Text Placeholder 4">
            <a:extLst>
              <a:ext uri="{FF2B5EF4-FFF2-40B4-BE49-F238E27FC236}">
                <a16:creationId xmlns:a16="http://schemas.microsoft.com/office/drawing/2014/main" id="{7F7BB643-C5E0-4DF7-A475-A3692AB3D8C7}"/>
              </a:ext>
            </a:extLst>
          </p:cNvPr>
          <p:cNvSpPr>
            <a:spLocks noGrp="1"/>
          </p:cNvSpPr>
          <p:nvPr>
            <p:ph type="body" sz="quarter" idx="16"/>
          </p:nvPr>
        </p:nvSpPr>
        <p:spPr/>
        <p:txBody>
          <a:bodyPr/>
          <a:lstStyle/>
          <a:p>
            <a:endParaRPr lang="fi-FI"/>
          </a:p>
        </p:txBody>
      </p:sp>
      <p:sp>
        <p:nvSpPr>
          <p:cNvPr id="6" name="Text Placeholder 5">
            <a:extLst>
              <a:ext uri="{FF2B5EF4-FFF2-40B4-BE49-F238E27FC236}">
                <a16:creationId xmlns:a16="http://schemas.microsoft.com/office/drawing/2014/main" id="{23EFE142-ECA5-4FF3-98A4-5CEABD915066}"/>
              </a:ext>
            </a:extLst>
          </p:cNvPr>
          <p:cNvSpPr>
            <a:spLocks noGrp="1"/>
          </p:cNvSpPr>
          <p:nvPr>
            <p:ph type="body" sz="quarter" idx="18"/>
          </p:nvPr>
        </p:nvSpPr>
        <p:spPr/>
        <p:txBody>
          <a:bodyPr/>
          <a:lstStyle/>
          <a:p>
            <a:endParaRPr lang="fi-FI"/>
          </a:p>
        </p:txBody>
      </p:sp>
      <p:sp>
        <p:nvSpPr>
          <p:cNvPr id="7" name="Text Placeholder 6">
            <a:extLst>
              <a:ext uri="{FF2B5EF4-FFF2-40B4-BE49-F238E27FC236}">
                <a16:creationId xmlns:a16="http://schemas.microsoft.com/office/drawing/2014/main" id="{45B1CF44-579A-487D-A3F7-BC7481620DA9}"/>
              </a:ext>
            </a:extLst>
          </p:cNvPr>
          <p:cNvSpPr>
            <a:spLocks noGrp="1"/>
          </p:cNvSpPr>
          <p:nvPr>
            <p:ph type="body" sz="quarter" idx="19"/>
          </p:nvPr>
        </p:nvSpPr>
        <p:spPr/>
        <p:txBody>
          <a:bodyPr/>
          <a:lstStyle/>
          <a:p>
            <a:endParaRPr lang="fi-FI"/>
          </a:p>
        </p:txBody>
      </p:sp>
      <p:sp>
        <p:nvSpPr>
          <p:cNvPr id="8" name="Text Placeholder 7">
            <a:extLst>
              <a:ext uri="{FF2B5EF4-FFF2-40B4-BE49-F238E27FC236}">
                <a16:creationId xmlns:a16="http://schemas.microsoft.com/office/drawing/2014/main" id="{AE2BF4DF-64CA-42F2-9CB2-5504BFACCF73}"/>
              </a:ext>
            </a:extLst>
          </p:cNvPr>
          <p:cNvSpPr>
            <a:spLocks noGrp="1"/>
          </p:cNvSpPr>
          <p:nvPr>
            <p:ph type="body" sz="quarter" idx="20"/>
          </p:nvPr>
        </p:nvSpPr>
        <p:spPr/>
        <p:txBody>
          <a:bodyPr>
            <a:normAutofit/>
          </a:bodyPr>
          <a:lstStyle/>
          <a:p>
            <a:endParaRPr lang="fi-FI"/>
          </a:p>
        </p:txBody>
      </p:sp>
      <p:sp>
        <p:nvSpPr>
          <p:cNvPr id="9" name="Text Placeholder 8">
            <a:extLst>
              <a:ext uri="{FF2B5EF4-FFF2-40B4-BE49-F238E27FC236}">
                <a16:creationId xmlns:a16="http://schemas.microsoft.com/office/drawing/2014/main" id="{445D9D9F-7865-40A1-8689-0409AC983935}"/>
              </a:ext>
            </a:extLst>
          </p:cNvPr>
          <p:cNvSpPr>
            <a:spLocks noGrp="1"/>
          </p:cNvSpPr>
          <p:nvPr>
            <p:ph type="body" sz="quarter" idx="21"/>
          </p:nvPr>
        </p:nvSpPr>
        <p:spPr/>
        <p:txBody>
          <a:bodyPr/>
          <a:lstStyle/>
          <a:p>
            <a:endParaRPr lang="fi-FI"/>
          </a:p>
        </p:txBody>
      </p:sp>
      <p:sp>
        <p:nvSpPr>
          <p:cNvPr id="10" name="Text Placeholder 9">
            <a:extLst>
              <a:ext uri="{FF2B5EF4-FFF2-40B4-BE49-F238E27FC236}">
                <a16:creationId xmlns:a16="http://schemas.microsoft.com/office/drawing/2014/main" id="{D3ABCEA6-821A-4C77-A55E-1B8E4947F5C7}"/>
              </a:ext>
            </a:extLst>
          </p:cNvPr>
          <p:cNvSpPr>
            <a:spLocks noGrp="1"/>
          </p:cNvSpPr>
          <p:nvPr>
            <p:ph type="body" sz="quarter" idx="24"/>
          </p:nvPr>
        </p:nvSpPr>
        <p:spPr/>
        <p:txBody>
          <a:bodyPr/>
          <a:lstStyle/>
          <a:p>
            <a:endParaRPr lang="fi-FI"/>
          </a:p>
        </p:txBody>
      </p:sp>
      <p:sp>
        <p:nvSpPr>
          <p:cNvPr id="11" name="Text Placeholder 10">
            <a:extLst>
              <a:ext uri="{FF2B5EF4-FFF2-40B4-BE49-F238E27FC236}">
                <a16:creationId xmlns:a16="http://schemas.microsoft.com/office/drawing/2014/main" id="{98DEDA4F-AB69-4717-B91E-A59C153283AA}"/>
              </a:ext>
            </a:extLst>
          </p:cNvPr>
          <p:cNvSpPr>
            <a:spLocks noGrp="1"/>
          </p:cNvSpPr>
          <p:nvPr>
            <p:ph type="body" sz="quarter" idx="22"/>
          </p:nvPr>
        </p:nvSpPr>
        <p:spPr/>
        <p:txBody>
          <a:bodyPr/>
          <a:lstStyle/>
          <a:p>
            <a:endParaRPr lang="fi-FI"/>
          </a:p>
        </p:txBody>
      </p:sp>
    </p:spTree>
    <p:extLst>
      <p:ext uri="{BB962C8B-B14F-4D97-AF65-F5344CB8AC3E}">
        <p14:creationId xmlns:p14="http://schemas.microsoft.com/office/powerpoint/2010/main" val="263325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77C792-C799-4386-AD09-CB2A500B568E}"/>
              </a:ext>
            </a:extLst>
          </p:cNvPr>
          <p:cNvSpPr>
            <a:spLocks noGrp="1"/>
          </p:cNvSpPr>
          <p:nvPr>
            <p:ph type="body" sz="quarter" idx="13"/>
          </p:nvPr>
        </p:nvSpPr>
        <p:spPr/>
        <p:txBody>
          <a:bodyPr/>
          <a:lstStyle/>
          <a:p>
            <a:endParaRPr lang="fi-FI"/>
          </a:p>
        </p:txBody>
      </p:sp>
      <p:sp>
        <p:nvSpPr>
          <p:cNvPr id="4" name="Text Placeholder 3">
            <a:extLst>
              <a:ext uri="{FF2B5EF4-FFF2-40B4-BE49-F238E27FC236}">
                <a16:creationId xmlns:a16="http://schemas.microsoft.com/office/drawing/2014/main" id="{370D0A01-BFB8-4825-AA7C-588ACAA19001}"/>
              </a:ext>
            </a:extLst>
          </p:cNvPr>
          <p:cNvSpPr>
            <a:spLocks noGrp="1"/>
          </p:cNvSpPr>
          <p:nvPr>
            <p:ph type="body" sz="quarter" idx="14"/>
          </p:nvPr>
        </p:nvSpPr>
        <p:spPr/>
        <p:txBody>
          <a:bodyPr/>
          <a:lstStyle/>
          <a:p>
            <a:endParaRPr lang="fi-FI"/>
          </a:p>
        </p:txBody>
      </p:sp>
      <p:sp>
        <p:nvSpPr>
          <p:cNvPr id="5" name="Text Placeholder 4">
            <a:extLst>
              <a:ext uri="{FF2B5EF4-FFF2-40B4-BE49-F238E27FC236}">
                <a16:creationId xmlns:a16="http://schemas.microsoft.com/office/drawing/2014/main" id="{BF963D9D-7D8E-43B0-BB78-240492139D56}"/>
              </a:ext>
            </a:extLst>
          </p:cNvPr>
          <p:cNvSpPr>
            <a:spLocks noGrp="1"/>
          </p:cNvSpPr>
          <p:nvPr>
            <p:ph type="body" sz="quarter" idx="15"/>
          </p:nvPr>
        </p:nvSpPr>
        <p:spPr/>
        <p:txBody>
          <a:bodyPr/>
          <a:lstStyle/>
          <a:p>
            <a:endParaRPr lang="fi-FI"/>
          </a:p>
        </p:txBody>
      </p:sp>
    </p:spTree>
    <p:extLst>
      <p:ext uri="{BB962C8B-B14F-4D97-AF65-F5344CB8AC3E}">
        <p14:creationId xmlns:p14="http://schemas.microsoft.com/office/powerpoint/2010/main" val="10388897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3FF23C5E92B4479F28A2B76B1BD1BE" ma:contentTypeVersion="" ma:contentTypeDescription="Create a new document." ma:contentTypeScope="" ma:versionID="9d6c8ba0e6476df9c8b1ceb5c7cb9b4b">
  <xsd:schema xmlns:xsd="http://www.w3.org/2001/XMLSchema" xmlns:xs="http://www.w3.org/2001/XMLSchema" xmlns:p="http://schemas.microsoft.com/office/2006/metadata/properties" xmlns:ns1="http://schemas.microsoft.com/sharepoint/v3" xmlns:ns2="6ee09f85-34b1-4cbd-9d85-a311d4a6561d" targetNamespace="http://schemas.microsoft.com/office/2006/metadata/properties" ma:root="true" ma:fieldsID="957314c9ba92a386a501bca445c54cea" ns1:_="" ns2:_="">
    <xsd:import namespace="http://schemas.microsoft.com/sharepoint/v3"/>
    <xsd:import namespace="6ee09f85-34b1-4cbd-9d85-a311d4a6561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e09f85-34b1-4cbd-9d85-a311d4a656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6ee09f85-34b1-4cbd-9d85-a311d4a6561d">
      <UserInfo>
        <DisplayName>Junnola Jyri</DisplayName>
        <AccountId>225</AccountId>
        <AccountType/>
      </UserInfo>
      <UserInfo>
        <DisplayName>Pernaa Hermanni</DisplayName>
        <AccountId>1199</AccountId>
        <AccountType/>
      </UserInfo>
    </SharedWithUsers>
  </documentManagement>
</p:properties>
</file>

<file path=customXml/itemProps1.xml><?xml version="1.0" encoding="utf-8"?>
<ds:datastoreItem xmlns:ds="http://schemas.openxmlformats.org/officeDocument/2006/customXml" ds:itemID="{6D1BD864-E753-436C-ADD0-52026384C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ee09f85-34b1-4cbd-9d85-a311d4a656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D2B5E6-44BA-4B24-8AA4-C0B81469680A}">
  <ds:schemaRefs>
    <ds:schemaRef ds:uri="http://schemas.microsoft.com/sharepoint/v3/contenttype/forms"/>
  </ds:schemaRefs>
</ds:datastoreItem>
</file>

<file path=customXml/itemProps3.xml><?xml version="1.0" encoding="utf-8"?>
<ds:datastoreItem xmlns:ds="http://schemas.openxmlformats.org/officeDocument/2006/customXml" ds:itemID="{B8B44C06-D24F-41B3-8BB7-8AE97E912493}">
  <ds:schemaRefs>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6ee09f85-34b1-4cbd-9d85-a311d4a6561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43726</TotalTime>
  <Words>1067</Words>
  <Application>Microsoft Office PowerPoint</Application>
  <PresentationFormat>A4 Paper (210x297 mm)</PresentationFormat>
  <Paragraphs>162</Paragraphs>
  <Slides>18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Arial Rounded MT Bold</vt:lpstr>
      <vt:lpstr>Berlin Sans FB</vt:lpstr>
      <vt:lpstr>Calibri</vt:lpstr>
      <vt:lpstr>Calibri Light</vt:lpstr>
      <vt:lpstr>SFMono-Regular</vt:lpstr>
      <vt:lpstr>Source Sans Pro</vt:lpstr>
      <vt:lpstr>Custom Design</vt:lpstr>
      <vt:lpstr>1_Custom Design</vt:lpstr>
      <vt:lpstr>PowerPoint Presentation</vt:lpstr>
      <vt:lpstr>Overview</vt:lpstr>
      <vt:lpstr>Why APIs are a business issue?</vt:lpstr>
      <vt:lpstr>API Business Models in a nutshell</vt:lpstr>
      <vt:lpstr>UX for UI design vs. UX for API design</vt:lpstr>
      <vt:lpstr>APIOPS Cycle for all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APIs &lt;&gt; integrations</vt:lpstr>
      <vt:lpstr>APIs need DevOps x2: Interface + Implementation</vt:lpstr>
      <vt:lpstr>APIOPS Cycle for all changes</vt:lpstr>
    </vt:vector>
  </TitlesOfParts>
  <Company>Digia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Etusivu – Otsikko, Calibri 40 pt</dc:title>
  <dc:creator>Danielsen Milla Matleena</dc:creator>
  <cp:lastModifiedBy>Niinioja Marjukka</cp:lastModifiedBy>
  <cp:revision>1722</cp:revision>
  <cp:lastPrinted>2016-08-08T03:13:04Z</cp:lastPrinted>
  <dcterms:created xsi:type="dcterms:W3CDTF">2015-04-02T09:54:56Z</dcterms:created>
  <dcterms:modified xsi:type="dcterms:W3CDTF">2017-08-14T05:05:43Z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0x010100BC3FF23C5E92B4479F28A2B76B1BD1BE</vt:lpwstr>
  </property>
</Properties>
</file>