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63" r:id="rId4"/>
    <p:sldId id="272" r:id="rId5"/>
    <p:sldId id="278" r:id="rId6"/>
    <p:sldId id="264" r:id="rId7"/>
    <p:sldId id="274" r:id="rId8"/>
    <p:sldId id="265" r:id="rId9"/>
    <p:sldId id="275" r:id="rId10"/>
    <p:sldId id="266" r:id="rId11"/>
    <p:sldId id="276" r:id="rId12"/>
    <p:sldId id="267" r:id="rId13"/>
    <p:sldId id="277" r:id="rId14"/>
    <p:sldId id="271" r:id="rId15"/>
    <p:sldId id="268" r:id="rId16"/>
    <p:sldId id="279" r:id="rId17"/>
    <p:sldId id="269" r:id="rId18"/>
    <p:sldId id="270" r:id="rId19"/>
    <p:sldId id="280" r:id="rId20"/>
    <p:sldId id="281" r:id="rId2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8" autoAdjust="0"/>
    <p:restoredTop sz="77993" autoAdjust="0"/>
  </p:normalViewPr>
  <p:slideViewPr>
    <p:cSldViewPr snapToGrid="0">
      <p:cViewPr varScale="1">
        <p:scale>
          <a:sx n="65" d="100"/>
          <a:sy n="65" d="100"/>
        </p:scale>
        <p:origin x="77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47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873F1-2B56-483D-ACF6-34485967A6C4}" type="datetimeFigureOut">
              <a:rPr lang="cs-CZ" smtClean="0"/>
              <a:t>9. 10. 2013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46C31-5993-4D33-BE08-1796EE961C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30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dge.net/wallpaper/5553887/ctrl-c-v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canstockphoto.com/copy-paste-keyboard-11603110.html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Images</a:t>
            </a:r>
            <a:r>
              <a:rPr lang="en-GB" b="1" baseline="0" dirty="0" smtClean="0"/>
              <a:t> used</a:t>
            </a:r>
            <a:r>
              <a:rPr lang="cs-CZ" b="1" dirty="0" smtClean="0"/>
              <a:t>: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GB" dirty="0" smtClean="0"/>
              <a:t>Slide </a:t>
            </a:r>
            <a:r>
              <a:rPr lang="cs-CZ" dirty="0" smtClean="0"/>
              <a:t>2: bravia2.</a:t>
            </a:r>
            <a:r>
              <a:rPr lang="cs-CZ" baseline="0" dirty="0" smtClean="0"/>
              <a:t> Wallpaper </a:t>
            </a:r>
            <a:r>
              <a:rPr lang="en-GB" baseline="0" dirty="0" smtClean="0"/>
              <a:t>“</a:t>
            </a:r>
            <a:r>
              <a:rPr lang="en-US" baseline="0" dirty="0" smtClean="0"/>
              <a:t>Ctrl C V</a:t>
            </a:r>
            <a:r>
              <a:rPr lang="en-GB" baseline="0" dirty="0" smtClean="0"/>
              <a:t>”</a:t>
            </a:r>
            <a:r>
              <a:rPr lang="cs-CZ" baseline="0" dirty="0" smtClean="0"/>
              <a:t> </a:t>
            </a:r>
            <a:r>
              <a:rPr lang="en-US" baseline="0" dirty="0" smtClean="0"/>
              <a:t>[online]</a:t>
            </a:r>
            <a:r>
              <a:rPr lang="cs-CZ" baseline="0" dirty="0" smtClean="0"/>
              <a:t>.  ZEDGE</a:t>
            </a:r>
            <a:r>
              <a:rPr lang="en-US" baseline="0" dirty="0" smtClean="0"/>
              <a:t> [quote 15. 9. 2013]</a:t>
            </a:r>
            <a:r>
              <a:rPr lang="cs-CZ" baseline="0" dirty="0" smtClean="0"/>
              <a:t>. </a:t>
            </a:r>
            <a:r>
              <a:rPr lang="en-GB" baseline="0" dirty="0" smtClean="0"/>
              <a:t>Available at </a:t>
            </a:r>
            <a:r>
              <a:rPr lang="cs-CZ" baseline="0" dirty="0" smtClean="0"/>
              <a:t>WWW: </a:t>
            </a:r>
            <a:r>
              <a:rPr lang="cs-CZ" dirty="0" smtClean="0">
                <a:hlinkClick r:id="rId3"/>
              </a:rPr>
              <a:t>http://www.zedge.net/wallpaper/5553887/ctrl-c-v/</a:t>
            </a:r>
            <a:endParaRPr lang="en-US" dirty="0" smtClean="0"/>
          </a:p>
          <a:p>
            <a:r>
              <a:rPr lang="en-GB" dirty="0" smtClean="0"/>
              <a:t>Presentation</a:t>
            </a:r>
            <a:r>
              <a:rPr lang="en-GB" baseline="0" dirty="0" smtClean="0"/>
              <a:t> background</a:t>
            </a:r>
            <a:r>
              <a:rPr lang="cs-CZ" dirty="0" smtClean="0"/>
              <a:t>: </a:t>
            </a:r>
            <a:r>
              <a:rPr lang="en-US" dirty="0" err="1" smtClean="0"/>
              <a:t>Sielan</a:t>
            </a:r>
            <a:r>
              <a:rPr lang="en-US" dirty="0" smtClean="0"/>
              <a:t>. </a:t>
            </a:r>
            <a:r>
              <a:rPr lang="cs-C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 paste </a:t>
            </a:r>
            <a:r>
              <a:rPr lang="cs-CZ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keyboard</a:t>
            </a:r>
            <a:r>
              <a:rPr lang="cs-CZ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C</a:t>
            </a:r>
            <a:r>
              <a:rPr lang="en-US" dirty="0" err="1" smtClean="0"/>
              <a:t>omputer</a:t>
            </a:r>
            <a:r>
              <a:rPr lang="en-US" dirty="0" smtClean="0"/>
              <a:t> keyboard with only three keys, ctrl, C and V for copy and paste</a:t>
            </a:r>
            <a:r>
              <a:rPr lang="cs-CZ" dirty="0" smtClean="0"/>
              <a:t> </a:t>
            </a:r>
            <a:r>
              <a:rPr lang="en-GB" dirty="0" smtClean="0"/>
              <a:t>[2012-11-15].</a:t>
            </a:r>
            <a:r>
              <a:rPr lang="en-GB" baseline="0" dirty="0" smtClean="0"/>
              <a:t> </a:t>
            </a:r>
            <a:r>
              <a:rPr lang="en-GB" baseline="0" dirty="0" err="1" smtClean="0"/>
              <a:t>CanStockPhoto</a:t>
            </a:r>
            <a:r>
              <a:rPr lang="en-GB" baseline="0" dirty="0" smtClean="0"/>
              <a:t>. Available at</a:t>
            </a:r>
            <a:r>
              <a:rPr lang="cs-CZ" baseline="0" dirty="0" smtClean="0"/>
              <a:t> www: </a:t>
            </a:r>
            <a:r>
              <a:rPr lang="cs-CZ" dirty="0" smtClean="0">
                <a:hlinkClick r:id="rId4"/>
              </a:rPr>
              <a:t>http://www.canstockphoto.com/copy-paste-keyboard-11603110.html</a:t>
            </a:r>
            <a:r>
              <a:rPr lang="cs-CZ" dirty="0" smtClean="0"/>
              <a:t>.</a:t>
            </a:r>
            <a:r>
              <a:rPr lang="cs-CZ" baseline="0" dirty="0" smtClean="0"/>
              <a:t> </a:t>
            </a:r>
            <a:r>
              <a:rPr lang="cs-C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ID: csp11603110</a:t>
            </a:r>
          </a:p>
          <a:p>
            <a:endParaRPr lang="cs-C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46C31-5993-4D33-BE08-1796EE961CB6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2468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46C31-5993-4D33-BE08-1796EE961CB6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8479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46C31-5993-4D33-BE08-1796EE961CB6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6444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46C31-5993-4D33-BE08-1796EE961CB6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641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Zdroj: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46C31-5993-4D33-BE08-1796EE961CB6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200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Hypot</a:t>
            </a:r>
            <a:r>
              <a:rPr lang="cs-CZ" dirty="0" smtClean="0"/>
              <a:t>e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smtClean="0"/>
              <a:t>= Hypothesis</a:t>
            </a:r>
          </a:p>
          <a:p>
            <a:r>
              <a:rPr lang="en-GB" dirty="0" err="1" smtClean="0"/>
              <a:t>Prumer</a:t>
            </a:r>
            <a:r>
              <a:rPr lang="en-GB" dirty="0" smtClean="0"/>
              <a:t> = Average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46C31-5993-4D33-BE08-1796EE961CB6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7959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46C31-5993-4D33-BE08-1796EE961CB6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0686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[List of important URLs]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46C31-5993-4D33-BE08-1796EE961CB6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5047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46C31-5993-4D33-BE08-1796EE961CB6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3784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46C31-5993-4D33-BE08-1796EE961CB6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632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46C31-5993-4D33-BE08-1796EE961CB6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0455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46C31-5993-4D33-BE08-1796EE961CB6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402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 smtClean="0"/>
              <a:t>Kliknutím lze upravit styl předlohy.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25353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7F87-B39E-4607-9B40-F113B0DA40D4}" type="datetimeFigureOut">
              <a:rPr lang="cs-CZ" smtClean="0"/>
              <a:t>9. 10. 2013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B6C7-0DC3-4C3D-9727-49D082FF08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803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7F87-B39E-4607-9B40-F113B0DA40D4}" type="datetimeFigureOut">
              <a:rPr lang="cs-CZ" smtClean="0"/>
              <a:t>9. 10. 2013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B6C7-0DC3-4C3D-9727-49D082FF08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9004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8087" y="136519"/>
            <a:ext cx="7736671" cy="213571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3"/>
          </p:nvPr>
        </p:nvSpPr>
        <p:spPr>
          <a:xfrm>
            <a:off x="7874759" y="784849"/>
            <a:ext cx="4108379" cy="1501775"/>
          </a:xfr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cs-CZ" dirty="0" smtClean="0"/>
              <a:t>Kliknutím lze upravit styly předlohy textu.</a:t>
            </a:r>
            <a:endParaRPr lang="cs-CZ" dirty="0"/>
          </a:p>
        </p:txBody>
      </p:sp>
      <p:sp>
        <p:nvSpPr>
          <p:cNvPr id="19" name="Zástupný symbol pro text 17"/>
          <p:cNvSpPr>
            <a:spLocks noGrp="1"/>
          </p:cNvSpPr>
          <p:nvPr>
            <p:ph type="body" sz="quarter" idx="14"/>
          </p:nvPr>
        </p:nvSpPr>
        <p:spPr>
          <a:xfrm>
            <a:off x="7874759" y="2477916"/>
            <a:ext cx="4108379" cy="1501775"/>
          </a:xfr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cs-CZ" dirty="0" smtClean="0"/>
              <a:t>Kliknutím lze upravit styly předlohy textu.</a:t>
            </a:r>
            <a:endParaRPr lang="cs-CZ" dirty="0"/>
          </a:p>
        </p:txBody>
      </p:sp>
      <p:sp>
        <p:nvSpPr>
          <p:cNvPr id="20" name="Zástupný symbol pro text 17"/>
          <p:cNvSpPr>
            <a:spLocks noGrp="1"/>
          </p:cNvSpPr>
          <p:nvPr>
            <p:ph type="body" sz="quarter" idx="15"/>
          </p:nvPr>
        </p:nvSpPr>
        <p:spPr>
          <a:xfrm>
            <a:off x="7874759" y="4185375"/>
            <a:ext cx="4108379" cy="1501775"/>
          </a:xfr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cs-CZ" dirty="0" smtClean="0"/>
              <a:t>Kliknutím lze upravit styly předlohy textu.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306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Pr>
        <a:blipFill dpi="0"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brightnessContrast bright="-20000" contrast="-6000"/>
                    </a14:imgEffect>
                  </a14:imgLayer>
                </a14:imgProps>
              </a:ext>
            </a:extLst>
          </a:blip>
          <a:srcRect/>
          <a:stretch>
            <a:fillRect l="-20000" t="-12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402" y="149217"/>
            <a:ext cx="10515600" cy="1325563"/>
          </a:xfrm>
        </p:spPr>
        <p:txBody>
          <a:bodyPr/>
          <a:lstStyle/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1631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6051" y="138117"/>
            <a:ext cx="10812462" cy="106203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2271713"/>
            <a:ext cx="10515600" cy="2686050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 smtClean="0"/>
              <a:t>Kliknutím lze upravit styly předlohy textu.</a:t>
            </a:r>
          </a:p>
        </p:txBody>
      </p:sp>
    </p:spTree>
    <p:extLst>
      <p:ext uri="{BB962C8B-B14F-4D97-AF65-F5344CB8AC3E}">
        <p14:creationId xmlns:p14="http://schemas.microsoft.com/office/powerpoint/2010/main" val="191997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1830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2880" y="142881"/>
            <a:ext cx="10515600" cy="880702"/>
          </a:xfrm>
        </p:spPr>
        <p:txBody>
          <a:bodyPr/>
          <a:lstStyle/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839789" y="1203491"/>
            <a:ext cx="5157787" cy="529774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t="100000"/>
            </a:path>
          </a:gradFill>
        </p:spPr>
        <p:txBody>
          <a:bodyPr anchor="ctr"/>
          <a:lstStyle>
            <a:lvl1pPr marL="0" indent="0" algn="ctr">
              <a:buNone/>
              <a:defRPr sz="2400" b="1">
                <a:latin typeface="Segoe WP Black" panose="020B0A020405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9" y="1945987"/>
            <a:ext cx="5157787" cy="4755064"/>
          </a:xfr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203490"/>
            <a:ext cx="5183188" cy="529775"/>
          </a:xfr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anchor="ctr">
            <a:noAutofit/>
          </a:bodyPr>
          <a:lstStyle>
            <a:lvl1pPr marL="0" indent="0">
              <a:buNone/>
              <a:defRPr lang="cs-CZ" sz="2400" kern="1200" dirty="0" smtClean="0">
                <a:solidFill>
                  <a:schemeClr val="tx1"/>
                </a:solidFill>
                <a:latin typeface="Segoe WP Black" panose="020B0A02040504020203" pitchFamily="34" charset="0"/>
                <a:ea typeface="Segoe UI Symbol" panose="020B0502040204020203" pitchFamily="34" charset="0"/>
                <a:cs typeface="Segoe WP Semibold" panose="020B07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dirty="0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1" y="1945985"/>
            <a:ext cx="5183188" cy="4755066"/>
          </a:xfr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730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>
        <p:tmplLst>
          <p:tmpl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122364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3604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7F87-B39E-4607-9B40-F113B0DA40D4}" type="datetimeFigureOut">
              <a:rPr lang="cs-CZ" smtClean="0"/>
              <a:t>9. 10. 2013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B6C7-0DC3-4C3D-9727-49D082FF08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0377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</p:spTree>
    <p:extLst>
      <p:ext uri="{BB962C8B-B14F-4D97-AF65-F5344CB8AC3E}">
        <p14:creationId xmlns:p14="http://schemas.microsoft.com/office/powerpoint/2010/main" val="367925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7F87-B39E-4607-9B40-F113B0DA40D4}" type="datetimeFigureOut">
              <a:rPr lang="cs-CZ" smtClean="0"/>
              <a:t>9. 10. 2013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B6C7-0DC3-4C3D-9727-49D082FF08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932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30000"/>
            <a:lum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-20000"/>
                    </a14:imgEffect>
                    <a14:imgEffect>
                      <a14:brightnessContrast bright="-20000" contrast="-6000"/>
                    </a14:imgEffect>
                  </a14:imgLayer>
                </a14:imgProps>
              </a:ext>
            </a:extLst>
          </a:blip>
          <a:srcRect/>
          <a:stretch>
            <a:fillRect l="-20000" t="-12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38088" y="1365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58F7F87-B39E-4607-9B40-F113B0DA40D4}" type="datetimeFigureOut">
              <a:rPr lang="cs-CZ" smtClean="0"/>
              <a:pPr/>
              <a:t>9. 10. 2013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DA8B6C7-0DC3-4C3D-9727-49D082FF089B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889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effectLst>
            <a:reflection blurRad="88900" stA="25000" endPos="50000" dist="25400" dir="5400000" sy="-100000" algn="bl" rotWithShape="0"/>
          </a:effectLst>
          <a:latin typeface="Segoe WP Black" panose="020B0A020405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Segoe WP Semibold" panose="020B0702040204020203" pitchFamily="34" charset="0"/>
          <a:ea typeface="Segoe UI Symbol" panose="020B0502040204020203" pitchFamily="34" charset="0"/>
          <a:cs typeface="Segoe WP Semibold" panose="020B07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WP Semibold" panose="020B0702040204020203" pitchFamily="34" charset="0"/>
          <a:ea typeface="Segoe UI Symbol" panose="020B0502040204020203" pitchFamily="34" charset="0"/>
          <a:cs typeface="Segoe WP Semibold" panose="020B07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WP Semibold" panose="020B0702040204020203" pitchFamily="34" charset="0"/>
          <a:ea typeface="Segoe UI Symbol" panose="020B0502040204020203" pitchFamily="34" charset="0"/>
          <a:cs typeface="Segoe WP Semibold" panose="020B07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WP Semibold" panose="020B0702040204020203" pitchFamily="34" charset="0"/>
          <a:ea typeface="Segoe UI Symbol" panose="020B0502040204020203" pitchFamily="34" charset="0"/>
          <a:cs typeface="Segoe WP Semibold" panose="020B07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WP Semibold" panose="020B0702040204020203" pitchFamily="34" charset="0"/>
          <a:ea typeface="Segoe UI Symbol" panose="020B0502040204020203" pitchFamily="34" charset="0"/>
          <a:cs typeface="Segoe WP Semibold" panose="020B07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nrgl.techlib.cz/index.php/Worksho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6051" y="138117"/>
            <a:ext cx="10812462" cy="2133596"/>
          </a:xfrm>
        </p:spPr>
        <p:txBody>
          <a:bodyPr>
            <a:normAutofit/>
          </a:bodyPr>
          <a:lstStyle/>
          <a:p>
            <a:r>
              <a:rPr lang="en-GB" dirty="0" smtClean="0"/>
              <a:t>Anti-plagiarism tools for our repositories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body" idx="1"/>
          </p:nvPr>
        </p:nvSpPr>
        <p:spPr>
          <a:xfrm>
            <a:off x="838200" y="2271712"/>
            <a:ext cx="10515600" cy="4471987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r>
              <a:rPr lang="cs-CZ" dirty="0" smtClean="0">
                <a:latin typeface="Segoe WP Black" panose="020B0A02040504020203" pitchFamily="34" charset="0"/>
              </a:rPr>
              <a:t>Jan Mach</a:t>
            </a:r>
          </a:p>
          <a:p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University of Economics, Prague</a:t>
            </a:r>
            <a:endParaRPr lang="cs-CZ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Charles University in Prague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23. 10. 2013 Seminar on providing access to grey literature</a:t>
            </a:r>
            <a:endParaRPr lang="cs-CZ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3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MUNI</a:t>
            </a:r>
            <a:r>
              <a:rPr lang="en-GB" dirty="0" smtClean="0"/>
              <a:t> SYSTEMS</a:t>
            </a:r>
            <a:endParaRPr lang="cs-CZ" dirty="0"/>
          </a:p>
        </p:txBody>
      </p:sp>
      <p:sp>
        <p:nvSpPr>
          <p:cNvPr id="11" name="Zástupný symbol pro text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ABOUT THE APPLICATION</a:t>
            </a:r>
            <a:endParaRPr lang="cs-CZ" dirty="0"/>
          </a:p>
        </p:txBody>
      </p:sp>
      <p:sp>
        <p:nvSpPr>
          <p:cNvPr id="12" name="Zástupný symbol pro obsah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theses.cz, odevzdej.cz </a:t>
            </a:r>
            <a:br>
              <a:rPr lang="cs-CZ" dirty="0" smtClean="0"/>
            </a:br>
            <a:r>
              <a:rPr lang="en-GB" dirty="0" smtClean="0"/>
              <a:t>and</a:t>
            </a:r>
            <a:r>
              <a:rPr lang="cs-CZ" dirty="0" smtClean="0"/>
              <a:t> repozitar.cz</a:t>
            </a:r>
          </a:p>
          <a:p>
            <a:r>
              <a:rPr lang="en-GB" dirty="0" smtClean="0"/>
              <a:t>over </a:t>
            </a:r>
            <a:r>
              <a:rPr lang="cs-CZ" dirty="0" smtClean="0"/>
              <a:t>30 </a:t>
            </a:r>
            <a:r>
              <a:rPr lang="en-GB" dirty="0" smtClean="0"/>
              <a:t>public and private schools in the CR and SR</a:t>
            </a:r>
            <a:endParaRPr lang="cs-CZ" dirty="0" smtClean="0"/>
          </a:p>
          <a:p>
            <a:r>
              <a:rPr lang="en-GB" dirty="0" smtClean="0"/>
              <a:t>price per number of students</a:t>
            </a:r>
            <a:endParaRPr lang="cs-CZ" dirty="0" smtClean="0"/>
          </a:p>
          <a:p>
            <a:r>
              <a:rPr lang="en-GB" dirty="0" smtClean="0"/>
              <a:t>extensive database of Czech theses and dissertations</a:t>
            </a:r>
            <a:r>
              <a:rPr lang="cs-CZ" dirty="0" smtClean="0"/>
              <a:t>, </a:t>
            </a:r>
            <a:r>
              <a:rPr lang="en-GB" dirty="0" smtClean="0"/>
              <a:t>study materials and selected web pages</a:t>
            </a:r>
            <a:endParaRPr lang="cs-CZ" dirty="0" smtClean="0"/>
          </a:p>
          <a:p>
            <a:r>
              <a:rPr lang="cs-CZ" dirty="0" smtClean="0"/>
              <a:t>API </a:t>
            </a:r>
            <a:r>
              <a:rPr lang="en-GB" dirty="0" smtClean="0"/>
              <a:t>for connection</a:t>
            </a:r>
            <a:endParaRPr lang="cs-CZ" dirty="0" smtClean="0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s-CZ" dirty="0" smtClean="0"/>
              <a:t>EVALUATION OF SIMILARITIES</a:t>
            </a:r>
            <a:endParaRPr lang="cs-CZ" dirty="0"/>
          </a:p>
        </p:txBody>
      </p:sp>
      <p:sp>
        <p:nvSpPr>
          <p:cNvPr id="14" name="Zástupný symbol pro obsah 1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000" dirty="0" smtClean="0"/>
              <a:t>processing takes some hours</a:t>
            </a:r>
            <a:endParaRPr lang="cs-CZ" sz="3000" dirty="0" smtClean="0"/>
          </a:p>
          <a:p>
            <a:r>
              <a:rPr lang="en-GB" sz="3000" dirty="0" smtClean="0"/>
              <a:t>duplicate documents</a:t>
            </a:r>
            <a:endParaRPr lang="cs-CZ" sz="3000" dirty="0" smtClean="0"/>
          </a:p>
          <a:p>
            <a:r>
              <a:rPr lang="en-GB" sz="3000" dirty="0" smtClean="0"/>
              <a:t>comparing pairs of documents</a:t>
            </a:r>
            <a:r>
              <a:rPr lang="cs-CZ" sz="3000" dirty="0" smtClean="0"/>
              <a:t/>
            </a:r>
            <a:br>
              <a:rPr lang="cs-CZ" sz="3000" dirty="0" smtClean="0"/>
            </a:br>
            <a:r>
              <a:rPr lang="cs-CZ" sz="3000" dirty="0"/>
              <a:t>→ </a:t>
            </a:r>
            <a:r>
              <a:rPr lang="en-GB" sz="3000" dirty="0" smtClean="0"/>
              <a:t>two lists of similarities</a:t>
            </a:r>
            <a:endParaRPr lang="cs-CZ" sz="3000" dirty="0"/>
          </a:p>
          <a:p>
            <a:r>
              <a:rPr lang="en-GB" sz="2800" dirty="0" smtClean="0">
                <a:latin typeface="Segoe WP Black" panose="020B0A02040504020203" pitchFamily="34" charset="0"/>
              </a:rPr>
              <a:t>no overall percentage </a:t>
            </a:r>
            <a:r>
              <a:rPr lang="cs-CZ" sz="2800" dirty="0" smtClean="0">
                <a:latin typeface="Segoe WP Black" panose="020B0A02040504020203" pitchFamily="34" charset="0"/>
              </a:rPr>
              <a:t/>
            </a:r>
            <a:br>
              <a:rPr lang="cs-CZ" sz="2800" dirty="0" smtClean="0">
                <a:latin typeface="Segoe WP Black" panose="020B0A02040504020203" pitchFamily="34" charset="0"/>
              </a:rPr>
            </a:br>
            <a:r>
              <a:rPr lang="en-GB" sz="3000" dirty="0" smtClean="0"/>
              <a:t>of </a:t>
            </a:r>
            <a:r>
              <a:rPr lang="en-GB" sz="3000" dirty="0" smtClean="0"/>
              <a:t>detected similarities</a:t>
            </a:r>
            <a:endParaRPr lang="cs-CZ" sz="3000" dirty="0"/>
          </a:p>
          <a:p>
            <a:r>
              <a:rPr lang="en-GB" sz="3000" dirty="0" smtClean="0"/>
              <a:t>similarities displayed </a:t>
            </a:r>
            <a:r>
              <a:rPr lang="cs-CZ" sz="3000" dirty="0" smtClean="0"/>
              <a:t/>
            </a:r>
            <a:br>
              <a:rPr lang="cs-CZ" sz="3000" dirty="0" smtClean="0"/>
            </a:br>
            <a:r>
              <a:rPr lang="en-GB" sz="2800" dirty="0" smtClean="0">
                <a:latin typeface="Segoe WP Black" panose="020B0A02040504020203" pitchFamily="34" charset="0"/>
              </a:rPr>
              <a:t>only </a:t>
            </a:r>
            <a:r>
              <a:rPr lang="en-GB" sz="2800" dirty="0" smtClean="0">
                <a:latin typeface="Segoe WP Black" panose="020B0A02040504020203" pitchFamily="34" charset="0"/>
              </a:rPr>
              <a:t>from </a:t>
            </a:r>
            <a:r>
              <a:rPr lang="cs-CZ" sz="2800" dirty="0" smtClean="0">
                <a:latin typeface="Segoe WP Black" panose="020B0A02040504020203" pitchFamily="34" charset="0"/>
              </a:rPr>
              <a:t>5 %</a:t>
            </a:r>
            <a:r>
              <a:rPr lang="en-GB" sz="2800" dirty="0" smtClean="0">
                <a:latin typeface="Segoe WP Black" panose="020B0A02040504020203" pitchFamily="34" charset="0"/>
              </a:rPr>
              <a:t> </a:t>
            </a:r>
            <a:r>
              <a:rPr lang="en-GB" sz="2800" dirty="0" smtClean="0">
                <a:latin typeface="Segoe WP Black" panose="020B0A02040504020203" pitchFamily="34" charset="0"/>
              </a:rPr>
              <a:t>of the </a:t>
            </a:r>
            <a:r>
              <a:rPr lang="en-GB" sz="2800" dirty="0" smtClean="0">
                <a:latin typeface="Segoe WP Black" panose="020B0A02040504020203" pitchFamily="34" charset="0"/>
              </a:rPr>
              <a:t>length</a:t>
            </a:r>
            <a:r>
              <a:rPr lang="cs-CZ" sz="2800" dirty="0" smtClean="0">
                <a:latin typeface="Segoe WP Black" panose="020B0A02040504020203" pitchFamily="34" charset="0"/>
              </a:rPr>
              <a:t/>
            </a:r>
            <a:br>
              <a:rPr lang="cs-CZ" sz="2800" dirty="0" smtClean="0">
                <a:latin typeface="Segoe WP Black" panose="020B0A02040504020203" pitchFamily="34" charset="0"/>
              </a:rPr>
            </a:br>
            <a:r>
              <a:rPr lang="en-GB" sz="3000" dirty="0" smtClean="0"/>
              <a:t>of </a:t>
            </a:r>
            <a:r>
              <a:rPr lang="en-GB" sz="3000" dirty="0" smtClean="0"/>
              <a:t>one of the compared document </a:t>
            </a:r>
            <a:r>
              <a:rPr lang="cs-CZ" sz="3000" dirty="0" smtClean="0"/>
              <a:t>in a </a:t>
            </a:r>
            <a:r>
              <a:rPr lang="en-GB" sz="3000" dirty="0" smtClean="0"/>
              <a:t>pair</a:t>
            </a:r>
            <a:endParaRPr lang="cs-CZ" sz="3000" dirty="0" smtClean="0"/>
          </a:p>
        </p:txBody>
      </p:sp>
    </p:spTree>
    <p:extLst>
      <p:ext uri="{BB962C8B-B14F-4D97-AF65-F5344CB8AC3E}">
        <p14:creationId xmlns:p14="http://schemas.microsoft.com/office/powerpoint/2010/main" val="319317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aoblený obdélník 2"/>
          <p:cNvSpPr/>
          <p:nvPr/>
        </p:nvSpPr>
        <p:spPr>
          <a:xfrm>
            <a:off x="1579939" y="1914493"/>
            <a:ext cx="7533564" cy="450376"/>
          </a:xfrm>
          <a:prstGeom prst="round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Zaoblený obdélník 7"/>
          <p:cNvSpPr/>
          <p:nvPr/>
        </p:nvSpPr>
        <p:spPr>
          <a:xfrm>
            <a:off x="793844" y="1285164"/>
            <a:ext cx="5907207" cy="450376"/>
          </a:xfrm>
          <a:prstGeom prst="roundRect">
            <a:avLst/>
          </a:prstGeom>
          <a:solidFill>
            <a:schemeClr val="accent6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Zaoblený obdélník 8"/>
          <p:cNvSpPr/>
          <p:nvPr/>
        </p:nvSpPr>
        <p:spPr>
          <a:xfrm>
            <a:off x="1579939" y="2495266"/>
            <a:ext cx="6035298" cy="450376"/>
          </a:xfrm>
          <a:prstGeom prst="roundRect">
            <a:avLst/>
          </a:prstGeom>
          <a:solidFill>
            <a:schemeClr val="accent6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extovéPole 1"/>
          <p:cNvSpPr txBox="1"/>
          <p:nvPr/>
        </p:nvSpPr>
        <p:spPr>
          <a:xfrm>
            <a:off x="6844353" y="2992512"/>
            <a:ext cx="4790363" cy="178510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cs-CZ" sz="2200" dirty="0" err="1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The</a:t>
            </a:r>
            <a:r>
              <a:rPr lang="cs-CZ" sz="2200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 second list </a:t>
            </a:r>
            <a:r>
              <a:rPr lang="cs-CZ" sz="2200" dirty="0" err="1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complements</a:t>
            </a:r>
            <a:r>
              <a:rPr lang="cs-CZ" sz="2200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 </a:t>
            </a:r>
            <a:r>
              <a:rPr lang="cs-CZ" sz="2200" dirty="0" err="1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the</a:t>
            </a:r>
            <a:r>
              <a:rPr lang="cs-CZ" sz="2200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 </a:t>
            </a:r>
            <a:r>
              <a:rPr lang="cs-CZ" sz="2200" dirty="0" err="1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previous</a:t>
            </a:r>
            <a:r>
              <a:rPr lang="cs-CZ" sz="2200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 list </a:t>
            </a:r>
            <a:r>
              <a:rPr lang="cs-CZ" sz="2200" dirty="0" err="1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with</a:t>
            </a:r>
            <a:r>
              <a:rPr lang="cs-CZ" sz="2200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 </a:t>
            </a:r>
            <a:r>
              <a:rPr lang="cs-CZ" sz="2200" dirty="0" err="1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other</a:t>
            </a:r>
            <a:r>
              <a:rPr lang="cs-CZ" sz="2200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 </a:t>
            </a:r>
            <a:r>
              <a:rPr lang="cs-CZ" sz="2200" dirty="0" err="1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documents</a:t>
            </a:r>
            <a:r>
              <a:rPr lang="cs-CZ" sz="2200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, but </a:t>
            </a:r>
            <a:r>
              <a:rPr lang="cs-CZ" sz="2200" dirty="0" err="1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only</a:t>
            </a:r>
            <a:r>
              <a:rPr lang="cs-CZ" sz="2200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 </a:t>
            </a:r>
            <a:r>
              <a:rPr lang="cs-CZ" sz="2200" dirty="0" err="1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with</a:t>
            </a:r>
            <a:r>
              <a:rPr lang="cs-CZ" sz="2200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 </a:t>
            </a:r>
            <a:r>
              <a:rPr lang="cs-CZ" sz="2200" dirty="0" err="1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the</a:t>
            </a:r>
            <a:r>
              <a:rPr lang="cs-CZ" sz="2200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 </a:t>
            </a:r>
            <a:r>
              <a:rPr lang="cs-CZ" sz="2200" dirty="0" err="1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length</a:t>
            </a:r>
            <a:r>
              <a:rPr lang="cs-CZ" sz="2200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 </a:t>
            </a:r>
            <a:r>
              <a:rPr lang="cs-CZ" sz="2200" dirty="0" err="1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of</a:t>
            </a:r>
            <a:r>
              <a:rPr lang="cs-CZ" sz="2200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 </a:t>
            </a:r>
            <a:r>
              <a:rPr lang="cs-CZ" sz="2200" dirty="0" err="1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similarility</a:t>
            </a:r>
            <a:r>
              <a:rPr lang="cs-CZ" sz="2200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 </a:t>
            </a:r>
            <a:r>
              <a:rPr lang="cs-CZ" sz="2200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/>
            </a:r>
            <a:br>
              <a:rPr lang="cs-CZ" sz="2200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</a:br>
            <a:r>
              <a:rPr lang="cs-CZ" sz="2200" b="1" dirty="0" smtClean="0">
                <a:latin typeface="Segoe WP Black" panose="020B0A02040504020203" pitchFamily="34" charset="0"/>
                <a:cs typeface="Segoe WP Semibold" panose="020B0702040204020203" pitchFamily="34" charset="0"/>
              </a:rPr>
              <a:t>min</a:t>
            </a:r>
            <a:r>
              <a:rPr lang="cs-CZ" sz="2200" b="1" dirty="0" smtClean="0">
                <a:latin typeface="Segoe WP Black" panose="020B0A02040504020203" pitchFamily="34" charset="0"/>
                <a:cs typeface="Segoe WP Semibold" panose="020B0702040204020203" pitchFamily="34" charset="0"/>
              </a:rPr>
              <a:t>. </a:t>
            </a:r>
            <a:r>
              <a:rPr lang="cs-CZ" sz="2200" b="1" dirty="0" smtClean="0">
                <a:latin typeface="Segoe WP Black" panose="020B0A02040504020203" pitchFamily="34" charset="0"/>
                <a:cs typeface="Segoe WP Semibold" panose="020B0702040204020203" pitchFamily="34" charset="0"/>
              </a:rPr>
              <a:t>5 % </a:t>
            </a:r>
            <a:r>
              <a:rPr lang="cs-CZ" sz="2200" b="1" dirty="0" err="1" smtClean="0">
                <a:latin typeface="Segoe WP Black" panose="020B0A02040504020203" pitchFamily="34" charset="0"/>
                <a:cs typeface="Segoe WP Semibold" panose="020B0702040204020203" pitchFamily="34" charset="0"/>
              </a:rPr>
              <a:t>of</a:t>
            </a:r>
            <a:r>
              <a:rPr lang="cs-CZ" sz="2200" b="1" dirty="0" smtClean="0">
                <a:latin typeface="Segoe WP Black" panose="020B0A02040504020203" pitchFamily="34" charset="0"/>
                <a:cs typeface="Segoe WP Semibold" panose="020B0702040204020203" pitchFamily="34" charset="0"/>
              </a:rPr>
              <a:t> </a:t>
            </a:r>
            <a:r>
              <a:rPr lang="cs-CZ" sz="2200" b="1" dirty="0" err="1" smtClean="0">
                <a:latin typeface="Segoe WP Black" panose="020B0A02040504020203" pitchFamily="34" charset="0"/>
                <a:cs typeface="Segoe WP Semibold" panose="020B0702040204020203" pitchFamily="34" charset="0"/>
              </a:rPr>
              <a:t>the</a:t>
            </a:r>
            <a:r>
              <a:rPr lang="cs-CZ" sz="2200" b="1" dirty="0" smtClean="0">
                <a:latin typeface="Segoe WP Black" panose="020B0A02040504020203" pitchFamily="34" charset="0"/>
                <a:cs typeface="Segoe WP Semibold" panose="020B0702040204020203" pitchFamily="34" charset="0"/>
              </a:rPr>
              <a:t> </a:t>
            </a:r>
            <a:r>
              <a:rPr lang="cs-CZ" sz="2200" b="1" dirty="0" err="1" smtClean="0">
                <a:latin typeface="Segoe WP Black" panose="020B0A02040504020203" pitchFamily="34" charset="0"/>
                <a:cs typeface="Segoe WP Semibold" panose="020B0702040204020203" pitchFamily="34" charset="0"/>
              </a:rPr>
              <a:t>found</a:t>
            </a:r>
            <a:r>
              <a:rPr lang="cs-CZ" sz="2200" b="1" dirty="0" smtClean="0">
                <a:latin typeface="Segoe WP Black" panose="020B0A02040504020203" pitchFamily="34" charset="0"/>
                <a:cs typeface="Segoe WP Semibold" panose="020B0702040204020203" pitchFamily="34" charset="0"/>
              </a:rPr>
              <a:t> </a:t>
            </a:r>
            <a:r>
              <a:rPr lang="cs-CZ" sz="2200" b="1" dirty="0" err="1" smtClean="0">
                <a:latin typeface="Segoe WP Black" panose="020B0A02040504020203" pitchFamily="34" charset="0"/>
                <a:cs typeface="Segoe WP Semibold" panose="020B0702040204020203" pitchFamily="34" charset="0"/>
              </a:rPr>
              <a:t>file</a:t>
            </a:r>
            <a:r>
              <a:rPr lang="cs-CZ" sz="2200" b="1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.</a:t>
            </a:r>
            <a:endParaRPr lang="cs-CZ" sz="2200" b="1" dirty="0">
              <a:latin typeface="Segoe WP Semibold" panose="020B0702040204020203" pitchFamily="34" charset="0"/>
              <a:cs typeface="Segoe WP Semibold" panose="020B0702040204020203" pitchFamily="34" charset="0"/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6844353" y="397476"/>
            <a:ext cx="4790363" cy="138499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GB" sz="2200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The first list contains documents with similarity of </a:t>
            </a:r>
            <a:r>
              <a:rPr lang="cs-CZ" sz="2200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/>
            </a:r>
            <a:br>
              <a:rPr lang="cs-CZ" sz="2200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</a:br>
            <a:r>
              <a:rPr lang="cs-CZ" sz="2200" dirty="0" smtClean="0">
                <a:latin typeface="Segoe WP Black" panose="020B0A02040504020203" pitchFamily="34" charset="0"/>
                <a:cs typeface="Segoe WP Semibold" panose="020B0702040204020203" pitchFamily="34" charset="0"/>
              </a:rPr>
              <a:t>min</a:t>
            </a:r>
            <a:r>
              <a:rPr lang="cs-CZ" sz="2200" dirty="0" smtClean="0">
                <a:latin typeface="Segoe WP Black" panose="020B0A02040504020203" pitchFamily="34" charset="0"/>
                <a:cs typeface="Segoe WP Semibold" panose="020B0702040204020203" pitchFamily="34" charset="0"/>
              </a:rPr>
              <a:t>. </a:t>
            </a:r>
            <a:r>
              <a:rPr lang="cs-CZ" sz="2200" dirty="0" smtClean="0">
                <a:latin typeface="Segoe WP Black" panose="020B0A02040504020203" pitchFamily="34" charset="0"/>
                <a:cs typeface="Segoe WP Semibold" panose="020B0702040204020203" pitchFamily="34" charset="0"/>
              </a:rPr>
              <a:t>5 </a:t>
            </a:r>
            <a:r>
              <a:rPr lang="en-US" sz="2200" dirty="0" smtClean="0">
                <a:latin typeface="Segoe WP Black" panose="020B0A02040504020203" pitchFamily="34" charset="0"/>
                <a:cs typeface="Segoe WP Semibold" panose="020B0702040204020203" pitchFamily="34" charset="0"/>
              </a:rPr>
              <a:t>% </a:t>
            </a:r>
            <a:r>
              <a:rPr lang="en-US" sz="2200" dirty="0" smtClean="0">
                <a:latin typeface="Segoe WP Black" panose="020B0A02040504020203" pitchFamily="34" charset="0"/>
                <a:cs typeface="Segoe WP Semibold" panose="020B0702040204020203" pitchFamily="34" charset="0"/>
              </a:rPr>
              <a:t>of the inspected file</a:t>
            </a:r>
            <a:r>
              <a:rPr lang="cs-CZ" sz="2200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.</a:t>
            </a:r>
          </a:p>
          <a:p>
            <a:pPr algn="r"/>
            <a:r>
              <a:rPr lang="en-GB" i="1" dirty="0">
                <a:latin typeface="Segoe WP Semibold" panose="020B0702040204020203" pitchFamily="34" charset="0"/>
                <a:cs typeface="Segoe WP Semibold" panose="020B0702040204020203" pitchFamily="34" charset="0"/>
              </a:rPr>
              <a:t>b</a:t>
            </a:r>
            <a:r>
              <a:rPr lang="en-GB" i="1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achelor paper with </a:t>
            </a:r>
            <a:r>
              <a:rPr lang="cs-CZ" i="1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40 </a:t>
            </a:r>
            <a:r>
              <a:rPr lang="en-GB" i="1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pages</a:t>
            </a:r>
            <a:r>
              <a:rPr lang="cs-CZ" i="1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: </a:t>
            </a:r>
            <a:r>
              <a:rPr lang="cs-CZ" i="1" dirty="0">
                <a:latin typeface="Segoe WP Semibold" panose="020B0702040204020203" pitchFamily="34" charset="0"/>
                <a:cs typeface="Segoe WP Semibold" panose="020B0702040204020203" pitchFamily="34" charset="0"/>
              </a:rPr>
              <a:t>2 </a:t>
            </a:r>
            <a:r>
              <a:rPr lang="en-GB" i="1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pages</a:t>
            </a:r>
            <a:endParaRPr lang="cs-CZ" i="1" dirty="0">
              <a:latin typeface="Segoe WP Semibold" panose="020B0702040204020203" pitchFamily="34" charset="0"/>
              <a:cs typeface="Segoe WP Semibold" panose="020B0702040204020203" pitchFamily="34" charset="0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0" y="2495266"/>
            <a:ext cx="12473354" cy="436273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85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2" grpId="0" animBg="1"/>
      <p:bldP spid="11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3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GooglePlagiarism</a:t>
            </a:r>
            <a:endParaRPr lang="cs-CZ" dirty="0"/>
          </a:p>
        </p:txBody>
      </p:sp>
      <p:sp>
        <p:nvSpPr>
          <p:cNvPr id="11" name="Zástupný symbol pro text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ABOUT THE APPLICATION</a:t>
            </a:r>
          </a:p>
        </p:txBody>
      </p:sp>
      <p:sp>
        <p:nvSpPr>
          <p:cNvPr id="12" name="Zástupný symbol pro obsah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my own desktop application for personal computers running </a:t>
            </a:r>
            <a:r>
              <a:rPr lang="cs-CZ" dirty="0" smtClean="0"/>
              <a:t>Windows</a:t>
            </a:r>
          </a:p>
          <a:p>
            <a:r>
              <a:rPr lang="en-GB" dirty="0" smtClean="0"/>
              <a:t>intended for personal analysis of documents 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GB" dirty="0" smtClean="0"/>
              <a:t>by </a:t>
            </a:r>
            <a:r>
              <a:rPr lang="en-GB" dirty="0" smtClean="0"/>
              <a:t>an individual</a:t>
            </a:r>
            <a:endParaRPr lang="cs-CZ" dirty="0" smtClean="0"/>
          </a:p>
          <a:p>
            <a:r>
              <a:rPr lang="en-GB" dirty="0" smtClean="0"/>
              <a:t>searching for whole sentences in the </a:t>
            </a:r>
            <a:r>
              <a:rPr lang="cs-CZ" dirty="0" smtClean="0"/>
              <a:t>Google</a:t>
            </a:r>
            <a:r>
              <a:rPr lang="en-GB" dirty="0" smtClean="0"/>
              <a:t> search engine</a:t>
            </a:r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 smtClean="0"/>
              <a:t>EVALUATION OF SIMILARITIES</a:t>
            </a:r>
            <a:endParaRPr lang="cs-CZ" dirty="0"/>
          </a:p>
        </p:txBody>
      </p:sp>
      <p:sp>
        <p:nvSpPr>
          <p:cNvPr id="14" name="Zástupný symbol pro obsah 1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limited number of searches</a:t>
            </a:r>
            <a:r>
              <a:rPr lang="cs-CZ" dirty="0" smtClean="0"/>
              <a:t>→ </a:t>
            </a:r>
            <a:r>
              <a:rPr lang="en-GB" dirty="0" smtClean="0"/>
              <a:t>processing takes several hours</a:t>
            </a:r>
            <a:endParaRPr lang="cs-CZ" dirty="0" smtClean="0"/>
          </a:p>
          <a:p>
            <a:r>
              <a:rPr lang="cs-CZ" dirty="0" smtClean="0"/>
              <a:t>HTML </a:t>
            </a:r>
            <a:r>
              <a:rPr lang="en-GB" dirty="0" smtClean="0"/>
              <a:t>output without retaining formatting</a:t>
            </a:r>
            <a:endParaRPr lang="cs-CZ" dirty="0" smtClean="0"/>
          </a:p>
          <a:p>
            <a:r>
              <a:rPr lang="en-GB" dirty="0" smtClean="0"/>
              <a:t>highlighted detected sentences and the first corresponding source</a:t>
            </a:r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33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6601465" y="4560216"/>
            <a:ext cx="4790363" cy="110799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GB" sz="2200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Without retention of size and line breaks</a:t>
            </a:r>
            <a:r>
              <a:rPr lang="cs-CZ" sz="2200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, </a:t>
            </a:r>
            <a:r>
              <a:rPr lang="en-GB" sz="2200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navigation in a text during checks is much more difficult</a:t>
            </a:r>
            <a:r>
              <a:rPr lang="cs-CZ" sz="2200" dirty="0" smtClean="0">
                <a:latin typeface="Segoe WP Semibold" panose="020B0702040204020203" pitchFamily="34" charset="0"/>
                <a:cs typeface="Segoe WP Semibold" panose="020B0702040204020203" pitchFamily="34" charset="0"/>
              </a:rPr>
              <a:t>.</a:t>
            </a:r>
            <a:endParaRPr lang="cs-CZ" sz="2200" dirty="0">
              <a:latin typeface="Segoe WP Semibold" panose="020B0702040204020203" pitchFamily="34" charset="0"/>
              <a:cs typeface="Segoe WP Semibold" panose="020B0702040204020203" pitchFamily="34" charset="0"/>
            </a:endParaRPr>
          </a:p>
        </p:txBody>
      </p:sp>
      <p:sp>
        <p:nvSpPr>
          <p:cNvPr id="3" name="Zaoblený obdélník 2"/>
          <p:cNvSpPr/>
          <p:nvPr/>
        </p:nvSpPr>
        <p:spPr>
          <a:xfrm>
            <a:off x="1" y="5114214"/>
            <a:ext cx="5029200" cy="1743786"/>
          </a:xfrm>
          <a:prstGeom prst="roundRect">
            <a:avLst/>
          </a:prstGeom>
          <a:solidFill>
            <a:schemeClr val="accent6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378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of system control and function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cs-CZ" dirty="0" smtClean="0"/>
              <a:t>Thesis.cz </a:t>
            </a:r>
            <a:r>
              <a:rPr lang="en-GB" dirty="0" smtClean="0"/>
              <a:t>system stands out thanks to its low price and possibility of repository integration</a:t>
            </a:r>
            <a:r>
              <a:rPr lang="cs-CZ" dirty="0" smtClean="0"/>
              <a:t>.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4"/>
          </p:nvPr>
        </p:nvSpPr>
        <p:spPr>
          <a:xfrm>
            <a:off x="7874759" y="2477916"/>
            <a:ext cx="4108379" cy="1814166"/>
          </a:xfrm>
        </p:spPr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cs-CZ" dirty="0" smtClean="0"/>
              <a:t>Turnitin </a:t>
            </a:r>
            <a:r>
              <a:rPr lang="en-GB" dirty="0" smtClean="0"/>
              <a:t>application excels through its user interface and available functions</a:t>
            </a:r>
            <a:r>
              <a:rPr lang="cs-CZ" dirty="0" smtClean="0"/>
              <a:t>,</a:t>
            </a:r>
            <a:r>
              <a:rPr lang="en-GB" dirty="0" smtClean="0"/>
              <a:t> but is expensive and not easy to integrate</a:t>
            </a:r>
            <a:r>
              <a:rPr lang="cs-CZ" dirty="0" smtClean="0"/>
              <a:t>.</a:t>
            </a:r>
            <a:endParaRPr lang="cs-CZ" dirty="0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15"/>
          </p:nvPr>
        </p:nvSpPr>
        <p:spPr>
          <a:xfrm>
            <a:off x="7874758" y="4483374"/>
            <a:ext cx="4108379" cy="1501775"/>
          </a:xfrm>
        </p:spPr>
        <p:txBody>
          <a:bodyPr/>
          <a:lstStyle/>
          <a:p>
            <a:r>
              <a:rPr lang="en-GB" dirty="0" smtClean="0"/>
              <a:t>The </a:t>
            </a:r>
            <a:r>
              <a:rPr lang="cs-CZ" dirty="0" smtClean="0"/>
              <a:t>Ephorus </a:t>
            </a:r>
            <a:r>
              <a:rPr lang="en-GB" dirty="0" smtClean="0"/>
              <a:t>system would be a good compromise between </a:t>
            </a:r>
            <a:r>
              <a:rPr lang="cs-CZ" dirty="0" smtClean="0"/>
              <a:t>Thesis </a:t>
            </a:r>
            <a:r>
              <a:rPr lang="en-GB" dirty="0" smtClean="0"/>
              <a:t>and</a:t>
            </a:r>
            <a:r>
              <a:rPr lang="cs-CZ" dirty="0" smtClean="0"/>
              <a:t> Turnitin, </a:t>
            </a:r>
            <a:r>
              <a:rPr lang="en-GB" dirty="0" smtClean="0"/>
              <a:t>yet</a:t>
            </a:r>
            <a:r>
              <a:rPr lang="cs-CZ" dirty="0" smtClean="0"/>
              <a:t> …</a:t>
            </a:r>
          </a:p>
        </p:txBody>
      </p:sp>
      <p:pic>
        <p:nvPicPr>
          <p:cNvPr id="10" name="Obráze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99" y="1620000"/>
            <a:ext cx="7030069" cy="22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0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Number of documents detected according to source</a:t>
            </a:r>
            <a:endParaRPr lang="cs-CZ" dirty="0"/>
          </a:p>
        </p:txBody>
      </p:sp>
      <p:sp>
        <p:nvSpPr>
          <p:cNvPr id="31" name="Zástupný symbol pro text 3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Low number of documents found using the </a:t>
            </a:r>
            <a:r>
              <a:rPr lang="cs-CZ" dirty="0" smtClean="0"/>
              <a:t>Ephorus</a:t>
            </a:r>
            <a:r>
              <a:rPr lang="en-GB" dirty="0" smtClean="0"/>
              <a:t> system</a:t>
            </a:r>
            <a:r>
              <a:rPr lang="cs-CZ" dirty="0" smtClean="0"/>
              <a:t>.</a:t>
            </a:r>
            <a:endParaRPr lang="cs-CZ" dirty="0"/>
          </a:p>
        </p:txBody>
      </p:sp>
      <p:sp>
        <p:nvSpPr>
          <p:cNvPr id="32" name="Zástupný symbol pro text 3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Documents from </a:t>
            </a:r>
            <a:r>
              <a:rPr lang="cs-CZ" dirty="0" smtClean="0"/>
              <a:t>Anopress</a:t>
            </a:r>
            <a:r>
              <a:rPr lang="en-GB" dirty="0" smtClean="0"/>
              <a:t> were not detected by any system</a:t>
            </a:r>
            <a:r>
              <a:rPr lang="cs-CZ" dirty="0" smtClean="0"/>
              <a:t>.</a:t>
            </a:r>
            <a:endParaRPr lang="cs-CZ" dirty="0"/>
          </a:p>
        </p:txBody>
      </p:sp>
      <p:sp>
        <p:nvSpPr>
          <p:cNvPr id="33" name="Zástupný symbol pro text 3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Most documents were detected by the </a:t>
            </a:r>
            <a:r>
              <a:rPr lang="cs-CZ" dirty="0" smtClean="0"/>
              <a:t>Turnitin </a:t>
            </a:r>
            <a:r>
              <a:rPr lang="en-GB" dirty="0" smtClean="0"/>
              <a:t>and </a:t>
            </a:r>
            <a:r>
              <a:rPr lang="cs-CZ" dirty="0" smtClean="0"/>
              <a:t>GooglePlagiarism</a:t>
            </a:r>
            <a:r>
              <a:rPr lang="en-GB" dirty="0" smtClean="0"/>
              <a:t> systems</a:t>
            </a:r>
            <a:r>
              <a:rPr lang="cs-CZ" dirty="0" smtClean="0"/>
              <a:t>.</a:t>
            </a:r>
            <a:endParaRPr lang="cs-CZ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1377986"/>
            <a:ext cx="5652000" cy="523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Number of documents detected according to document language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>
          <a:xfrm>
            <a:off x="7874758" y="1518299"/>
            <a:ext cx="4108379" cy="150177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The </a:t>
            </a:r>
            <a:r>
              <a:rPr lang="cs-CZ" dirty="0" smtClean="0"/>
              <a:t>Theses.cz </a:t>
            </a:r>
            <a:r>
              <a:rPr lang="en-GB" dirty="0" smtClean="0"/>
              <a:t>system detected an average number of Czech documents</a:t>
            </a:r>
            <a:r>
              <a:rPr lang="cs-CZ" dirty="0" smtClean="0"/>
              <a:t>,</a:t>
            </a:r>
            <a:r>
              <a:rPr lang="en-GB" dirty="0" smtClean="0"/>
              <a:t> but posted the worst results for English documents</a:t>
            </a:r>
            <a:r>
              <a:rPr lang="cs-CZ" dirty="0" smtClean="0"/>
              <a:t>.</a:t>
            </a:r>
            <a:endParaRPr lang="cs-CZ" dirty="0"/>
          </a:p>
        </p:txBody>
      </p:sp>
      <p:sp>
        <p:nvSpPr>
          <p:cNvPr id="16" name="Zástupný symbol pro text 2"/>
          <p:cNvSpPr>
            <a:spLocks noGrp="1"/>
          </p:cNvSpPr>
          <p:nvPr>
            <p:ph type="body" sz="quarter" idx="14"/>
          </p:nvPr>
        </p:nvSpPr>
        <p:spPr>
          <a:xfrm>
            <a:off x="7874758" y="3214800"/>
            <a:ext cx="4108379" cy="150177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Still, however, more than </a:t>
            </a:r>
            <a:r>
              <a:rPr lang="cs-CZ" dirty="0" smtClean="0"/>
              <a:t>Ephorus</a:t>
            </a:r>
            <a:r>
              <a:rPr lang="en-GB" dirty="0" smtClean="0"/>
              <a:t> overall</a:t>
            </a:r>
            <a:r>
              <a:rPr lang="cs-CZ" dirty="0" smtClean="0"/>
              <a:t>. </a:t>
            </a:r>
            <a:r>
              <a:rPr lang="en-GB" dirty="0" smtClean="0"/>
              <a:t>A reduction in the </a:t>
            </a:r>
            <a:r>
              <a:rPr lang="cs-CZ" dirty="0" smtClean="0"/>
              <a:t>5% </a:t>
            </a:r>
            <a:r>
              <a:rPr lang="en-GB" dirty="0" smtClean="0"/>
              <a:t>limit would significantly enhance the success rate of</a:t>
            </a:r>
            <a:r>
              <a:rPr lang="cs-CZ" dirty="0" smtClean="0"/>
              <a:t> Theses.cz!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1800000"/>
            <a:ext cx="6840000" cy="281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Number of records detected according to type of change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– </a:t>
            </a:r>
            <a:r>
              <a:rPr lang="en-GB" dirty="0" smtClean="0">
                <a:solidFill>
                  <a:srgbClr val="FF0000"/>
                </a:solidFill>
              </a:rPr>
              <a:t>suspicion </a:t>
            </a:r>
            <a:r>
              <a:rPr lang="en-GB" dirty="0" smtClean="0"/>
              <a:t>of plagiarism</a:t>
            </a:r>
            <a:endParaRPr lang="cs-CZ" dirty="0"/>
          </a:p>
        </p:txBody>
      </p:sp>
      <p:sp>
        <p:nvSpPr>
          <p:cNvPr id="19" name="Zástupný symbol pro text 18"/>
          <p:cNvSpPr>
            <a:spLocks noGrp="1"/>
          </p:cNvSpPr>
          <p:nvPr>
            <p:ph type="body" sz="quarter" idx="13"/>
          </p:nvPr>
        </p:nvSpPr>
        <p:spPr>
          <a:xfrm>
            <a:off x="7874758" y="1519200"/>
            <a:ext cx="4108379" cy="15017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Searching for whole sentences in the </a:t>
            </a:r>
            <a:r>
              <a:rPr lang="cs-CZ" dirty="0" smtClean="0"/>
              <a:t>GooglePlagiarism</a:t>
            </a:r>
            <a:r>
              <a:rPr lang="en-GB" dirty="0" smtClean="0"/>
              <a:t> application does not detect text changes</a:t>
            </a:r>
            <a:r>
              <a:rPr lang="cs-CZ" dirty="0" smtClean="0"/>
              <a:t>.</a:t>
            </a:r>
            <a:endParaRPr lang="cs-CZ" dirty="0"/>
          </a:p>
        </p:txBody>
      </p:sp>
      <p:sp>
        <p:nvSpPr>
          <p:cNvPr id="20" name="Zástupný symbol pro text 19"/>
          <p:cNvSpPr>
            <a:spLocks noGrp="1"/>
          </p:cNvSpPr>
          <p:nvPr>
            <p:ph type="body" sz="quarter" idx="14"/>
          </p:nvPr>
        </p:nvSpPr>
        <p:spPr>
          <a:xfrm>
            <a:off x="7874758" y="3214411"/>
            <a:ext cx="4108379" cy="15017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cs-CZ" dirty="0" smtClean="0"/>
              <a:t>Ephorus </a:t>
            </a:r>
            <a:r>
              <a:rPr lang="en-GB" dirty="0" smtClean="0"/>
              <a:t>system detected only </a:t>
            </a:r>
            <a:r>
              <a:rPr lang="cs-CZ" dirty="0" smtClean="0"/>
              <a:t>8 </a:t>
            </a:r>
            <a:r>
              <a:rPr lang="cs-CZ" dirty="0" err="1" smtClean="0"/>
              <a:t>similar</a:t>
            </a:r>
            <a:r>
              <a:rPr lang="cs-CZ" dirty="0" smtClean="0"/>
              <a:t> </a:t>
            </a:r>
            <a:r>
              <a:rPr lang="en-GB" dirty="0" smtClean="0"/>
              <a:t>passages </a:t>
            </a:r>
            <a:r>
              <a:rPr lang="en-GB" dirty="0" smtClean="0"/>
              <a:t>in the text</a:t>
            </a:r>
            <a:r>
              <a:rPr lang="cs-CZ" dirty="0" smtClean="0"/>
              <a:t>, </a:t>
            </a:r>
            <a:r>
              <a:rPr lang="en-GB" dirty="0" smtClean="0"/>
              <a:t>however these were mainly transcriptions of abbreviations</a:t>
            </a:r>
            <a:r>
              <a:rPr lang="cs-CZ" dirty="0" smtClean="0"/>
              <a:t>.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1800000"/>
            <a:ext cx="6840000" cy="483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8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Number of detected records according to type of change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– </a:t>
            </a:r>
            <a:r>
              <a:rPr lang="en-GB" dirty="0" smtClean="0">
                <a:solidFill>
                  <a:srgbClr val="FF0000"/>
                </a:solidFill>
              </a:rPr>
              <a:t>proof </a:t>
            </a:r>
            <a:r>
              <a:rPr lang="en-GB" dirty="0" smtClean="0"/>
              <a:t>of plagiarism</a:t>
            </a:r>
            <a:endParaRPr lang="cs-CZ" dirty="0"/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cs-CZ" dirty="0" smtClean="0"/>
              <a:t>Ephorus </a:t>
            </a:r>
            <a:r>
              <a:rPr lang="en-GB" dirty="0" smtClean="0"/>
              <a:t>system actually detected only one document clearly showing plagiarism</a:t>
            </a:r>
            <a:r>
              <a:rPr lang="cs-CZ" dirty="0" smtClean="0"/>
              <a:t>.</a:t>
            </a:r>
            <a:endParaRPr lang="cs-CZ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 yet none of the systems is able to search for a translated text</a:t>
            </a:r>
            <a:r>
              <a:rPr lang="cs-CZ" dirty="0" smtClean="0"/>
              <a:t>.</a:t>
            </a:r>
            <a:endParaRPr lang="cs-CZ" dirty="0"/>
          </a:p>
        </p:txBody>
      </p:sp>
      <p:sp>
        <p:nvSpPr>
          <p:cNvPr id="22" name="Zástupný symbol pro text 2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cs-CZ" dirty="0" smtClean="0"/>
              <a:t>GooglePlagiarism</a:t>
            </a:r>
            <a:r>
              <a:rPr lang="en-GB" dirty="0" smtClean="0"/>
              <a:t> best detects sentences without changes</a:t>
            </a:r>
            <a:r>
              <a:rPr lang="cs-CZ" dirty="0" smtClean="0"/>
              <a:t>, </a:t>
            </a:r>
            <a:r>
              <a:rPr lang="en-GB" dirty="0" smtClean="0"/>
              <a:t>while </a:t>
            </a:r>
            <a:r>
              <a:rPr lang="cs-CZ" dirty="0" smtClean="0"/>
              <a:t>Turnitin</a:t>
            </a:r>
            <a:r>
              <a:rPr lang="en-GB" dirty="0" smtClean="0"/>
              <a:t> best detects sentences with changes</a:t>
            </a:r>
            <a:r>
              <a:rPr lang="cs-CZ" dirty="0" smtClean="0"/>
              <a:t>.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1800000"/>
            <a:ext cx="6840000" cy="483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1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>
          <a:xfrm>
            <a:off x="168444" y="4838"/>
            <a:ext cx="10515600" cy="1325563"/>
          </a:xfrm>
        </p:spPr>
        <p:txBody>
          <a:bodyPr/>
          <a:lstStyle/>
          <a:p>
            <a:r>
              <a:rPr lang="en-GB" dirty="0" smtClean="0"/>
              <a:t>Final summary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>
          <a:xfrm>
            <a:off x="592017" y="1128941"/>
            <a:ext cx="10800000" cy="1108645"/>
          </a:xfr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cs-CZ" dirty="0" smtClean="0">
                <a:latin typeface="Segoe WP Black" panose="020B0A02040504020203" pitchFamily="34" charset="0"/>
              </a:rPr>
              <a:t>Turnitin</a:t>
            </a:r>
            <a:r>
              <a:rPr lang="cs-CZ" dirty="0" smtClean="0"/>
              <a:t> </a:t>
            </a:r>
            <a:r>
              <a:rPr lang="en-GB" dirty="0" smtClean="0"/>
              <a:t>application achieves very good results</a:t>
            </a:r>
            <a:r>
              <a:rPr lang="cs-CZ" dirty="0" smtClean="0"/>
              <a:t>, </a:t>
            </a:r>
            <a:r>
              <a:rPr lang="en-GB" dirty="0" smtClean="0"/>
              <a:t>but is very expensive</a:t>
            </a:r>
            <a:r>
              <a:rPr lang="cs-CZ" dirty="0" smtClean="0"/>
              <a:t>.</a:t>
            </a:r>
            <a:endParaRPr lang="cs-CZ" dirty="0"/>
          </a:p>
        </p:txBody>
      </p:sp>
      <p:sp>
        <p:nvSpPr>
          <p:cNvPr id="4" name="Zástupný symbol pro obsah 6"/>
          <p:cNvSpPr txBox="1">
            <a:spLocks/>
          </p:cNvSpPr>
          <p:nvPr/>
        </p:nvSpPr>
        <p:spPr>
          <a:xfrm>
            <a:off x="592017" y="2448164"/>
            <a:ext cx="10800000" cy="110864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Segoe WP Semibold" panose="020B0702040204020203" pitchFamily="34" charset="0"/>
                <a:ea typeface="Segoe UI Symbol" panose="020B0502040204020203" pitchFamily="34" charset="0"/>
                <a:cs typeface="Segoe WP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WP Semibold" panose="020B0702040204020203" pitchFamily="34" charset="0"/>
                <a:ea typeface="Segoe UI Symbol" panose="020B0502040204020203" pitchFamily="34" charset="0"/>
                <a:cs typeface="Segoe WP Semibold" panose="020B07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WP Semibold" panose="020B0702040204020203" pitchFamily="34" charset="0"/>
                <a:ea typeface="Segoe UI Symbol" panose="020B0502040204020203" pitchFamily="34" charset="0"/>
                <a:cs typeface="Segoe WP Semibold" panose="020B07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WP Semibold" panose="020B0702040204020203" pitchFamily="34" charset="0"/>
                <a:ea typeface="Segoe UI Symbol" panose="020B0502040204020203" pitchFamily="34" charset="0"/>
                <a:cs typeface="Segoe WP Semibold" panose="020B07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WP Semibold" panose="020B0702040204020203" pitchFamily="34" charset="0"/>
                <a:ea typeface="Segoe UI Symbol" panose="020B0502040204020203" pitchFamily="34" charset="0"/>
                <a:cs typeface="Segoe WP Semibold" panose="020B07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The </a:t>
            </a:r>
            <a:r>
              <a:rPr lang="cs-CZ" dirty="0" smtClean="0">
                <a:latin typeface="Segoe WP Black" panose="020B0A02040504020203" pitchFamily="34" charset="0"/>
              </a:rPr>
              <a:t>Ephorus</a:t>
            </a:r>
            <a:r>
              <a:rPr lang="cs-CZ" dirty="0" smtClean="0"/>
              <a:t> </a:t>
            </a:r>
            <a:r>
              <a:rPr lang="en-GB" dirty="0" smtClean="0"/>
              <a:t>application is inadequate at detecting duplicates in the text corpus</a:t>
            </a:r>
            <a:r>
              <a:rPr lang="cs-CZ" dirty="0" smtClean="0"/>
              <a:t>.</a:t>
            </a:r>
            <a:endParaRPr lang="cs-CZ" dirty="0"/>
          </a:p>
        </p:txBody>
      </p:sp>
      <p:sp>
        <p:nvSpPr>
          <p:cNvPr id="5" name="Zástupný symbol pro obsah 6"/>
          <p:cNvSpPr txBox="1">
            <a:spLocks/>
          </p:cNvSpPr>
          <p:nvPr/>
        </p:nvSpPr>
        <p:spPr>
          <a:xfrm>
            <a:off x="592017" y="3767387"/>
            <a:ext cx="10800000" cy="15845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Segoe WP Semibold" panose="020B0702040204020203" pitchFamily="34" charset="0"/>
                <a:ea typeface="Segoe UI Symbol" panose="020B0502040204020203" pitchFamily="34" charset="0"/>
                <a:cs typeface="Segoe WP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WP Semibold" panose="020B0702040204020203" pitchFamily="34" charset="0"/>
                <a:ea typeface="Segoe UI Symbol" panose="020B0502040204020203" pitchFamily="34" charset="0"/>
                <a:cs typeface="Segoe WP Semibold" panose="020B07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WP Semibold" panose="020B0702040204020203" pitchFamily="34" charset="0"/>
                <a:ea typeface="Segoe UI Symbol" panose="020B0502040204020203" pitchFamily="34" charset="0"/>
                <a:cs typeface="Segoe WP Semibold" panose="020B07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WP Semibold" panose="020B0702040204020203" pitchFamily="34" charset="0"/>
                <a:ea typeface="Segoe UI Symbol" panose="020B0502040204020203" pitchFamily="34" charset="0"/>
                <a:cs typeface="Segoe WP Semibold" panose="020B07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WP Semibold" panose="020B0702040204020203" pitchFamily="34" charset="0"/>
                <a:ea typeface="Segoe UI Symbol" panose="020B0502040204020203" pitchFamily="34" charset="0"/>
                <a:cs typeface="Segoe WP Semibold" panose="020B07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The </a:t>
            </a:r>
            <a:r>
              <a:rPr lang="cs-CZ" dirty="0" smtClean="0">
                <a:latin typeface="Segoe WP Black" panose="020B0A02040504020203" pitchFamily="34" charset="0"/>
              </a:rPr>
              <a:t>Theses.cz</a:t>
            </a:r>
            <a:r>
              <a:rPr lang="cs-CZ" dirty="0" smtClean="0"/>
              <a:t> </a:t>
            </a:r>
            <a:r>
              <a:rPr lang="en-GB" dirty="0" smtClean="0"/>
              <a:t>application is a good compromise between price and capability</a:t>
            </a:r>
            <a:r>
              <a:rPr lang="cs-CZ" dirty="0" smtClean="0"/>
              <a:t>. </a:t>
            </a:r>
            <a:r>
              <a:rPr lang="en-GB" dirty="0" smtClean="0"/>
              <a:t>Removing the 5% limit on similarity detection would help.</a:t>
            </a:r>
            <a:endParaRPr lang="cs-CZ" dirty="0"/>
          </a:p>
        </p:txBody>
      </p:sp>
      <p:sp>
        <p:nvSpPr>
          <p:cNvPr id="8" name="Zástupný symbol pro obsah 6"/>
          <p:cNvSpPr txBox="1">
            <a:spLocks/>
          </p:cNvSpPr>
          <p:nvPr/>
        </p:nvSpPr>
        <p:spPr>
          <a:xfrm>
            <a:off x="592017" y="5562478"/>
            <a:ext cx="10800000" cy="10925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Segoe WP Semibold" panose="020B0702040204020203" pitchFamily="34" charset="0"/>
                <a:ea typeface="Segoe UI Symbol" panose="020B0502040204020203" pitchFamily="34" charset="0"/>
                <a:cs typeface="Segoe WP Semibold" panose="020B07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WP Semibold" panose="020B0702040204020203" pitchFamily="34" charset="0"/>
                <a:ea typeface="Segoe UI Symbol" panose="020B0502040204020203" pitchFamily="34" charset="0"/>
                <a:cs typeface="Segoe WP Semibold" panose="020B07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WP Semibold" panose="020B0702040204020203" pitchFamily="34" charset="0"/>
                <a:ea typeface="Segoe UI Symbol" panose="020B0502040204020203" pitchFamily="34" charset="0"/>
                <a:cs typeface="Segoe WP Semibold" panose="020B07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WP Semibold" panose="020B0702040204020203" pitchFamily="34" charset="0"/>
                <a:ea typeface="Segoe UI Symbol" panose="020B0502040204020203" pitchFamily="34" charset="0"/>
                <a:cs typeface="Segoe WP Semibold" panose="020B07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WP Semibold" panose="020B0702040204020203" pitchFamily="34" charset="0"/>
                <a:ea typeface="Segoe UI Symbol" panose="020B0502040204020203" pitchFamily="34" charset="0"/>
                <a:cs typeface="Segoe WP Semibold" panose="020B07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Searching for sources </a:t>
            </a:r>
            <a:r>
              <a:rPr lang="cs-CZ" dirty="0" smtClean="0"/>
              <a:t>online </a:t>
            </a:r>
            <a:r>
              <a:rPr lang="en-GB" dirty="0" smtClean="0"/>
              <a:t>in </a:t>
            </a:r>
            <a:r>
              <a:rPr lang="cs-CZ" dirty="0" smtClean="0">
                <a:latin typeface="Segoe WP Black" panose="020B0A02040504020203" pitchFamily="34" charset="0"/>
              </a:rPr>
              <a:t>GooglePlagiarism</a:t>
            </a:r>
            <a:r>
              <a:rPr lang="cs-CZ" dirty="0" smtClean="0"/>
              <a:t> </a:t>
            </a:r>
            <a:r>
              <a:rPr lang="en-GB" dirty="0" smtClean="0"/>
              <a:t>is very effective at detecting copied texts</a:t>
            </a:r>
            <a:r>
              <a:rPr lang="cs-CZ" dirty="0" smtClean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0617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/>
          <p:cNvSpPr/>
          <p:nvPr/>
        </p:nvSpPr>
        <p:spPr>
          <a:xfrm>
            <a:off x="1437541" y="982905"/>
            <a:ext cx="9882944" cy="329211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/>
          <p:cNvSpPr/>
          <p:nvPr/>
        </p:nvSpPr>
        <p:spPr>
          <a:xfrm>
            <a:off x="1437541" y="1456419"/>
            <a:ext cx="9882944" cy="30547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 12"/>
          <p:cNvSpPr/>
          <p:nvPr/>
        </p:nvSpPr>
        <p:spPr>
          <a:xfrm>
            <a:off x="1437541" y="4305721"/>
            <a:ext cx="9882944" cy="59565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626326" y="971754"/>
            <a:ext cx="10918371" cy="5299787"/>
          </a:xfrm>
        </p:spPr>
        <p:txBody>
          <a:bodyPr>
            <a:noAutofit/>
          </a:bodyPr>
          <a:lstStyle/>
          <a:p>
            <a:pPr marL="742950" lvl="0" indent="-742950">
              <a:buFont typeface="+mj-lt"/>
              <a:buAutoNum type="arabicPeriod"/>
            </a:pPr>
            <a:r>
              <a:rPr lang="en-GB" sz="2200" dirty="0" smtClean="0">
                <a:latin typeface="Segoe WP Black" panose="020B0A02040504020203" pitchFamily="34" charset="0"/>
              </a:rPr>
              <a:t>clone</a:t>
            </a:r>
            <a:r>
              <a:rPr lang="cs-CZ" sz="2200" dirty="0" smtClean="0"/>
              <a:t> – </a:t>
            </a:r>
            <a:r>
              <a:rPr lang="en-GB" sz="2200" dirty="0" smtClean="0"/>
              <a:t>presenting another’s work</a:t>
            </a:r>
            <a:r>
              <a:rPr lang="cs-CZ" sz="2200" dirty="0" smtClean="0"/>
              <a:t>, </a:t>
            </a:r>
            <a:r>
              <a:rPr lang="en-GB" sz="2200" u="sng" dirty="0" smtClean="0"/>
              <a:t>word-for-word</a:t>
            </a:r>
            <a:r>
              <a:rPr lang="cs-CZ" sz="2200" dirty="0" smtClean="0"/>
              <a:t>, </a:t>
            </a:r>
            <a:r>
              <a:rPr lang="en-GB" sz="2200" dirty="0" smtClean="0"/>
              <a:t>as one’s own</a:t>
            </a:r>
            <a:endParaRPr lang="cs-CZ" sz="2200" dirty="0" smtClean="0"/>
          </a:p>
          <a:p>
            <a:pPr marL="742950" lvl="0" indent="-742950">
              <a:buFont typeface="+mj-lt"/>
              <a:buAutoNum type="arabicPeriod"/>
            </a:pPr>
            <a:r>
              <a:rPr lang="cs-CZ" sz="2200" dirty="0" smtClean="0">
                <a:latin typeface="Segoe WP Black" panose="020B0A02040504020203" pitchFamily="34" charset="0"/>
              </a:rPr>
              <a:t>CTRL-C</a:t>
            </a:r>
            <a:r>
              <a:rPr lang="cs-CZ" sz="2200" dirty="0" smtClean="0"/>
              <a:t> – </a:t>
            </a:r>
            <a:r>
              <a:rPr lang="en-GB" sz="2200" dirty="0" smtClean="0"/>
              <a:t>presenting another’s work as one’s own</a:t>
            </a:r>
            <a:r>
              <a:rPr lang="cs-CZ" sz="2200" dirty="0" smtClean="0"/>
              <a:t>, </a:t>
            </a:r>
            <a:r>
              <a:rPr lang="en-GB" sz="2200" u="sng" dirty="0" smtClean="0"/>
              <a:t>with minimum changes</a:t>
            </a:r>
            <a:endParaRPr lang="cs-CZ" sz="2200" u="sng" dirty="0" smtClean="0"/>
          </a:p>
          <a:p>
            <a:pPr marL="742950" lvl="0" indent="-742950">
              <a:buFont typeface="+mj-lt"/>
              <a:buAutoNum type="arabicPeriod"/>
            </a:pPr>
            <a:r>
              <a:rPr lang="en-GB" sz="2200" dirty="0" smtClean="0">
                <a:latin typeface="Segoe WP Black" panose="020B0A02040504020203" pitchFamily="34" charset="0"/>
              </a:rPr>
              <a:t>find</a:t>
            </a:r>
            <a:r>
              <a:rPr lang="cs-CZ" sz="2200" dirty="0" smtClean="0">
                <a:latin typeface="Segoe WP Black" panose="020B0A02040504020203" pitchFamily="34" charset="0"/>
              </a:rPr>
              <a:t>/</a:t>
            </a:r>
            <a:r>
              <a:rPr lang="en-GB" sz="2200" dirty="0" smtClean="0">
                <a:latin typeface="Segoe WP Black" panose="020B0A02040504020203" pitchFamily="34" charset="0"/>
              </a:rPr>
              <a:t>replace</a:t>
            </a:r>
            <a:r>
              <a:rPr lang="cs-CZ" sz="2200" dirty="0" smtClean="0">
                <a:latin typeface="Segoe WP Black" panose="020B0A02040504020203" pitchFamily="34" charset="0"/>
              </a:rPr>
              <a:t> </a:t>
            </a:r>
            <a:r>
              <a:rPr lang="cs-CZ" sz="2200" dirty="0" smtClean="0"/>
              <a:t>– </a:t>
            </a:r>
            <a:r>
              <a:rPr lang="en-GB" sz="2200" u="sng" dirty="0" smtClean="0"/>
              <a:t>changing key words and phrases</a:t>
            </a:r>
            <a:r>
              <a:rPr lang="cs-CZ" sz="2200" dirty="0" smtClean="0"/>
              <a:t> </a:t>
            </a:r>
            <a:r>
              <a:rPr lang="en-GB" sz="2200" dirty="0" smtClean="0"/>
              <a:t>but retaining the essential content of the source</a:t>
            </a:r>
            <a:endParaRPr lang="cs-CZ" sz="2200" dirty="0" smtClean="0"/>
          </a:p>
          <a:p>
            <a:pPr marL="742950" lvl="0" indent="-742950">
              <a:buFont typeface="+mj-lt"/>
              <a:buAutoNum type="arabicPeriod"/>
            </a:pPr>
            <a:r>
              <a:rPr lang="en-GB" sz="2200" dirty="0" smtClean="0">
                <a:latin typeface="Segoe WP Black" panose="020B0A02040504020203" pitchFamily="34" charset="0"/>
              </a:rPr>
              <a:t>remix </a:t>
            </a:r>
            <a:r>
              <a:rPr lang="cs-CZ" sz="2200" dirty="0" smtClean="0"/>
              <a:t>– </a:t>
            </a:r>
            <a:r>
              <a:rPr lang="en-GB" sz="2200" dirty="0" smtClean="0"/>
              <a:t>paraphrasing </a:t>
            </a:r>
            <a:r>
              <a:rPr lang="en-GB" sz="2200" u="sng" dirty="0" smtClean="0"/>
              <a:t>from several sources into a single</a:t>
            </a:r>
            <a:r>
              <a:rPr lang="cs-CZ" sz="2200" u="sng" dirty="0" smtClean="0"/>
              <a:t> text</a:t>
            </a:r>
          </a:p>
          <a:p>
            <a:pPr marL="742950" lvl="0" indent="-742950">
              <a:buFont typeface="+mj-lt"/>
              <a:buAutoNum type="arabicPeriod"/>
            </a:pPr>
            <a:r>
              <a:rPr lang="en-GB" sz="2200" dirty="0" smtClean="0">
                <a:latin typeface="Segoe WP Black" panose="020B0A02040504020203" pitchFamily="34" charset="0"/>
              </a:rPr>
              <a:t>recycle</a:t>
            </a:r>
            <a:r>
              <a:rPr lang="cs-CZ" sz="2200" dirty="0" smtClean="0"/>
              <a:t> –</a:t>
            </a:r>
            <a:r>
              <a:rPr lang="en-GB" sz="2200" dirty="0" smtClean="0"/>
              <a:t> </a:t>
            </a:r>
            <a:r>
              <a:rPr lang="en-GB" sz="2200" u="sng" dirty="0" smtClean="0"/>
              <a:t>using an author’s previous texts</a:t>
            </a:r>
            <a:r>
              <a:rPr lang="cs-CZ" sz="2200" dirty="0" smtClean="0"/>
              <a:t>, </a:t>
            </a:r>
            <a:r>
              <a:rPr lang="en-GB" sz="2200" dirty="0" smtClean="0"/>
              <a:t>without citation</a:t>
            </a:r>
            <a:endParaRPr lang="cs-CZ" sz="2200" dirty="0" smtClean="0"/>
          </a:p>
          <a:p>
            <a:pPr marL="742950" lvl="0" indent="-742950">
              <a:buFont typeface="+mj-lt"/>
              <a:buAutoNum type="arabicPeriod"/>
            </a:pPr>
            <a:r>
              <a:rPr lang="en-GB" sz="2200" dirty="0" smtClean="0">
                <a:latin typeface="Segoe WP Black" panose="020B0A02040504020203" pitchFamily="34" charset="0"/>
              </a:rPr>
              <a:t>hybrid </a:t>
            </a:r>
            <a:r>
              <a:rPr lang="cs-CZ" sz="2200" dirty="0" smtClean="0"/>
              <a:t>– </a:t>
            </a:r>
            <a:r>
              <a:rPr lang="en-GB" sz="2200" dirty="0" smtClean="0"/>
              <a:t>mixing perfectly </a:t>
            </a:r>
            <a:r>
              <a:rPr lang="cs-CZ" sz="2200" u="sng" dirty="0" smtClean="0"/>
              <a:t>cit</a:t>
            </a:r>
            <a:r>
              <a:rPr lang="en-GB" sz="2200" u="sng" dirty="0" err="1" smtClean="0"/>
              <a:t>ed</a:t>
            </a:r>
            <a:r>
              <a:rPr lang="cs-CZ" sz="2200" dirty="0" smtClean="0"/>
              <a:t> </a:t>
            </a:r>
            <a:r>
              <a:rPr lang="en-GB" sz="2200" dirty="0" smtClean="0"/>
              <a:t>sources with </a:t>
            </a:r>
            <a:r>
              <a:rPr lang="cs-CZ" sz="2200" u="sng" dirty="0" smtClean="0"/>
              <a:t>n</a:t>
            </a:r>
            <a:r>
              <a:rPr lang="en-GB" sz="2200" u="sng" dirty="0" smtClean="0"/>
              <a:t>on-cited</a:t>
            </a:r>
            <a:r>
              <a:rPr lang="en-GB" sz="2200" dirty="0" smtClean="0"/>
              <a:t> ones</a:t>
            </a:r>
            <a:endParaRPr lang="cs-CZ" sz="2200" dirty="0" smtClean="0"/>
          </a:p>
          <a:p>
            <a:pPr marL="742950" lvl="0" indent="-742950">
              <a:buFont typeface="+mj-lt"/>
              <a:buAutoNum type="arabicPeriod"/>
            </a:pPr>
            <a:r>
              <a:rPr lang="en-GB" sz="2200" dirty="0" err="1" smtClean="0">
                <a:latin typeface="Segoe WP Black" panose="020B0A02040504020203" pitchFamily="34" charset="0"/>
              </a:rPr>
              <a:t>mashup</a:t>
            </a:r>
            <a:r>
              <a:rPr lang="en-GB" sz="2200" dirty="0" smtClean="0">
                <a:latin typeface="Segoe WP Black" panose="020B0A02040504020203" pitchFamily="34" charset="0"/>
              </a:rPr>
              <a:t> </a:t>
            </a:r>
            <a:r>
              <a:rPr lang="cs-CZ" sz="2200" dirty="0" smtClean="0"/>
              <a:t>– </a:t>
            </a:r>
            <a:r>
              <a:rPr lang="en-GB" sz="2200" dirty="0" smtClean="0"/>
              <a:t>combining </a:t>
            </a:r>
            <a:r>
              <a:rPr lang="en-GB" sz="2200" u="sng" dirty="0" smtClean="0"/>
              <a:t>several non-cited</a:t>
            </a:r>
            <a:r>
              <a:rPr lang="cs-CZ" sz="2200" u="sng" dirty="0" smtClean="0"/>
              <a:t> </a:t>
            </a:r>
            <a:r>
              <a:rPr lang="en-GB" sz="2200" u="sng" dirty="0" smtClean="0"/>
              <a:t>sources</a:t>
            </a:r>
            <a:r>
              <a:rPr lang="en-GB" sz="2200" dirty="0" smtClean="0"/>
              <a:t> into a text</a:t>
            </a:r>
            <a:endParaRPr lang="cs-CZ" sz="2200" dirty="0" smtClean="0"/>
          </a:p>
          <a:p>
            <a:pPr marL="742950" lvl="0" indent="-742950">
              <a:buFont typeface="+mj-lt"/>
              <a:buAutoNum type="arabicPeriod"/>
            </a:pPr>
            <a:r>
              <a:rPr lang="en-GB" sz="2200" dirty="0" smtClean="0">
                <a:latin typeface="Segoe WP Black" panose="020B0A02040504020203" pitchFamily="34" charset="0"/>
              </a:rPr>
              <a:t>error </a:t>
            </a:r>
            <a:r>
              <a:rPr lang="cs-CZ" sz="2200" dirty="0" smtClean="0">
                <a:latin typeface="Segoe WP Black" panose="020B0A02040504020203" pitchFamily="34" charset="0"/>
              </a:rPr>
              <a:t>404 </a:t>
            </a:r>
            <a:r>
              <a:rPr lang="cs-CZ" sz="2200" dirty="0" smtClean="0"/>
              <a:t>– </a:t>
            </a:r>
            <a:r>
              <a:rPr lang="en-GB" sz="2200" u="sng" dirty="0" smtClean="0"/>
              <a:t>citations to non-existing sources</a:t>
            </a:r>
            <a:r>
              <a:rPr lang="en-GB" sz="2200" dirty="0" smtClean="0"/>
              <a:t> or incorrect information </a:t>
            </a:r>
            <a:r>
              <a:rPr lang="en-GB" sz="2200" dirty="0" smtClean="0"/>
              <a:t>about</a:t>
            </a:r>
            <a:r>
              <a:rPr lang="cs-CZ" sz="2200" dirty="0" smtClean="0"/>
              <a:t/>
            </a:r>
            <a:br>
              <a:rPr lang="cs-CZ" sz="2200" dirty="0" smtClean="0"/>
            </a:br>
            <a:r>
              <a:rPr lang="en-GB" sz="2200" dirty="0" smtClean="0"/>
              <a:t>a </a:t>
            </a:r>
            <a:r>
              <a:rPr lang="en-GB" sz="2200" dirty="0" smtClean="0"/>
              <a:t>source</a:t>
            </a:r>
            <a:endParaRPr lang="cs-CZ" sz="2200" dirty="0" smtClean="0"/>
          </a:p>
          <a:p>
            <a:pPr marL="742950" lvl="0" indent="-742950">
              <a:buFont typeface="+mj-lt"/>
              <a:buAutoNum type="arabicPeriod"/>
            </a:pPr>
            <a:r>
              <a:rPr lang="en-GB" sz="2200" dirty="0" smtClean="0">
                <a:latin typeface="Segoe WP Black" panose="020B0A02040504020203" pitchFamily="34" charset="0"/>
              </a:rPr>
              <a:t>aggregator</a:t>
            </a:r>
            <a:r>
              <a:rPr lang="cs-CZ" sz="2200" dirty="0" smtClean="0"/>
              <a:t> – </a:t>
            </a:r>
            <a:r>
              <a:rPr lang="en-GB" sz="2200" dirty="0" smtClean="0"/>
              <a:t>correct citation of foreign sources</a:t>
            </a:r>
            <a:r>
              <a:rPr lang="cs-CZ" sz="2200" dirty="0" smtClean="0"/>
              <a:t>, </a:t>
            </a:r>
            <a:r>
              <a:rPr lang="en-GB" sz="2200" dirty="0" smtClean="0"/>
              <a:t>but practically </a:t>
            </a:r>
            <a:r>
              <a:rPr lang="en-GB" sz="2200" u="sng" dirty="0" smtClean="0"/>
              <a:t>without any personal input by the author</a:t>
            </a:r>
            <a:endParaRPr lang="cs-CZ" sz="2200" dirty="0" smtClean="0"/>
          </a:p>
          <a:p>
            <a:pPr marL="742950" lvl="0" indent="-742950">
              <a:buFont typeface="+mj-lt"/>
              <a:buAutoNum type="arabicPeriod"/>
            </a:pPr>
            <a:r>
              <a:rPr lang="cs-CZ" sz="2200" dirty="0" smtClean="0">
                <a:latin typeface="Segoe WP Black" panose="020B0A02040504020203" pitchFamily="34" charset="0"/>
              </a:rPr>
              <a:t>re-tweet</a:t>
            </a:r>
            <a:r>
              <a:rPr lang="cs-CZ" sz="2200" dirty="0" smtClean="0"/>
              <a:t> – </a:t>
            </a:r>
            <a:r>
              <a:rPr lang="en-GB" sz="2200" dirty="0" smtClean="0"/>
              <a:t>correct citation</a:t>
            </a:r>
            <a:r>
              <a:rPr lang="cs-CZ" sz="2200" dirty="0" smtClean="0"/>
              <a:t>, </a:t>
            </a:r>
            <a:r>
              <a:rPr lang="en-GB" sz="2200" dirty="0" smtClean="0"/>
              <a:t>but </a:t>
            </a:r>
            <a:r>
              <a:rPr lang="en-GB" sz="2200" u="sng" dirty="0" smtClean="0"/>
              <a:t>using the original text</a:t>
            </a:r>
            <a:r>
              <a:rPr lang="cs-CZ" sz="2200" u="sng" dirty="0" smtClean="0"/>
              <a:t>/</a:t>
            </a:r>
            <a:r>
              <a:rPr lang="en-GB" sz="2200" u="sng" dirty="0" smtClean="0"/>
              <a:t>structure</a:t>
            </a:r>
            <a:r>
              <a:rPr lang="en-GB" sz="2200" dirty="0" smtClean="0"/>
              <a:t> without significant changes</a:t>
            </a:r>
            <a:endParaRPr lang="cs-CZ" sz="2200" dirty="0" smtClean="0"/>
          </a:p>
          <a:p>
            <a:pPr marL="0" lvl="0" indent="0" algn="r">
              <a:buNone/>
            </a:pPr>
            <a:r>
              <a:rPr lang="cs-CZ" sz="2200" b="1" dirty="0" smtClean="0">
                <a:solidFill>
                  <a:schemeClr val="bg1">
                    <a:lumMod val="50000"/>
                  </a:schemeClr>
                </a:solidFill>
              </a:rPr>
              <a:t>The Plagiarism Spectrum: Tagging 10 Types of Unoriginal Work</a:t>
            </a:r>
            <a:endParaRPr lang="cs-CZ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21" y="658941"/>
            <a:ext cx="4076132" cy="5434844"/>
          </a:xfrm>
          <a:prstGeom prst="rect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529108" y="2296084"/>
            <a:ext cx="10515600" cy="1325563"/>
          </a:xfrm>
        </p:spPr>
        <p:txBody>
          <a:bodyPr/>
          <a:lstStyle/>
          <a:p>
            <a:r>
              <a:rPr lang="en-GB" dirty="0" smtClean="0"/>
              <a:t>What is plagiarism</a:t>
            </a:r>
            <a:r>
              <a:rPr lang="cs-CZ" dirty="0" smtClean="0"/>
              <a:t>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4229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40741E-7 L 6.25E-7 -0.3361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5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1524000" y="4129088"/>
            <a:ext cx="9144000" cy="2420997"/>
          </a:xfrm>
        </p:spPr>
        <p:txBody>
          <a:bodyPr>
            <a:normAutofit fontScale="85000" lnSpcReduction="20000"/>
          </a:bodyPr>
          <a:lstStyle/>
          <a:p>
            <a:r>
              <a:rPr lang="en-GB" sz="3100" dirty="0" smtClean="0"/>
              <a:t>You can find detailed test results in the proceedings of the </a:t>
            </a:r>
            <a:r>
              <a:rPr lang="en-US" sz="3200" dirty="0"/>
              <a:t>Seminar </a:t>
            </a:r>
            <a:r>
              <a:rPr lang="en-US" sz="3200" dirty="0" smtClean="0"/>
              <a:t>on providing access </a:t>
            </a:r>
            <a:r>
              <a:rPr lang="en-US" sz="3200" dirty="0"/>
              <a:t>to grey </a:t>
            </a:r>
            <a:r>
              <a:rPr lang="en-US" sz="3200" dirty="0" smtClean="0"/>
              <a:t>literature</a:t>
            </a:r>
            <a:r>
              <a:rPr lang="cs-CZ" sz="3100" dirty="0" smtClean="0"/>
              <a:t> 2013</a:t>
            </a:r>
            <a:endParaRPr lang="en-US" sz="3100" dirty="0" smtClean="0"/>
          </a:p>
          <a:p>
            <a:r>
              <a:rPr lang="cs-CZ" dirty="0" smtClean="0">
                <a:hlinkClick r:id="rId3"/>
              </a:rPr>
              <a:t>http://nrgl.techlib.cz/index.php/Workshop</a:t>
            </a:r>
            <a:endParaRPr lang="cs-CZ" sz="3100" dirty="0" smtClean="0"/>
          </a:p>
          <a:p>
            <a:endParaRPr lang="cs-CZ" sz="3100" dirty="0"/>
          </a:p>
          <a:p>
            <a:r>
              <a:rPr lang="cs-CZ" sz="3100" dirty="0" smtClean="0">
                <a:latin typeface="Segoe WP Black" panose="020B0A02040504020203" pitchFamily="34" charset="0"/>
              </a:rPr>
              <a:t>Jan Mach</a:t>
            </a:r>
          </a:p>
          <a:p>
            <a:r>
              <a:rPr lang="cs-CZ" sz="3100" dirty="0" err="1" smtClean="0">
                <a:latin typeface="Segoe WP Black" panose="020B0A02040504020203" pitchFamily="34" charset="0"/>
              </a:rPr>
              <a:t>machj</a:t>
            </a:r>
            <a:r>
              <a:rPr lang="en-US" sz="3100" dirty="0" smtClean="0">
                <a:latin typeface="Segoe WP Black" panose="020B0A02040504020203" pitchFamily="34" charset="0"/>
              </a:rPr>
              <a:t>@vse.cz</a:t>
            </a:r>
            <a:endParaRPr lang="cs-CZ" sz="3100" dirty="0">
              <a:latin typeface="Segoe WP Black" panose="020B0A02040504020203" pitchFamily="34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5199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9000"/>
                    </a14:imgEffect>
                    <a14:imgEffect>
                      <a14:brightnessContrast brigh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022" y="694652"/>
            <a:ext cx="9426054" cy="5659764"/>
          </a:xfrm>
          <a:prstGeom prst="rect">
            <a:avLst/>
          </a:prstGeom>
          <a:noFill/>
          <a:ln>
            <a:noFill/>
          </a:ln>
          <a:effectLst/>
          <a:scene3d>
            <a:camera prst="perspectiveLeft" fov="1200000">
              <a:rot lat="0" lon="1200000" rev="0"/>
            </a:camera>
            <a:lightRig rig="threePt" dir="t"/>
          </a:scene3d>
        </p:spPr>
      </p:pic>
      <p:sp>
        <p:nvSpPr>
          <p:cNvPr id="11" name="TextovéPole 10"/>
          <p:cNvSpPr txBox="1"/>
          <p:nvPr/>
        </p:nvSpPr>
        <p:spPr>
          <a:xfrm>
            <a:off x="548306" y="150318"/>
            <a:ext cx="6277970" cy="1754326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cs-CZ" sz="3600" dirty="0" smtClean="0">
                <a:latin typeface="Segoe WP Black" panose="020B0A02040504020203" pitchFamily="34" charset="0"/>
                <a:cs typeface="Segoe WP Semibold" panose="020B0702040204020203" pitchFamily="34" charset="0"/>
              </a:rPr>
              <a:t>10 </a:t>
            </a:r>
            <a:r>
              <a:rPr lang="en-GB" sz="3600" dirty="0" smtClean="0">
                <a:latin typeface="Segoe WP Black" panose="020B0A02040504020203" pitchFamily="34" charset="0"/>
                <a:cs typeface="Segoe WP Semibold" panose="020B0702040204020203" pitchFamily="34" charset="0"/>
              </a:rPr>
              <a:t>types of source from which students copy</a:t>
            </a:r>
            <a:endParaRPr lang="cs-CZ" sz="3600" dirty="0">
              <a:latin typeface="Segoe WP Black" panose="020B0A02040504020203" pitchFamily="34" charset="0"/>
              <a:cs typeface="Segoe WP Semibold" panose="020B0702040204020203" pitchFamily="34" charset="0"/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1058778" y="1947306"/>
            <a:ext cx="6261521" cy="1753200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Segoe WP Black" panose="020B0A02040504020203" pitchFamily="34" charset="0"/>
                <a:cs typeface="Segoe WP Semibold" panose="020B0702040204020203" pitchFamily="34" charset="0"/>
              </a:rPr>
              <a:t>a total of </a:t>
            </a:r>
            <a:r>
              <a:rPr lang="cs-CZ" sz="3600" dirty="0" smtClean="0">
                <a:latin typeface="Segoe WP Black" panose="020B0A02040504020203" pitchFamily="34" charset="0"/>
                <a:cs typeface="Segoe WP Semibold" panose="020B0702040204020203" pitchFamily="34" charset="0"/>
              </a:rPr>
              <a:t>50</a:t>
            </a:r>
            <a:r>
              <a:rPr lang="en-GB" sz="3600" dirty="0" smtClean="0">
                <a:latin typeface="Segoe WP Black" panose="020B0A02040504020203" pitchFamily="34" charset="0"/>
                <a:cs typeface="Segoe WP Semibold" panose="020B0702040204020203" pitchFamily="34" charset="0"/>
              </a:rPr>
              <a:t> documents</a:t>
            </a:r>
            <a:r>
              <a:rPr lang="cs-CZ" sz="3600" dirty="0" smtClean="0">
                <a:latin typeface="Segoe WP Black" panose="020B0A02040504020203" pitchFamily="34" charset="0"/>
                <a:cs typeface="Segoe WP Semibold" panose="020B0702040204020203" pitchFamily="34" charset="0"/>
              </a:rPr>
              <a:t>,</a:t>
            </a:r>
            <a:r>
              <a:rPr lang="en-GB" sz="3600" dirty="0" smtClean="0">
                <a:latin typeface="Segoe WP Black" panose="020B0A02040504020203" pitchFamily="34" charset="0"/>
                <a:cs typeface="Segoe WP Semibold" panose="020B0702040204020203" pitchFamily="34" charset="0"/>
              </a:rPr>
              <a:t> a sentence and paragraph from each</a:t>
            </a:r>
            <a:endParaRPr lang="cs-CZ" sz="3600" dirty="0">
              <a:latin typeface="Segoe WP Black" panose="020B0A02040504020203" pitchFamily="34" charset="0"/>
              <a:cs typeface="Segoe WP Semibold" panose="020B0702040204020203" pitchFamily="34" charset="0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2735202" y="3777627"/>
            <a:ext cx="6446292" cy="1753200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cs-CZ" sz="3600" dirty="0" smtClean="0">
                <a:latin typeface="Segoe WP Black" panose="020B0A02040504020203" pitchFamily="34" charset="0"/>
                <a:cs typeface="Segoe WP Semibold" panose="020B0702040204020203" pitchFamily="34" charset="0"/>
              </a:rPr>
              <a:t>300 </a:t>
            </a:r>
            <a:r>
              <a:rPr lang="en-GB" sz="3600" dirty="0" smtClean="0">
                <a:latin typeface="Segoe WP Black" panose="020B0A02040504020203" pitchFamily="34" charset="0"/>
                <a:cs typeface="Segoe WP Semibold" panose="020B0702040204020203" pitchFamily="34" charset="0"/>
              </a:rPr>
              <a:t>records </a:t>
            </a:r>
            <a:r>
              <a:rPr lang="cs-CZ" sz="3600" dirty="0" smtClean="0">
                <a:latin typeface="Segoe WP Black" panose="020B0A02040504020203" pitchFamily="34" charset="0"/>
                <a:cs typeface="Segoe WP Semibold" panose="020B0702040204020203" pitchFamily="34" charset="0"/>
              </a:rPr>
              <a:t>–</a:t>
            </a:r>
            <a:r>
              <a:rPr lang="en-GB" sz="3600" dirty="0" smtClean="0">
                <a:latin typeface="Segoe WP Black" panose="020B0A02040504020203" pitchFamily="34" charset="0"/>
                <a:cs typeface="Segoe WP Semibold" panose="020B0702040204020203" pitchFamily="34" charset="0"/>
              </a:rPr>
              <a:t> fragments of text using various changes to the copied sentences</a:t>
            </a:r>
            <a:endParaRPr lang="cs-CZ" sz="3600" dirty="0">
              <a:latin typeface="Segoe WP Black" panose="020B0A02040504020203" pitchFamily="34" charset="0"/>
              <a:cs typeface="Segoe WP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80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Transformations used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 sentence with two words transposed</a:t>
            </a:r>
            <a:r>
              <a:rPr lang="cs-CZ" dirty="0" smtClean="0"/>
              <a:t>,</a:t>
            </a:r>
            <a:endParaRPr lang="cs-CZ" dirty="0"/>
          </a:p>
          <a:p>
            <a:r>
              <a:rPr lang="en-GB" dirty="0"/>
              <a:t>a sentence with diacritics removed</a:t>
            </a:r>
            <a:r>
              <a:rPr lang="cs-CZ" dirty="0" smtClean="0"/>
              <a:t>,</a:t>
            </a:r>
            <a:endParaRPr lang="cs-CZ" dirty="0"/>
          </a:p>
          <a:p>
            <a:r>
              <a:rPr lang="en-GB" dirty="0"/>
              <a:t>a sentence with a single word replaced with another with a similar meaning </a:t>
            </a:r>
            <a:r>
              <a:rPr lang="en-GB" dirty="0" smtClean="0"/>
              <a:t>- paraphrasing </a:t>
            </a:r>
            <a:r>
              <a:rPr lang="en-GB" dirty="0"/>
              <a:t>a word</a:t>
            </a:r>
            <a:r>
              <a:rPr lang="cs-CZ" dirty="0" smtClean="0"/>
              <a:t>,</a:t>
            </a:r>
            <a:endParaRPr lang="cs-CZ" dirty="0"/>
          </a:p>
          <a:p>
            <a:r>
              <a:rPr lang="en-GB" dirty="0"/>
              <a:t>a sentence with several words replaced with others with similar meanings </a:t>
            </a:r>
            <a:r>
              <a:rPr lang="en-GB" dirty="0" smtClean="0"/>
              <a:t>- paraphrasing </a:t>
            </a:r>
            <a:r>
              <a:rPr lang="en-GB" dirty="0"/>
              <a:t>a sentence</a:t>
            </a:r>
            <a:r>
              <a:rPr lang="cs-CZ" dirty="0" smtClean="0"/>
              <a:t>,</a:t>
            </a:r>
            <a:endParaRPr lang="cs-CZ" dirty="0"/>
          </a:p>
          <a:p>
            <a:r>
              <a:rPr lang="en-GB" sz="3200" dirty="0"/>
              <a:t>a sentence machine-translated into Czech/English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4102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délník 12"/>
          <p:cNvSpPr/>
          <p:nvPr/>
        </p:nvSpPr>
        <p:spPr>
          <a:xfrm>
            <a:off x="9253092" y="4859954"/>
            <a:ext cx="1670064" cy="259200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 18"/>
          <p:cNvSpPr/>
          <p:nvPr/>
        </p:nvSpPr>
        <p:spPr>
          <a:xfrm>
            <a:off x="3754965" y="6029961"/>
            <a:ext cx="1274235" cy="259200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bdélník 3"/>
          <p:cNvSpPr/>
          <p:nvPr/>
        </p:nvSpPr>
        <p:spPr>
          <a:xfrm>
            <a:off x="4170119" y="1524722"/>
            <a:ext cx="2383081" cy="259200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4170119" y="1887660"/>
            <a:ext cx="2535482" cy="259200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 5"/>
          <p:cNvSpPr/>
          <p:nvPr/>
        </p:nvSpPr>
        <p:spPr>
          <a:xfrm>
            <a:off x="6787497" y="2469759"/>
            <a:ext cx="2204103" cy="259200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/>
          <p:cNvSpPr/>
          <p:nvPr/>
        </p:nvSpPr>
        <p:spPr>
          <a:xfrm>
            <a:off x="5464576" y="2815582"/>
            <a:ext cx="3405104" cy="259200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/>
          <p:cNvSpPr/>
          <p:nvPr/>
        </p:nvSpPr>
        <p:spPr>
          <a:xfrm>
            <a:off x="5464800" y="3186314"/>
            <a:ext cx="3957600" cy="259200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/>
          <p:cNvSpPr/>
          <p:nvPr/>
        </p:nvSpPr>
        <p:spPr>
          <a:xfrm>
            <a:off x="5464800" y="3547287"/>
            <a:ext cx="4365226" cy="259200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/>
          <p:cNvSpPr/>
          <p:nvPr/>
        </p:nvSpPr>
        <p:spPr>
          <a:xfrm>
            <a:off x="5464800" y="3933073"/>
            <a:ext cx="2762462" cy="236282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/>
          <p:cNvSpPr/>
          <p:nvPr/>
        </p:nvSpPr>
        <p:spPr>
          <a:xfrm>
            <a:off x="1594624" y="4500955"/>
            <a:ext cx="4449336" cy="259200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bdélník 11"/>
          <p:cNvSpPr/>
          <p:nvPr/>
        </p:nvSpPr>
        <p:spPr>
          <a:xfrm>
            <a:off x="2068327" y="4248465"/>
            <a:ext cx="964806" cy="252490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bdélník 13"/>
          <p:cNvSpPr/>
          <p:nvPr/>
        </p:nvSpPr>
        <p:spPr>
          <a:xfrm>
            <a:off x="3477609" y="5428877"/>
            <a:ext cx="2856284" cy="273044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474780"/>
            <a:ext cx="10515600" cy="5168908"/>
          </a:xfrm>
        </p:spPr>
        <p:txBody>
          <a:bodyPr>
            <a:normAutofit fontScale="92500"/>
          </a:bodyPr>
          <a:lstStyle/>
          <a:p>
            <a:pPr marL="742950" lvl="0" indent="-742950">
              <a:buFont typeface="+mj-lt"/>
              <a:buAutoNum type="arabicPeriod"/>
            </a:pPr>
            <a:r>
              <a:rPr lang="en-GB" sz="1800" dirty="0"/>
              <a:t>The application is able to detect a single sentence copied from a source document</a:t>
            </a:r>
            <a:r>
              <a:rPr lang="cs-CZ" sz="1800" dirty="0" smtClean="0"/>
              <a:t>.</a:t>
            </a:r>
            <a:endParaRPr lang="cs-CZ" sz="1800" dirty="0"/>
          </a:p>
          <a:p>
            <a:pPr marL="742950" lvl="0" indent="-742950">
              <a:buFont typeface="+mj-lt"/>
              <a:buAutoNum type="arabicPeriod"/>
            </a:pPr>
            <a:r>
              <a:rPr lang="en-GB" sz="1800" dirty="0"/>
              <a:t>The application is able to detect a single paragraph copied from a source document. The application is not affected by potential line breaks, indexes etc. in the source or tested document</a:t>
            </a:r>
            <a:r>
              <a:rPr lang="cs-CZ" sz="1800" dirty="0" smtClean="0"/>
              <a:t>.</a:t>
            </a:r>
            <a:endParaRPr lang="cs-CZ" sz="1800" dirty="0"/>
          </a:p>
          <a:p>
            <a:pPr marL="742950" lvl="0" indent="-742950">
              <a:buFont typeface="+mj-lt"/>
              <a:buAutoNum type="arabicPeriod"/>
            </a:pPr>
            <a:r>
              <a:rPr lang="en-GB" sz="1800" dirty="0"/>
              <a:t>Successful detection is not impacted if the plagiarist adds/removes a word in the copied sentence</a:t>
            </a:r>
            <a:r>
              <a:rPr lang="cs-CZ" sz="1800" dirty="0" smtClean="0"/>
              <a:t>.</a:t>
            </a:r>
            <a:endParaRPr lang="cs-CZ" sz="1800" dirty="0"/>
          </a:p>
          <a:p>
            <a:pPr marL="742950" lvl="0" indent="-742950">
              <a:buFont typeface="+mj-lt"/>
              <a:buAutoNum type="arabicPeriod"/>
            </a:pPr>
            <a:r>
              <a:rPr lang="en-GB" sz="1800" dirty="0"/>
              <a:t>The application can detect Czech texts irrespective of the use of diacritics</a:t>
            </a:r>
            <a:r>
              <a:rPr lang="cs-CZ" sz="1800" dirty="0" smtClean="0"/>
              <a:t>.</a:t>
            </a:r>
            <a:endParaRPr lang="cs-CZ" sz="1800" dirty="0"/>
          </a:p>
          <a:p>
            <a:pPr marL="742950" lvl="0" indent="-742950">
              <a:buFont typeface="+mj-lt"/>
              <a:buAutoNum type="arabicPeriod"/>
            </a:pPr>
            <a:r>
              <a:rPr lang="en-GB" sz="1800" dirty="0"/>
              <a:t>Successful detection is not impacted if the plagiarist paraphrases a single word in a sentence</a:t>
            </a:r>
            <a:r>
              <a:rPr lang="cs-CZ" sz="1800" dirty="0" smtClean="0"/>
              <a:t>.</a:t>
            </a:r>
            <a:endParaRPr lang="cs-CZ" sz="1800" dirty="0"/>
          </a:p>
          <a:p>
            <a:pPr marL="742950" lvl="0" indent="-742950">
              <a:buFont typeface="+mj-lt"/>
              <a:buAutoNum type="arabicPeriod"/>
            </a:pPr>
            <a:r>
              <a:rPr lang="en-GB" sz="1800" dirty="0"/>
              <a:t>Successful detection is not impacted if the plagiarist paraphrases a whole sentence</a:t>
            </a:r>
            <a:r>
              <a:rPr lang="cs-CZ" sz="1800" dirty="0" smtClean="0"/>
              <a:t>.</a:t>
            </a:r>
            <a:endParaRPr lang="cs-CZ" sz="1800" dirty="0"/>
          </a:p>
          <a:p>
            <a:pPr marL="742950" lvl="0" indent="-742950">
              <a:buFont typeface="+mj-lt"/>
              <a:buAutoNum type="arabicPeriod"/>
            </a:pPr>
            <a:r>
              <a:rPr lang="en-GB" sz="1800" dirty="0"/>
              <a:t>Successful detection is not impacted if the plagiarist translates text from/to Czech</a:t>
            </a:r>
            <a:r>
              <a:rPr lang="cs-CZ" sz="1800" dirty="0" smtClean="0"/>
              <a:t>.</a:t>
            </a:r>
            <a:endParaRPr lang="cs-CZ" sz="1800" dirty="0"/>
          </a:p>
          <a:p>
            <a:pPr marL="742950" lvl="0" indent="-742950">
              <a:buFont typeface="+mj-lt"/>
              <a:buAutoNum type="arabicPeriod"/>
            </a:pPr>
            <a:r>
              <a:rPr lang="en-GB" sz="1800" dirty="0"/>
              <a:t>The Theses.cz system should achieve the best results in the detection of </a:t>
            </a:r>
            <a:r>
              <a:rPr lang="cs-CZ" sz="1800" dirty="0" smtClean="0"/>
              <a:t/>
            </a:r>
            <a:br>
              <a:rPr lang="cs-CZ" sz="1800" dirty="0" smtClean="0"/>
            </a:br>
            <a:r>
              <a:rPr lang="en-GB" sz="1800" dirty="0" smtClean="0"/>
              <a:t>plagiarism </a:t>
            </a:r>
            <a:r>
              <a:rPr lang="en-GB" sz="1800" dirty="0"/>
              <a:t>in Czech theses and dissertations</a:t>
            </a:r>
            <a:r>
              <a:rPr lang="cs-CZ" sz="1800" dirty="0" smtClean="0"/>
              <a:t>.</a:t>
            </a:r>
            <a:endParaRPr lang="cs-CZ" sz="1800" dirty="0"/>
          </a:p>
          <a:p>
            <a:pPr marL="742950" lvl="0" indent="-742950">
              <a:buFont typeface="+mj-lt"/>
              <a:buAutoNum type="arabicPeriod"/>
            </a:pPr>
            <a:r>
              <a:rPr lang="en-GB" sz="1800" dirty="0"/>
              <a:t>A low percentage of the total number of similarities will be detected from the </a:t>
            </a:r>
            <a:r>
              <a:rPr lang="en-GB" sz="1800" dirty="0" err="1"/>
              <a:t>Anopress</a:t>
            </a:r>
            <a:r>
              <a:rPr lang="en-GB" sz="1800" dirty="0"/>
              <a:t> source compared to sources freely available on the internet</a:t>
            </a:r>
            <a:r>
              <a:rPr lang="cs-CZ" sz="1800" dirty="0" smtClean="0"/>
              <a:t>.</a:t>
            </a:r>
            <a:endParaRPr lang="cs-CZ" sz="1800" dirty="0"/>
          </a:p>
          <a:p>
            <a:pPr marL="742950" lvl="0" indent="-742950">
              <a:buFont typeface="+mj-lt"/>
              <a:buAutoNum type="arabicPeriod"/>
            </a:pPr>
            <a:r>
              <a:rPr lang="en-GB" sz="1800" dirty="0"/>
              <a:t>Better results with </a:t>
            </a:r>
            <a:r>
              <a:rPr lang="en-GB" sz="1800" dirty="0" err="1" smtClean="0"/>
              <a:t>EI</a:t>
            </a:r>
            <a:r>
              <a:rPr lang="cs-CZ" sz="1800" dirty="0" smtClean="0"/>
              <a:t>R</a:t>
            </a:r>
            <a:r>
              <a:rPr lang="en-GB" sz="1800" dirty="0" smtClean="0"/>
              <a:t> </a:t>
            </a:r>
            <a:r>
              <a:rPr lang="en-GB" sz="1800" dirty="0"/>
              <a:t>and Open Access sources are achieved by foreign tools rather than Czech ones</a:t>
            </a:r>
            <a:r>
              <a:rPr lang="cs-CZ" sz="1800" dirty="0" smtClean="0"/>
              <a:t>.</a:t>
            </a:r>
            <a:endParaRPr lang="cs-CZ" sz="1800" dirty="0"/>
          </a:p>
          <a:p>
            <a:pPr marL="742950" lvl="0" indent="-742950">
              <a:buFont typeface="+mj-lt"/>
              <a:buAutoNum type="arabicPeriod"/>
            </a:pPr>
            <a:r>
              <a:rPr lang="en-GB" sz="1800" dirty="0"/>
              <a:t>Very good results for web sources will be achieved by systems using web search services</a:t>
            </a:r>
            <a:r>
              <a:rPr lang="cs-CZ" sz="1800" dirty="0" smtClean="0"/>
              <a:t>.</a:t>
            </a:r>
            <a:endParaRPr lang="cs-CZ" sz="18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Hypotheses checked</a:t>
            </a:r>
            <a:endParaRPr lang="cs-CZ" dirty="0"/>
          </a:p>
        </p:txBody>
      </p:sp>
      <p:pic>
        <p:nvPicPr>
          <p:cNvPr id="18" name="Obrázek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499" y="1727270"/>
            <a:ext cx="7743657" cy="4589173"/>
          </a:xfrm>
          <a:prstGeom prst="rect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</a:gradFill>
        </p:spPr>
      </p:pic>
    </p:spTree>
    <p:extLst>
      <p:ext uri="{BB962C8B-B14F-4D97-AF65-F5344CB8AC3E}">
        <p14:creationId xmlns:p14="http://schemas.microsoft.com/office/powerpoint/2010/main" val="420336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3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TURNITIN</a:t>
            </a:r>
            <a:endParaRPr lang="cs-CZ" dirty="0"/>
          </a:p>
        </p:txBody>
      </p:sp>
      <p:sp>
        <p:nvSpPr>
          <p:cNvPr id="11" name="Zástupný symbol pro text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ABOUT THE APPLICATION</a:t>
            </a:r>
            <a:endParaRPr lang="cs-CZ" dirty="0"/>
          </a:p>
        </p:txBody>
      </p:sp>
      <p:sp>
        <p:nvSpPr>
          <p:cNvPr id="12" name="Zástupný symbol pro obsah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cs-CZ" dirty="0" smtClean="0"/>
              <a:t>15 </a:t>
            </a:r>
            <a:r>
              <a:rPr lang="en-GB" dirty="0" smtClean="0"/>
              <a:t>language variants without Czech</a:t>
            </a:r>
            <a:endParaRPr lang="cs-CZ" dirty="0" smtClean="0"/>
          </a:p>
          <a:p>
            <a:r>
              <a:rPr lang="en-GB" dirty="0" smtClean="0"/>
              <a:t>large database of texts</a:t>
            </a:r>
            <a:endParaRPr lang="cs-CZ" dirty="0" smtClean="0"/>
          </a:p>
          <a:p>
            <a:r>
              <a:rPr lang="en-GB" dirty="0" smtClean="0"/>
              <a:t>price based on number of students</a:t>
            </a:r>
            <a:r>
              <a:rPr lang="cs-CZ" dirty="0" smtClean="0"/>
              <a:t>,</a:t>
            </a:r>
            <a:r>
              <a:rPr lang="en-GB" dirty="0" smtClean="0"/>
              <a:t> hundreds of thousands of crowns</a:t>
            </a:r>
            <a:endParaRPr lang="cs-CZ" dirty="0" smtClean="0"/>
          </a:p>
          <a:p>
            <a:r>
              <a:rPr lang="en-GB" dirty="0" smtClean="0"/>
              <a:t>integration with </a:t>
            </a:r>
            <a:r>
              <a:rPr lang="cs-CZ" dirty="0" err="1" smtClean="0"/>
              <a:t>MOODLE</a:t>
            </a:r>
            <a:r>
              <a:rPr lang="cs-CZ" dirty="0" smtClean="0"/>
              <a:t> </a:t>
            </a:r>
            <a:r>
              <a:rPr lang="en-GB" dirty="0" err="1" smtClean="0"/>
              <a:t>syst</a:t>
            </a:r>
            <a:r>
              <a:rPr lang="cs-CZ" dirty="0" smtClean="0"/>
              <a:t>e</a:t>
            </a:r>
            <a:r>
              <a:rPr lang="en-GB" dirty="0" smtClean="0"/>
              <a:t>m</a:t>
            </a:r>
            <a:r>
              <a:rPr lang="cs-CZ" dirty="0" smtClean="0"/>
              <a:t> and </a:t>
            </a:r>
            <a:r>
              <a:rPr lang="cs-CZ" dirty="0" err="1" smtClean="0"/>
              <a:t>others</a:t>
            </a:r>
            <a:r>
              <a:rPr lang="cs-CZ" dirty="0" smtClean="0"/>
              <a:t>, </a:t>
            </a:r>
            <a:r>
              <a:rPr lang="en-GB" dirty="0" smtClean="0"/>
              <a:t>no </a:t>
            </a:r>
            <a:r>
              <a:rPr lang="cs-CZ" dirty="0" smtClean="0"/>
              <a:t>API</a:t>
            </a:r>
          </a:p>
          <a:p>
            <a:r>
              <a:rPr lang="cs-CZ" dirty="0" smtClean="0"/>
              <a:t>GradeMark </a:t>
            </a:r>
            <a:r>
              <a:rPr lang="en-GB" dirty="0" smtClean="0"/>
              <a:t>and</a:t>
            </a:r>
            <a:r>
              <a:rPr lang="cs-CZ" dirty="0" smtClean="0"/>
              <a:t> PeerMark</a:t>
            </a:r>
            <a:r>
              <a:rPr lang="en-GB" dirty="0" smtClean="0"/>
              <a:t> modules</a:t>
            </a:r>
            <a:endParaRPr lang="cs-CZ" dirty="0" smtClean="0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 smtClean="0"/>
              <a:t>EVALUATION OF SIMILARITIES</a:t>
            </a:r>
            <a:endParaRPr lang="cs-CZ" dirty="0"/>
          </a:p>
        </p:txBody>
      </p:sp>
      <p:sp>
        <p:nvSpPr>
          <p:cNvPr id="14" name="Zástupný symbol pro obsah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processing within </a:t>
            </a:r>
            <a:r>
              <a:rPr lang="cs-CZ" dirty="0" smtClean="0"/>
              <a:t>30 s</a:t>
            </a:r>
          </a:p>
          <a:p>
            <a:r>
              <a:rPr lang="en-GB" dirty="0" smtClean="0"/>
              <a:t>configurable size of searched similarities</a:t>
            </a:r>
            <a:r>
              <a:rPr lang="cs-CZ" dirty="0" smtClean="0"/>
              <a:t>,</a:t>
            </a:r>
            <a:r>
              <a:rPr lang="en-GB" dirty="0" smtClean="0"/>
              <a:t> possibility to exclude citations</a:t>
            </a:r>
            <a:endParaRPr lang="cs-CZ" dirty="0" smtClean="0"/>
          </a:p>
          <a:p>
            <a:r>
              <a:rPr lang="en-GB" dirty="0" smtClean="0"/>
              <a:t>very clear and functional interface with similarities</a:t>
            </a:r>
            <a:r>
              <a:rPr lang="cs-CZ" dirty="0" smtClean="0"/>
              <a:t>,</a:t>
            </a:r>
            <a:r>
              <a:rPr lang="en-GB" dirty="0" smtClean="0"/>
              <a:t> association of sources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1626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42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3000"/>
            <a:lum/>
          </a:blip>
          <a:srcRect/>
          <a:stretch>
            <a:fillRect t="-24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EPHORUS</a:t>
            </a:r>
            <a:endParaRPr lang="cs-CZ" dirty="0"/>
          </a:p>
        </p:txBody>
      </p:sp>
      <p:sp>
        <p:nvSpPr>
          <p:cNvPr id="11" name="Zástupný symbol pro text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ABOUT THE APPLICATION</a:t>
            </a:r>
            <a:endParaRPr 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application is used by over </a:t>
            </a:r>
            <a:r>
              <a:rPr lang="cs-CZ" dirty="0" smtClean="0"/>
              <a:t>3</a:t>
            </a:r>
            <a:r>
              <a:rPr lang="en-GB" dirty="0" smtClean="0"/>
              <a:t>,</a:t>
            </a:r>
            <a:r>
              <a:rPr lang="cs-CZ" dirty="0" smtClean="0"/>
              <a:t>000 </a:t>
            </a:r>
            <a:r>
              <a:rPr lang="en-GB" dirty="0" smtClean="0"/>
              <a:t>schools and universities</a:t>
            </a:r>
            <a:r>
              <a:rPr lang="cs-CZ" dirty="0" smtClean="0"/>
              <a:t>,</a:t>
            </a:r>
            <a:r>
              <a:rPr lang="en-GB" dirty="0" smtClean="0"/>
              <a:t> 4 schools in the CR</a:t>
            </a:r>
            <a:r>
              <a:rPr lang="cs-CZ" dirty="0" smtClean="0"/>
              <a:t> (</a:t>
            </a:r>
            <a:r>
              <a:rPr lang="en-GB" dirty="0" smtClean="0"/>
              <a:t>Faculty of Business Administration at the University of Economics, Prague</a:t>
            </a:r>
            <a:r>
              <a:rPr lang="cs-CZ" dirty="0" smtClean="0"/>
              <a:t>)</a:t>
            </a:r>
            <a:endParaRPr lang="en-US" dirty="0" smtClean="0"/>
          </a:p>
          <a:p>
            <a:r>
              <a:rPr lang="en-GB" dirty="0" smtClean="0"/>
              <a:t>interface in Czech</a:t>
            </a:r>
            <a:endParaRPr lang="cs-CZ" dirty="0" smtClean="0"/>
          </a:p>
          <a:p>
            <a:r>
              <a:rPr lang="en-GB" dirty="0" smtClean="0"/>
              <a:t>operator claims a database with billions of web pages</a:t>
            </a:r>
            <a:r>
              <a:rPr lang="en-US" dirty="0" smtClean="0"/>
              <a:t>, submitted works</a:t>
            </a:r>
            <a:r>
              <a:rPr lang="cs-CZ" dirty="0" smtClean="0"/>
              <a:t>, </a:t>
            </a:r>
            <a:r>
              <a:rPr lang="cs-CZ" dirty="0" err="1" smtClean="0"/>
              <a:t>journal</a:t>
            </a:r>
            <a:r>
              <a:rPr lang="cs-CZ" dirty="0" smtClean="0"/>
              <a:t> </a:t>
            </a:r>
            <a:r>
              <a:rPr lang="en-GB" dirty="0" smtClean="0"/>
              <a:t>texts </a:t>
            </a:r>
            <a:r>
              <a:rPr lang="en-GB" dirty="0" err="1" smtClean="0"/>
              <a:t>etc</a:t>
            </a:r>
            <a:r>
              <a:rPr lang="cs-CZ" dirty="0" smtClean="0"/>
              <a:t>.</a:t>
            </a:r>
            <a:endParaRPr lang="cs-CZ" dirty="0" smtClean="0">
              <a:latin typeface="Segoe WP Black" panose="020B0A02040504020203" pitchFamily="34" charset="0"/>
            </a:endParaRP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s-CZ" dirty="0" smtClean="0"/>
              <a:t>EVALUATION OF SIMILARITIES</a:t>
            </a:r>
            <a:endParaRPr lang="cs-CZ" dirty="0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possible to define a min. similarity percentage</a:t>
            </a:r>
            <a:endParaRPr lang="cs-CZ" dirty="0" smtClean="0"/>
          </a:p>
          <a:p>
            <a:r>
              <a:rPr lang="en-GB" dirty="0" smtClean="0"/>
              <a:t>results sent by </a:t>
            </a:r>
            <a:r>
              <a:rPr lang="cs-CZ" dirty="0" smtClean="0"/>
              <a:t>e-mail,</a:t>
            </a:r>
            <a:r>
              <a:rPr lang="en-GB" dirty="0" smtClean="0"/>
              <a:t> </a:t>
            </a:r>
            <a:r>
              <a:rPr lang="cs-CZ" dirty="0" err="1" smtClean="0"/>
              <a:t>attachments</a:t>
            </a:r>
            <a:r>
              <a:rPr lang="cs-CZ" dirty="0" smtClean="0"/>
              <a:t> </a:t>
            </a:r>
            <a:r>
              <a:rPr lang="en-GB" dirty="0" smtClean="0"/>
              <a:t>in </a:t>
            </a:r>
            <a:r>
              <a:rPr lang="cs-CZ" dirty="0" smtClean="0"/>
              <a:t>PDF</a:t>
            </a:r>
          </a:p>
          <a:p>
            <a:r>
              <a:rPr lang="en-GB" dirty="0" smtClean="0"/>
              <a:t>basic web interface</a:t>
            </a:r>
            <a:endParaRPr lang="cs-CZ" dirty="0" smtClean="0"/>
          </a:p>
          <a:p>
            <a:r>
              <a:rPr lang="en-GB" dirty="0" smtClean="0"/>
              <a:t>no source de-duplication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180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4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élník 6"/>
          <p:cNvSpPr/>
          <p:nvPr/>
        </p:nvSpPr>
        <p:spPr>
          <a:xfrm>
            <a:off x="2977486" y="5515969"/>
            <a:ext cx="3027529" cy="584579"/>
          </a:xfrm>
          <a:prstGeom prst="roundRect">
            <a:avLst/>
          </a:prstGeom>
          <a:gradFill>
            <a:gsLst>
              <a:gs pos="0">
                <a:schemeClr val="accent3">
                  <a:lumMod val="20000"/>
                  <a:lumOff val="80000"/>
                  <a:alpha val="10000"/>
                </a:schemeClr>
              </a:gs>
              <a:gs pos="17000">
                <a:schemeClr val="accent1">
                  <a:lumMod val="40000"/>
                  <a:lumOff val="60000"/>
                  <a:alpha val="10000"/>
                </a:schemeClr>
              </a:gs>
              <a:gs pos="100000">
                <a:schemeClr val="accent1">
                  <a:lumMod val="100000"/>
                  <a:alpha val="10000"/>
                </a:schemeClr>
              </a:gs>
            </a:gsLst>
            <a:path path="circle">
              <a:fillToRect r="100000" b="100000"/>
            </a:path>
          </a:gra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Zaoblený obdélník 9"/>
          <p:cNvSpPr/>
          <p:nvPr/>
        </p:nvSpPr>
        <p:spPr>
          <a:xfrm>
            <a:off x="8493456" y="5515969"/>
            <a:ext cx="3027529" cy="584579"/>
          </a:xfrm>
          <a:prstGeom prst="roundRect">
            <a:avLst/>
          </a:prstGeom>
          <a:gradFill>
            <a:gsLst>
              <a:gs pos="0">
                <a:schemeClr val="accent3">
                  <a:lumMod val="20000"/>
                  <a:lumOff val="80000"/>
                  <a:alpha val="10000"/>
                </a:schemeClr>
              </a:gs>
              <a:gs pos="17000">
                <a:schemeClr val="accent1">
                  <a:lumMod val="40000"/>
                  <a:lumOff val="60000"/>
                  <a:alpha val="10000"/>
                </a:schemeClr>
              </a:gs>
              <a:gs pos="100000">
                <a:schemeClr val="accent1">
                  <a:lumMod val="100000"/>
                  <a:alpha val="10000"/>
                </a:schemeClr>
              </a:gs>
            </a:gsLst>
            <a:path path="circle">
              <a:fillToRect r="100000" b="100000"/>
            </a:path>
          </a:gra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87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3243</TotalTime>
  <Words>968</Words>
  <Application>Microsoft Office PowerPoint</Application>
  <PresentationFormat>Širokoúhlá obrazovka</PresentationFormat>
  <Paragraphs>140</Paragraphs>
  <Slides>20</Slides>
  <Notes>12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6" baseType="lpstr">
      <vt:lpstr>Arial</vt:lpstr>
      <vt:lpstr>Calibri</vt:lpstr>
      <vt:lpstr>Segoe UI Symbol</vt:lpstr>
      <vt:lpstr>Segoe WP Black</vt:lpstr>
      <vt:lpstr>Segoe WP Semibold</vt:lpstr>
      <vt:lpstr>Motiv Office</vt:lpstr>
      <vt:lpstr>Anti-plagiarism tools for our repositories</vt:lpstr>
      <vt:lpstr>What is plagiarism?</vt:lpstr>
      <vt:lpstr>Prezentace aplikace PowerPoint</vt:lpstr>
      <vt:lpstr>Transformations used</vt:lpstr>
      <vt:lpstr>Hypotheses checked</vt:lpstr>
      <vt:lpstr>TURNITIN</vt:lpstr>
      <vt:lpstr>Prezentace aplikace PowerPoint</vt:lpstr>
      <vt:lpstr>EPHORUS</vt:lpstr>
      <vt:lpstr>Prezentace aplikace PowerPoint</vt:lpstr>
      <vt:lpstr>MUNI SYSTEMS</vt:lpstr>
      <vt:lpstr>Prezentace aplikace PowerPoint</vt:lpstr>
      <vt:lpstr>GooglePlagiarism</vt:lpstr>
      <vt:lpstr>Prezentace aplikace PowerPoint</vt:lpstr>
      <vt:lpstr>Evaluation of system control and function</vt:lpstr>
      <vt:lpstr>Number of documents detected according to source</vt:lpstr>
      <vt:lpstr>Number of documents detected according to document language</vt:lpstr>
      <vt:lpstr>Number of records detected according to type of change – suspicion of plagiarism</vt:lpstr>
      <vt:lpstr>Number of detected records according to type of change – proof of plagiarism</vt:lpstr>
      <vt:lpstr>Final summary</vt:lpstr>
      <vt:lpstr>Prezentace aplikace PowerPoint</vt:lpstr>
    </vt:vector>
  </TitlesOfParts>
  <Company>VŠE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Antiplagiátorské nástroje pro naše repozitáře</dc:title>
  <dc:creator>Jan Mach</dc:creator>
  <cp:keywords>NUŠL</cp:keywords>
  <cp:lastModifiedBy>Jan Mach</cp:lastModifiedBy>
  <cp:revision>110</cp:revision>
  <dcterms:created xsi:type="dcterms:W3CDTF">2013-09-13T18:03:39Z</dcterms:created>
  <dcterms:modified xsi:type="dcterms:W3CDTF">2013-10-09T08:40:48Z</dcterms:modified>
</cp:coreProperties>
</file>