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88" r:id="rId3"/>
    <p:sldId id="297" r:id="rId4"/>
    <p:sldId id="298" r:id="rId5"/>
    <p:sldId id="289" r:id="rId6"/>
    <p:sldId id="292" r:id="rId7"/>
    <p:sldId id="290" r:id="rId8"/>
    <p:sldId id="259" r:id="rId9"/>
    <p:sldId id="263" r:id="rId10"/>
    <p:sldId id="264" r:id="rId11"/>
    <p:sldId id="265" r:id="rId12"/>
    <p:sldId id="266" r:id="rId13"/>
    <p:sldId id="267" r:id="rId14"/>
    <p:sldId id="268" r:id="rId15"/>
    <p:sldId id="269" r:id="rId16"/>
    <p:sldId id="270" r:id="rId17"/>
    <p:sldId id="271" r:id="rId18"/>
    <p:sldId id="284" r:id="rId19"/>
    <p:sldId id="285" r:id="rId20"/>
    <p:sldId id="272" r:id="rId21"/>
    <p:sldId id="273" r:id="rId22"/>
    <p:sldId id="274" r:id="rId23"/>
    <p:sldId id="275" r:id="rId24"/>
    <p:sldId id="276" r:id="rId25"/>
    <p:sldId id="277" r:id="rId26"/>
    <p:sldId id="278" r:id="rId27"/>
    <p:sldId id="279" r:id="rId28"/>
    <p:sldId id="280" r:id="rId29"/>
    <p:sldId id="281" r:id="rId30"/>
    <p:sldId id="282" r:id="rId31"/>
    <p:sldId id="291" r:id="rId32"/>
    <p:sldId id="283" r:id="rId33"/>
    <p:sldId id="286" r:id="rId34"/>
    <p:sldId id="293" r:id="rId35"/>
    <p:sldId id="294" r:id="rId36"/>
    <p:sldId id="295" r:id="rId37"/>
    <p:sldId id="296" r:id="rId38"/>
    <p:sldId id="258" r:id="rId39"/>
    <p:sldId id="260" r:id="rId40"/>
    <p:sldId id="261" r:id="rId41"/>
    <p:sldId id="287" r:id="rId42"/>
    <p:sldId id="26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292929"/>
    <a:srgbClr val="4D4D4D"/>
    <a:srgbClr val="5F5F5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32"/>
      </p:cViewPr>
      <p:guideLst>
        <p:guide orient="horz" pos="2160"/>
        <p:guide pos="2880"/>
      </p:guideLst>
    </p:cSldViewPr>
  </p:slideViewPr>
  <p:notesTextViewPr>
    <p:cViewPr>
      <p:scale>
        <a:sx n="1" d="1"/>
        <a:sy n="1" d="1"/>
      </p:scale>
      <p:origin x="0" y="0"/>
    </p:cViewPr>
  </p:notesTextViewPr>
  <p:sorterViewPr>
    <p:cViewPr>
      <p:scale>
        <a:sx n="100" d="100"/>
        <a:sy n="100" d="100"/>
      </p:scale>
      <p:origin x="0" y="12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6D666B-6916-4FE6-BDEC-842B4E07FF40}" type="datetimeFigureOut">
              <a:rPr lang="en-US" smtClean="0"/>
              <a:t>11/9/2015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326F1-E7A5-4582-B60A-CCE5D24A36B9}" type="slidenum">
              <a:rPr lang="en-US" smtClean="0"/>
              <a:t>‹#›</a:t>
            </a:fld>
            <a:endParaRPr lang="en-US"/>
          </a:p>
        </p:txBody>
      </p:sp>
    </p:spTree>
    <p:extLst>
      <p:ext uri="{BB962C8B-B14F-4D97-AF65-F5344CB8AC3E}">
        <p14:creationId xmlns:p14="http://schemas.microsoft.com/office/powerpoint/2010/main" val="416017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77664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38182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86642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180198-EEE8-4F30-A352-005D4CF5E4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171259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180198-EEE8-4F30-A352-005D4CF5E4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190580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180198-EEE8-4F30-A352-005D4CF5E4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274977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180198-EEE8-4F30-A352-005D4CF5E4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136055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180198-EEE8-4F30-A352-005D4CF5E406}"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163137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180198-EEE8-4F30-A352-005D4CF5E406}"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22432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180198-EEE8-4F30-A352-005D4CF5E406}"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237983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180198-EEE8-4F30-A352-005D4CF5E406}"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251580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80198-EEE8-4F30-A352-005D4CF5E406}"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255043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80198-EEE8-4F30-A352-005D4CF5E406}"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254412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80198-EEE8-4F30-A352-005D4CF5E406}"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2D597-D3EA-4ECB-996B-538D6898AAAC}" type="slidenum">
              <a:rPr lang="en-US" smtClean="0"/>
              <a:t>‹#›</a:t>
            </a:fld>
            <a:endParaRPr lang="en-US"/>
          </a:p>
        </p:txBody>
      </p:sp>
    </p:spTree>
    <p:extLst>
      <p:ext uri="{BB962C8B-B14F-4D97-AF65-F5344CB8AC3E}">
        <p14:creationId xmlns:p14="http://schemas.microsoft.com/office/powerpoint/2010/main" val="25108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80198-EEE8-4F30-A352-005D4CF5E406}" type="datetimeFigureOut">
              <a:rPr lang="en-US" smtClean="0"/>
              <a:t>11/9/2015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2D597-D3EA-4ECB-996B-538D6898AAAC}" type="slidenum">
              <a:rPr lang="en-US" smtClean="0"/>
              <a:t>‹#›</a:t>
            </a:fld>
            <a:endParaRPr lang="en-US"/>
          </a:p>
        </p:txBody>
      </p:sp>
    </p:spTree>
    <p:extLst>
      <p:ext uri="{BB962C8B-B14F-4D97-AF65-F5344CB8AC3E}">
        <p14:creationId xmlns:p14="http://schemas.microsoft.com/office/powerpoint/2010/main" val="3937838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hyperlink" Target="http://turnitin.com/en_us/training/student-training/viewing-originality-report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turnitin.com/en_us/training/instructor-training" TargetMode="External"/><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7.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36.png"/></Relationships>
</file>

<file path=ppt/slides/_rels/slide41.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tags" Target="../tags/tag14.xml"/><Relationship Id="rId7" Type="http://schemas.openxmlformats.org/officeDocument/2006/relationships/notesSlide" Target="../notesSlides/notesSlide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7.xml"/><Relationship Id="rId5" Type="http://schemas.openxmlformats.org/officeDocument/2006/relationships/tags" Target="../tags/tag16.xml"/><Relationship Id="rId10" Type="http://schemas.openxmlformats.org/officeDocument/2006/relationships/image" Target="../media/image36.png"/><Relationship Id="rId4" Type="http://schemas.openxmlformats.org/officeDocument/2006/relationships/tags" Target="../tags/tag15.xml"/><Relationship Id="rId9" Type="http://schemas.openxmlformats.org/officeDocument/2006/relationships/hyperlink" Target="http://rscapin.youcanbook.me/"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www.turnitin.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a:xfrm rot="16200000">
            <a:off x="4393406" y="-4393406"/>
            <a:ext cx="357188" cy="9144000"/>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9900"/>
              </a:solidFill>
            </a:endParaRPr>
          </a:p>
        </p:txBody>
      </p:sp>
      <p:sp>
        <p:nvSpPr>
          <p:cNvPr id="5" name="Rectangle 4"/>
          <p:cNvSpPr/>
          <p:nvPr>
            <p:custDataLst>
              <p:tags r:id="rId3"/>
            </p:custDataLst>
          </p:nvPr>
        </p:nvSpPr>
        <p:spPr>
          <a:xfrm rot="10800000">
            <a:off x="-20652" y="0"/>
            <a:ext cx="357188" cy="6858000"/>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9900"/>
              </a:solidFill>
            </a:endParaRPr>
          </a:p>
        </p:txBody>
      </p:sp>
      <p:sp>
        <p:nvSpPr>
          <p:cNvPr id="6" name="Rectangle 5"/>
          <p:cNvSpPr/>
          <p:nvPr>
            <p:custDataLst>
              <p:tags r:id="rId4"/>
            </p:custDataLst>
          </p:nvPr>
        </p:nvSpPr>
        <p:spPr>
          <a:xfrm rot="10800000">
            <a:off x="8786812" y="0"/>
            <a:ext cx="357188" cy="6858000"/>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9900"/>
              </a:solidFill>
            </a:endParaRPr>
          </a:p>
        </p:txBody>
      </p:sp>
      <p:sp>
        <p:nvSpPr>
          <p:cNvPr id="7" name="Rectangle 6"/>
          <p:cNvSpPr/>
          <p:nvPr>
            <p:custDataLst>
              <p:tags r:id="rId5"/>
            </p:custDataLst>
          </p:nvPr>
        </p:nvSpPr>
        <p:spPr>
          <a:xfrm rot="16200000">
            <a:off x="4372753" y="2121090"/>
            <a:ext cx="357188" cy="9144000"/>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9900"/>
              </a:solidFill>
            </a:endParaRPr>
          </a:p>
        </p:txBody>
      </p:sp>
      <p:sp>
        <p:nvSpPr>
          <p:cNvPr id="14" name="Subtitle 2"/>
          <p:cNvSpPr txBox="1">
            <a:spLocks/>
          </p:cNvSpPr>
          <p:nvPr>
            <p:custDataLst>
              <p:tags r:id="rId6"/>
            </p:custDataLst>
          </p:nvPr>
        </p:nvSpPr>
        <p:spPr>
          <a:xfrm>
            <a:off x="611188" y="4976208"/>
            <a:ext cx="7921625" cy="1538287"/>
          </a:xfrm>
          <a:prstGeom prst="rect">
            <a:avLst/>
          </a:prstGeom>
        </p:spPr>
        <p:txBody>
          <a:bodyPr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ctr">
              <a:buFont typeface="Arial" pitchFamily="34" charset="0"/>
              <a:buNone/>
              <a:defRPr/>
            </a:pPr>
            <a:r>
              <a:rPr lang="pt-BR" sz="3000" b="1" dirty="0" smtClean="0">
                <a:solidFill>
                  <a:schemeClr val="bg1">
                    <a:lumMod val="50000"/>
                  </a:schemeClr>
                </a:solidFill>
                <a:latin typeface="Calibri" pitchFamily="34" charset="0"/>
                <a:cs typeface="Calibri" pitchFamily="34" charset="0"/>
              </a:rPr>
              <a:t>Rafael Scapin, Ph.D.</a:t>
            </a:r>
          </a:p>
          <a:p>
            <a:pPr algn="ctr">
              <a:buFont typeface="Arial" pitchFamily="34" charset="0"/>
              <a:buNone/>
              <a:defRPr/>
            </a:pPr>
            <a:r>
              <a:rPr lang="pt-BR" b="1" dirty="0" smtClean="0">
                <a:solidFill>
                  <a:schemeClr val="bg1">
                    <a:lumMod val="50000"/>
                  </a:schemeClr>
                </a:solidFill>
                <a:latin typeface="Calibri" pitchFamily="34" charset="0"/>
                <a:cs typeface="Calibri" pitchFamily="34" charset="0"/>
              </a:rPr>
              <a:t>Coordinator of Educational Technology  </a:t>
            </a:r>
          </a:p>
          <a:p>
            <a:pPr algn="ctr">
              <a:buFont typeface="Arial" pitchFamily="34" charset="0"/>
              <a:buNone/>
              <a:defRPr/>
            </a:pPr>
            <a:r>
              <a:rPr lang="pt-BR" b="1" dirty="0" smtClean="0">
                <a:solidFill>
                  <a:schemeClr val="bg1">
                    <a:lumMod val="50000"/>
                  </a:schemeClr>
                </a:solidFill>
                <a:latin typeface="Calibri" pitchFamily="34" charset="0"/>
                <a:cs typeface="Calibri" pitchFamily="34" charset="0"/>
              </a:rPr>
              <a:t>Dawson College  </a:t>
            </a:r>
            <a:endParaRPr lang="en-US" b="1" dirty="0">
              <a:solidFill>
                <a:schemeClr val="bg1">
                  <a:lumMod val="50000"/>
                </a:schemeClr>
              </a:solidFill>
              <a:latin typeface="Calibri" pitchFamily="34" charset="0"/>
              <a:cs typeface="Calibri" pitchFamily="34" charset="0"/>
            </a:endParaRPr>
          </a:p>
        </p:txBody>
      </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39000" y="5863618"/>
            <a:ext cx="1456011" cy="509423"/>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45385" y="623918"/>
            <a:ext cx="2811923" cy="2811923"/>
          </a:xfrm>
          <a:prstGeom prst="rect">
            <a:avLst/>
          </a:prstGeom>
        </p:spPr>
      </p:pic>
      <p:sp>
        <p:nvSpPr>
          <p:cNvPr id="3" name="TextBox 2"/>
          <p:cNvSpPr txBox="1"/>
          <p:nvPr/>
        </p:nvSpPr>
        <p:spPr>
          <a:xfrm>
            <a:off x="881840" y="3035511"/>
            <a:ext cx="7339012" cy="1945148"/>
          </a:xfrm>
          <a:prstGeom prst="rect">
            <a:avLst/>
          </a:prstGeom>
          <a:noFill/>
        </p:spPr>
        <p:txBody>
          <a:bodyPr wrap="square" rtlCol="0">
            <a:spAutoFit/>
          </a:bodyPr>
          <a:lstStyle/>
          <a:p>
            <a:pPr algn="ctr">
              <a:lnSpc>
                <a:spcPct val="160000"/>
              </a:lnSpc>
            </a:pPr>
            <a:r>
              <a:rPr lang="en-US" sz="3200" b="1" dirty="0">
                <a:latin typeface="Calibri" pitchFamily="34" charset="0"/>
                <a:cs typeface="Calibri" pitchFamily="34" charset="0"/>
              </a:rPr>
              <a:t>Introduction to </a:t>
            </a:r>
            <a:r>
              <a:rPr lang="en-US" sz="3200" b="1" dirty="0" err="1">
                <a:latin typeface="Calibri" pitchFamily="34" charset="0"/>
                <a:cs typeface="Calibri" pitchFamily="34" charset="0"/>
              </a:rPr>
              <a:t>Turnitin</a:t>
            </a:r>
            <a:r>
              <a:rPr lang="en-US" sz="3200" b="1" dirty="0">
                <a:latin typeface="Calibri" pitchFamily="34" charset="0"/>
                <a:cs typeface="Calibri" pitchFamily="34" charset="0"/>
              </a:rPr>
              <a:t>: </a:t>
            </a:r>
          </a:p>
          <a:p>
            <a:pPr algn="ctr">
              <a:lnSpc>
                <a:spcPct val="160000"/>
              </a:lnSpc>
            </a:pPr>
            <a:r>
              <a:rPr lang="en-US" sz="3200" b="1" dirty="0">
                <a:latin typeface="Calibri" pitchFamily="34" charset="0"/>
                <a:cs typeface="Calibri" pitchFamily="34" charset="0"/>
              </a:rPr>
              <a:t>The Anti-Plagiarism Prevention Service</a:t>
            </a:r>
          </a:p>
          <a:p>
            <a:endParaRPr lang="en-US" dirty="0"/>
          </a:p>
        </p:txBody>
      </p:sp>
    </p:spTree>
    <p:custDataLst>
      <p:tags r:id="rId1"/>
    </p:custDataLst>
    <p:extLst>
      <p:ext uri="{BB962C8B-B14F-4D97-AF65-F5344CB8AC3E}">
        <p14:creationId xmlns:p14="http://schemas.microsoft.com/office/powerpoint/2010/main" val="2664808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Classes</a:t>
            </a:r>
            <a:endParaRPr lang="en-US" sz="36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97351"/>
            <a:ext cx="8077200" cy="3964421"/>
          </a:xfrm>
          <a:prstGeom prst="rect">
            <a:avLst/>
          </a:prstGeom>
        </p:spPr>
      </p:pic>
      <p:sp>
        <p:nvSpPr>
          <p:cNvPr id="3" name="Right Arrow 2"/>
          <p:cNvSpPr/>
          <p:nvPr/>
        </p:nvSpPr>
        <p:spPr>
          <a:xfrm rot="7399078">
            <a:off x="7880062" y="2481439"/>
            <a:ext cx="990600" cy="6096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93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Classes</a:t>
            </a:r>
            <a:endParaRPr lang="en-US" sz="36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90600"/>
            <a:ext cx="7315200" cy="5739038"/>
          </a:xfrm>
          <a:prstGeom prst="rect">
            <a:avLst/>
          </a:prstGeom>
        </p:spPr>
      </p:pic>
    </p:spTree>
    <p:extLst>
      <p:ext uri="{BB962C8B-B14F-4D97-AF65-F5344CB8AC3E}">
        <p14:creationId xmlns:p14="http://schemas.microsoft.com/office/powerpoint/2010/main" val="3214858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Classes</a:t>
            </a:r>
            <a:endParaRPr lang="en-US" sz="36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269" y="1447800"/>
            <a:ext cx="5757862" cy="4020853"/>
          </a:xfrm>
          <a:prstGeom prst="rect">
            <a:avLst/>
          </a:prstGeom>
        </p:spPr>
      </p:pic>
    </p:spTree>
    <p:extLst>
      <p:ext uri="{BB962C8B-B14F-4D97-AF65-F5344CB8AC3E}">
        <p14:creationId xmlns:p14="http://schemas.microsoft.com/office/powerpoint/2010/main" val="3149804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Classes</a:t>
            </a:r>
            <a:endParaRPr lang="en-US" sz="36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606" y="1892667"/>
            <a:ext cx="7965393" cy="3665564"/>
          </a:xfrm>
          <a:prstGeom prst="rect">
            <a:avLst/>
          </a:prstGeom>
        </p:spPr>
      </p:pic>
      <p:sp>
        <p:nvSpPr>
          <p:cNvPr id="4" name="Rectangle 3"/>
          <p:cNvSpPr/>
          <p:nvPr/>
        </p:nvSpPr>
        <p:spPr>
          <a:xfrm>
            <a:off x="838200" y="4724400"/>
            <a:ext cx="7848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100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Students to a Class</a:t>
            </a:r>
            <a:endParaRPr lang="en-US" sz="3600" b="1" dirty="0">
              <a:solidFill>
                <a:schemeClr val="tx1"/>
              </a:solidFill>
            </a:endParaRPr>
          </a:p>
        </p:txBody>
      </p:sp>
      <p:sp>
        <p:nvSpPr>
          <p:cNvPr id="2" name="TextBox 1"/>
          <p:cNvSpPr txBox="1"/>
          <p:nvPr/>
        </p:nvSpPr>
        <p:spPr>
          <a:xfrm>
            <a:off x="1143000" y="1524000"/>
            <a:ext cx="7086600" cy="2585323"/>
          </a:xfrm>
          <a:prstGeom prst="rect">
            <a:avLst/>
          </a:prstGeom>
          <a:noFill/>
        </p:spPr>
        <p:txBody>
          <a:bodyPr wrap="square" rtlCol="0">
            <a:spAutoFit/>
          </a:bodyPr>
          <a:lstStyle/>
          <a:p>
            <a:pPr algn="ctr"/>
            <a:r>
              <a:rPr lang="pt-BR" sz="3200" b="1" dirty="0" smtClean="0">
                <a:solidFill>
                  <a:srgbClr val="0070C0"/>
                </a:solidFill>
              </a:rPr>
              <a:t>2 Ways</a:t>
            </a:r>
          </a:p>
          <a:p>
            <a:pPr algn="ctr"/>
            <a:endParaRPr lang="pt-BR" sz="2800" b="1" dirty="0" smtClean="0"/>
          </a:p>
          <a:p>
            <a:endParaRPr lang="pt-BR" dirty="0"/>
          </a:p>
          <a:p>
            <a:pPr marL="342900" indent="-342900">
              <a:buAutoNum type="arabicParenR"/>
            </a:pPr>
            <a:r>
              <a:rPr lang="pt-BR" sz="2800" b="1" dirty="0" smtClean="0"/>
              <a:t>Students enroll themselves</a:t>
            </a:r>
          </a:p>
          <a:p>
            <a:pPr marL="342900" indent="-342900">
              <a:buAutoNum type="arabicParenR"/>
            </a:pPr>
            <a:endParaRPr lang="pt-BR" sz="2800" b="1" dirty="0"/>
          </a:p>
          <a:p>
            <a:pPr marL="342900" indent="-342900">
              <a:buAutoNum type="arabicParenR"/>
            </a:pPr>
            <a:r>
              <a:rPr lang="pt-BR" sz="2800" b="1" dirty="0" smtClean="0"/>
              <a:t>Teacher enrolls them manually</a:t>
            </a:r>
            <a:endParaRPr lang="en-US" sz="2800" b="1" dirty="0"/>
          </a:p>
        </p:txBody>
      </p:sp>
    </p:spTree>
    <p:extLst>
      <p:ext uri="{BB962C8B-B14F-4D97-AF65-F5344CB8AC3E}">
        <p14:creationId xmlns:p14="http://schemas.microsoft.com/office/powerpoint/2010/main" val="3148881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Students to a Class</a:t>
            </a:r>
            <a:endParaRPr lang="en-US" sz="3600" b="1" dirty="0">
              <a:solidFill>
                <a:schemeClr val="tx1"/>
              </a:solidFill>
            </a:endParaRPr>
          </a:p>
        </p:txBody>
      </p:sp>
      <p:sp>
        <p:nvSpPr>
          <p:cNvPr id="2" name="TextBox 1"/>
          <p:cNvSpPr txBox="1"/>
          <p:nvPr/>
        </p:nvSpPr>
        <p:spPr>
          <a:xfrm>
            <a:off x="1104900" y="990600"/>
            <a:ext cx="7086600" cy="584775"/>
          </a:xfrm>
          <a:prstGeom prst="rect">
            <a:avLst/>
          </a:prstGeom>
          <a:noFill/>
        </p:spPr>
        <p:txBody>
          <a:bodyPr wrap="square" rtlCol="0">
            <a:spAutoFit/>
          </a:bodyPr>
          <a:lstStyle/>
          <a:p>
            <a:pPr algn="ctr"/>
            <a:r>
              <a:rPr lang="pt-BR" sz="3200" b="1" dirty="0" smtClean="0">
                <a:solidFill>
                  <a:srgbClr val="0070C0"/>
                </a:solidFill>
              </a:rPr>
              <a:t>Manual Enrollment </a:t>
            </a:r>
            <a:endParaRPr lang="pt-BR" sz="3200" b="1"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405337"/>
            <a:ext cx="7924800" cy="2468380"/>
          </a:xfrm>
          <a:prstGeom prst="rect">
            <a:avLst/>
          </a:prstGeom>
        </p:spPr>
      </p:pic>
      <p:sp>
        <p:nvSpPr>
          <p:cNvPr id="4" name="Down Arrow 3"/>
          <p:cNvSpPr/>
          <p:nvPr/>
        </p:nvSpPr>
        <p:spPr>
          <a:xfrm rot="1934611">
            <a:off x="5648217" y="2583683"/>
            <a:ext cx="457200" cy="6858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67000" y="1904288"/>
            <a:ext cx="3962400" cy="461665"/>
          </a:xfrm>
          <a:prstGeom prst="rect">
            <a:avLst/>
          </a:prstGeom>
          <a:noFill/>
        </p:spPr>
        <p:txBody>
          <a:bodyPr wrap="square" rtlCol="0">
            <a:spAutoFit/>
          </a:bodyPr>
          <a:lstStyle/>
          <a:p>
            <a:pPr algn="ctr"/>
            <a:r>
              <a:rPr lang="pt-BR" sz="2400" b="1" dirty="0" smtClean="0">
                <a:solidFill>
                  <a:srgbClr val="C00000"/>
                </a:solidFill>
              </a:rPr>
              <a:t>One by one</a:t>
            </a:r>
            <a:endParaRPr lang="en-US" sz="2400" b="1" dirty="0">
              <a:solidFill>
                <a:srgbClr val="C00000"/>
              </a:solidFill>
            </a:endParaRPr>
          </a:p>
        </p:txBody>
      </p:sp>
    </p:spTree>
    <p:extLst>
      <p:ext uri="{BB962C8B-B14F-4D97-AF65-F5344CB8AC3E}">
        <p14:creationId xmlns:p14="http://schemas.microsoft.com/office/powerpoint/2010/main" val="3670015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Students to a Class</a:t>
            </a:r>
            <a:endParaRPr lang="en-US" sz="3600" b="1" dirty="0">
              <a:solidFill>
                <a:schemeClr val="tx1"/>
              </a:solidFill>
            </a:endParaRPr>
          </a:p>
        </p:txBody>
      </p:sp>
      <p:sp>
        <p:nvSpPr>
          <p:cNvPr id="2" name="TextBox 1"/>
          <p:cNvSpPr txBox="1"/>
          <p:nvPr/>
        </p:nvSpPr>
        <p:spPr>
          <a:xfrm>
            <a:off x="1104900" y="990600"/>
            <a:ext cx="7086600" cy="584775"/>
          </a:xfrm>
          <a:prstGeom prst="rect">
            <a:avLst/>
          </a:prstGeom>
          <a:noFill/>
        </p:spPr>
        <p:txBody>
          <a:bodyPr wrap="square" rtlCol="0">
            <a:spAutoFit/>
          </a:bodyPr>
          <a:lstStyle/>
          <a:p>
            <a:pPr algn="ctr"/>
            <a:r>
              <a:rPr lang="pt-BR" sz="3200" b="1" dirty="0" smtClean="0">
                <a:solidFill>
                  <a:srgbClr val="0070C0"/>
                </a:solidFill>
              </a:rPr>
              <a:t>Manual Enrollment </a:t>
            </a:r>
            <a:endParaRPr lang="pt-BR" sz="3200" b="1"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405337"/>
            <a:ext cx="7924800" cy="2468380"/>
          </a:xfrm>
          <a:prstGeom prst="rect">
            <a:avLst/>
          </a:prstGeom>
        </p:spPr>
      </p:pic>
      <p:sp>
        <p:nvSpPr>
          <p:cNvPr id="4" name="Down Arrow 3"/>
          <p:cNvSpPr/>
          <p:nvPr/>
        </p:nvSpPr>
        <p:spPr>
          <a:xfrm rot="1934611">
            <a:off x="6853291" y="2583683"/>
            <a:ext cx="457200" cy="6858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667000" y="1904288"/>
            <a:ext cx="3962400" cy="461665"/>
          </a:xfrm>
          <a:prstGeom prst="rect">
            <a:avLst/>
          </a:prstGeom>
          <a:noFill/>
        </p:spPr>
        <p:txBody>
          <a:bodyPr wrap="square" rtlCol="0">
            <a:spAutoFit/>
          </a:bodyPr>
          <a:lstStyle/>
          <a:p>
            <a:pPr algn="ctr"/>
            <a:r>
              <a:rPr lang="pt-BR" sz="2400" b="1" dirty="0" smtClean="0">
                <a:solidFill>
                  <a:srgbClr val="C00000"/>
                </a:solidFill>
              </a:rPr>
              <a:t>As a batch file (student list)</a:t>
            </a:r>
            <a:endParaRPr lang="en-US" sz="2400" b="1" dirty="0">
              <a:solidFill>
                <a:srgbClr val="C00000"/>
              </a:solidFill>
            </a:endParaRPr>
          </a:p>
        </p:txBody>
      </p:sp>
    </p:spTree>
    <p:extLst>
      <p:ext uri="{BB962C8B-B14F-4D97-AF65-F5344CB8AC3E}">
        <p14:creationId xmlns:p14="http://schemas.microsoft.com/office/powerpoint/2010/main" val="1317161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Students to a Class</a:t>
            </a:r>
            <a:endParaRPr lang="en-US" sz="3600" b="1" dirty="0">
              <a:solidFill>
                <a:schemeClr val="tx1"/>
              </a:solidFill>
            </a:endParaRPr>
          </a:p>
        </p:txBody>
      </p:sp>
      <p:sp>
        <p:nvSpPr>
          <p:cNvPr id="2" name="TextBox 1"/>
          <p:cNvSpPr txBox="1"/>
          <p:nvPr/>
        </p:nvSpPr>
        <p:spPr>
          <a:xfrm>
            <a:off x="1104900" y="990600"/>
            <a:ext cx="7086600" cy="584775"/>
          </a:xfrm>
          <a:prstGeom prst="rect">
            <a:avLst/>
          </a:prstGeom>
          <a:noFill/>
        </p:spPr>
        <p:txBody>
          <a:bodyPr wrap="square" rtlCol="0">
            <a:spAutoFit/>
          </a:bodyPr>
          <a:lstStyle/>
          <a:p>
            <a:pPr algn="ctr"/>
            <a:r>
              <a:rPr lang="pt-BR" sz="3200" b="1" dirty="0" smtClean="0">
                <a:solidFill>
                  <a:srgbClr val="0070C0"/>
                </a:solidFill>
              </a:rPr>
              <a:t>Students enroll themselves</a:t>
            </a:r>
            <a:endParaRPr lang="pt-BR" sz="3200" b="1"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459" y="1752600"/>
            <a:ext cx="7391400" cy="3773641"/>
          </a:xfrm>
          <a:prstGeom prst="rect">
            <a:avLst/>
          </a:prstGeom>
        </p:spPr>
      </p:pic>
    </p:spTree>
    <p:extLst>
      <p:ext uri="{BB962C8B-B14F-4D97-AF65-F5344CB8AC3E}">
        <p14:creationId xmlns:p14="http://schemas.microsoft.com/office/powerpoint/2010/main" val="1246452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Students to a Class</a:t>
            </a:r>
            <a:endParaRPr lang="en-US" sz="3600" b="1" dirty="0">
              <a:solidFill>
                <a:schemeClr val="tx1"/>
              </a:solidFill>
            </a:endParaRPr>
          </a:p>
        </p:txBody>
      </p:sp>
      <p:sp>
        <p:nvSpPr>
          <p:cNvPr id="2" name="TextBox 1"/>
          <p:cNvSpPr txBox="1"/>
          <p:nvPr/>
        </p:nvSpPr>
        <p:spPr>
          <a:xfrm>
            <a:off x="1104900" y="761288"/>
            <a:ext cx="7086600" cy="584775"/>
          </a:xfrm>
          <a:prstGeom prst="rect">
            <a:avLst/>
          </a:prstGeom>
          <a:noFill/>
        </p:spPr>
        <p:txBody>
          <a:bodyPr wrap="square" rtlCol="0">
            <a:spAutoFit/>
          </a:bodyPr>
          <a:lstStyle/>
          <a:p>
            <a:pPr algn="ctr"/>
            <a:r>
              <a:rPr lang="pt-BR" sz="3200" b="1" dirty="0" smtClean="0">
                <a:solidFill>
                  <a:srgbClr val="0070C0"/>
                </a:solidFill>
              </a:rPr>
              <a:t>Students enroll themselves</a:t>
            </a:r>
            <a:endParaRPr lang="pt-BR" sz="3200" b="1"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634" y="1346063"/>
            <a:ext cx="4610100" cy="5269879"/>
          </a:xfrm>
          <a:prstGeom prst="rect">
            <a:avLst/>
          </a:prstGeom>
        </p:spPr>
      </p:pic>
    </p:spTree>
    <p:extLst>
      <p:ext uri="{BB962C8B-B14F-4D97-AF65-F5344CB8AC3E}">
        <p14:creationId xmlns:p14="http://schemas.microsoft.com/office/powerpoint/2010/main" val="4185083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Adding Students to a Class</a:t>
            </a:r>
            <a:endParaRPr lang="en-US" sz="3600" b="1" dirty="0">
              <a:solidFill>
                <a:schemeClr val="tx1"/>
              </a:solidFill>
            </a:endParaRPr>
          </a:p>
        </p:txBody>
      </p:sp>
      <p:sp>
        <p:nvSpPr>
          <p:cNvPr id="2" name="TextBox 1"/>
          <p:cNvSpPr txBox="1"/>
          <p:nvPr/>
        </p:nvSpPr>
        <p:spPr>
          <a:xfrm>
            <a:off x="1104900" y="761288"/>
            <a:ext cx="7086600" cy="584775"/>
          </a:xfrm>
          <a:prstGeom prst="rect">
            <a:avLst/>
          </a:prstGeom>
          <a:noFill/>
        </p:spPr>
        <p:txBody>
          <a:bodyPr wrap="square" rtlCol="0">
            <a:spAutoFit/>
          </a:bodyPr>
          <a:lstStyle/>
          <a:p>
            <a:pPr algn="ctr"/>
            <a:r>
              <a:rPr lang="pt-BR" sz="3200" b="1" dirty="0" smtClean="0">
                <a:solidFill>
                  <a:srgbClr val="0070C0"/>
                </a:solidFill>
              </a:rPr>
              <a:t>Students enroll themselves</a:t>
            </a:r>
            <a:endParaRPr lang="pt-BR" sz="3200" b="1"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3766952" cy="5226222"/>
          </a:xfrm>
          <a:prstGeom prst="rect">
            <a:avLst/>
          </a:prstGeom>
        </p:spPr>
      </p:pic>
      <p:sp>
        <p:nvSpPr>
          <p:cNvPr id="4" name="Right Brace 3"/>
          <p:cNvSpPr/>
          <p:nvPr/>
        </p:nvSpPr>
        <p:spPr>
          <a:xfrm>
            <a:off x="6096000" y="4343400"/>
            <a:ext cx="457200" cy="20574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673553" y="4800600"/>
            <a:ext cx="2057400" cy="1200329"/>
          </a:xfrm>
          <a:prstGeom prst="rect">
            <a:avLst/>
          </a:prstGeom>
          <a:noFill/>
        </p:spPr>
        <p:txBody>
          <a:bodyPr wrap="square" rtlCol="0">
            <a:spAutoFit/>
          </a:bodyPr>
          <a:lstStyle/>
          <a:p>
            <a:r>
              <a:rPr lang="pt-BR" b="1" dirty="0" smtClean="0"/>
              <a:t>Student will provide his/her email and create a password</a:t>
            </a:r>
            <a:endParaRPr lang="en-US" b="1" dirty="0"/>
          </a:p>
        </p:txBody>
      </p:sp>
    </p:spTree>
    <p:extLst>
      <p:ext uri="{BB962C8B-B14F-4D97-AF65-F5344CB8AC3E}">
        <p14:creationId xmlns:p14="http://schemas.microsoft.com/office/powerpoint/2010/main" val="3704180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762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What is Turnitin ?</a:t>
            </a:r>
            <a:endParaRPr lang="en-US" sz="3600" b="1" dirty="0">
              <a:solidFill>
                <a:schemeClr val="tx1"/>
              </a:solidFill>
            </a:endParaRPr>
          </a:p>
        </p:txBody>
      </p:sp>
      <p:sp>
        <p:nvSpPr>
          <p:cNvPr id="2" name="TextBox 1"/>
          <p:cNvSpPr txBox="1"/>
          <p:nvPr/>
        </p:nvSpPr>
        <p:spPr>
          <a:xfrm>
            <a:off x="762000" y="685800"/>
            <a:ext cx="7543800" cy="6463308"/>
          </a:xfrm>
          <a:prstGeom prst="rect">
            <a:avLst/>
          </a:prstGeom>
          <a:noFill/>
        </p:spPr>
        <p:txBody>
          <a:bodyPr wrap="square" rtlCol="0">
            <a:spAutoFit/>
          </a:bodyPr>
          <a:lstStyle/>
          <a:p>
            <a:pPr algn="ctr"/>
            <a:r>
              <a:rPr lang="pt-BR" sz="4000" b="1" dirty="0" smtClean="0">
                <a:solidFill>
                  <a:srgbClr val="C00000"/>
                </a:solidFill>
              </a:rPr>
              <a:t>What it does </a:t>
            </a:r>
          </a:p>
          <a:p>
            <a:endParaRPr lang="pt-BR" sz="2400" b="1" dirty="0"/>
          </a:p>
          <a:p>
            <a:r>
              <a:rPr lang="en-US" sz="2400" b="1" dirty="0" err="1" smtClean="0"/>
              <a:t>Turnitin</a:t>
            </a:r>
            <a:r>
              <a:rPr lang="en-US" sz="2400" dirty="0" smtClean="0"/>
              <a:t> </a:t>
            </a:r>
            <a:r>
              <a:rPr lang="en-US" sz="2400" u="sng" dirty="0" smtClean="0"/>
              <a:t>compares </a:t>
            </a:r>
            <a:r>
              <a:rPr lang="en-US" sz="2400" u="sng" dirty="0"/>
              <a:t>papers to a vast repository of data </a:t>
            </a:r>
            <a:r>
              <a:rPr lang="en-US" sz="2400" dirty="0"/>
              <a:t>to </a:t>
            </a:r>
            <a:r>
              <a:rPr lang="en-US" sz="2400" u="sng" dirty="0"/>
              <a:t>deliver originality reports </a:t>
            </a:r>
            <a:r>
              <a:rPr lang="en-US" sz="2400" dirty="0"/>
              <a:t>in just a few seconds</a:t>
            </a:r>
            <a:r>
              <a:rPr lang="en-US" sz="2400" dirty="0" smtClean="0"/>
              <a:t>.</a:t>
            </a:r>
          </a:p>
          <a:p>
            <a:endParaRPr lang="pt-BR" sz="2400" dirty="0"/>
          </a:p>
          <a:p>
            <a:pPr algn="ctr"/>
            <a:r>
              <a:rPr lang="pt-BR" sz="4000" b="1" dirty="0" smtClean="0">
                <a:solidFill>
                  <a:srgbClr val="C00000"/>
                </a:solidFill>
              </a:rPr>
              <a:t>How it does</a:t>
            </a:r>
          </a:p>
          <a:p>
            <a:endParaRPr lang="pt-BR" sz="2400" b="1" dirty="0" smtClean="0">
              <a:solidFill>
                <a:srgbClr val="C00000"/>
              </a:solidFill>
            </a:endParaRPr>
          </a:p>
          <a:p>
            <a:pPr marL="285750" indent="-285750">
              <a:buFont typeface="Arial" panose="020B0604020202020204" pitchFamily="34" charset="0"/>
              <a:buChar char="•"/>
            </a:pPr>
            <a:r>
              <a:rPr lang="en-US" sz="2400" dirty="0" smtClean="0"/>
              <a:t>The </a:t>
            </a:r>
            <a:r>
              <a:rPr lang="en-US" sz="2400" dirty="0" err="1"/>
              <a:t>Turnitin</a:t>
            </a:r>
            <a:r>
              <a:rPr lang="en-US" sz="2400" dirty="0"/>
              <a:t> Web Crawler scans and indexes new and existing content from the Web in the </a:t>
            </a:r>
            <a:r>
              <a:rPr lang="en-US" sz="2400" dirty="0" err="1"/>
              <a:t>Turnitin</a:t>
            </a:r>
            <a:r>
              <a:rPr lang="en-US" sz="2400" dirty="0"/>
              <a:t> database.</a:t>
            </a:r>
          </a:p>
          <a:p>
            <a:pPr marL="285750" indent="-285750">
              <a:buFont typeface="Arial" panose="020B0604020202020204" pitchFamily="34" charset="0"/>
              <a:buChar char="•"/>
            </a:pPr>
            <a:r>
              <a:rPr lang="en-US" sz="2400" dirty="0"/>
              <a:t>A student uploads a paper to Turnitin.com</a:t>
            </a:r>
          </a:p>
          <a:p>
            <a:pPr marL="285750" indent="-285750">
              <a:buFont typeface="Arial" panose="020B0604020202020204" pitchFamily="34" charset="0"/>
              <a:buChar char="•"/>
            </a:pPr>
            <a:r>
              <a:rPr lang="en-US" sz="2400" dirty="0"/>
              <a:t>The paper is compared to </a:t>
            </a:r>
            <a:r>
              <a:rPr lang="en-US" sz="2400" u="sng" dirty="0"/>
              <a:t>millions of books/publications</a:t>
            </a:r>
            <a:r>
              <a:rPr lang="en-US" sz="2400" dirty="0"/>
              <a:t>; over </a:t>
            </a:r>
            <a:r>
              <a:rPr lang="en-US" sz="2400" b="1" u="sng" dirty="0">
                <a:solidFill>
                  <a:srgbClr val="0070C0"/>
                </a:solidFill>
              </a:rPr>
              <a:t>45 billion web pages</a:t>
            </a:r>
            <a:r>
              <a:rPr lang="en-US" sz="2400" dirty="0"/>
              <a:t>; and </a:t>
            </a:r>
            <a:r>
              <a:rPr lang="en-US" sz="2400" b="1" u="sng" dirty="0">
                <a:solidFill>
                  <a:srgbClr val="0070C0"/>
                </a:solidFill>
              </a:rPr>
              <a:t>337 million student papers</a:t>
            </a:r>
            <a:r>
              <a:rPr lang="en-US" sz="2400" u="sng" dirty="0"/>
              <a:t>.</a:t>
            </a:r>
          </a:p>
          <a:p>
            <a:pPr marL="285750" indent="-285750">
              <a:buFont typeface="Arial" panose="020B0604020202020204" pitchFamily="34" charset="0"/>
              <a:buChar char="•"/>
            </a:pPr>
            <a:r>
              <a:rPr lang="en-US" sz="2400" dirty="0"/>
              <a:t>Results are returned in seconds, showing matches of the student paper to content from the </a:t>
            </a:r>
            <a:r>
              <a:rPr lang="en-US" sz="2400" dirty="0" err="1"/>
              <a:t>Turnitin</a:t>
            </a:r>
            <a:r>
              <a:rPr lang="en-US" sz="2400" dirty="0"/>
              <a:t> database.</a:t>
            </a:r>
          </a:p>
          <a:p>
            <a:endParaRPr lang="en-US" dirty="0"/>
          </a:p>
        </p:txBody>
      </p:sp>
    </p:spTree>
    <p:extLst>
      <p:ext uri="{BB962C8B-B14F-4D97-AF65-F5344CB8AC3E}">
        <p14:creationId xmlns:p14="http://schemas.microsoft.com/office/powerpoint/2010/main" val="302884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Setting Up Assignments</a:t>
            </a:r>
            <a:endParaRPr lang="en-US" sz="36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362200"/>
            <a:ext cx="8229600" cy="3542711"/>
          </a:xfrm>
          <a:prstGeom prst="rect">
            <a:avLst/>
          </a:prstGeom>
        </p:spPr>
      </p:pic>
      <p:sp>
        <p:nvSpPr>
          <p:cNvPr id="4" name="TextBox 3"/>
          <p:cNvSpPr txBox="1"/>
          <p:nvPr/>
        </p:nvSpPr>
        <p:spPr>
          <a:xfrm>
            <a:off x="1143000" y="1143000"/>
            <a:ext cx="6553200" cy="830997"/>
          </a:xfrm>
          <a:prstGeom prst="rect">
            <a:avLst/>
          </a:prstGeom>
          <a:noFill/>
        </p:spPr>
        <p:txBody>
          <a:bodyPr wrap="square" rtlCol="0">
            <a:spAutoFit/>
          </a:bodyPr>
          <a:lstStyle/>
          <a:p>
            <a:pPr algn="ctr"/>
            <a:r>
              <a:rPr lang="pt-BR" sz="2400" b="1" dirty="0" smtClean="0">
                <a:solidFill>
                  <a:srgbClr val="0070C0"/>
                </a:solidFill>
              </a:rPr>
              <a:t>Select Your Course and click on it. </a:t>
            </a:r>
          </a:p>
          <a:p>
            <a:pPr algn="ctr"/>
            <a:r>
              <a:rPr lang="pt-BR" sz="2400" b="1" dirty="0" smtClean="0">
                <a:solidFill>
                  <a:srgbClr val="0070C0"/>
                </a:solidFill>
              </a:rPr>
              <a:t>Then click on “</a:t>
            </a:r>
            <a:r>
              <a:rPr lang="pt-BR" sz="2400" b="1" dirty="0" smtClean="0">
                <a:solidFill>
                  <a:srgbClr val="C00000"/>
                </a:solidFill>
              </a:rPr>
              <a:t>Add Assignment</a:t>
            </a:r>
            <a:r>
              <a:rPr lang="pt-BR" sz="2400" b="1" dirty="0" smtClean="0">
                <a:solidFill>
                  <a:srgbClr val="0070C0"/>
                </a:solidFill>
              </a:rPr>
              <a:t>”</a:t>
            </a:r>
            <a:endParaRPr lang="en-US" sz="2400" b="1" dirty="0">
              <a:solidFill>
                <a:srgbClr val="0070C0"/>
              </a:solidFill>
            </a:endParaRPr>
          </a:p>
        </p:txBody>
      </p:sp>
    </p:spTree>
    <p:extLst>
      <p:ext uri="{BB962C8B-B14F-4D97-AF65-F5344CB8AC3E}">
        <p14:creationId xmlns:p14="http://schemas.microsoft.com/office/powerpoint/2010/main" val="4147407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Setting Up Assignments</a:t>
            </a:r>
            <a:endParaRPr lang="en-US" sz="36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1295400"/>
            <a:ext cx="7200900" cy="5229225"/>
          </a:xfrm>
          <a:prstGeom prst="rect">
            <a:avLst/>
          </a:prstGeom>
        </p:spPr>
      </p:pic>
      <p:sp>
        <p:nvSpPr>
          <p:cNvPr id="6" name="Right Arrow 5"/>
          <p:cNvSpPr/>
          <p:nvPr/>
        </p:nvSpPr>
        <p:spPr>
          <a:xfrm rot="2384699">
            <a:off x="762002" y="4385401"/>
            <a:ext cx="1066800" cy="6096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817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Setting Up Assignments</a:t>
            </a:r>
            <a:endParaRPr lang="en-US" sz="36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990600"/>
            <a:ext cx="4114800" cy="564104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99" y="990600"/>
            <a:ext cx="4284377" cy="3038475"/>
          </a:xfrm>
          <a:prstGeom prst="rect">
            <a:avLst/>
          </a:prstGeom>
        </p:spPr>
      </p:pic>
    </p:spTree>
    <p:extLst>
      <p:ext uri="{BB962C8B-B14F-4D97-AF65-F5344CB8AC3E}">
        <p14:creationId xmlns:p14="http://schemas.microsoft.com/office/powerpoint/2010/main" val="2716774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Submiting Assignments</a:t>
            </a:r>
            <a:endParaRPr lang="en-US" sz="3600" b="1" dirty="0">
              <a:solidFill>
                <a:schemeClr val="tx1"/>
              </a:solidFill>
            </a:endParaRPr>
          </a:p>
        </p:txBody>
      </p:sp>
      <p:sp>
        <p:nvSpPr>
          <p:cNvPr id="2" name="TextBox 1"/>
          <p:cNvSpPr txBox="1"/>
          <p:nvPr/>
        </p:nvSpPr>
        <p:spPr>
          <a:xfrm>
            <a:off x="821871" y="1371600"/>
            <a:ext cx="7712529" cy="3600986"/>
          </a:xfrm>
          <a:prstGeom prst="rect">
            <a:avLst/>
          </a:prstGeom>
          <a:noFill/>
        </p:spPr>
        <p:txBody>
          <a:bodyPr wrap="square" rtlCol="0">
            <a:spAutoFit/>
          </a:bodyPr>
          <a:lstStyle/>
          <a:p>
            <a:pPr algn="ctr"/>
            <a:r>
              <a:rPr lang="pt-BR" sz="3200" b="1" dirty="0" smtClean="0">
                <a:solidFill>
                  <a:srgbClr val="0070C0"/>
                </a:solidFill>
              </a:rPr>
              <a:t>There are 2 ways to submit an assignment</a:t>
            </a:r>
          </a:p>
          <a:p>
            <a:pPr algn="ctr"/>
            <a:endParaRPr lang="pt-BR" sz="2800" b="1" dirty="0">
              <a:solidFill>
                <a:srgbClr val="0070C0"/>
              </a:solidFill>
            </a:endParaRPr>
          </a:p>
          <a:p>
            <a:pPr algn="ctr"/>
            <a:endParaRPr lang="pt-BR" sz="2800" b="1" dirty="0" smtClean="0">
              <a:solidFill>
                <a:srgbClr val="0070C0"/>
              </a:solidFill>
            </a:endParaRPr>
          </a:p>
          <a:p>
            <a:pPr algn="ctr"/>
            <a:endParaRPr lang="pt-BR" sz="2800" b="1" dirty="0">
              <a:solidFill>
                <a:srgbClr val="0070C0"/>
              </a:solidFill>
            </a:endParaRPr>
          </a:p>
          <a:p>
            <a:pPr marL="514350" indent="-514350" algn="just">
              <a:buAutoNum type="arabicParenR"/>
            </a:pPr>
            <a:r>
              <a:rPr lang="pt-BR" sz="2800" b="1" dirty="0" smtClean="0">
                <a:solidFill>
                  <a:srgbClr val="C00000"/>
                </a:solidFill>
              </a:rPr>
              <a:t>On behalf of a student</a:t>
            </a:r>
          </a:p>
          <a:p>
            <a:pPr marL="514350" indent="-514350" algn="just">
              <a:buAutoNum type="arabicParenR"/>
            </a:pPr>
            <a:endParaRPr lang="pt-BR" sz="2800" b="1" dirty="0">
              <a:solidFill>
                <a:srgbClr val="C00000"/>
              </a:solidFill>
            </a:endParaRPr>
          </a:p>
          <a:p>
            <a:pPr marL="514350" indent="-514350" algn="just">
              <a:buAutoNum type="arabicParenR"/>
            </a:pPr>
            <a:endParaRPr lang="pt-BR" sz="2800" b="1" dirty="0" smtClean="0">
              <a:solidFill>
                <a:srgbClr val="C00000"/>
              </a:solidFill>
            </a:endParaRPr>
          </a:p>
          <a:p>
            <a:pPr marL="514350" indent="-514350" algn="just">
              <a:buAutoNum type="arabicParenR"/>
            </a:pPr>
            <a:r>
              <a:rPr lang="pt-BR" sz="2800" b="1" dirty="0" smtClean="0">
                <a:solidFill>
                  <a:srgbClr val="C00000"/>
                </a:solidFill>
              </a:rPr>
              <a:t>Students submit their own assignments</a:t>
            </a:r>
            <a:endParaRPr lang="en-US" sz="2800" b="1" dirty="0">
              <a:solidFill>
                <a:srgbClr val="C00000"/>
              </a:solidFill>
            </a:endParaRPr>
          </a:p>
        </p:txBody>
      </p:sp>
    </p:spTree>
    <p:extLst>
      <p:ext uri="{BB962C8B-B14F-4D97-AF65-F5344CB8AC3E}">
        <p14:creationId xmlns:p14="http://schemas.microsoft.com/office/powerpoint/2010/main" val="210750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Submiting Assignments</a:t>
            </a:r>
            <a:endParaRPr lang="en-US" sz="3600" b="1" dirty="0">
              <a:solidFill>
                <a:schemeClr val="tx1"/>
              </a:solidFill>
            </a:endParaRPr>
          </a:p>
        </p:txBody>
      </p:sp>
      <p:sp>
        <p:nvSpPr>
          <p:cNvPr id="2" name="TextBox 1"/>
          <p:cNvSpPr txBox="1"/>
          <p:nvPr/>
        </p:nvSpPr>
        <p:spPr>
          <a:xfrm>
            <a:off x="821871" y="990600"/>
            <a:ext cx="7712529" cy="584775"/>
          </a:xfrm>
          <a:prstGeom prst="rect">
            <a:avLst/>
          </a:prstGeom>
          <a:noFill/>
        </p:spPr>
        <p:txBody>
          <a:bodyPr wrap="square" rtlCol="0">
            <a:spAutoFit/>
          </a:bodyPr>
          <a:lstStyle/>
          <a:p>
            <a:pPr algn="ctr"/>
            <a:r>
              <a:rPr lang="pt-BR" sz="3200" b="1" dirty="0" smtClean="0">
                <a:solidFill>
                  <a:srgbClr val="0070C0"/>
                </a:solidFill>
              </a:rPr>
              <a:t>On Behalf of a Student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61" y="1787821"/>
            <a:ext cx="8153400" cy="3736300"/>
          </a:xfrm>
          <a:prstGeom prst="rect">
            <a:avLst/>
          </a:prstGeom>
        </p:spPr>
      </p:pic>
    </p:spTree>
    <p:extLst>
      <p:ext uri="{BB962C8B-B14F-4D97-AF65-F5344CB8AC3E}">
        <p14:creationId xmlns:p14="http://schemas.microsoft.com/office/powerpoint/2010/main" val="2983899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Submiting Assignments</a:t>
            </a:r>
            <a:endParaRPr lang="en-US" sz="3600" b="1" dirty="0">
              <a:solidFill>
                <a:schemeClr val="tx1"/>
              </a:solidFill>
            </a:endParaRPr>
          </a:p>
        </p:txBody>
      </p:sp>
      <p:sp>
        <p:nvSpPr>
          <p:cNvPr id="2" name="TextBox 1"/>
          <p:cNvSpPr txBox="1"/>
          <p:nvPr/>
        </p:nvSpPr>
        <p:spPr>
          <a:xfrm>
            <a:off x="821871" y="990600"/>
            <a:ext cx="7712529" cy="584775"/>
          </a:xfrm>
          <a:prstGeom prst="rect">
            <a:avLst/>
          </a:prstGeom>
          <a:noFill/>
        </p:spPr>
        <p:txBody>
          <a:bodyPr wrap="square" rtlCol="0">
            <a:spAutoFit/>
          </a:bodyPr>
          <a:lstStyle/>
          <a:p>
            <a:pPr algn="ctr"/>
            <a:r>
              <a:rPr lang="pt-BR" sz="3200" b="1" dirty="0" smtClean="0">
                <a:solidFill>
                  <a:srgbClr val="0070C0"/>
                </a:solidFill>
              </a:rPr>
              <a:t>On Behalf of a Student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35" y="1981200"/>
            <a:ext cx="8229600" cy="3334763"/>
          </a:xfrm>
          <a:prstGeom prst="rect">
            <a:avLst/>
          </a:prstGeom>
        </p:spPr>
      </p:pic>
    </p:spTree>
    <p:extLst>
      <p:ext uri="{BB962C8B-B14F-4D97-AF65-F5344CB8AC3E}">
        <p14:creationId xmlns:p14="http://schemas.microsoft.com/office/powerpoint/2010/main" val="1241809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Submiting Assignments</a:t>
            </a:r>
            <a:endParaRPr lang="en-US" sz="3600" b="1" dirty="0">
              <a:solidFill>
                <a:schemeClr val="tx1"/>
              </a:solidFill>
            </a:endParaRPr>
          </a:p>
        </p:txBody>
      </p:sp>
      <p:sp>
        <p:nvSpPr>
          <p:cNvPr id="2" name="TextBox 1"/>
          <p:cNvSpPr txBox="1"/>
          <p:nvPr/>
        </p:nvSpPr>
        <p:spPr>
          <a:xfrm>
            <a:off x="821871" y="990600"/>
            <a:ext cx="7712529" cy="584775"/>
          </a:xfrm>
          <a:prstGeom prst="rect">
            <a:avLst/>
          </a:prstGeom>
          <a:noFill/>
        </p:spPr>
        <p:txBody>
          <a:bodyPr wrap="square" rtlCol="0">
            <a:spAutoFit/>
          </a:bodyPr>
          <a:lstStyle/>
          <a:p>
            <a:pPr algn="ctr"/>
            <a:r>
              <a:rPr lang="pt-BR" sz="3200" b="1" dirty="0" smtClean="0">
                <a:solidFill>
                  <a:srgbClr val="0070C0"/>
                </a:solidFill>
              </a:rPr>
              <a:t>On Behalf of a Student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33" y="2286000"/>
            <a:ext cx="8054604" cy="2294391"/>
          </a:xfrm>
          <a:prstGeom prst="rect">
            <a:avLst/>
          </a:prstGeom>
        </p:spPr>
      </p:pic>
      <p:sp>
        <p:nvSpPr>
          <p:cNvPr id="6" name="Right Arrow 5"/>
          <p:cNvSpPr/>
          <p:nvPr/>
        </p:nvSpPr>
        <p:spPr>
          <a:xfrm rot="2291932">
            <a:off x="289295" y="3242695"/>
            <a:ext cx="533400" cy="3810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366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Submiting Assignments</a:t>
            </a:r>
            <a:endParaRPr lang="en-US" sz="3600" b="1" dirty="0">
              <a:solidFill>
                <a:schemeClr val="tx1"/>
              </a:solidFill>
            </a:endParaRPr>
          </a:p>
        </p:txBody>
      </p:sp>
      <p:sp>
        <p:nvSpPr>
          <p:cNvPr id="2" name="TextBox 1"/>
          <p:cNvSpPr txBox="1"/>
          <p:nvPr/>
        </p:nvSpPr>
        <p:spPr>
          <a:xfrm>
            <a:off x="796895" y="838200"/>
            <a:ext cx="7712529" cy="584775"/>
          </a:xfrm>
          <a:prstGeom prst="rect">
            <a:avLst/>
          </a:prstGeom>
          <a:noFill/>
        </p:spPr>
        <p:txBody>
          <a:bodyPr wrap="square" rtlCol="0">
            <a:spAutoFit/>
          </a:bodyPr>
          <a:lstStyle/>
          <a:p>
            <a:pPr algn="ctr"/>
            <a:r>
              <a:rPr lang="pt-BR" sz="3200" b="1" dirty="0" smtClean="0">
                <a:solidFill>
                  <a:srgbClr val="0070C0"/>
                </a:solidFill>
              </a:rPr>
              <a:t>On Behalf of a Student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69" y="1433657"/>
            <a:ext cx="7586662" cy="5052377"/>
          </a:xfrm>
          <a:prstGeom prst="rect">
            <a:avLst/>
          </a:prstGeom>
        </p:spPr>
      </p:pic>
    </p:spTree>
    <p:extLst>
      <p:ext uri="{BB962C8B-B14F-4D97-AF65-F5344CB8AC3E}">
        <p14:creationId xmlns:p14="http://schemas.microsoft.com/office/powerpoint/2010/main" val="160663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Submiting Assignments</a:t>
            </a:r>
            <a:endParaRPr lang="en-US" sz="3600" b="1" dirty="0">
              <a:solidFill>
                <a:schemeClr val="tx1"/>
              </a:solidFill>
            </a:endParaRPr>
          </a:p>
        </p:txBody>
      </p:sp>
      <p:sp>
        <p:nvSpPr>
          <p:cNvPr id="2" name="TextBox 1"/>
          <p:cNvSpPr txBox="1"/>
          <p:nvPr/>
        </p:nvSpPr>
        <p:spPr>
          <a:xfrm>
            <a:off x="796895" y="838200"/>
            <a:ext cx="7712529" cy="584775"/>
          </a:xfrm>
          <a:prstGeom prst="rect">
            <a:avLst/>
          </a:prstGeom>
          <a:noFill/>
        </p:spPr>
        <p:txBody>
          <a:bodyPr wrap="square" rtlCol="0">
            <a:spAutoFit/>
          </a:bodyPr>
          <a:lstStyle/>
          <a:p>
            <a:pPr algn="ctr"/>
            <a:r>
              <a:rPr lang="pt-BR" sz="3200" b="1" dirty="0" smtClean="0">
                <a:solidFill>
                  <a:srgbClr val="0070C0"/>
                </a:solidFill>
              </a:rPr>
              <a:t>Student Submission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90800"/>
            <a:ext cx="7629525" cy="2905125"/>
          </a:xfrm>
          <a:prstGeom prst="rect">
            <a:avLst/>
          </a:prstGeom>
        </p:spPr>
      </p:pic>
      <p:sp>
        <p:nvSpPr>
          <p:cNvPr id="6" name="TextBox 5"/>
          <p:cNvSpPr txBox="1"/>
          <p:nvPr/>
        </p:nvSpPr>
        <p:spPr>
          <a:xfrm>
            <a:off x="2057400" y="1750367"/>
            <a:ext cx="5486400" cy="461665"/>
          </a:xfrm>
          <a:prstGeom prst="rect">
            <a:avLst/>
          </a:prstGeom>
          <a:noFill/>
        </p:spPr>
        <p:txBody>
          <a:bodyPr wrap="square" rtlCol="0">
            <a:spAutoFit/>
          </a:bodyPr>
          <a:lstStyle/>
          <a:p>
            <a:pPr algn="ctr"/>
            <a:r>
              <a:rPr lang="pt-BR" sz="2400" b="1" dirty="0" smtClean="0">
                <a:solidFill>
                  <a:srgbClr val="C00000"/>
                </a:solidFill>
              </a:rPr>
              <a:t>Class Homepage and click “Submit”</a:t>
            </a:r>
            <a:endParaRPr lang="en-US" sz="2400" b="1" dirty="0">
              <a:solidFill>
                <a:srgbClr val="C00000"/>
              </a:solidFill>
            </a:endParaRPr>
          </a:p>
        </p:txBody>
      </p:sp>
    </p:spTree>
    <p:extLst>
      <p:ext uri="{BB962C8B-B14F-4D97-AF65-F5344CB8AC3E}">
        <p14:creationId xmlns:p14="http://schemas.microsoft.com/office/powerpoint/2010/main" val="945313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Reading Originality Reports</a:t>
            </a:r>
            <a:endParaRPr lang="en-US" sz="36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34" y="1500187"/>
            <a:ext cx="7781925" cy="3857625"/>
          </a:xfrm>
          <a:prstGeom prst="rect">
            <a:avLst/>
          </a:prstGeom>
        </p:spPr>
      </p:pic>
      <p:sp>
        <p:nvSpPr>
          <p:cNvPr id="8" name="Down Arrow 7"/>
          <p:cNvSpPr/>
          <p:nvPr/>
        </p:nvSpPr>
        <p:spPr>
          <a:xfrm>
            <a:off x="1371600" y="4800600"/>
            <a:ext cx="533400" cy="838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5800" y="5758934"/>
            <a:ext cx="1676400" cy="369332"/>
          </a:xfrm>
          <a:prstGeom prst="rect">
            <a:avLst/>
          </a:prstGeom>
          <a:noFill/>
        </p:spPr>
        <p:txBody>
          <a:bodyPr wrap="square" rtlCol="0">
            <a:spAutoFit/>
          </a:bodyPr>
          <a:lstStyle/>
          <a:p>
            <a:r>
              <a:rPr lang="pt-BR" b="1" dirty="0" smtClean="0"/>
              <a:t>Student Name</a:t>
            </a:r>
          </a:p>
        </p:txBody>
      </p:sp>
      <p:sp>
        <p:nvSpPr>
          <p:cNvPr id="10" name="Down Arrow 9"/>
          <p:cNvSpPr/>
          <p:nvPr/>
        </p:nvSpPr>
        <p:spPr>
          <a:xfrm>
            <a:off x="2743200" y="4800600"/>
            <a:ext cx="533400" cy="838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386413" y="5805100"/>
            <a:ext cx="1347387" cy="646331"/>
          </a:xfrm>
          <a:prstGeom prst="rect">
            <a:avLst/>
          </a:prstGeom>
          <a:noFill/>
        </p:spPr>
        <p:txBody>
          <a:bodyPr wrap="square" rtlCol="0">
            <a:spAutoFit/>
          </a:bodyPr>
          <a:lstStyle/>
          <a:p>
            <a:r>
              <a:rPr lang="pt-BR" b="1" dirty="0" smtClean="0"/>
              <a:t>File was submitted?</a:t>
            </a:r>
          </a:p>
        </p:txBody>
      </p:sp>
      <p:sp>
        <p:nvSpPr>
          <p:cNvPr id="12" name="Down Arrow 11"/>
          <p:cNvSpPr/>
          <p:nvPr/>
        </p:nvSpPr>
        <p:spPr>
          <a:xfrm>
            <a:off x="4078480" y="4779948"/>
            <a:ext cx="533400" cy="838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757301" y="5933630"/>
            <a:ext cx="1347387" cy="369332"/>
          </a:xfrm>
          <a:prstGeom prst="rect">
            <a:avLst/>
          </a:prstGeom>
          <a:noFill/>
        </p:spPr>
        <p:txBody>
          <a:bodyPr wrap="square" rtlCol="0">
            <a:spAutoFit/>
          </a:bodyPr>
          <a:lstStyle/>
          <a:p>
            <a:r>
              <a:rPr lang="pt-BR" b="1" dirty="0" smtClean="0"/>
              <a:t>Similarity </a:t>
            </a:r>
          </a:p>
        </p:txBody>
      </p:sp>
      <p:sp>
        <p:nvSpPr>
          <p:cNvPr id="14" name="Down Arrow 13"/>
          <p:cNvSpPr/>
          <p:nvPr/>
        </p:nvSpPr>
        <p:spPr>
          <a:xfrm>
            <a:off x="4953000" y="4779547"/>
            <a:ext cx="533400" cy="838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998578" y="5943600"/>
            <a:ext cx="1347387" cy="369332"/>
          </a:xfrm>
          <a:prstGeom prst="rect">
            <a:avLst/>
          </a:prstGeom>
          <a:noFill/>
        </p:spPr>
        <p:txBody>
          <a:bodyPr wrap="square" rtlCol="0">
            <a:spAutoFit/>
          </a:bodyPr>
          <a:lstStyle/>
          <a:p>
            <a:r>
              <a:rPr lang="pt-BR" b="1" dirty="0" smtClean="0"/>
              <a:t>Grade</a:t>
            </a:r>
          </a:p>
        </p:txBody>
      </p:sp>
      <p:sp>
        <p:nvSpPr>
          <p:cNvPr id="16" name="Down Arrow 15"/>
          <p:cNvSpPr/>
          <p:nvPr/>
        </p:nvSpPr>
        <p:spPr>
          <a:xfrm>
            <a:off x="7620000" y="4779547"/>
            <a:ext cx="533400" cy="838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164224" y="5958185"/>
            <a:ext cx="1903576" cy="369332"/>
          </a:xfrm>
          <a:prstGeom prst="rect">
            <a:avLst/>
          </a:prstGeom>
          <a:noFill/>
        </p:spPr>
        <p:txBody>
          <a:bodyPr wrap="square" rtlCol="0">
            <a:spAutoFit/>
          </a:bodyPr>
          <a:lstStyle/>
          <a:p>
            <a:r>
              <a:rPr lang="pt-BR" b="1" dirty="0" smtClean="0"/>
              <a:t>Date submitted</a:t>
            </a:r>
          </a:p>
        </p:txBody>
      </p:sp>
    </p:spTree>
    <p:extLst>
      <p:ext uri="{BB962C8B-B14F-4D97-AF65-F5344CB8AC3E}">
        <p14:creationId xmlns:p14="http://schemas.microsoft.com/office/powerpoint/2010/main" val="599040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762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What is Turnitin ?</a:t>
            </a:r>
            <a:endParaRPr lang="en-US" sz="36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11" y="762000"/>
            <a:ext cx="7817644" cy="5899028"/>
          </a:xfrm>
          <a:prstGeom prst="rect">
            <a:avLst/>
          </a:prstGeom>
        </p:spPr>
      </p:pic>
    </p:spTree>
    <p:extLst>
      <p:ext uri="{BB962C8B-B14F-4D97-AF65-F5344CB8AC3E}">
        <p14:creationId xmlns:p14="http://schemas.microsoft.com/office/powerpoint/2010/main" val="11144757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Reading Originality Reports</a:t>
            </a:r>
            <a:endParaRPr lang="en-US" sz="36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29" y="1676400"/>
            <a:ext cx="6830426" cy="3505200"/>
          </a:xfrm>
          <a:prstGeom prst="rect">
            <a:avLst/>
          </a:prstGeom>
        </p:spPr>
      </p:pic>
    </p:spTree>
    <p:extLst>
      <p:ext uri="{BB962C8B-B14F-4D97-AF65-F5344CB8AC3E}">
        <p14:creationId xmlns:p14="http://schemas.microsoft.com/office/powerpoint/2010/main" val="3734199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Understanding Originality Reports</a:t>
            </a:r>
            <a:endParaRPr lang="en-US" sz="3600" b="1" dirty="0">
              <a:solidFill>
                <a:schemeClr val="tx1"/>
              </a:solidFill>
            </a:endParaRPr>
          </a:p>
        </p:txBody>
      </p:sp>
      <p:pic>
        <p:nvPicPr>
          <p:cNvPr id="3"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114" y="1143000"/>
            <a:ext cx="5657850" cy="4752975"/>
          </a:xfrm>
          <a:prstGeom prst="rect">
            <a:avLst/>
          </a:prstGeom>
        </p:spPr>
      </p:pic>
      <p:sp>
        <p:nvSpPr>
          <p:cNvPr id="4" name="TextBox 3"/>
          <p:cNvSpPr txBox="1"/>
          <p:nvPr/>
        </p:nvSpPr>
        <p:spPr>
          <a:xfrm>
            <a:off x="1905000" y="6074229"/>
            <a:ext cx="6248400" cy="646331"/>
          </a:xfrm>
          <a:prstGeom prst="rect">
            <a:avLst/>
          </a:prstGeom>
          <a:noFill/>
        </p:spPr>
        <p:txBody>
          <a:bodyPr wrap="square" rtlCol="0">
            <a:spAutoFit/>
          </a:bodyPr>
          <a:lstStyle/>
          <a:p>
            <a:r>
              <a:rPr lang="en-US" dirty="0">
                <a:hlinkClick r:id="rId2"/>
              </a:rPr>
              <a:t>http://turnitin.com/en_us/training/student-training/viewing-originality-reports</a:t>
            </a:r>
            <a:endParaRPr lang="en-US" dirty="0"/>
          </a:p>
        </p:txBody>
      </p:sp>
    </p:spTree>
    <p:extLst>
      <p:ext uri="{BB962C8B-B14F-4D97-AF65-F5344CB8AC3E}">
        <p14:creationId xmlns:p14="http://schemas.microsoft.com/office/powerpoint/2010/main" val="3098622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Reading Originality Reports</a:t>
            </a:r>
            <a:endParaRPr lang="en-US" sz="36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581900" cy="3752850"/>
          </a:xfrm>
          <a:prstGeom prst="rect">
            <a:avLst/>
          </a:prstGeom>
        </p:spPr>
      </p:pic>
      <p:sp>
        <p:nvSpPr>
          <p:cNvPr id="4" name="TextBox 3"/>
          <p:cNvSpPr txBox="1"/>
          <p:nvPr/>
        </p:nvSpPr>
        <p:spPr>
          <a:xfrm>
            <a:off x="1981200" y="1447800"/>
            <a:ext cx="5029200" cy="381000"/>
          </a:xfrm>
          <a:prstGeom prst="rect">
            <a:avLst/>
          </a:prstGeom>
          <a:noFill/>
        </p:spPr>
        <p:txBody>
          <a:bodyPr wrap="square" rtlCol="0">
            <a:spAutoFit/>
          </a:bodyPr>
          <a:lstStyle/>
          <a:p>
            <a:r>
              <a:rPr lang="pt-BR" smtClean="0"/>
              <a:t>Check the original source</a:t>
            </a:r>
            <a:endParaRPr lang="en-US"/>
          </a:p>
        </p:txBody>
      </p:sp>
    </p:spTree>
    <p:extLst>
      <p:ext uri="{BB962C8B-B14F-4D97-AF65-F5344CB8AC3E}">
        <p14:creationId xmlns:p14="http://schemas.microsoft.com/office/powerpoint/2010/main" val="3859557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Using Turnitin</a:t>
            </a:r>
            <a:endParaRPr lang="en-US" sz="3600" b="1" dirty="0">
              <a:solidFill>
                <a:schemeClr val="tx1"/>
              </a:solidFill>
            </a:endParaRPr>
          </a:p>
        </p:txBody>
      </p:sp>
      <p:sp>
        <p:nvSpPr>
          <p:cNvPr id="2" name="TextBox 1"/>
          <p:cNvSpPr txBox="1"/>
          <p:nvPr/>
        </p:nvSpPr>
        <p:spPr>
          <a:xfrm>
            <a:off x="1363766" y="1066800"/>
            <a:ext cx="6858000" cy="584775"/>
          </a:xfrm>
          <a:prstGeom prst="rect">
            <a:avLst/>
          </a:prstGeom>
          <a:noFill/>
        </p:spPr>
        <p:txBody>
          <a:bodyPr wrap="square" rtlCol="0">
            <a:spAutoFit/>
          </a:bodyPr>
          <a:lstStyle/>
          <a:p>
            <a:pPr algn="ctr"/>
            <a:r>
              <a:rPr lang="pt-BR" sz="3200" b="1" dirty="0" smtClean="0">
                <a:solidFill>
                  <a:srgbClr val="0070C0"/>
                </a:solidFill>
              </a:rPr>
              <a:t>iPad Integration</a:t>
            </a:r>
            <a:endParaRPr lang="en-US" sz="3200" b="1"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3600"/>
            <a:ext cx="8229600" cy="3449232"/>
          </a:xfrm>
          <a:prstGeom prst="rect">
            <a:avLst/>
          </a:prstGeom>
        </p:spPr>
      </p:pic>
    </p:spTree>
    <p:extLst>
      <p:ext uri="{BB962C8B-B14F-4D97-AF65-F5344CB8AC3E}">
        <p14:creationId xmlns:p14="http://schemas.microsoft.com/office/powerpoint/2010/main" val="36520664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Using Turnitin in Moodle</a:t>
            </a:r>
            <a:endParaRPr lang="en-US" sz="36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066800"/>
            <a:ext cx="4191000" cy="5481630"/>
          </a:xfrm>
          <a:prstGeom prst="rect">
            <a:avLst/>
          </a:prstGeom>
        </p:spPr>
      </p:pic>
      <p:sp>
        <p:nvSpPr>
          <p:cNvPr id="6" name="Right Arrow 5"/>
          <p:cNvSpPr/>
          <p:nvPr/>
        </p:nvSpPr>
        <p:spPr>
          <a:xfrm>
            <a:off x="1143000" y="1447800"/>
            <a:ext cx="1219200" cy="3810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129937" y="6019800"/>
            <a:ext cx="1219200" cy="3810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38400" y="1371600"/>
            <a:ext cx="1143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6019800"/>
            <a:ext cx="1524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8079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Using Turnitin in Moodle</a:t>
            </a:r>
            <a:endParaRPr lang="en-US" sz="36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990600"/>
            <a:ext cx="5876604" cy="5733795"/>
          </a:xfrm>
          <a:prstGeom prst="rect">
            <a:avLst/>
          </a:prstGeom>
        </p:spPr>
      </p:pic>
      <p:sp>
        <p:nvSpPr>
          <p:cNvPr id="4" name="TextBox 3"/>
          <p:cNvSpPr txBox="1"/>
          <p:nvPr/>
        </p:nvSpPr>
        <p:spPr>
          <a:xfrm>
            <a:off x="304800" y="1143000"/>
            <a:ext cx="2057400" cy="923330"/>
          </a:xfrm>
          <a:prstGeom prst="rect">
            <a:avLst/>
          </a:prstGeom>
          <a:noFill/>
        </p:spPr>
        <p:txBody>
          <a:bodyPr wrap="square" rtlCol="0">
            <a:spAutoFit/>
          </a:bodyPr>
          <a:lstStyle/>
          <a:p>
            <a:r>
              <a:rPr lang="pt-BR" b="1" dirty="0" smtClean="0"/>
              <a:t>Turnitin option on a regular Moodle assignment</a:t>
            </a:r>
            <a:endParaRPr lang="en-US" b="1" dirty="0"/>
          </a:p>
        </p:txBody>
      </p:sp>
    </p:spTree>
    <p:extLst>
      <p:ext uri="{BB962C8B-B14F-4D97-AF65-F5344CB8AC3E}">
        <p14:creationId xmlns:p14="http://schemas.microsoft.com/office/powerpoint/2010/main" val="3399774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1524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Using Turnitin in Moodle</a:t>
            </a:r>
            <a:endParaRPr lang="en-US" sz="36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0"/>
            <a:ext cx="8634755" cy="4145846"/>
          </a:xfrm>
          <a:prstGeom prst="rect">
            <a:avLst/>
          </a:prstGeom>
        </p:spPr>
      </p:pic>
      <p:sp>
        <p:nvSpPr>
          <p:cNvPr id="7" name="TextBox 6"/>
          <p:cNvSpPr txBox="1"/>
          <p:nvPr/>
        </p:nvSpPr>
        <p:spPr>
          <a:xfrm>
            <a:off x="2209800" y="959767"/>
            <a:ext cx="4876800" cy="523220"/>
          </a:xfrm>
          <a:prstGeom prst="rect">
            <a:avLst/>
          </a:prstGeom>
          <a:noFill/>
        </p:spPr>
        <p:txBody>
          <a:bodyPr wrap="square" rtlCol="0">
            <a:spAutoFit/>
          </a:bodyPr>
          <a:lstStyle/>
          <a:p>
            <a:pPr algn="ctr"/>
            <a:r>
              <a:rPr lang="pt-BR" sz="2800" b="1" dirty="0" smtClean="0">
                <a:solidFill>
                  <a:srgbClr val="C00000"/>
                </a:solidFill>
              </a:rPr>
              <a:t>Turnitin Assignment Plugin</a:t>
            </a:r>
            <a:endParaRPr lang="en-US" sz="2800" b="1" dirty="0">
              <a:solidFill>
                <a:srgbClr val="C00000"/>
              </a:solidFill>
            </a:endParaRPr>
          </a:p>
        </p:txBody>
      </p:sp>
      <p:sp>
        <p:nvSpPr>
          <p:cNvPr id="8" name="Rectangle 7"/>
          <p:cNvSpPr/>
          <p:nvPr/>
        </p:nvSpPr>
        <p:spPr>
          <a:xfrm>
            <a:off x="990600" y="2286000"/>
            <a:ext cx="7620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8012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1524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Using Turnitin in Moodle</a:t>
            </a:r>
            <a:endParaRPr lang="en-US" sz="36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00200"/>
            <a:ext cx="8534400" cy="4956748"/>
          </a:xfrm>
          <a:prstGeom prst="rect">
            <a:avLst/>
          </a:prstGeom>
        </p:spPr>
      </p:pic>
      <p:sp>
        <p:nvSpPr>
          <p:cNvPr id="4" name="TextBox 3"/>
          <p:cNvSpPr txBox="1"/>
          <p:nvPr/>
        </p:nvSpPr>
        <p:spPr>
          <a:xfrm>
            <a:off x="1295400" y="912167"/>
            <a:ext cx="6705600" cy="461665"/>
          </a:xfrm>
          <a:prstGeom prst="rect">
            <a:avLst/>
          </a:prstGeom>
          <a:noFill/>
        </p:spPr>
        <p:txBody>
          <a:bodyPr wrap="square" rtlCol="0">
            <a:spAutoFit/>
          </a:bodyPr>
          <a:lstStyle/>
          <a:p>
            <a:pPr algn="ctr"/>
            <a:r>
              <a:rPr lang="pt-BR" sz="2400" b="1" dirty="0" smtClean="0">
                <a:solidFill>
                  <a:srgbClr val="C00000"/>
                </a:solidFill>
              </a:rPr>
              <a:t>Regular Assignment using Turnitin in Moodle</a:t>
            </a:r>
            <a:endParaRPr lang="en-US" sz="2400" b="1" dirty="0">
              <a:solidFill>
                <a:srgbClr val="C00000"/>
              </a:solidFill>
            </a:endParaRPr>
          </a:p>
        </p:txBody>
      </p:sp>
      <p:sp>
        <p:nvSpPr>
          <p:cNvPr id="7" name="Rectangle 6"/>
          <p:cNvSpPr/>
          <p:nvPr/>
        </p:nvSpPr>
        <p:spPr>
          <a:xfrm>
            <a:off x="1447800" y="2819400"/>
            <a:ext cx="762000" cy="342900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54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Training Videos</a:t>
            </a:r>
            <a:endParaRPr lang="en-US" sz="3600"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907" y="1371600"/>
            <a:ext cx="6791325" cy="3867150"/>
          </a:xfrm>
          <a:prstGeom prst="rect">
            <a:avLst/>
          </a:prstGeom>
        </p:spPr>
      </p:pic>
      <p:sp>
        <p:nvSpPr>
          <p:cNvPr id="7" name="TextBox 6"/>
          <p:cNvSpPr txBox="1"/>
          <p:nvPr/>
        </p:nvSpPr>
        <p:spPr>
          <a:xfrm>
            <a:off x="1371600" y="5305455"/>
            <a:ext cx="6781800" cy="400110"/>
          </a:xfrm>
          <a:prstGeom prst="rect">
            <a:avLst/>
          </a:prstGeom>
          <a:noFill/>
        </p:spPr>
        <p:txBody>
          <a:bodyPr wrap="square" rtlCol="0">
            <a:spAutoFit/>
          </a:bodyPr>
          <a:lstStyle/>
          <a:p>
            <a:pPr algn="ctr"/>
            <a:r>
              <a:rPr lang="pt-BR" sz="2000" dirty="0">
                <a:hlinkClick r:id="rId3"/>
              </a:rPr>
              <a:t>http://turnitin.com/en_us/training/instructor-training</a:t>
            </a:r>
            <a:endParaRPr lang="en-US" sz="2000" dirty="0"/>
          </a:p>
        </p:txBody>
      </p:sp>
    </p:spTree>
    <p:extLst>
      <p:ext uri="{BB962C8B-B14F-4D97-AF65-F5344CB8AC3E}">
        <p14:creationId xmlns:p14="http://schemas.microsoft.com/office/powerpoint/2010/main" val="4187529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05000" y="457200"/>
            <a:ext cx="5600700" cy="990600"/>
          </a:xfrm>
          <a:prstGeom prst="rect">
            <a:avLst/>
          </a:prstGeom>
        </p:spPr>
        <p:txBody>
          <a:bodyPr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fontAlgn="auto">
              <a:spcAft>
                <a:spcPts val="0"/>
              </a:spcAft>
              <a:defRPr/>
            </a:pPr>
            <a:r>
              <a:rPr lang="pt-BR" sz="3600" b="1" dirty="0" smtClean="0"/>
              <a:t>Questions </a:t>
            </a:r>
            <a:endParaRPr lang="en-US" sz="3600" b="1" dirty="0" smtClean="0"/>
          </a:p>
        </p:txBody>
      </p:sp>
      <p:pic>
        <p:nvPicPr>
          <p:cNvPr id="4096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7125" y="1582738"/>
            <a:ext cx="4841875"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82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762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Accepted File Types</a:t>
            </a:r>
            <a:endParaRPr lang="en-US" sz="3600" b="1" dirty="0">
              <a:solidFill>
                <a:schemeClr val="tx1"/>
              </a:solidFill>
            </a:endParaRPr>
          </a:p>
        </p:txBody>
      </p:sp>
      <p:sp>
        <p:nvSpPr>
          <p:cNvPr id="2" name="TextBox 1"/>
          <p:cNvSpPr txBox="1"/>
          <p:nvPr/>
        </p:nvSpPr>
        <p:spPr>
          <a:xfrm>
            <a:off x="1371600" y="914400"/>
            <a:ext cx="5791200" cy="4093428"/>
          </a:xfrm>
          <a:prstGeom prst="rect">
            <a:avLst/>
          </a:prstGeom>
          <a:noFill/>
        </p:spPr>
        <p:txBody>
          <a:bodyPr wrap="square" rtlCol="0">
            <a:spAutoFit/>
          </a:bodyPr>
          <a:lstStyle/>
          <a:p>
            <a:pPr marL="571500" indent="-571500">
              <a:buFont typeface="Arial" panose="020B0604020202020204" pitchFamily="34" charset="0"/>
              <a:buChar char="•"/>
            </a:pPr>
            <a:r>
              <a:rPr lang="en-US" sz="3200" dirty="0"/>
              <a:t>Microsoft Word </a:t>
            </a:r>
            <a:r>
              <a:rPr lang="en-US" sz="3200" dirty="0">
                <a:solidFill>
                  <a:srgbClr val="C00000"/>
                </a:solidFill>
              </a:rPr>
              <a:t>(.doc</a:t>
            </a:r>
            <a:r>
              <a:rPr lang="en-US" sz="3200" dirty="0"/>
              <a:t>)</a:t>
            </a:r>
          </a:p>
          <a:p>
            <a:pPr marL="571500" indent="-571500">
              <a:buFont typeface="Arial" panose="020B0604020202020204" pitchFamily="34" charset="0"/>
              <a:buChar char="•"/>
            </a:pPr>
            <a:r>
              <a:rPr lang="en-US" sz="3200" dirty="0"/>
              <a:t>Plain text (.</a:t>
            </a:r>
            <a:r>
              <a:rPr lang="en-US" sz="3200" dirty="0">
                <a:solidFill>
                  <a:srgbClr val="C00000"/>
                </a:solidFill>
              </a:rPr>
              <a:t>txt</a:t>
            </a:r>
            <a:r>
              <a:rPr lang="en-US" sz="3200" dirty="0"/>
              <a:t>)</a:t>
            </a:r>
          </a:p>
          <a:p>
            <a:pPr marL="571500" indent="-571500">
              <a:buFont typeface="Arial" panose="020B0604020202020204" pitchFamily="34" charset="0"/>
              <a:buChar char="•"/>
            </a:pPr>
            <a:r>
              <a:rPr lang="en-US" sz="3200" dirty="0"/>
              <a:t>Adobe Acrobat PDF (.</a:t>
            </a:r>
            <a:r>
              <a:rPr lang="en-US" sz="3200" dirty="0">
                <a:solidFill>
                  <a:srgbClr val="C00000"/>
                </a:solidFill>
              </a:rPr>
              <a:t>pdf</a:t>
            </a:r>
            <a:r>
              <a:rPr lang="en-US" sz="3200" dirty="0"/>
              <a:t>)</a:t>
            </a:r>
          </a:p>
          <a:p>
            <a:pPr marL="571500" indent="-571500">
              <a:buFont typeface="Arial" panose="020B0604020202020204" pitchFamily="34" charset="0"/>
              <a:buChar char="•"/>
            </a:pPr>
            <a:r>
              <a:rPr lang="en-US" sz="3200" dirty="0"/>
              <a:t>Rich Text Format (.</a:t>
            </a:r>
            <a:r>
              <a:rPr lang="en-US" sz="3200" dirty="0">
                <a:solidFill>
                  <a:srgbClr val="C00000"/>
                </a:solidFill>
              </a:rPr>
              <a:t>rtf</a:t>
            </a:r>
            <a:r>
              <a:rPr lang="en-US" sz="3200" dirty="0"/>
              <a:t>)</a:t>
            </a:r>
          </a:p>
          <a:p>
            <a:pPr marL="571500" indent="-571500">
              <a:buFont typeface="Arial" panose="020B0604020202020204" pitchFamily="34" charset="0"/>
              <a:buChar char="•"/>
            </a:pPr>
            <a:r>
              <a:rPr lang="en-US" sz="3200" dirty="0"/>
              <a:t>PostScript (.</a:t>
            </a:r>
            <a:r>
              <a:rPr lang="en-US" sz="3200" dirty="0" err="1">
                <a:solidFill>
                  <a:srgbClr val="C00000"/>
                </a:solidFill>
              </a:rPr>
              <a:t>ps</a:t>
            </a:r>
            <a:r>
              <a:rPr lang="en-US" sz="3200" dirty="0"/>
              <a:t>)</a:t>
            </a:r>
          </a:p>
          <a:p>
            <a:pPr marL="571500" indent="-571500">
              <a:buFont typeface="Arial" panose="020B0604020202020204" pitchFamily="34" charset="0"/>
              <a:buChar char="•"/>
            </a:pPr>
            <a:r>
              <a:rPr lang="en-US" sz="3200" dirty="0"/>
              <a:t>WordPerfect (.</a:t>
            </a:r>
            <a:r>
              <a:rPr lang="en-US" sz="3200" dirty="0" err="1">
                <a:solidFill>
                  <a:srgbClr val="C00000"/>
                </a:solidFill>
              </a:rPr>
              <a:t>wpd</a:t>
            </a:r>
            <a:r>
              <a:rPr lang="en-US" sz="3200" dirty="0"/>
              <a:t>)</a:t>
            </a:r>
          </a:p>
          <a:p>
            <a:pPr marL="571500" indent="-571500">
              <a:buFont typeface="Arial" panose="020B0604020202020204" pitchFamily="34" charset="0"/>
              <a:buChar char="•"/>
            </a:pPr>
            <a:r>
              <a:rPr lang="en-US" sz="3200" dirty="0"/>
              <a:t>HTML (.</a:t>
            </a:r>
            <a:r>
              <a:rPr lang="en-US" sz="3200" dirty="0">
                <a:solidFill>
                  <a:srgbClr val="C00000"/>
                </a:solidFill>
              </a:rPr>
              <a:t>html</a:t>
            </a:r>
            <a:r>
              <a:rPr lang="en-US" sz="3200" dirty="0"/>
              <a:t>, </a:t>
            </a:r>
            <a:r>
              <a:rPr lang="en-US" sz="3200" dirty="0" err="1">
                <a:solidFill>
                  <a:srgbClr val="C00000"/>
                </a:solidFill>
              </a:rPr>
              <a:t>htm</a:t>
            </a:r>
            <a:r>
              <a:rPr lang="en-US" sz="3200" dirty="0"/>
              <a:t>)</a:t>
            </a:r>
          </a:p>
          <a:p>
            <a:pPr marL="571500" indent="-571500">
              <a:buFont typeface="Arial" panose="020B0604020202020204" pitchFamily="34" charset="0"/>
              <a:buChar char="•"/>
            </a:pPr>
            <a:endParaRPr lang="en-US" sz="3600" dirty="0"/>
          </a:p>
        </p:txBody>
      </p:sp>
      <p:sp>
        <p:nvSpPr>
          <p:cNvPr id="4" name="TextBox 3"/>
          <p:cNvSpPr txBox="1"/>
          <p:nvPr/>
        </p:nvSpPr>
        <p:spPr>
          <a:xfrm>
            <a:off x="914400" y="4724400"/>
            <a:ext cx="7239000" cy="1938992"/>
          </a:xfrm>
          <a:prstGeom prst="rect">
            <a:avLst/>
          </a:prstGeom>
          <a:noFill/>
        </p:spPr>
        <p:txBody>
          <a:bodyPr wrap="square" rtlCol="0">
            <a:spAutoFit/>
          </a:bodyPr>
          <a:lstStyle/>
          <a:p>
            <a:pPr algn="just"/>
            <a:r>
              <a:rPr lang="en-US" sz="2400" dirty="0" smtClean="0"/>
              <a:t>If </a:t>
            </a:r>
            <a:r>
              <a:rPr lang="en-US" sz="2400" dirty="0"/>
              <a:t>you use a different word processor (e.g. </a:t>
            </a:r>
            <a:r>
              <a:rPr lang="en-US" sz="2400" dirty="0" err="1"/>
              <a:t>StarWriter</a:t>
            </a:r>
            <a:r>
              <a:rPr lang="en-US" sz="2400" dirty="0"/>
              <a:t>, </a:t>
            </a:r>
            <a:r>
              <a:rPr lang="en-US" sz="2400" dirty="0" err="1"/>
              <a:t>LaTeX</a:t>
            </a:r>
            <a:r>
              <a:rPr lang="en-US" sz="2400" dirty="0"/>
              <a:t>, etc.) you should be able to save your paper in one of these formats and then submit it to Turnitin.com. Alternatively, you can cut and paste the contents of your paper into an online form when submitting.</a:t>
            </a:r>
          </a:p>
        </p:txBody>
      </p:sp>
    </p:spTree>
    <p:extLst>
      <p:ext uri="{BB962C8B-B14F-4D97-AF65-F5344CB8AC3E}">
        <p14:creationId xmlns:p14="http://schemas.microsoft.com/office/powerpoint/2010/main" val="11194205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8"/>
          <p:cNvSpPr txBox="1">
            <a:spLocks noChangeArrowheads="1"/>
          </p:cNvSpPr>
          <p:nvPr>
            <p:custDataLst>
              <p:tags r:id="rId2"/>
            </p:custDataLst>
          </p:nvPr>
        </p:nvSpPr>
        <p:spPr bwMode="auto">
          <a:xfrm>
            <a:off x="892175" y="2432050"/>
            <a:ext cx="771525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pt-BR" altLang="en-US" sz="2400" b="1" dirty="0">
                <a:solidFill>
                  <a:srgbClr val="0070C0"/>
                </a:solidFill>
                <a:latin typeface="Calibri" pitchFamily="34" charset="0"/>
              </a:rPr>
              <a:t> </a:t>
            </a:r>
            <a:endParaRPr lang="pt-BR" altLang="en-US" sz="2400" b="1" dirty="0">
              <a:latin typeface="Calibri" pitchFamily="34" charset="0"/>
            </a:endParaRPr>
          </a:p>
          <a:p>
            <a:pPr eaLnBrk="1" hangingPunct="1"/>
            <a:r>
              <a:rPr lang="pt-BR" altLang="en-US" sz="2400" b="1" dirty="0">
                <a:latin typeface="Calibri" pitchFamily="34" charset="0"/>
              </a:rPr>
              <a:t>               </a:t>
            </a:r>
            <a:r>
              <a:rPr lang="pt-BR" altLang="en-US" sz="2800" b="1" dirty="0" smtClean="0">
                <a:latin typeface="Calibri" pitchFamily="34" charset="0"/>
              </a:rPr>
              <a:t>kdermo@dawsoncollege.qc.ca</a:t>
            </a:r>
            <a:endParaRPr lang="pt-BR" altLang="en-US" sz="2800" b="1" dirty="0">
              <a:latin typeface="Calibri" pitchFamily="34" charset="0"/>
            </a:endParaRPr>
          </a:p>
          <a:p>
            <a:pPr eaLnBrk="1" hangingPunct="1"/>
            <a:endParaRPr lang="pt-BR" altLang="en-US" sz="2800" b="1" dirty="0">
              <a:latin typeface="Calibri" pitchFamily="34" charset="0"/>
            </a:endParaRPr>
          </a:p>
          <a:p>
            <a:pPr eaLnBrk="1" hangingPunct="1"/>
            <a:r>
              <a:rPr lang="pt-BR" altLang="en-US" sz="2800" b="1" dirty="0">
                <a:latin typeface="Calibri" pitchFamily="34" charset="0"/>
              </a:rPr>
              <a:t>             </a:t>
            </a:r>
          </a:p>
          <a:p>
            <a:pPr eaLnBrk="1" hangingPunct="1"/>
            <a:endParaRPr lang="pt-BR" altLang="en-US" sz="2800" b="1" dirty="0">
              <a:latin typeface="Calibri" pitchFamily="34" charset="0"/>
            </a:endParaRPr>
          </a:p>
          <a:p>
            <a:pPr eaLnBrk="1" hangingPunct="1"/>
            <a:endParaRPr lang="pt-BR" altLang="en-US" sz="2800" b="1" dirty="0">
              <a:latin typeface="Calibri" pitchFamily="34" charset="0"/>
            </a:endParaRPr>
          </a:p>
          <a:p>
            <a:pPr eaLnBrk="1" hangingPunct="1"/>
            <a:r>
              <a:rPr lang="pt-BR" altLang="en-US" sz="2800" b="1" dirty="0">
                <a:latin typeface="Calibri" pitchFamily="34" charset="0"/>
              </a:rPr>
              <a:t>	</a:t>
            </a:r>
          </a:p>
          <a:p>
            <a:pPr eaLnBrk="1" hangingPunct="1"/>
            <a:r>
              <a:rPr lang="pt-BR" altLang="en-US" sz="2800" b="1" dirty="0">
                <a:latin typeface="Calibri" pitchFamily="34" charset="0"/>
              </a:rPr>
              <a:t>	</a:t>
            </a:r>
          </a:p>
          <a:p>
            <a:pPr eaLnBrk="1" hangingPunct="1"/>
            <a:endParaRPr lang="pt-BR" altLang="en-US" sz="2800" b="1" dirty="0">
              <a:latin typeface="Calibri" pitchFamily="34" charset="0"/>
            </a:endParaRPr>
          </a:p>
          <a:p>
            <a:pPr eaLnBrk="1" hangingPunct="1"/>
            <a:r>
              <a:rPr lang="pt-BR" altLang="en-US" sz="2800" b="1" dirty="0">
                <a:latin typeface="Calibri" pitchFamily="34" charset="0"/>
              </a:rPr>
              <a:t>             </a:t>
            </a:r>
          </a:p>
          <a:p>
            <a:pPr eaLnBrk="1" hangingPunct="1"/>
            <a:r>
              <a:rPr lang="pt-BR" altLang="en-US" sz="2800" b="1" dirty="0">
                <a:latin typeface="Calibri" pitchFamily="34" charset="0"/>
              </a:rPr>
              <a:t>             </a:t>
            </a:r>
            <a:endParaRPr lang="en-US" altLang="en-US" dirty="0">
              <a:latin typeface="Calibri" pitchFamily="34" charset="0"/>
            </a:endParaRPr>
          </a:p>
        </p:txBody>
      </p:sp>
      <p:pic>
        <p:nvPicPr>
          <p:cNvPr id="41987" name="Picture 21" descr="email.jpg"/>
          <p:cNvPicPr>
            <a:picLocks noChangeAspect="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960438" y="2751138"/>
            <a:ext cx="6238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custDataLst>
              <p:tags r:id="rId4"/>
            </p:custDataLst>
          </p:nvPr>
        </p:nvSpPr>
        <p:spPr>
          <a:xfrm>
            <a:off x="448469" y="304800"/>
            <a:ext cx="8229600" cy="762000"/>
          </a:xfrm>
          <a:prstGeom prst="rect">
            <a:avLst/>
          </a:prstGeom>
          <a:solidFill>
            <a:srgbClr val="FFC000"/>
          </a:solidFill>
        </p:spPr>
        <p:txBody>
          <a:bodyPr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defRPr/>
            </a:pPr>
            <a:r>
              <a:rPr lang="pt-BR" sz="3600" b="1" dirty="0" smtClean="0">
                <a:solidFill>
                  <a:schemeClr val="tx1"/>
                </a:solidFill>
              </a:rPr>
              <a:t>Turnitin Accounts</a:t>
            </a:r>
            <a:endParaRPr lang="en-US" sz="3600" b="1" dirty="0" smtClean="0">
              <a:solidFill>
                <a:schemeClr val="tx1"/>
              </a:solidFill>
            </a:endParaRPr>
          </a:p>
        </p:txBody>
      </p:sp>
      <p:sp>
        <p:nvSpPr>
          <p:cNvPr id="41990" name="TextBox 1"/>
          <p:cNvSpPr txBox="1">
            <a:spLocks noChangeArrowheads="1"/>
          </p:cNvSpPr>
          <p:nvPr>
            <p:custDataLst>
              <p:tags r:id="rId5"/>
            </p:custDataLst>
          </p:nvPr>
        </p:nvSpPr>
        <p:spPr bwMode="auto">
          <a:xfrm>
            <a:off x="2667000" y="1762125"/>
            <a:ext cx="396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pt-BR" altLang="en-US" sz="3200" b="1" dirty="0" smtClean="0">
                <a:solidFill>
                  <a:srgbClr val="0070C0"/>
                </a:solidFill>
                <a:latin typeface="Calibri" pitchFamily="34" charset="0"/>
              </a:rPr>
              <a:t>Karina D’Ermo  </a:t>
            </a:r>
            <a:r>
              <a:rPr lang="pt-BR" altLang="en-US" sz="3200" b="1" dirty="0" smtClean="0">
                <a:latin typeface="Calibri" pitchFamily="34" charset="0"/>
              </a:rPr>
              <a:t>(OID)</a:t>
            </a:r>
            <a:endParaRPr lang="pt-BR" altLang="en-US" sz="3200" b="1" dirty="0">
              <a:latin typeface="Calibri" pitchFamily="34" charset="0"/>
            </a:endParaRPr>
          </a:p>
        </p:txBody>
      </p:sp>
      <p:pic>
        <p:nvPicPr>
          <p:cNvPr id="41992"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5005" y="3733800"/>
            <a:ext cx="5683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2"/>
          <p:cNvSpPr>
            <a:spLocks noChangeArrowheads="1"/>
          </p:cNvSpPr>
          <p:nvPr/>
        </p:nvSpPr>
        <p:spPr bwMode="auto">
          <a:xfrm>
            <a:off x="2112169" y="3733800"/>
            <a:ext cx="1109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2800" b="1" dirty="0" smtClean="0">
                <a:latin typeface="Calibri" pitchFamily="34" charset="0"/>
              </a:rPr>
              <a:t>1405</a:t>
            </a:r>
            <a:endParaRPr lang="pt-BR" altLang="en-US" sz="2800" b="1" dirty="0">
              <a:latin typeface="Calibri" pitchFamily="34" charset="0"/>
            </a:endParaRPr>
          </a:p>
        </p:txBody>
      </p:sp>
    </p:spTree>
    <p:custDataLst>
      <p:tags r:id="rId1"/>
    </p:custDataLst>
    <p:extLst>
      <p:ext uri="{BB962C8B-B14F-4D97-AF65-F5344CB8AC3E}">
        <p14:creationId xmlns:p14="http://schemas.microsoft.com/office/powerpoint/2010/main" val="35150615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8"/>
          <p:cNvSpPr txBox="1">
            <a:spLocks noChangeArrowheads="1"/>
          </p:cNvSpPr>
          <p:nvPr>
            <p:custDataLst>
              <p:tags r:id="rId2"/>
            </p:custDataLst>
          </p:nvPr>
        </p:nvSpPr>
        <p:spPr bwMode="auto">
          <a:xfrm>
            <a:off x="892175" y="2432050"/>
            <a:ext cx="771525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pt-BR" altLang="en-US" sz="2400" b="1" dirty="0">
                <a:solidFill>
                  <a:srgbClr val="0070C0"/>
                </a:solidFill>
                <a:latin typeface="Calibri" pitchFamily="34" charset="0"/>
              </a:rPr>
              <a:t> </a:t>
            </a:r>
            <a:endParaRPr lang="pt-BR" altLang="en-US" sz="2400" b="1" dirty="0">
              <a:latin typeface="Calibri" pitchFamily="34" charset="0"/>
            </a:endParaRPr>
          </a:p>
          <a:p>
            <a:pPr eaLnBrk="1" hangingPunct="1"/>
            <a:r>
              <a:rPr lang="pt-BR" altLang="en-US" sz="2400" b="1" dirty="0">
                <a:latin typeface="Calibri" pitchFamily="34" charset="0"/>
              </a:rPr>
              <a:t>               </a:t>
            </a:r>
            <a:r>
              <a:rPr lang="pt-BR" altLang="en-US" sz="2800" b="1" dirty="0">
                <a:latin typeface="Calibri" pitchFamily="34" charset="0"/>
              </a:rPr>
              <a:t>rscapin@dawsoncollege.qc.ca</a:t>
            </a:r>
          </a:p>
          <a:p>
            <a:pPr eaLnBrk="1" hangingPunct="1"/>
            <a:endParaRPr lang="pt-BR" altLang="en-US" sz="2800" b="1" dirty="0">
              <a:latin typeface="Calibri" pitchFamily="34" charset="0"/>
            </a:endParaRPr>
          </a:p>
          <a:p>
            <a:pPr eaLnBrk="1" hangingPunct="1"/>
            <a:r>
              <a:rPr lang="pt-BR" altLang="en-US" sz="2800" b="1" dirty="0">
                <a:latin typeface="Calibri" pitchFamily="34" charset="0"/>
              </a:rPr>
              <a:t>             </a:t>
            </a:r>
          </a:p>
          <a:p>
            <a:pPr eaLnBrk="1" hangingPunct="1"/>
            <a:endParaRPr lang="pt-BR" altLang="en-US" sz="2800" b="1" dirty="0">
              <a:latin typeface="Calibri" pitchFamily="34" charset="0"/>
            </a:endParaRPr>
          </a:p>
          <a:p>
            <a:pPr eaLnBrk="1" hangingPunct="1"/>
            <a:endParaRPr lang="pt-BR" altLang="en-US" sz="2800" b="1" dirty="0">
              <a:latin typeface="Calibri" pitchFamily="34" charset="0"/>
            </a:endParaRPr>
          </a:p>
          <a:p>
            <a:pPr eaLnBrk="1" hangingPunct="1"/>
            <a:r>
              <a:rPr lang="pt-BR" altLang="en-US" sz="2800" b="1" dirty="0">
                <a:latin typeface="Calibri" pitchFamily="34" charset="0"/>
              </a:rPr>
              <a:t>	</a:t>
            </a:r>
          </a:p>
          <a:p>
            <a:pPr eaLnBrk="1" hangingPunct="1"/>
            <a:r>
              <a:rPr lang="pt-BR" altLang="en-US" sz="2800" b="1" dirty="0">
                <a:latin typeface="Calibri" pitchFamily="34" charset="0"/>
              </a:rPr>
              <a:t>	</a:t>
            </a:r>
          </a:p>
          <a:p>
            <a:pPr eaLnBrk="1" hangingPunct="1"/>
            <a:endParaRPr lang="pt-BR" altLang="en-US" sz="2800" b="1" dirty="0">
              <a:latin typeface="Calibri" pitchFamily="34" charset="0"/>
            </a:endParaRPr>
          </a:p>
          <a:p>
            <a:pPr eaLnBrk="1" hangingPunct="1"/>
            <a:r>
              <a:rPr lang="pt-BR" altLang="en-US" sz="2800" b="1" dirty="0">
                <a:latin typeface="Calibri" pitchFamily="34" charset="0"/>
              </a:rPr>
              <a:t>             </a:t>
            </a:r>
          </a:p>
          <a:p>
            <a:pPr eaLnBrk="1" hangingPunct="1"/>
            <a:r>
              <a:rPr lang="pt-BR" altLang="en-US" sz="2800" b="1" dirty="0">
                <a:latin typeface="Calibri" pitchFamily="34" charset="0"/>
              </a:rPr>
              <a:t>             </a:t>
            </a:r>
            <a:endParaRPr lang="en-US" altLang="en-US" dirty="0">
              <a:latin typeface="Calibri" pitchFamily="34" charset="0"/>
            </a:endParaRPr>
          </a:p>
        </p:txBody>
      </p:sp>
      <p:pic>
        <p:nvPicPr>
          <p:cNvPr id="41987" name="Picture 21" descr="email.jpg"/>
          <p:cNvPicPr>
            <a:picLocks noChangeAspect="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960438" y="2751138"/>
            <a:ext cx="62388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custDataLst>
              <p:tags r:id="rId4"/>
            </p:custDataLst>
          </p:nvPr>
        </p:nvSpPr>
        <p:spPr>
          <a:xfrm>
            <a:off x="448469" y="304800"/>
            <a:ext cx="8229600" cy="762000"/>
          </a:xfrm>
          <a:prstGeom prst="rect">
            <a:avLst/>
          </a:prstGeom>
          <a:solidFill>
            <a:srgbClr val="FFC000"/>
          </a:solidFill>
        </p:spPr>
        <p:txBody>
          <a:bodyPr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defRPr/>
            </a:pPr>
            <a:r>
              <a:rPr lang="pt-BR" sz="3600" b="1" dirty="0" smtClean="0">
                <a:solidFill>
                  <a:schemeClr val="tx1"/>
                </a:solidFill>
              </a:rPr>
              <a:t>Contact Me</a:t>
            </a:r>
            <a:endParaRPr lang="en-US" sz="3600" b="1" dirty="0" smtClean="0">
              <a:solidFill>
                <a:schemeClr val="tx1"/>
              </a:solidFill>
            </a:endParaRPr>
          </a:p>
        </p:txBody>
      </p:sp>
      <p:sp>
        <p:nvSpPr>
          <p:cNvPr id="41990" name="TextBox 1"/>
          <p:cNvSpPr txBox="1">
            <a:spLocks noChangeArrowheads="1"/>
          </p:cNvSpPr>
          <p:nvPr>
            <p:custDataLst>
              <p:tags r:id="rId5"/>
            </p:custDataLst>
          </p:nvPr>
        </p:nvSpPr>
        <p:spPr bwMode="auto">
          <a:xfrm>
            <a:off x="2667000" y="1762125"/>
            <a:ext cx="396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pt-BR" altLang="en-US" sz="3200" b="1">
                <a:solidFill>
                  <a:srgbClr val="0070C0"/>
                </a:solidFill>
                <a:latin typeface="Calibri" pitchFamily="34" charset="0"/>
              </a:rPr>
              <a:t>Rafael Scapin, Ph.D.</a:t>
            </a:r>
          </a:p>
        </p:txBody>
      </p:sp>
      <p:sp>
        <p:nvSpPr>
          <p:cNvPr id="41991" name="TextBox 4"/>
          <p:cNvSpPr txBox="1">
            <a:spLocks noChangeArrowheads="1"/>
          </p:cNvSpPr>
          <p:nvPr/>
        </p:nvSpPr>
        <p:spPr bwMode="auto">
          <a:xfrm>
            <a:off x="1015005" y="4724400"/>
            <a:ext cx="71707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pt-BR" altLang="en-US" sz="2800" b="1" dirty="0" smtClean="0">
                <a:latin typeface="Calibri" pitchFamily="34" charset="0"/>
                <a:cs typeface="Calibri" pitchFamily="34" charset="0"/>
              </a:rPr>
              <a:t>Schedule a One-on-one Meeting:</a:t>
            </a:r>
            <a:endParaRPr lang="pt-BR" altLang="en-US" sz="2800" b="1" dirty="0">
              <a:latin typeface="Calibri" pitchFamily="34" charset="0"/>
              <a:cs typeface="Calibri" pitchFamily="34" charset="0"/>
            </a:endParaRPr>
          </a:p>
          <a:p>
            <a:pPr algn="ctr" eaLnBrk="1" hangingPunct="1"/>
            <a:endParaRPr lang="pt-BR" altLang="en-US" sz="2800" dirty="0">
              <a:latin typeface="Calibri" pitchFamily="34" charset="0"/>
              <a:cs typeface="Calibri" pitchFamily="34" charset="0"/>
            </a:endParaRPr>
          </a:p>
          <a:p>
            <a:pPr algn="ctr" eaLnBrk="1" hangingPunct="1"/>
            <a:r>
              <a:rPr lang="pt-BR" altLang="en-US" sz="2800" dirty="0">
                <a:latin typeface="Calibri" pitchFamily="34" charset="0"/>
                <a:cs typeface="Calibri" pitchFamily="34" charset="0"/>
                <a:hlinkClick r:id="rId9"/>
              </a:rPr>
              <a:t>http</a:t>
            </a:r>
            <a:r>
              <a:rPr lang="pt-BR" altLang="en-US" sz="2800" dirty="0" smtClean="0">
                <a:latin typeface="Calibri" pitchFamily="34" charset="0"/>
                <a:cs typeface="Calibri" pitchFamily="34" charset="0"/>
                <a:hlinkClick r:id="rId9"/>
              </a:rPr>
              <a:t>://rscapin.youcanbook.me</a:t>
            </a:r>
            <a:endParaRPr lang="en-US" altLang="en-US" sz="2800" dirty="0">
              <a:latin typeface="Calibri" pitchFamily="34" charset="0"/>
              <a:cs typeface="Calibri" pitchFamily="34" charset="0"/>
            </a:endParaRPr>
          </a:p>
        </p:txBody>
      </p:sp>
      <p:pic>
        <p:nvPicPr>
          <p:cNvPr id="41992" name="Picture 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15005" y="3733800"/>
            <a:ext cx="5683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2"/>
          <p:cNvSpPr>
            <a:spLocks noChangeArrowheads="1"/>
          </p:cNvSpPr>
          <p:nvPr/>
        </p:nvSpPr>
        <p:spPr bwMode="auto">
          <a:xfrm>
            <a:off x="2112169" y="3733800"/>
            <a:ext cx="1109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t-BR" altLang="en-US" sz="2800" b="1" dirty="0">
                <a:latin typeface="Calibri" pitchFamily="34" charset="0"/>
              </a:rPr>
              <a:t>1404</a:t>
            </a:r>
          </a:p>
        </p:txBody>
      </p:sp>
    </p:spTree>
    <p:custDataLst>
      <p:tags r:id="rId1"/>
    </p:custDataLst>
    <p:extLst>
      <p:ext uri="{BB962C8B-B14F-4D97-AF65-F5344CB8AC3E}">
        <p14:creationId xmlns:p14="http://schemas.microsoft.com/office/powerpoint/2010/main" val="1113760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43968"/>
            <a:ext cx="5334000" cy="6446520"/>
          </a:xfrm>
          <a:prstGeom prst="rect">
            <a:avLst/>
          </a:prstGeom>
        </p:spPr>
      </p:pic>
    </p:spTree>
    <p:extLst>
      <p:ext uri="{BB962C8B-B14F-4D97-AF65-F5344CB8AC3E}">
        <p14:creationId xmlns:p14="http://schemas.microsoft.com/office/powerpoint/2010/main" val="1757505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Turnitin Database</a:t>
            </a:r>
            <a:endParaRPr lang="en-US" sz="3600" b="1" dirty="0">
              <a:solidFill>
                <a:schemeClr val="tx1"/>
              </a:solidFill>
            </a:endParaRPr>
          </a:p>
        </p:txBody>
      </p:sp>
      <p:sp>
        <p:nvSpPr>
          <p:cNvPr id="2" name="TextBox 1"/>
          <p:cNvSpPr txBox="1"/>
          <p:nvPr/>
        </p:nvSpPr>
        <p:spPr>
          <a:xfrm>
            <a:off x="571500" y="1143000"/>
            <a:ext cx="8153400" cy="6463308"/>
          </a:xfrm>
          <a:prstGeom prst="rect">
            <a:avLst/>
          </a:prstGeom>
          <a:noFill/>
        </p:spPr>
        <p:txBody>
          <a:bodyPr wrap="square" rtlCol="0">
            <a:spAutoFit/>
          </a:bodyPr>
          <a:lstStyle/>
          <a:p>
            <a:pPr algn="ctr"/>
            <a:r>
              <a:rPr lang="en-US" sz="2800" b="1" dirty="0">
                <a:solidFill>
                  <a:srgbClr val="C00000"/>
                </a:solidFill>
              </a:rPr>
              <a:t>The Current and Archived </a:t>
            </a:r>
            <a:r>
              <a:rPr lang="en-US" sz="2800" b="1" dirty="0" smtClean="0">
                <a:solidFill>
                  <a:srgbClr val="C00000"/>
                </a:solidFill>
              </a:rPr>
              <a:t>Web</a:t>
            </a:r>
            <a:endParaRPr lang="en-US" sz="2800" b="1" dirty="0">
              <a:solidFill>
                <a:srgbClr val="C00000"/>
              </a:solidFill>
            </a:endParaRPr>
          </a:p>
          <a:p>
            <a:endParaRPr lang="en-US" sz="2400" b="1" dirty="0" smtClean="0"/>
          </a:p>
          <a:p>
            <a:r>
              <a:rPr lang="en-US" sz="2400" dirty="0" smtClean="0"/>
              <a:t>Similar </a:t>
            </a:r>
            <a:r>
              <a:rPr lang="en-US" sz="2400" dirty="0"/>
              <a:t>to Google and Bing, </a:t>
            </a:r>
            <a:r>
              <a:rPr lang="en-US" sz="2400" dirty="0" err="1"/>
              <a:t>Turnitin</a:t>
            </a:r>
            <a:r>
              <a:rPr lang="en-US" sz="2400" dirty="0"/>
              <a:t> has built a web crawler that crawls the Internet and indexes content into a searchable form. </a:t>
            </a:r>
            <a:r>
              <a:rPr lang="en-US" sz="2400" dirty="0" err="1" smtClean="0"/>
              <a:t>Turnitin</a:t>
            </a:r>
            <a:r>
              <a:rPr lang="en-US" sz="2400" dirty="0" smtClean="0"/>
              <a:t> </a:t>
            </a:r>
            <a:r>
              <a:rPr lang="en-US" sz="2400" dirty="0"/>
              <a:t>currently contains over </a:t>
            </a:r>
            <a:r>
              <a:rPr lang="en-US" sz="2400" b="1" u="sng" dirty="0">
                <a:solidFill>
                  <a:srgbClr val="0070C0"/>
                </a:solidFill>
              </a:rPr>
              <a:t>45 billion web pages</a:t>
            </a:r>
            <a:r>
              <a:rPr lang="en-US" sz="2400" dirty="0"/>
              <a:t> from the current web as well as archived web pages</a:t>
            </a:r>
            <a:r>
              <a:rPr lang="en-US" sz="2400" dirty="0" smtClean="0"/>
              <a:t>.</a:t>
            </a:r>
          </a:p>
          <a:p>
            <a:endParaRPr lang="en-US" sz="2400" dirty="0"/>
          </a:p>
          <a:p>
            <a:pPr algn="ctr"/>
            <a:r>
              <a:rPr lang="en-US" sz="2800" b="1" dirty="0">
                <a:solidFill>
                  <a:srgbClr val="C00000"/>
                </a:solidFill>
              </a:rPr>
              <a:t>Student </a:t>
            </a:r>
            <a:r>
              <a:rPr lang="en-US" sz="2800" b="1" dirty="0" smtClean="0">
                <a:solidFill>
                  <a:srgbClr val="C00000"/>
                </a:solidFill>
              </a:rPr>
              <a:t>Papers</a:t>
            </a:r>
          </a:p>
          <a:p>
            <a:pPr algn="ctr"/>
            <a:r>
              <a:rPr lang="en-US" sz="2800" b="1" dirty="0" smtClean="0">
                <a:solidFill>
                  <a:srgbClr val="C00000"/>
                </a:solidFill>
              </a:rPr>
              <a:t> </a:t>
            </a:r>
          </a:p>
          <a:p>
            <a:r>
              <a:rPr lang="en-US" sz="2400" b="1" u="sng" dirty="0" smtClean="0">
                <a:solidFill>
                  <a:srgbClr val="0070C0"/>
                </a:solidFill>
              </a:rPr>
              <a:t>Over </a:t>
            </a:r>
            <a:r>
              <a:rPr lang="en-US" sz="2400" b="1" u="sng" dirty="0">
                <a:solidFill>
                  <a:srgbClr val="0070C0"/>
                </a:solidFill>
              </a:rPr>
              <a:t>50 percent of plagiarism comes from other student’s work. </a:t>
            </a:r>
            <a:r>
              <a:rPr lang="en-US" sz="2400" dirty="0" err="1"/>
              <a:t>Turnitin</a:t>
            </a:r>
            <a:r>
              <a:rPr lang="en-US" sz="2400" dirty="0"/>
              <a:t> compares submitted papers to a database of over 337 million papers in the </a:t>
            </a:r>
            <a:r>
              <a:rPr lang="en-US" sz="2400" dirty="0" err="1"/>
              <a:t>Turnitin</a:t>
            </a:r>
            <a:r>
              <a:rPr lang="en-US" sz="2400" dirty="0"/>
              <a:t> paper database. Each day, the </a:t>
            </a:r>
            <a:r>
              <a:rPr lang="en-US" sz="2400" dirty="0" err="1"/>
              <a:t>Turnitin</a:t>
            </a:r>
            <a:r>
              <a:rPr lang="en-US" sz="2400" dirty="0"/>
              <a:t> student database grows by 190,000 papers</a:t>
            </a:r>
            <a:r>
              <a:rPr lang="en-US" sz="2400" dirty="0" smtClean="0"/>
              <a:t>.</a:t>
            </a:r>
          </a:p>
          <a:p>
            <a:endParaRPr lang="en-US" sz="2400" dirty="0"/>
          </a:p>
          <a:p>
            <a:endParaRPr lang="en-US" sz="2400" dirty="0"/>
          </a:p>
          <a:p>
            <a:r>
              <a:rPr lang="pt-BR" sz="2400" b="1" dirty="0" smtClean="0">
                <a:solidFill>
                  <a:srgbClr val="C00000"/>
                </a:solidFill>
              </a:rPr>
              <a:t> </a:t>
            </a:r>
            <a:endParaRPr lang="en-US" sz="2400" dirty="0"/>
          </a:p>
          <a:p>
            <a:endParaRPr lang="en-US" dirty="0"/>
          </a:p>
        </p:txBody>
      </p:sp>
    </p:spTree>
    <p:extLst>
      <p:ext uri="{BB962C8B-B14F-4D97-AF65-F5344CB8AC3E}">
        <p14:creationId xmlns:p14="http://schemas.microsoft.com/office/powerpoint/2010/main" val="18706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Turnitin: Languages</a:t>
            </a:r>
            <a:endParaRPr lang="en-US" sz="3600" b="1" dirty="0">
              <a:solidFill>
                <a:schemeClr val="tx1"/>
              </a:solidFill>
            </a:endParaRPr>
          </a:p>
        </p:txBody>
      </p:sp>
      <p:sp>
        <p:nvSpPr>
          <p:cNvPr id="3" name="TextBox 2"/>
          <p:cNvSpPr txBox="1"/>
          <p:nvPr/>
        </p:nvSpPr>
        <p:spPr>
          <a:xfrm>
            <a:off x="3352800" y="1066800"/>
            <a:ext cx="5638800" cy="1138773"/>
          </a:xfrm>
          <a:prstGeom prst="rect">
            <a:avLst/>
          </a:prstGeom>
          <a:noFill/>
        </p:spPr>
        <p:txBody>
          <a:bodyPr wrap="square" rtlCol="0">
            <a:spAutoFit/>
          </a:bodyPr>
          <a:lstStyle/>
          <a:p>
            <a:pPr algn="ctr"/>
            <a:r>
              <a:rPr lang="pt-BR" sz="3200" b="1" dirty="0" smtClean="0">
                <a:solidFill>
                  <a:srgbClr val="C00000"/>
                </a:solidFill>
              </a:rPr>
              <a:t>Turnitin works in 30 languages</a:t>
            </a:r>
          </a:p>
          <a:p>
            <a:endParaRPr lang="pt-BR" dirty="0"/>
          </a:p>
          <a:p>
            <a:endParaRPr lang="en-US" dirty="0"/>
          </a:p>
        </p:txBody>
      </p:sp>
      <p:sp>
        <p:nvSpPr>
          <p:cNvPr id="4" name="TextBox 3"/>
          <p:cNvSpPr txBox="1"/>
          <p:nvPr/>
        </p:nvSpPr>
        <p:spPr>
          <a:xfrm>
            <a:off x="762000" y="2743200"/>
            <a:ext cx="7772400" cy="3785652"/>
          </a:xfrm>
          <a:prstGeom prst="rect">
            <a:avLst/>
          </a:prstGeom>
          <a:noFill/>
        </p:spPr>
        <p:txBody>
          <a:bodyPr wrap="square" rtlCol="0">
            <a:spAutoFit/>
          </a:bodyPr>
          <a:lstStyle/>
          <a:p>
            <a:pPr algn="just"/>
            <a:r>
              <a:rPr lang="en-US" sz="2400" dirty="0" smtClean="0"/>
              <a:t>Arabic, Chinese </a:t>
            </a:r>
            <a:r>
              <a:rPr lang="en-US" sz="2400" dirty="0"/>
              <a:t>(simplified and traditional), Japanese, Thai, Korean, Catalan, Croatian, Czech, Danish, Dutch, </a:t>
            </a:r>
            <a:r>
              <a:rPr lang="en-US" sz="2400" dirty="0" smtClean="0"/>
              <a:t>Farsi, Finnish</a:t>
            </a:r>
            <a:r>
              <a:rPr lang="en-US" sz="2400" dirty="0"/>
              <a:t>, </a:t>
            </a:r>
            <a:r>
              <a:rPr lang="en-US" sz="2400" b="1" dirty="0">
                <a:solidFill>
                  <a:srgbClr val="0070C0"/>
                </a:solidFill>
              </a:rPr>
              <a:t>French</a:t>
            </a:r>
            <a:r>
              <a:rPr lang="en-US" sz="2400" dirty="0"/>
              <a:t>, German, </a:t>
            </a:r>
            <a:r>
              <a:rPr lang="en-US" sz="2400" dirty="0" smtClean="0"/>
              <a:t>Greek, Hebrew, Hungarian</a:t>
            </a:r>
            <a:r>
              <a:rPr lang="en-US" sz="2400" dirty="0"/>
              <a:t>, Italian, Norwegian (Bokmal, Nynorsk), Polish, Portuguese, Romanian, Russian </a:t>
            </a:r>
            <a:r>
              <a:rPr lang="en-US" sz="2400" dirty="0" smtClean="0"/>
              <a:t>Serbian</a:t>
            </a:r>
            <a:r>
              <a:rPr lang="en-US" sz="2400" dirty="0"/>
              <a:t>, Slovak, Slovenian, Spanish, </a:t>
            </a:r>
            <a:r>
              <a:rPr lang="en-US" sz="2400" dirty="0" smtClean="0"/>
              <a:t>Swedish, and Turkish</a:t>
            </a:r>
          </a:p>
          <a:p>
            <a:pPr algn="just"/>
            <a:endParaRPr lang="pt-BR" sz="2400" dirty="0"/>
          </a:p>
          <a:p>
            <a:pPr algn="just"/>
            <a:r>
              <a:rPr lang="en-US" sz="2400" b="1" u="sng" dirty="0">
                <a:solidFill>
                  <a:srgbClr val="0070C0"/>
                </a:solidFill>
              </a:rPr>
              <a:t>A paper submitted in </a:t>
            </a:r>
            <a:r>
              <a:rPr lang="en-US" sz="2400" b="1" u="sng" dirty="0" smtClean="0">
                <a:solidFill>
                  <a:srgbClr val="0070C0"/>
                </a:solidFill>
              </a:rPr>
              <a:t>French </a:t>
            </a:r>
            <a:r>
              <a:rPr lang="en-US" sz="2400" b="1" u="sng" dirty="0">
                <a:solidFill>
                  <a:srgbClr val="0070C0"/>
                </a:solidFill>
              </a:rPr>
              <a:t>text is checked against the </a:t>
            </a:r>
            <a:r>
              <a:rPr lang="en-US" sz="2400" b="1" u="sng" dirty="0" err="1">
                <a:solidFill>
                  <a:srgbClr val="0070C0"/>
                </a:solidFill>
              </a:rPr>
              <a:t>Turnitin</a:t>
            </a:r>
            <a:r>
              <a:rPr lang="en-US" sz="2400" b="1" u="sng" dirty="0">
                <a:solidFill>
                  <a:srgbClr val="0070C0"/>
                </a:solidFill>
              </a:rPr>
              <a:t> </a:t>
            </a:r>
            <a:r>
              <a:rPr lang="en-US" sz="2400" b="1" u="sng" dirty="0" smtClean="0">
                <a:solidFill>
                  <a:srgbClr val="0070C0"/>
                </a:solidFill>
              </a:rPr>
              <a:t>French </a:t>
            </a:r>
            <a:r>
              <a:rPr lang="en-US" sz="2400" b="1" u="sng" dirty="0">
                <a:solidFill>
                  <a:srgbClr val="0070C0"/>
                </a:solidFill>
              </a:rPr>
              <a:t>text database</a:t>
            </a:r>
            <a:r>
              <a:rPr lang="en-US" sz="2400" dirty="0"/>
              <a:t> which contains </a:t>
            </a:r>
            <a:r>
              <a:rPr lang="en-US" sz="2400" dirty="0" smtClean="0"/>
              <a:t>French </a:t>
            </a:r>
            <a:r>
              <a:rPr lang="en-US" sz="2400" dirty="0"/>
              <a:t>language papers and crawled </a:t>
            </a:r>
            <a:r>
              <a:rPr lang="en-US" sz="2400" dirty="0" smtClean="0"/>
              <a:t>French </a:t>
            </a:r>
            <a:r>
              <a:rPr lang="en-US" sz="2400" dirty="0"/>
              <a:t>language webpages.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05" y="1051560"/>
            <a:ext cx="2449286" cy="1526492"/>
          </a:xfrm>
          <a:prstGeom prst="rect">
            <a:avLst/>
          </a:prstGeom>
        </p:spPr>
      </p:pic>
    </p:spTree>
    <p:extLst>
      <p:ext uri="{BB962C8B-B14F-4D97-AF65-F5344CB8AC3E}">
        <p14:creationId xmlns:p14="http://schemas.microsoft.com/office/powerpoint/2010/main" val="226521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3900" y="1524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Turnitin Database</a:t>
            </a:r>
            <a:endParaRPr lang="en-US" sz="3600" b="1" dirty="0">
              <a:solidFill>
                <a:schemeClr val="tx1"/>
              </a:solidFill>
            </a:endParaRPr>
          </a:p>
        </p:txBody>
      </p:sp>
      <p:sp>
        <p:nvSpPr>
          <p:cNvPr id="2" name="TextBox 1"/>
          <p:cNvSpPr txBox="1"/>
          <p:nvPr/>
        </p:nvSpPr>
        <p:spPr>
          <a:xfrm>
            <a:off x="533400" y="764024"/>
            <a:ext cx="8153400" cy="6093976"/>
          </a:xfrm>
          <a:prstGeom prst="rect">
            <a:avLst/>
          </a:prstGeom>
          <a:noFill/>
        </p:spPr>
        <p:txBody>
          <a:bodyPr wrap="square" rtlCol="0">
            <a:spAutoFit/>
          </a:bodyPr>
          <a:lstStyle/>
          <a:p>
            <a:r>
              <a:rPr lang="en-US" sz="2400" b="1" dirty="0" smtClean="0"/>
              <a:t> </a:t>
            </a:r>
            <a:endParaRPr lang="en-US" sz="2400" dirty="0" smtClean="0"/>
          </a:p>
          <a:p>
            <a:pPr algn="ctr"/>
            <a:r>
              <a:rPr lang="en-US" sz="3200" b="1" dirty="0" smtClean="0">
                <a:solidFill>
                  <a:srgbClr val="C00000"/>
                </a:solidFill>
              </a:rPr>
              <a:t>Content Partnerships</a:t>
            </a:r>
          </a:p>
          <a:p>
            <a:endParaRPr lang="en-US" sz="2800" b="1" dirty="0">
              <a:solidFill>
                <a:srgbClr val="C00000"/>
              </a:solidFill>
            </a:endParaRPr>
          </a:p>
          <a:p>
            <a:r>
              <a:rPr lang="en-US" sz="2400" dirty="0" err="1" smtClean="0"/>
              <a:t>Turnitin</a:t>
            </a:r>
            <a:r>
              <a:rPr lang="en-US" sz="2400" dirty="0" smtClean="0"/>
              <a:t> </a:t>
            </a:r>
            <a:r>
              <a:rPr lang="en-US" sz="2400" dirty="0"/>
              <a:t>has partnered with leading content </a:t>
            </a:r>
            <a:r>
              <a:rPr lang="en-US" sz="2400" dirty="0" smtClean="0"/>
              <a:t>publishers:</a:t>
            </a:r>
          </a:p>
          <a:p>
            <a:endParaRPr lang="en-US" sz="2400" dirty="0"/>
          </a:p>
          <a:p>
            <a:pPr marL="342900" indent="-342900">
              <a:buFont typeface="Arial" panose="020B0604020202020204" pitchFamily="34" charset="0"/>
              <a:buChar char="•"/>
            </a:pPr>
            <a:r>
              <a:rPr lang="en-US" sz="2400" dirty="0" smtClean="0"/>
              <a:t>library databases </a:t>
            </a:r>
          </a:p>
          <a:p>
            <a:pPr marL="342900" indent="-342900">
              <a:buFont typeface="Arial" panose="020B0604020202020204" pitchFamily="34" charset="0"/>
              <a:buChar char="•"/>
            </a:pPr>
            <a:r>
              <a:rPr lang="en-US" sz="2400" dirty="0" smtClean="0"/>
              <a:t>text-book publishers </a:t>
            </a:r>
          </a:p>
          <a:p>
            <a:pPr marL="342900" indent="-342900">
              <a:buFont typeface="Arial" panose="020B0604020202020204" pitchFamily="34" charset="0"/>
              <a:buChar char="•"/>
            </a:pPr>
            <a:r>
              <a:rPr lang="en-US" sz="2400" dirty="0" smtClean="0"/>
              <a:t>digital </a:t>
            </a:r>
            <a:r>
              <a:rPr lang="en-US" sz="2400" dirty="0"/>
              <a:t>reference </a:t>
            </a:r>
            <a:r>
              <a:rPr lang="en-US" sz="2400" dirty="0" smtClean="0"/>
              <a:t>collections </a:t>
            </a:r>
          </a:p>
          <a:p>
            <a:pPr marL="342900" indent="-342900">
              <a:buFont typeface="Arial" panose="020B0604020202020204" pitchFamily="34" charset="0"/>
              <a:buChar char="•"/>
            </a:pPr>
            <a:r>
              <a:rPr lang="en-US" sz="2400" dirty="0" smtClean="0"/>
              <a:t>subscription-based publications </a:t>
            </a:r>
          </a:p>
          <a:p>
            <a:pPr marL="342900" indent="-342900">
              <a:buFont typeface="Arial" panose="020B0604020202020204" pitchFamily="34" charset="0"/>
              <a:buChar char="•"/>
            </a:pPr>
            <a:r>
              <a:rPr lang="en-US" sz="2400" dirty="0" smtClean="0"/>
              <a:t>homework </a:t>
            </a:r>
            <a:r>
              <a:rPr lang="en-US" sz="2400" dirty="0"/>
              <a:t>helper </a:t>
            </a:r>
            <a:r>
              <a:rPr lang="en-US" sz="2400" dirty="0" smtClean="0"/>
              <a:t>sites</a:t>
            </a:r>
          </a:p>
          <a:p>
            <a:pPr marL="342900" indent="-342900">
              <a:buFont typeface="Arial" panose="020B0604020202020204" pitchFamily="34" charset="0"/>
              <a:buChar char="•"/>
            </a:pPr>
            <a:r>
              <a:rPr lang="en-US" sz="2400" dirty="0" smtClean="0"/>
              <a:t>books</a:t>
            </a:r>
          </a:p>
          <a:p>
            <a:endParaRPr lang="en-US" sz="2400" dirty="0"/>
          </a:p>
          <a:p>
            <a:r>
              <a:rPr lang="en-US" sz="2400" dirty="0" smtClean="0"/>
              <a:t>These </a:t>
            </a:r>
            <a:r>
              <a:rPr lang="en-US" sz="2400" dirty="0"/>
              <a:t>partnerships have contributed over </a:t>
            </a:r>
            <a:r>
              <a:rPr lang="en-US" sz="2400" b="1" u="sng" dirty="0">
                <a:solidFill>
                  <a:srgbClr val="0070C0"/>
                </a:solidFill>
              </a:rPr>
              <a:t>130 million additional articles</a:t>
            </a:r>
            <a:r>
              <a:rPr lang="en-US" sz="2400" dirty="0"/>
              <a:t> to our databases.</a:t>
            </a:r>
          </a:p>
          <a:p>
            <a:r>
              <a:rPr lang="pt-BR" sz="2400" b="1" dirty="0" smtClean="0">
                <a:solidFill>
                  <a:srgbClr val="C00000"/>
                </a:solidFill>
              </a:rPr>
              <a:t> </a:t>
            </a:r>
            <a:endParaRPr lang="en-US" sz="2400" dirty="0"/>
          </a:p>
          <a:p>
            <a:endParaRPr lang="en-US" dirty="0"/>
          </a:p>
        </p:txBody>
      </p:sp>
    </p:spTree>
    <p:extLst>
      <p:ext uri="{BB962C8B-B14F-4D97-AF65-F5344CB8AC3E}">
        <p14:creationId xmlns:p14="http://schemas.microsoft.com/office/powerpoint/2010/main" val="3837280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Loging to Turnitin</a:t>
            </a:r>
            <a:endParaRPr lang="en-US" sz="3600" b="1" dirty="0">
              <a:solidFill>
                <a:schemeClr val="tx1"/>
              </a:solidFill>
            </a:endParaRPr>
          </a:p>
        </p:txBody>
      </p:sp>
      <p:sp>
        <p:nvSpPr>
          <p:cNvPr id="2" name="TextBox 1"/>
          <p:cNvSpPr txBox="1"/>
          <p:nvPr/>
        </p:nvSpPr>
        <p:spPr>
          <a:xfrm>
            <a:off x="1371600" y="1219200"/>
            <a:ext cx="6858000" cy="461665"/>
          </a:xfrm>
          <a:prstGeom prst="rect">
            <a:avLst/>
          </a:prstGeom>
          <a:noFill/>
        </p:spPr>
        <p:txBody>
          <a:bodyPr wrap="square" rtlCol="0">
            <a:spAutoFit/>
          </a:bodyPr>
          <a:lstStyle/>
          <a:p>
            <a:pPr algn="ctr"/>
            <a:r>
              <a:rPr lang="pt-BR" sz="2400" b="1" dirty="0" smtClean="0"/>
              <a:t>Go to     </a:t>
            </a:r>
            <a:r>
              <a:rPr lang="pt-BR" sz="2400" b="1" dirty="0" smtClean="0">
                <a:hlinkClick r:id="rId2"/>
              </a:rPr>
              <a:t>http://www.turnitin.com</a:t>
            </a:r>
            <a:endParaRPr lang="en-US" sz="24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2057400"/>
            <a:ext cx="7848600" cy="4437449"/>
          </a:xfrm>
          <a:prstGeom prst="rect">
            <a:avLst/>
          </a:prstGeom>
        </p:spPr>
      </p:pic>
    </p:spTree>
    <p:extLst>
      <p:ext uri="{BB962C8B-B14F-4D97-AF65-F5344CB8AC3E}">
        <p14:creationId xmlns:p14="http://schemas.microsoft.com/office/powerpoint/2010/main" val="2063880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8600"/>
            <a:ext cx="7772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smtClean="0">
                <a:solidFill>
                  <a:schemeClr val="tx1"/>
                </a:solidFill>
              </a:rPr>
              <a:t>Loging to Turnitin</a:t>
            </a:r>
            <a:endParaRPr lang="en-US" sz="36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47800"/>
            <a:ext cx="7924800" cy="4513725"/>
          </a:xfrm>
          <a:prstGeom prst="rect">
            <a:avLst/>
          </a:prstGeom>
        </p:spPr>
      </p:pic>
    </p:spTree>
    <p:extLst>
      <p:ext uri="{BB962C8B-B14F-4D97-AF65-F5344CB8AC3E}">
        <p14:creationId xmlns:p14="http://schemas.microsoft.com/office/powerpoint/2010/main" val="2260887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tQixaISskTs5SVlzsTUlvk"/>
</p:tagLst>
</file>

<file path=ppt/tags/tag10.xml><?xml version="1.0" encoding="utf-8"?>
<p:tagLst xmlns:a="http://schemas.openxmlformats.org/drawingml/2006/main" xmlns:r="http://schemas.openxmlformats.org/officeDocument/2006/relationships" xmlns:p="http://schemas.openxmlformats.org/presentationml/2006/main">
  <p:tag name="DVSHAPEID" val="WmIuEblIh4ToYIgcOChYs1"/>
</p:tagLst>
</file>

<file path=ppt/tags/tag11.xml><?xml version="1.0" encoding="utf-8"?>
<p:tagLst xmlns:a="http://schemas.openxmlformats.org/drawingml/2006/main" xmlns:r="http://schemas.openxmlformats.org/officeDocument/2006/relationships" xmlns:p="http://schemas.openxmlformats.org/presentationml/2006/main">
  <p:tag name="DVSHAPEID" val="GrSGYYj6u56MslKHhP7Odx"/>
</p:tagLst>
</file>

<file path=ppt/tags/tag12.xml><?xml version="1.0" encoding="utf-8"?>
<p:tagLst xmlns:a="http://schemas.openxmlformats.org/drawingml/2006/main" xmlns:r="http://schemas.openxmlformats.org/officeDocument/2006/relationships" xmlns:p="http://schemas.openxmlformats.org/presentationml/2006/main">
  <p:tag name="DVSECTIONID" val="eSRahr3l16eWbS8UdJlCoD"/>
</p:tagLst>
</file>

<file path=ppt/tags/tag13.xml><?xml version="1.0" encoding="utf-8"?>
<p:tagLst xmlns:a="http://schemas.openxmlformats.org/drawingml/2006/main" xmlns:r="http://schemas.openxmlformats.org/officeDocument/2006/relationships" xmlns:p="http://schemas.openxmlformats.org/presentationml/2006/main">
  <p:tag name="DVSHAPEID" val="AaPQ8cSlw82sFxnmTuygld"/>
</p:tagLst>
</file>

<file path=ppt/tags/tag14.xml><?xml version="1.0" encoding="utf-8"?>
<p:tagLst xmlns:a="http://schemas.openxmlformats.org/drawingml/2006/main" xmlns:r="http://schemas.openxmlformats.org/officeDocument/2006/relationships" xmlns:p="http://schemas.openxmlformats.org/presentationml/2006/main">
  <p:tag name="DVSHAPEID" val="aN7YF0yhsZwjOSII8QZgkM"/>
</p:tagLst>
</file>

<file path=ppt/tags/tag15.xml><?xml version="1.0" encoding="utf-8"?>
<p:tagLst xmlns:a="http://schemas.openxmlformats.org/drawingml/2006/main" xmlns:r="http://schemas.openxmlformats.org/officeDocument/2006/relationships" xmlns:p="http://schemas.openxmlformats.org/presentationml/2006/main">
  <p:tag name="DVSHAPEID" val="WmIuEblIh4ToYIgcOChYs1"/>
</p:tagLst>
</file>

<file path=ppt/tags/tag16.xml><?xml version="1.0" encoding="utf-8"?>
<p:tagLst xmlns:a="http://schemas.openxmlformats.org/drawingml/2006/main" xmlns:r="http://schemas.openxmlformats.org/officeDocument/2006/relationships" xmlns:p="http://schemas.openxmlformats.org/presentationml/2006/main">
  <p:tag name="DVSHAPEID" val="GrSGYYj6u56MslKHhP7Odx"/>
</p:tagLst>
</file>

<file path=ppt/tags/tag2.xml><?xml version="1.0" encoding="utf-8"?>
<p:tagLst xmlns:a="http://schemas.openxmlformats.org/drawingml/2006/main" xmlns:r="http://schemas.openxmlformats.org/officeDocument/2006/relationships" xmlns:p="http://schemas.openxmlformats.org/presentationml/2006/main">
  <p:tag name="DVSHAPEID" val="06PPZWfb6pKNZxnyN7OGfR"/>
</p:tagLst>
</file>

<file path=ppt/tags/tag3.xml><?xml version="1.0" encoding="utf-8"?>
<p:tagLst xmlns:a="http://schemas.openxmlformats.org/drawingml/2006/main" xmlns:r="http://schemas.openxmlformats.org/officeDocument/2006/relationships" xmlns:p="http://schemas.openxmlformats.org/presentationml/2006/main">
  <p:tag name="DVSHAPEID" val="cFD1gDJDO1IOU4dv3NAEhY"/>
</p:tagLst>
</file>

<file path=ppt/tags/tag4.xml><?xml version="1.0" encoding="utf-8"?>
<p:tagLst xmlns:a="http://schemas.openxmlformats.org/drawingml/2006/main" xmlns:r="http://schemas.openxmlformats.org/officeDocument/2006/relationships" xmlns:p="http://schemas.openxmlformats.org/presentationml/2006/main">
  <p:tag name="DVSHAPEID" val="Pi9ffjtTrOL8U9bYFCstBJ"/>
</p:tagLst>
</file>

<file path=ppt/tags/tag5.xml><?xml version="1.0" encoding="utf-8"?>
<p:tagLst xmlns:a="http://schemas.openxmlformats.org/drawingml/2006/main" xmlns:r="http://schemas.openxmlformats.org/officeDocument/2006/relationships" xmlns:p="http://schemas.openxmlformats.org/presentationml/2006/main">
  <p:tag name="DVSHAPEID" val="5bCjki415BAdQkR1op9UAU"/>
</p:tagLst>
</file>

<file path=ppt/tags/tag6.xml><?xml version="1.0" encoding="utf-8"?>
<p:tagLst xmlns:a="http://schemas.openxmlformats.org/drawingml/2006/main" xmlns:r="http://schemas.openxmlformats.org/officeDocument/2006/relationships" xmlns:p="http://schemas.openxmlformats.org/presentationml/2006/main">
  <p:tag name="DVSHAPEID" val="8rCcJJfZw73X4B84cJK8gs"/>
</p:tagLst>
</file>

<file path=ppt/tags/tag7.xml><?xml version="1.0" encoding="utf-8"?>
<p:tagLst xmlns:a="http://schemas.openxmlformats.org/drawingml/2006/main" xmlns:r="http://schemas.openxmlformats.org/officeDocument/2006/relationships" xmlns:p="http://schemas.openxmlformats.org/presentationml/2006/main">
  <p:tag name="DVSECTIONID" val="eSRahr3l16eWbS8UdJlCoD"/>
</p:tagLst>
</file>

<file path=ppt/tags/tag8.xml><?xml version="1.0" encoding="utf-8"?>
<p:tagLst xmlns:a="http://schemas.openxmlformats.org/drawingml/2006/main" xmlns:r="http://schemas.openxmlformats.org/officeDocument/2006/relationships" xmlns:p="http://schemas.openxmlformats.org/presentationml/2006/main">
  <p:tag name="DVSHAPEID" val="AaPQ8cSlw82sFxnmTuygld"/>
</p:tagLst>
</file>

<file path=ppt/tags/tag9.xml><?xml version="1.0" encoding="utf-8"?>
<p:tagLst xmlns:a="http://schemas.openxmlformats.org/drawingml/2006/main" xmlns:r="http://schemas.openxmlformats.org/officeDocument/2006/relationships" xmlns:p="http://schemas.openxmlformats.org/presentationml/2006/main">
  <p:tag name="DVSHAPEID" val="aN7YF0yhsZwjOSII8QZgk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2705</TotalTime>
  <Words>722</Words>
  <Application>Microsoft Office PowerPoint</Application>
  <PresentationFormat>On-screen Show (4:3)</PresentationFormat>
  <Paragraphs>163</Paragraphs>
  <Slides>42</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Rafael Scapin</cp:lastModifiedBy>
  <cp:revision>63</cp:revision>
  <dcterms:created xsi:type="dcterms:W3CDTF">2014-09-26T19:34:08Z</dcterms:created>
  <dcterms:modified xsi:type="dcterms:W3CDTF">2015-11-09T19:40:47Z</dcterms:modified>
</cp:coreProperties>
</file>