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51" r:id="rId4"/>
    <p:sldId id="347" r:id="rId5"/>
    <p:sldId id="319" r:id="rId6"/>
    <p:sldId id="300" r:id="rId7"/>
    <p:sldId id="352" r:id="rId8"/>
    <p:sldId id="353" r:id="rId9"/>
    <p:sldId id="330" r:id="rId10"/>
    <p:sldId id="338" r:id="rId11"/>
    <p:sldId id="320" r:id="rId12"/>
    <p:sldId id="354" r:id="rId13"/>
    <p:sldId id="355" r:id="rId14"/>
    <p:sldId id="356" r:id="rId15"/>
    <p:sldId id="357" r:id="rId16"/>
    <p:sldId id="299" r:id="rId17"/>
    <p:sldId id="358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47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768" y="-10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xmlns="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xmlns="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xmlns="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xmlns="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xmlns="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xmlns="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xmlns="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xmlns="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xmlns="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xmlns="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xmlns="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xmlns="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xmlns="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xmlns="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xmlns="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xmlns="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xmlns="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xmlns="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xmlns="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xmlns="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xmlns="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xmlns="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xmlns="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xmlns="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xmlns="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xmlns="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xmlns="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xmlns="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xmlns="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xmlns="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xmlns="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xmlns="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xmlns="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xmlns="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xmlns="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xmlns="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xmlns="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xmlns="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xmlns="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xmlns="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xmlns="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xmlns="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xmlns="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xmlns="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xmlns="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xmlns="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9524CEC-148A-4867-BDC6-300D7F5E3749}"/>
              </a:ext>
            </a:extLst>
          </p:cNvPr>
          <p:cNvGrpSpPr/>
          <p:nvPr/>
        </p:nvGrpSpPr>
        <p:grpSpPr>
          <a:xfrm>
            <a:off x="2588947" y="1277471"/>
            <a:ext cx="7123705" cy="4370293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CD4D0CD-9252-4CAE-B221-C578E6194D42}"/>
                </a:ext>
              </a:extLst>
            </p:cNvPr>
            <p:cNvSpPr/>
            <p:nvPr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2EAA3C4-8248-42B0-B37F-518DDC060487}"/>
                </a:ext>
              </a:extLst>
            </p:cNvPr>
            <p:cNvSpPr/>
            <p:nvPr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423473F-8DA2-4D98-B1AC-6F5ACD4DDE30}"/>
              </a:ext>
            </a:extLst>
          </p:cNvPr>
          <p:cNvSpPr txBox="1"/>
          <p:nvPr/>
        </p:nvSpPr>
        <p:spPr>
          <a:xfrm>
            <a:off x="2943654" y="1957322"/>
            <a:ext cx="6304085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APLIKASI </a:t>
            </a:r>
            <a:r>
              <a:rPr lang="id-ID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MAHROM </a:t>
            </a:r>
            <a:r>
              <a:rPr lang="id-ID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SANTRI TERPADU PONDOK PESANTREN NURUL ABROR AL-ROBBANIYYIN MENGGUNAKAN FRAMEWORK CODEIGNITER </a:t>
            </a:r>
            <a:r>
              <a:rPr lang="id-ID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3.0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E0175CE-6A79-479A-822A-511AC43730F6}"/>
              </a:ext>
            </a:extLst>
          </p:cNvPr>
          <p:cNvSpPr txBox="1"/>
          <p:nvPr/>
        </p:nvSpPr>
        <p:spPr>
          <a:xfrm>
            <a:off x="2943654" y="3584655"/>
            <a:ext cx="630408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MOHAMMAD MUHLIS</a:t>
            </a:r>
          </a:p>
          <a:p>
            <a:pPr algn="ctr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NIM : 17010267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6C498D-0FF3-4C26-8DA3-D3609FB1560A}"/>
              </a:ext>
            </a:extLst>
          </p:cNvPr>
          <p:cNvSpPr txBox="1"/>
          <p:nvPr/>
        </p:nvSpPr>
        <p:spPr>
          <a:xfrm>
            <a:off x="5861542" y="458094"/>
            <a:ext cx="50622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Contex</a:t>
            </a:r>
            <a:r>
              <a:rPr lang="en-US" altLang="ko-KR" sz="2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Diagram Level 0 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56170" y="3872753"/>
            <a:ext cx="3635829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980024" y="3344092"/>
            <a:ext cx="2211976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959736" y="2712721"/>
            <a:ext cx="1232263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82879" y="1201783"/>
          <a:ext cx="7550333" cy="4637314"/>
        </p:xfrm>
        <a:graphic>
          <a:graphicData uri="http://schemas.openxmlformats.org/presentationml/2006/ole">
            <p:oleObj spid="_x0000_s74755" r:id="rId3" imgW="6438900" imgH="318135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89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6C498D-0FF3-4C26-8DA3-D3609FB1560A}"/>
              </a:ext>
            </a:extLst>
          </p:cNvPr>
          <p:cNvSpPr txBox="1"/>
          <p:nvPr/>
        </p:nvSpPr>
        <p:spPr>
          <a:xfrm>
            <a:off x="6057484" y="196837"/>
            <a:ext cx="50622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Contex</a:t>
            </a:r>
            <a:r>
              <a:rPr lang="en-US" altLang="ko-KR" sz="2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Diagram Level 1 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56170" y="3872753"/>
            <a:ext cx="3635829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980024" y="3344092"/>
            <a:ext cx="2211976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959736" y="2712721"/>
            <a:ext cx="1232263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48196" y="875211"/>
          <a:ext cx="7027815" cy="5747658"/>
        </p:xfrm>
        <a:graphic>
          <a:graphicData uri="http://schemas.openxmlformats.org/presentationml/2006/ole">
            <p:oleObj spid="_x0000_s75779" r:id="rId3" imgW="6915150" imgH="59817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89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6C498D-0FF3-4C26-8DA3-D3609FB1560A}"/>
              </a:ext>
            </a:extLst>
          </p:cNvPr>
          <p:cNvSpPr txBox="1"/>
          <p:nvPr/>
        </p:nvSpPr>
        <p:spPr>
          <a:xfrm>
            <a:off x="6057484" y="196837"/>
            <a:ext cx="50622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Bagan</a:t>
            </a:r>
            <a:r>
              <a:rPr lang="en-US" altLang="ko-KR" sz="2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Berjenjang</a:t>
            </a:r>
            <a:r>
              <a:rPr lang="en-US" altLang="ko-KR" sz="2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56170" y="3872753"/>
            <a:ext cx="3635829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980024" y="3344092"/>
            <a:ext cx="2211976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959736" y="2712721"/>
            <a:ext cx="1232263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943" y="236606"/>
            <a:ext cx="5339408" cy="646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089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6C498D-0FF3-4C26-8DA3-D3609FB1560A}"/>
              </a:ext>
            </a:extLst>
          </p:cNvPr>
          <p:cNvSpPr txBox="1"/>
          <p:nvPr/>
        </p:nvSpPr>
        <p:spPr>
          <a:xfrm>
            <a:off x="5760720" y="196837"/>
            <a:ext cx="535898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smtClean="0">
                <a:solidFill>
                  <a:schemeClr val="accent1"/>
                </a:solidFill>
              </a:rPr>
              <a:t>Entity Relationship Diagram (ERD)</a:t>
            </a:r>
            <a:r>
              <a:rPr lang="en-US" altLang="ko-KR" sz="2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56170" y="3872753"/>
            <a:ext cx="3635829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980024" y="3344092"/>
            <a:ext cx="2211976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959736" y="2712721"/>
            <a:ext cx="1232263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326571" y="705394"/>
          <a:ext cx="7068885" cy="5799909"/>
        </p:xfrm>
        <a:graphic>
          <a:graphicData uri="http://schemas.openxmlformats.org/presentationml/2006/ole">
            <p:oleObj spid="_x0000_s77825" name="Visio" r:id="rId3" imgW="7054654" imgH="507455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089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8B56C8-2ECC-40CE-8512-1AB853C9BE30}"/>
              </a:ext>
            </a:extLst>
          </p:cNvPr>
          <p:cNvSpPr txBox="1"/>
          <p:nvPr/>
        </p:nvSpPr>
        <p:spPr>
          <a:xfrm>
            <a:off x="306559" y="570083"/>
            <a:ext cx="28657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BAB IV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6B67246-4A76-44FE-90C4-90E91727ABB3}"/>
                </a:ext>
              </a:extLst>
            </p:cNvPr>
            <p:cNvSpPr/>
            <p:nvPr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5BE77CF-D6E9-495C-9FB1-BFC9F7A9D3EB}"/>
                </a:ext>
              </a:extLst>
            </p:cNvPr>
            <p:cNvSpPr/>
            <p:nvPr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C1DA02-2747-4A63-A040-3ECD4E20C398}"/>
              </a:ext>
            </a:extLst>
          </p:cNvPr>
          <p:cNvSpPr txBox="1"/>
          <p:nvPr/>
        </p:nvSpPr>
        <p:spPr>
          <a:xfrm>
            <a:off x="3810323" y="995453"/>
            <a:ext cx="709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bg1"/>
                </a:solidFill>
                <a:cs typeface="Arial" pitchFamily="34" charset="0"/>
              </a:rPr>
              <a:t>Kesimpulan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A13EF9-5084-47CE-B66F-89A218F58A61}"/>
              </a:ext>
            </a:extLst>
          </p:cNvPr>
          <p:cNvSpPr txBox="1"/>
          <p:nvPr/>
        </p:nvSpPr>
        <p:spPr>
          <a:xfrm>
            <a:off x="3875638" y="2044057"/>
            <a:ext cx="70928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</a:t>
            </a:r>
            <a:r>
              <a:rPr lang="id-ID" sz="2800" dirty="0" smtClean="0">
                <a:solidFill>
                  <a:schemeClr val="bg1"/>
                </a:solidFill>
                <a:cs typeface="Times New Roman" pitchFamily="18" charset="0"/>
              </a:rPr>
              <a:t>sistem </a:t>
            </a:r>
            <a:r>
              <a:rPr lang="en-US" sz="2800" dirty="0" err="1" smtClean="0">
                <a:solidFill>
                  <a:schemeClr val="bg1"/>
                </a:solidFill>
                <a:cs typeface="Times New Roman" pitchFamily="18" charset="0"/>
              </a:rPr>
              <a:t>aplikasi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cs typeface="Times New Roman" pitchFamily="18" charset="0"/>
              </a:rPr>
              <a:t>mahrom </a:t>
            </a:r>
            <a:r>
              <a:rPr lang="id-ID" sz="2800" dirty="0" smtClean="0">
                <a:solidFill>
                  <a:schemeClr val="bg1"/>
                </a:solidFill>
                <a:cs typeface="Times New Roman" pitchFamily="18" charset="0"/>
              </a:rPr>
              <a:t>santri terpadu </a:t>
            </a:r>
            <a:endParaRPr lang="en-US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0"/>
            <a:r>
              <a:rPr lang="id-ID" sz="2400" dirty="0" smtClean="0">
                <a:solidFill>
                  <a:schemeClr val="bg1"/>
                </a:solidFill>
              </a:rPr>
              <a:t>Sehingga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dapat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mempermudah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pendataan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mahrom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lvl="0"/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err="1" smtClean="0">
                <a:solidFill>
                  <a:schemeClr val="bg1"/>
                </a:solidFill>
              </a:rPr>
              <a:t>Dapat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memperuda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pendataan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kunjungan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wali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satri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mengecek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identitas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wali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lvl="0"/>
            <a:endParaRPr lang="en-US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1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8B56C8-2ECC-40CE-8512-1AB853C9BE30}"/>
              </a:ext>
            </a:extLst>
          </p:cNvPr>
          <p:cNvSpPr txBox="1"/>
          <p:nvPr/>
        </p:nvSpPr>
        <p:spPr>
          <a:xfrm>
            <a:off x="306559" y="570083"/>
            <a:ext cx="28657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BAB V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6B67246-4A76-44FE-90C4-90E91727ABB3}"/>
                </a:ext>
              </a:extLst>
            </p:cNvPr>
            <p:cNvSpPr/>
            <p:nvPr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5BE77CF-D6E9-495C-9FB1-BFC9F7A9D3EB}"/>
                </a:ext>
              </a:extLst>
            </p:cNvPr>
            <p:cNvSpPr/>
            <p:nvPr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C1DA02-2747-4A63-A040-3ECD4E20C398}"/>
              </a:ext>
            </a:extLst>
          </p:cNvPr>
          <p:cNvSpPr txBox="1"/>
          <p:nvPr/>
        </p:nvSpPr>
        <p:spPr>
          <a:xfrm>
            <a:off x="3810323" y="995453"/>
            <a:ext cx="709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Saran 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A13EF9-5084-47CE-B66F-89A218F58A61}"/>
              </a:ext>
            </a:extLst>
          </p:cNvPr>
          <p:cNvSpPr txBox="1"/>
          <p:nvPr/>
        </p:nvSpPr>
        <p:spPr>
          <a:xfrm>
            <a:off x="3875638" y="1717485"/>
            <a:ext cx="709280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</a:t>
            </a:r>
            <a:r>
              <a:rPr lang="id-ID" sz="2800" dirty="0" smtClean="0">
                <a:solidFill>
                  <a:schemeClr val="bg1"/>
                </a:solidFill>
                <a:cs typeface="Times New Roman" pitchFamily="18" charset="0"/>
              </a:rPr>
              <a:t>sistem </a:t>
            </a:r>
            <a:r>
              <a:rPr lang="en-US" sz="2800" dirty="0" err="1" smtClean="0">
                <a:solidFill>
                  <a:schemeClr val="bg1"/>
                </a:solidFill>
                <a:cs typeface="Times New Roman" pitchFamily="18" charset="0"/>
              </a:rPr>
              <a:t>aplikasi</a:t>
            </a:r>
            <a:r>
              <a:rPr lang="id-ID" sz="2800" dirty="0" smtClean="0">
                <a:solidFill>
                  <a:schemeClr val="bg1"/>
                </a:solidFill>
                <a:cs typeface="Times New Roman" pitchFamily="18" charset="0"/>
              </a:rPr>
              <a:t>mahrom </a:t>
            </a:r>
            <a:r>
              <a:rPr lang="id-ID" sz="2800" dirty="0" smtClean="0">
                <a:solidFill>
                  <a:schemeClr val="bg1"/>
                </a:solidFill>
                <a:cs typeface="Times New Roman" pitchFamily="18" charset="0"/>
              </a:rPr>
              <a:t>santri terpadu</a:t>
            </a:r>
            <a:endParaRPr lang="en-US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ctr"/>
            <a:r>
              <a:rPr lang="id-ID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en-US" sz="28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bg1"/>
                </a:solidFill>
              </a:rPr>
              <a:t>Peningkatan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lebih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dinamis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dalam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pengolahan</a:t>
            </a:r>
            <a:r>
              <a:rPr lang="en-US" sz="2400" dirty="0" smtClean="0">
                <a:solidFill>
                  <a:schemeClr val="bg1"/>
                </a:solidFill>
              </a:rPr>
              <a:t> basis data </a:t>
            </a:r>
            <a:r>
              <a:rPr lang="en-US" sz="2400" dirty="0" err="1" smtClean="0">
                <a:solidFill>
                  <a:schemeClr val="bg1"/>
                </a:solidFill>
              </a:rPr>
              <a:t>kunjungannya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pendataannya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Pengingkatan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</a:rPr>
              <a:t>lebih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dinamis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pendataan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mahram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persantri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endParaRPr lang="en-US" sz="2400" dirty="0" smtClean="0">
              <a:solidFill>
                <a:schemeClr val="bg1"/>
              </a:solidFill>
            </a:endParaRPr>
          </a:p>
          <a:p>
            <a:pPr lvl="0"/>
            <a:endParaRPr lang="en-US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1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19DD0F8-D376-40AA-B6B8-D6AD7EE71C1D}"/>
              </a:ext>
            </a:extLst>
          </p:cNvPr>
          <p:cNvGrpSpPr/>
          <p:nvPr/>
        </p:nvGrpSpPr>
        <p:grpSpPr>
          <a:xfrm>
            <a:off x="3271669" y="2977010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3926D144-96D9-4609-96FE-F185AF81B67B}"/>
                </a:ext>
              </a:extLst>
            </p:cNvPr>
            <p:cNvSpPr/>
            <p:nvPr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8BFA5EE-206B-42C6-9F3B-0C3FFBDC7ECD}"/>
                </a:ext>
              </a:extLst>
            </p:cNvPr>
            <p:cNvSpPr/>
            <p:nvPr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336178" y="319496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 smtClean="0">
                <a:solidFill>
                  <a:schemeClr val="bg1"/>
                </a:solidFill>
                <a:cs typeface="Arial" pitchFamily="34" charset="0"/>
              </a:rPr>
              <a:t>Terima</a:t>
            </a:r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6000" dirty="0" err="1" smtClean="0">
                <a:solidFill>
                  <a:schemeClr val="bg1"/>
                </a:solidFill>
                <a:cs typeface="Arial" pitchFamily="34" charset="0"/>
              </a:rPr>
              <a:t>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DEB2CA-D11F-4CA5-BC5A-6C38FF4BF392}"/>
              </a:ext>
            </a:extLst>
          </p:cNvPr>
          <p:cNvSpPr txBox="1"/>
          <p:nvPr/>
        </p:nvSpPr>
        <p:spPr>
          <a:xfrm>
            <a:off x="188407" y="4120851"/>
            <a:ext cx="121918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Wassamu’alaikm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Wr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</a:rPr>
              <a:t>Wb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15282" y="465852"/>
            <a:ext cx="336163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BAB I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1EEDD8F-21EE-4529-B34B-786FC45A4E84}"/>
              </a:ext>
            </a:extLst>
          </p:cNvPr>
          <p:cNvGrpSpPr/>
          <p:nvPr/>
        </p:nvGrpSpPr>
        <p:grpSpPr>
          <a:xfrm>
            <a:off x="2904565" y="452404"/>
            <a:ext cx="8653374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8147EE4-3F48-4BF3-B9D8-DC86F6C4FB41}"/>
                </a:ext>
              </a:extLst>
            </p:cNvPr>
            <p:cNvSpPr/>
            <p:nvPr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05DC372-B4FF-4D2B-A176-27A903C2DC1E}"/>
                </a:ext>
              </a:extLst>
            </p:cNvPr>
            <p:cNvSpPr/>
            <p:nvPr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9525E3F-1288-4E47-9DDD-6E6E868E8798}"/>
              </a:ext>
            </a:extLst>
          </p:cNvPr>
          <p:cNvSpPr/>
          <p:nvPr/>
        </p:nvSpPr>
        <p:spPr>
          <a:xfrm>
            <a:off x="3438091" y="164398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C687AE-FC0F-4472-9509-BC36084DE922}"/>
              </a:ext>
            </a:extLst>
          </p:cNvPr>
          <p:cNvGrpSpPr/>
          <p:nvPr/>
        </p:nvGrpSpPr>
        <p:grpSpPr>
          <a:xfrm>
            <a:off x="4591851" y="863368"/>
            <a:ext cx="5722043" cy="2578643"/>
            <a:chOff x="4981992" y="1208920"/>
            <a:chExt cx="5722043" cy="25786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99CA4B-E4DE-4D1A-A39C-242A6E2E2075}"/>
                </a:ext>
              </a:extLst>
            </p:cNvPr>
            <p:cNvSpPr txBox="1"/>
            <p:nvPr/>
          </p:nvSpPr>
          <p:spPr>
            <a:xfrm>
              <a:off x="4981992" y="1848571"/>
              <a:ext cx="572204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Dalam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mahrom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mendata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kunjungan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dan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data 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mahrom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santri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masih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menggunkan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microsoft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excel</a:t>
              </a:r>
            </a:p>
            <a:p>
              <a:endParaRPr lang="en-US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buFont typeface="Wingdings" pitchFamily="2" charset="2"/>
                <a:buChar char="§"/>
              </a:pPr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70691D3-6C9E-41D7-8BD4-95A5A370EDD5}"/>
                </a:ext>
              </a:extLst>
            </p:cNvPr>
            <p:cNvSpPr txBox="1"/>
            <p:nvPr/>
          </p:nvSpPr>
          <p:spPr>
            <a:xfrm>
              <a:off x="5030756" y="1208920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Latar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Belakang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B85A20E-BC2F-4902-9E49-A6913CBDEC02}"/>
              </a:ext>
            </a:extLst>
          </p:cNvPr>
          <p:cNvSpPr txBox="1"/>
          <p:nvPr/>
        </p:nvSpPr>
        <p:spPr>
          <a:xfrm>
            <a:off x="3484951" y="177975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F9525E3F-1288-4E47-9DDD-6E6E868E8798}"/>
              </a:ext>
            </a:extLst>
          </p:cNvPr>
          <p:cNvSpPr/>
          <p:nvPr/>
        </p:nvSpPr>
        <p:spPr>
          <a:xfrm>
            <a:off x="3456021" y="3046963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85A20E-BC2F-4902-9E49-A6913CBDEC02}"/>
              </a:ext>
            </a:extLst>
          </p:cNvPr>
          <p:cNvSpPr txBox="1"/>
          <p:nvPr/>
        </p:nvSpPr>
        <p:spPr>
          <a:xfrm>
            <a:off x="3502881" y="3182730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299CA4B-E4DE-4D1A-A39C-242A6E2E2075}"/>
              </a:ext>
            </a:extLst>
          </p:cNvPr>
          <p:cNvSpPr txBox="1"/>
          <p:nvPr/>
        </p:nvSpPr>
        <p:spPr>
          <a:xfrm>
            <a:off x="4529096" y="2946336"/>
            <a:ext cx="6820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 penelitian ini diusulkan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mahrom </a:t>
            </a:r>
            <a:r>
              <a:rPr lang="id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santri terpadu pondok pesantren nurul abror al-robbaniyyin menggunakan framework codeigniter 3.0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terintegrasi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 alat  yang dapat menyelesaikan permasalahan yang ada di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mahrom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pondok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pesantren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nurul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abror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al-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robbaniyyin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ko-KR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BAB I</a:t>
            </a:r>
            <a:endParaRPr lang="en-US" dirty="0"/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xmlns="" id="{B11118B2-938F-46BB-B1C0-6E1CED24491F}"/>
              </a:ext>
            </a:extLst>
          </p:cNvPr>
          <p:cNvGrpSpPr/>
          <p:nvPr/>
        </p:nvGrpSpPr>
        <p:grpSpPr>
          <a:xfrm>
            <a:off x="127000" y="1244600"/>
            <a:ext cx="11825522" cy="5257800"/>
            <a:chOff x="2589913" y="1492745"/>
            <a:chExt cx="6748694" cy="4724756"/>
          </a:xfrm>
        </p:grpSpPr>
        <p:sp>
          <p:nvSpPr>
            <p:cNvPr id="4" name="Round Single Corner Rectangle 4">
              <a:extLst>
                <a:ext uri="{FF2B5EF4-FFF2-40B4-BE49-F238E27FC236}">
                  <a16:creationId xmlns:a16="http://schemas.microsoft.com/office/drawing/2014/main" xmlns="" id="{837A93AD-6212-4A94-8710-98EB92BE1952}"/>
                </a:ext>
              </a:extLst>
            </p:cNvPr>
            <p:cNvSpPr/>
            <p:nvPr/>
          </p:nvSpPr>
          <p:spPr>
            <a:xfrm>
              <a:off x="6006478" y="1492745"/>
              <a:ext cx="3332129" cy="2285667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ound Single Corner Rectangle 9">
              <a:extLst>
                <a:ext uri="{FF2B5EF4-FFF2-40B4-BE49-F238E27FC236}">
                  <a16:creationId xmlns:a16="http://schemas.microsoft.com/office/drawing/2014/main" xmlns="" id="{AB3B4F81-FCA3-4DE8-AB44-C01F95E3CD59}"/>
                </a:ext>
              </a:extLst>
            </p:cNvPr>
            <p:cNvSpPr/>
            <p:nvPr/>
          </p:nvSpPr>
          <p:spPr>
            <a:xfrm rot="10800000">
              <a:off x="2589914" y="3855123"/>
              <a:ext cx="3370202" cy="2362378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ound Single Corner Rectangle 10">
              <a:extLst>
                <a:ext uri="{FF2B5EF4-FFF2-40B4-BE49-F238E27FC236}">
                  <a16:creationId xmlns:a16="http://schemas.microsoft.com/office/drawing/2014/main" xmlns="" id="{7BD5135B-5531-4E63-8D62-C135AF2416D3}"/>
                </a:ext>
              </a:extLst>
            </p:cNvPr>
            <p:cNvSpPr/>
            <p:nvPr/>
          </p:nvSpPr>
          <p:spPr>
            <a:xfrm flipH="1">
              <a:off x="2589913" y="1492745"/>
              <a:ext cx="3332129" cy="2285667"/>
            </a:xfrm>
            <a:prstGeom prst="round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ound Single Corner Rectangle 11">
              <a:extLst>
                <a:ext uri="{FF2B5EF4-FFF2-40B4-BE49-F238E27FC236}">
                  <a16:creationId xmlns:a16="http://schemas.microsoft.com/office/drawing/2014/main" xmlns="" id="{0FD73F51-49D0-4793-8D34-6DC76552F6A2}"/>
                </a:ext>
              </a:extLst>
            </p:cNvPr>
            <p:cNvSpPr/>
            <p:nvPr/>
          </p:nvSpPr>
          <p:spPr>
            <a:xfrm rot="10800000" flipH="1">
              <a:off x="5996355" y="3843711"/>
              <a:ext cx="3342252" cy="2373790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9A8284B-8D2C-47C6-87C4-BD8898913C28}"/>
              </a:ext>
            </a:extLst>
          </p:cNvPr>
          <p:cNvSpPr/>
          <p:nvPr/>
        </p:nvSpPr>
        <p:spPr>
          <a:xfrm>
            <a:off x="253374" y="13589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0EE128C-E71A-4B71-9413-32C26B3B99B6}"/>
              </a:ext>
            </a:extLst>
          </p:cNvPr>
          <p:cNvSpPr/>
          <p:nvPr/>
        </p:nvSpPr>
        <p:spPr>
          <a:xfrm>
            <a:off x="11132546" y="13335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2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83654A6-3BC6-43BE-AD2E-13640CACB65B}"/>
              </a:ext>
            </a:extLst>
          </p:cNvPr>
          <p:cNvSpPr/>
          <p:nvPr/>
        </p:nvSpPr>
        <p:spPr>
          <a:xfrm>
            <a:off x="11157946" y="566479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DDB356E-01B9-46F3-948D-BA2219B9DD4A}"/>
              </a:ext>
            </a:extLst>
          </p:cNvPr>
          <p:cNvSpPr/>
          <p:nvPr/>
        </p:nvSpPr>
        <p:spPr>
          <a:xfrm>
            <a:off x="190962" y="5645559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3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xmlns="" id="{E28DC018-CC5A-4396-B05C-7C79347A1571}"/>
              </a:ext>
            </a:extLst>
          </p:cNvPr>
          <p:cNvGrpSpPr/>
          <p:nvPr/>
        </p:nvGrpSpPr>
        <p:grpSpPr>
          <a:xfrm>
            <a:off x="627019" y="1508779"/>
            <a:ext cx="5202281" cy="1984835"/>
            <a:chOff x="-496069" y="918363"/>
            <a:chExt cx="3744627" cy="135590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0777CDA-E6F4-4556-98CB-1583ECFB707A}"/>
                </a:ext>
              </a:extLst>
            </p:cNvPr>
            <p:cNvSpPr txBox="1"/>
            <p:nvPr/>
          </p:nvSpPr>
          <p:spPr>
            <a:xfrm>
              <a:off x="34685" y="918363"/>
              <a:ext cx="2165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Rumusan</a:t>
              </a:r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bg1"/>
                  </a:solidFill>
                  <a:cs typeface="Arial" pitchFamily="34" charset="0"/>
                </a:rPr>
                <a:t>Maslah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68EE5AD-4AA7-4E52-A2EF-765C8AA4E900}"/>
                </a:ext>
              </a:extLst>
            </p:cNvPr>
            <p:cNvSpPr txBox="1"/>
            <p:nvPr/>
          </p:nvSpPr>
          <p:spPr>
            <a:xfrm>
              <a:off x="-496069" y="1454284"/>
              <a:ext cx="3744627" cy="81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Bagaimana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merancang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pendataan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mahram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terpadu</a:t>
              </a:r>
              <a:r>
                <a:rPr lang="en-US" dirty="0" smtClean="0">
                  <a:solidFill>
                    <a:schemeClr val="bg1"/>
                  </a:solidFill>
                </a:rPr>
                <a:t>  </a:t>
              </a:r>
              <a:r>
                <a:rPr lang="en-US" dirty="0" err="1" smtClean="0">
                  <a:solidFill>
                    <a:schemeClr val="bg1"/>
                  </a:solidFill>
                </a:rPr>
                <a:t>berbasis</a:t>
              </a:r>
              <a:r>
                <a:rPr lang="en-US" dirty="0" smtClean="0">
                  <a:solidFill>
                    <a:schemeClr val="bg1"/>
                  </a:solidFill>
                </a:rPr>
                <a:t> web </a:t>
              </a:r>
              <a:r>
                <a:rPr lang="en-US" dirty="0" err="1" smtClean="0">
                  <a:solidFill>
                    <a:schemeClr val="bg1"/>
                  </a:solidFill>
                </a:rPr>
                <a:t>di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pondok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pesantren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nurul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abror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al-</a:t>
              </a:r>
              <a:r>
                <a:rPr lang="en-US" dirty="0" err="1" smtClean="0">
                  <a:solidFill>
                    <a:schemeClr val="bg1"/>
                  </a:solidFill>
                </a:rPr>
                <a:t>robbaniyyin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xmlns="" id="{47AAC18B-E268-4FD2-A02B-1A5E776471A8}"/>
              </a:ext>
            </a:extLst>
          </p:cNvPr>
          <p:cNvGrpSpPr/>
          <p:nvPr/>
        </p:nvGrpSpPr>
        <p:grpSpPr>
          <a:xfrm>
            <a:off x="977900" y="4063407"/>
            <a:ext cx="4839152" cy="2315209"/>
            <a:chOff x="647166" y="3369384"/>
            <a:chExt cx="2228204" cy="37636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1B64509-79E5-4C13-B6D6-091B1F8A5CA9}"/>
                </a:ext>
              </a:extLst>
            </p:cNvPr>
            <p:cNvSpPr txBox="1"/>
            <p:nvPr/>
          </p:nvSpPr>
          <p:spPr>
            <a:xfrm>
              <a:off x="653014" y="3369384"/>
              <a:ext cx="2222356" cy="66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Manfaat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penilitian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CB3254B-FABA-48D8-8CA0-8AA773E147C0}"/>
                </a:ext>
              </a:extLst>
            </p:cNvPr>
            <p:cNvSpPr txBox="1"/>
            <p:nvPr/>
          </p:nvSpPr>
          <p:spPr>
            <a:xfrm>
              <a:off x="647166" y="3980962"/>
              <a:ext cx="2227996" cy="315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ini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akan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memudahkan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untuk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meninjau</a:t>
              </a:r>
              <a:r>
                <a:rPr lang="en-US" dirty="0" smtClean="0">
                  <a:solidFill>
                    <a:schemeClr val="bg1"/>
                  </a:solidFill>
                </a:rPr>
                <a:t> data </a:t>
              </a:r>
              <a:r>
                <a:rPr lang="en-US" dirty="0" err="1" smtClean="0">
                  <a:solidFill>
                    <a:schemeClr val="bg1"/>
                  </a:solidFill>
                </a:rPr>
                <a:t>kunjungan</a:t>
              </a:r>
              <a:r>
                <a:rPr lang="en-US" dirty="0" smtClean="0">
                  <a:solidFill>
                    <a:schemeClr val="bg1"/>
                  </a:solidFill>
                </a:rPr>
                <a:t>  </a:t>
              </a:r>
              <a:r>
                <a:rPr lang="en-US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dan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pendataan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mahrom</a:t>
              </a:r>
              <a:r>
                <a:rPr lang="en-US" dirty="0" smtClean="0">
                  <a:solidFill>
                    <a:schemeClr val="bg1"/>
                  </a:solidFill>
                </a:rPr>
                <a:t> agar </a:t>
              </a:r>
              <a:r>
                <a:rPr lang="en-US" dirty="0" err="1" smtClean="0">
                  <a:solidFill>
                    <a:schemeClr val="bg1"/>
                  </a:solidFill>
                </a:rPr>
                <a:t>dapat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memonitor</a:t>
              </a:r>
              <a:r>
                <a:rPr lang="en-US" dirty="0" smtClean="0">
                  <a:solidFill>
                    <a:schemeClr val="bg1"/>
                  </a:solidFill>
                </a:rPr>
                <a:t>, </a:t>
              </a:r>
              <a:r>
                <a:rPr lang="en-US" dirty="0" err="1" smtClean="0">
                  <a:solidFill>
                    <a:schemeClr val="bg1"/>
                  </a:solidFill>
                </a:rPr>
                <a:t>menjaga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ketertiban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dan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kekondusiafan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ketika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kunjungan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dan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memudahkan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pekerjaan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petugas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dalam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pendataan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mahram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santri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7">
            <a:extLst>
              <a:ext uri="{FF2B5EF4-FFF2-40B4-BE49-F238E27FC236}">
                <a16:creationId xmlns:a16="http://schemas.microsoft.com/office/drawing/2014/main" xmlns="" id="{3C1744D0-273B-4EC9-B3B5-2AEE41B71C92}"/>
              </a:ext>
            </a:extLst>
          </p:cNvPr>
          <p:cNvGrpSpPr/>
          <p:nvPr/>
        </p:nvGrpSpPr>
        <p:grpSpPr>
          <a:xfrm>
            <a:off x="6306596" y="1454348"/>
            <a:ext cx="4602704" cy="1892580"/>
            <a:chOff x="6296493" y="1489862"/>
            <a:chExt cx="2227996" cy="189258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541791A-6CB6-4800-A43F-324211A1A6D0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</a:rPr>
                <a:t>Tujuan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Penilitian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46DDD3D-E785-4365-AD06-4F27C7588625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Membuat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aplikasi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mahrom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terpadu</a:t>
              </a:r>
              <a:r>
                <a:rPr lang="en-US" sz="1600" dirty="0" smtClean="0">
                  <a:solidFill>
                    <a:schemeClr val="bg1"/>
                  </a:solidFill>
                </a:rPr>
                <a:t> 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pada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pondok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pesantren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Nurul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Abror</a:t>
              </a:r>
              <a:r>
                <a:rPr lang="en-US" sz="1600" dirty="0" smtClean="0">
                  <a:solidFill>
                    <a:schemeClr val="bg1"/>
                  </a:solidFill>
                </a:rPr>
                <a:t> Al-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Robbaniyin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kususnya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kabag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keamanan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pada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petugas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mahrom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secara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terkomputerisasi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sehingga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dapat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memperoleh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informasi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tentang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mahram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secara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tepat</a:t>
              </a:r>
              <a:r>
                <a:rPr lang="en-US" sz="1600" dirty="0" smtClean="0">
                  <a:solidFill>
                    <a:schemeClr val="bg1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cepat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dan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akurat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xmlns="" id="{338A0851-65C4-4B3C-91CC-9EBCD0941AED}"/>
              </a:ext>
            </a:extLst>
          </p:cNvPr>
          <p:cNvGrpSpPr/>
          <p:nvPr/>
        </p:nvGrpSpPr>
        <p:grpSpPr>
          <a:xfrm>
            <a:off x="6134099" y="4047078"/>
            <a:ext cx="5168901" cy="2379357"/>
            <a:chOff x="6296493" y="3422198"/>
            <a:chExt cx="2242719" cy="3058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C430F61-6E49-410D-9F3C-F4559652AC3C}"/>
                </a:ext>
              </a:extLst>
            </p:cNvPr>
            <p:cNvSpPr txBox="1"/>
            <p:nvPr/>
          </p:nvSpPr>
          <p:spPr>
            <a:xfrm>
              <a:off x="6316856" y="3422198"/>
              <a:ext cx="2222356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Batasan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masalah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C208494-0BC3-4CF0-A5FB-8BB0D4C1478A}"/>
                </a:ext>
              </a:extLst>
            </p:cNvPr>
            <p:cNvSpPr txBox="1"/>
            <p:nvPr/>
          </p:nvSpPr>
          <p:spPr>
            <a:xfrm>
              <a:off x="6296493" y="3988220"/>
              <a:ext cx="2227996" cy="249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Font typeface="Wingdings" pitchFamily="2" charset="2"/>
                <a:buChar char="§"/>
              </a:pPr>
              <a:r>
                <a:rPr lang="en-US" dirty="0" err="1" smtClean="0">
                  <a:solidFill>
                    <a:schemeClr val="bg1"/>
                  </a:solidFill>
                </a:rPr>
                <a:t>Peniltian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dilakukan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di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pondok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pesantren</a:t>
              </a:r>
              <a:r>
                <a:rPr lang="en-US" dirty="0" smtClean="0">
                  <a:solidFill>
                    <a:schemeClr val="bg1"/>
                  </a:solidFill>
                </a:rPr>
                <a:t>    </a:t>
              </a:r>
              <a:r>
                <a:rPr lang="en-US" dirty="0" err="1" smtClean="0">
                  <a:solidFill>
                    <a:schemeClr val="bg1"/>
                  </a:solidFill>
                </a:rPr>
                <a:t>nurul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abror</a:t>
              </a:r>
              <a:r>
                <a:rPr lang="en-US" dirty="0" smtClean="0">
                  <a:solidFill>
                    <a:schemeClr val="bg1"/>
                  </a:solidFill>
                </a:rPr>
                <a:t> al-</a:t>
              </a:r>
              <a:r>
                <a:rPr lang="en-US" dirty="0" err="1" smtClean="0">
                  <a:solidFill>
                    <a:schemeClr val="bg1"/>
                  </a:solidFill>
                </a:rPr>
                <a:t>robbaniyin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di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bagian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kabag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keamaan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pada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petugas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mahram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lvl="0"/>
              <a:endParaRPr lang="en-US" dirty="0" smtClean="0">
                <a:solidFill>
                  <a:schemeClr val="bg1"/>
                </a:solidFill>
              </a:endParaRPr>
            </a:p>
            <a:p>
              <a:pPr lvl="0">
                <a:buFont typeface="Wingdings" pitchFamily="2" charset="2"/>
                <a:buChar char="§"/>
              </a:pPr>
              <a:r>
                <a:rPr lang="en-US" dirty="0" err="1" smtClean="0">
                  <a:solidFill>
                    <a:schemeClr val="bg1"/>
                  </a:solidFill>
                </a:rPr>
                <a:t>Tidak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menangani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diluar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bagian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mahram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</a:p>
            <a:p>
              <a:pPr lvl="0"/>
              <a:r>
                <a:rPr lang="en-US" dirty="0" err="1" smtClean="0">
                  <a:solidFill>
                    <a:schemeClr val="bg1"/>
                  </a:solidFill>
                </a:rPr>
                <a:t>di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pondok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pesantren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Nurul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Abror</a:t>
              </a:r>
              <a:r>
                <a:rPr lang="en-US" dirty="0" smtClean="0">
                  <a:solidFill>
                    <a:schemeClr val="bg1"/>
                  </a:solidFill>
                </a:rPr>
                <a:t> Al-</a:t>
              </a:r>
              <a:r>
                <a:rPr lang="en-US" dirty="0" err="1" smtClean="0">
                  <a:solidFill>
                    <a:schemeClr val="bg1"/>
                  </a:solidFill>
                </a:rPr>
                <a:t>Robbaniyin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93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DDFE08-D1A3-4890-B395-3D514078D9E9}"/>
              </a:ext>
            </a:extLst>
          </p:cNvPr>
          <p:cNvSpPr txBox="1"/>
          <p:nvPr/>
        </p:nvSpPr>
        <p:spPr>
          <a:xfrm>
            <a:off x="4171949" y="299106"/>
            <a:ext cx="25428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BAB II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5D459B7-6032-4BAB-9F32-0C8F8254AF1F}"/>
              </a:ext>
            </a:extLst>
          </p:cNvPr>
          <p:cNvGrpSpPr/>
          <p:nvPr/>
        </p:nvGrpSpPr>
        <p:grpSpPr>
          <a:xfrm>
            <a:off x="457200" y="1339859"/>
            <a:ext cx="11734799" cy="5309904"/>
            <a:chOff x="6547858" y="307586"/>
            <a:chExt cx="6096679" cy="53099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92DE613-9C0C-4FE8-9FCC-7ABFC80792EA}"/>
                </a:ext>
              </a:extLst>
            </p:cNvPr>
            <p:cNvSpPr txBox="1"/>
            <p:nvPr/>
          </p:nvSpPr>
          <p:spPr>
            <a:xfrm>
              <a:off x="6547858" y="1093175"/>
              <a:ext cx="609667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menurut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zakiyuddin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ahmad</a:t>
              </a:r>
              <a:r>
                <a:rPr lang="en-US" sz="2400" dirty="0" smtClean="0">
                  <a:solidFill>
                    <a:schemeClr val="bg1"/>
                  </a:solidFill>
                </a:rPr>
                <a:t>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izzuddin</a:t>
              </a:r>
              <a:r>
                <a:rPr lang="en-US" sz="2400" dirty="0" smtClean="0">
                  <a:solidFill>
                    <a:schemeClr val="bg1"/>
                  </a:solidFill>
                </a:rPr>
                <a:t>, Muhammad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andik</a:t>
              </a:r>
              <a:r>
                <a:rPr lang="en-US" sz="2400" dirty="0" smtClean="0">
                  <a:solidFill>
                    <a:schemeClr val="bg1"/>
                  </a:solidFill>
                </a:rPr>
                <a:t>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amin</a:t>
              </a:r>
              <a:r>
                <a:rPr lang="en-US" sz="2400" dirty="0" smtClean="0">
                  <a:solidFill>
                    <a:schemeClr val="bg1"/>
                  </a:solidFill>
                </a:rPr>
                <a:t>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faris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mushlihul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2400" dirty="0" err="1" smtClean="0">
                  <a:solidFill>
                    <a:schemeClr val="bg1"/>
                  </a:solidFill>
                </a:rPr>
                <a:t>pada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jurnal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tentang</a:t>
              </a:r>
              <a:r>
                <a:rPr lang="en-US" sz="2400" dirty="0" smtClean="0">
                  <a:solidFill>
                    <a:schemeClr val="bg1"/>
                  </a:solidFill>
                </a:rPr>
                <a:t> “Software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Kunjungan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Mahram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Berbasis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Qr</a:t>
              </a:r>
              <a:r>
                <a:rPr lang="en-US" sz="2400" dirty="0" smtClean="0">
                  <a:solidFill>
                    <a:schemeClr val="bg1"/>
                  </a:solidFill>
                </a:rPr>
                <a:t> -Code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dan</a:t>
              </a:r>
              <a:r>
                <a:rPr lang="en-US" sz="2400" dirty="0" smtClean="0">
                  <a:solidFill>
                    <a:schemeClr val="bg1"/>
                  </a:solidFill>
                </a:rPr>
                <a:t> Private Question”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Kunjungan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mahram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merupakan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kegiatan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rutin</a:t>
              </a:r>
              <a:r>
                <a:rPr lang="en-US" sz="2400" dirty="0" smtClean="0">
                  <a:solidFill>
                    <a:schemeClr val="bg1"/>
                  </a:solidFill>
                </a:rPr>
                <a:t> yang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ada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lingkungan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pesantren</a:t>
              </a:r>
              <a:r>
                <a:rPr lang="en-US" sz="2400" dirty="0" smtClean="0">
                  <a:solidFill>
                    <a:schemeClr val="bg1"/>
                  </a:solidFill>
                </a:rPr>
                <a:t>.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Untuk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meningkatkan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kualitas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pelayanan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kepada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wali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sz="2400" dirty="0" smtClean="0">
                  <a:solidFill>
                    <a:schemeClr val="bg1"/>
                  </a:solidFill>
                </a:rPr>
                <a:t>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pesantren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dapat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memanfaatkan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teknologi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informasi</a:t>
              </a:r>
              <a:r>
                <a:rPr lang="en-US" sz="2400" dirty="0" smtClean="0">
                  <a:solidFill>
                    <a:schemeClr val="bg1"/>
                  </a:solidFill>
                </a:rPr>
                <a:t> yang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inovatif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salah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satunya</a:t>
              </a:r>
              <a:r>
                <a:rPr lang="en-US" sz="2400" dirty="0" smtClean="0">
                  <a:solidFill>
                    <a:schemeClr val="bg1"/>
                  </a:solidFill>
                </a:rPr>
                <a:t>  quick response code (QR code). QR code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adalah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kode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matriks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atau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kode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batang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dua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dimensi</a:t>
              </a:r>
              <a:r>
                <a:rPr lang="en-US" sz="2400" dirty="0" smtClean="0">
                  <a:solidFill>
                    <a:schemeClr val="bg1"/>
                  </a:solidFill>
                </a:rPr>
                <a:t> yang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dibuat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untuk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mempermudah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alat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pemindai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untuk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menyampaikan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respon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dengan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cepat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menerima</a:t>
              </a:r>
              <a:r>
                <a:rPr lang="en-US" sz="2400" dirty="0" smtClean="0">
                  <a:solidFill>
                    <a:schemeClr val="bg1"/>
                  </a:solidFill>
                </a:rPr>
                <a:t> data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dengan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cepat</a:t>
              </a:r>
              <a:r>
                <a:rPr lang="en-US" sz="2400" dirty="0" smtClean="0">
                  <a:solidFill>
                    <a:schemeClr val="bg1"/>
                  </a:solidFill>
                </a:rPr>
                <a:t> pula.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Didalam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penelitian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ini</a:t>
              </a:r>
              <a:r>
                <a:rPr lang="en-US" sz="2400" dirty="0" smtClean="0">
                  <a:solidFill>
                    <a:schemeClr val="bg1"/>
                  </a:solidFill>
                </a:rPr>
                <a:t> QR code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dimanfaatkan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untuk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pengelolahan</a:t>
              </a:r>
              <a:r>
                <a:rPr lang="en-US" sz="2400" dirty="0" smtClean="0">
                  <a:solidFill>
                    <a:schemeClr val="bg1"/>
                  </a:solidFill>
                </a:rPr>
                <a:t> data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kunjung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mahram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dalam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proses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kunjungan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pesantren</a:t>
              </a:r>
              <a:r>
                <a:rPr lang="en-US" sz="2400" dirty="0" smtClean="0">
                  <a:solidFill>
                    <a:schemeClr val="bg1"/>
                  </a:solidFill>
                </a:rPr>
                <a:t>,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hal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penulis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memanfaatkan</a:t>
              </a:r>
              <a:r>
                <a:rPr lang="en-US" sz="2400" dirty="0" smtClean="0">
                  <a:solidFill>
                    <a:schemeClr val="bg1"/>
                  </a:solidFill>
                </a:rPr>
                <a:t> private question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sebagai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alat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verifikasi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mahram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dalam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proses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kunjungan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guna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meningkatkan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kualitas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pelayanan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mahram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santri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berkunjung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di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pesantren</a:t>
              </a:r>
              <a:r>
                <a:rPr lang="en-US" sz="2000" dirty="0" smtClean="0">
                  <a:solidFill>
                    <a:schemeClr val="bg1"/>
                  </a:solidFill>
                </a:rPr>
                <a:t>. </a:t>
              </a: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292216-9E5F-458E-9B84-96EA0DECCAEC}"/>
                </a:ext>
              </a:extLst>
            </p:cNvPr>
            <p:cNvSpPr txBox="1"/>
            <p:nvPr/>
          </p:nvSpPr>
          <p:spPr>
            <a:xfrm>
              <a:off x="7263848" y="307586"/>
              <a:ext cx="5380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		</a:t>
              </a:r>
              <a:r>
                <a:rPr lang="en-US" altLang="ko-KR" sz="3600" b="1" dirty="0" err="1" smtClean="0">
                  <a:solidFill>
                    <a:schemeClr val="bg1"/>
                  </a:solidFill>
                  <a:cs typeface="Arial" pitchFamily="34" charset="0"/>
                </a:rPr>
                <a:t>Penilitian</a:t>
              </a:r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3600" b="1" dirty="0" err="1" smtClean="0">
                  <a:solidFill>
                    <a:schemeClr val="bg1"/>
                  </a:solidFill>
                  <a:cs typeface="Arial" pitchFamily="34" charset="0"/>
                </a:rPr>
                <a:t>Relevan</a:t>
              </a: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898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DDFE08-D1A3-4890-B395-3D514078D9E9}"/>
              </a:ext>
            </a:extLst>
          </p:cNvPr>
          <p:cNvSpPr txBox="1"/>
          <p:nvPr/>
        </p:nvSpPr>
        <p:spPr>
          <a:xfrm>
            <a:off x="4171949" y="299106"/>
            <a:ext cx="25428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BAB II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F5D459B7-6032-4BAB-9F32-0C8F8254AF1F}"/>
              </a:ext>
            </a:extLst>
          </p:cNvPr>
          <p:cNvGrpSpPr/>
          <p:nvPr/>
        </p:nvGrpSpPr>
        <p:grpSpPr>
          <a:xfrm>
            <a:off x="457200" y="1339859"/>
            <a:ext cx="11734799" cy="5617681"/>
            <a:chOff x="6547858" y="307586"/>
            <a:chExt cx="6096679" cy="56176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92DE613-9C0C-4FE8-9FCC-7ABFC80792EA}"/>
                </a:ext>
              </a:extLst>
            </p:cNvPr>
            <p:cNvSpPr txBox="1"/>
            <p:nvPr/>
          </p:nvSpPr>
          <p:spPr>
            <a:xfrm>
              <a:off x="6547858" y="1093175"/>
              <a:ext cx="6096679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200" dirty="0" err="1" smtClean="0">
                  <a:solidFill>
                    <a:schemeClr val="bg1"/>
                  </a:solidFill>
                </a:rPr>
                <a:t>Pengertian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menurut</a:t>
              </a:r>
              <a:r>
                <a:rPr lang="en-US" sz="3200" dirty="0" smtClean="0">
                  <a:solidFill>
                    <a:schemeClr val="bg1"/>
                  </a:solidFill>
                </a:rPr>
                <a:t> L. James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Havery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adalah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prosedur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logis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dan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rasional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untuk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melakukan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atau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merancang</a:t>
              </a:r>
              <a:r>
                <a:rPr lang="en-US" sz="3200" dirty="0" smtClean="0">
                  <a:solidFill>
                    <a:schemeClr val="bg1"/>
                  </a:solidFill>
                </a:rPr>
                <a:t>,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rangkaian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komponen</a:t>
              </a:r>
              <a:r>
                <a:rPr lang="en-US" sz="3200" dirty="0" smtClean="0">
                  <a:solidFill>
                    <a:schemeClr val="bg1"/>
                  </a:solidFill>
                </a:rPr>
                <a:t> yang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saling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berhubungan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satu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sama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lainnya</a:t>
              </a:r>
              <a:r>
                <a:rPr lang="en-US" sz="3200" dirty="0" smtClean="0">
                  <a:solidFill>
                    <a:schemeClr val="bg1"/>
                  </a:solidFill>
                </a:rPr>
                <a:t>.</a:t>
              </a:r>
            </a:p>
            <a:p>
              <a:pPr lvl="0"/>
              <a:endParaRPr lang="en-US" sz="3200" dirty="0" smtClean="0">
                <a:solidFill>
                  <a:schemeClr val="bg1"/>
                </a:solidFill>
              </a:endParaRPr>
            </a:p>
            <a:p>
              <a:pPr lvl="0"/>
              <a:r>
                <a:rPr lang="en-US" sz="3200" dirty="0" err="1" smtClean="0">
                  <a:solidFill>
                    <a:schemeClr val="bg1"/>
                  </a:solidFill>
                </a:rPr>
                <a:t>Berdasarkan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pengertian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diatas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mengenai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sz="3200" dirty="0" smtClean="0">
                  <a:solidFill>
                    <a:schemeClr val="bg1"/>
                  </a:solidFill>
                </a:rPr>
                <a:t>,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dapat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disimpulkan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bahwa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suatu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merupakan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kumpulan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elemen-elemen</a:t>
              </a:r>
              <a:r>
                <a:rPr lang="en-US" sz="3200" dirty="0" smtClean="0">
                  <a:solidFill>
                    <a:schemeClr val="bg1"/>
                  </a:solidFill>
                </a:rPr>
                <a:t> yang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saling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berkaitan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dan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berinteraksi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untuk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mencapai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suatu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tujuan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tertentu</a:t>
              </a:r>
              <a:endParaRPr lang="en-US" sz="3200" dirty="0" smtClean="0">
                <a:solidFill>
                  <a:schemeClr val="bg1"/>
                </a:solidFill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. </a:t>
              </a: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292216-9E5F-458E-9B84-96EA0DECCAEC}"/>
                </a:ext>
              </a:extLst>
            </p:cNvPr>
            <p:cNvSpPr txBox="1"/>
            <p:nvPr/>
          </p:nvSpPr>
          <p:spPr>
            <a:xfrm>
              <a:off x="7263848" y="307586"/>
              <a:ext cx="5380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		</a:t>
              </a:r>
              <a:r>
                <a:rPr lang="en-US" altLang="ko-KR" sz="3600" b="1" dirty="0" err="1" smtClean="0">
                  <a:solidFill>
                    <a:schemeClr val="bg1"/>
                  </a:solidFill>
                  <a:cs typeface="Arial" pitchFamily="34" charset="0"/>
                </a:rPr>
                <a:t>Landasan</a:t>
              </a:r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3600" b="1" dirty="0" err="1" smtClean="0">
                  <a:solidFill>
                    <a:schemeClr val="bg1"/>
                  </a:solidFill>
                  <a:cs typeface="Arial" pitchFamily="34" charset="0"/>
                </a:rPr>
                <a:t>Teori</a:t>
              </a: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898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BAB III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B4B3D0-E52B-4F49-84AB-F3053F1E4530}"/>
              </a:ext>
            </a:extLst>
          </p:cNvPr>
          <p:cNvSpPr/>
          <p:nvPr/>
        </p:nvSpPr>
        <p:spPr>
          <a:xfrm>
            <a:off x="1064076" y="1208517"/>
            <a:ext cx="10200824" cy="25474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xmlns="" id="{4798A450-A777-4153-87E9-97B1243E1C59}"/>
              </a:ext>
            </a:extLst>
          </p:cNvPr>
          <p:cNvGrpSpPr/>
          <p:nvPr/>
        </p:nvGrpSpPr>
        <p:grpSpPr>
          <a:xfrm flipH="1">
            <a:off x="1183548" y="1618784"/>
            <a:ext cx="1349677" cy="1598156"/>
            <a:chOff x="1342404" y="1890612"/>
            <a:chExt cx="2509515" cy="1049822"/>
          </a:xfrm>
        </p:grpSpPr>
        <p:grpSp>
          <p:nvGrpSpPr>
            <p:cNvPr id="4" name="Group 23">
              <a:extLst>
                <a:ext uri="{FF2B5EF4-FFF2-40B4-BE49-F238E27FC236}">
                  <a16:creationId xmlns:a16="http://schemas.microsoft.com/office/drawing/2014/main" xmlns="" id="{74BB651A-936F-4A1A-B8B5-E6F38EA46920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xmlns="" id="{A2BF5751-AC05-4DE5-9797-C4DBDD94512F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7" name="Rounded Rectangle 9">
                <a:extLst>
                  <a:ext uri="{FF2B5EF4-FFF2-40B4-BE49-F238E27FC236}">
                    <a16:creationId xmlns:a16="http://schemas.microsoft.com/office/drawing/2014/main" xmlns="" id="{D1E1766B-54D6-490A-A0FB-AB957FFC72C2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95000"/>
                      <a:lumOff val="5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BB9E36BC-C836-471D-8DD0-49C7813639CD}"/>
                </a:ext>
              </a:extLst>
            </p:cNvPr>
            <p:cNvSpPr/>
            <p:nvPr/>
          </p:nvSpPr>
          <p:spPr>
            <a:xfrm>
              <a:off x="2183877" y="2152372"/>
              <a:ext cx="1029833" cy="335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xmlns="" id="{BE880B53-6340-4173-BA46-C315BC4E3810}"/>
              </a:ext>
            </a:extLst>
          </p:cNvPr>
          <p:cNvGrpSpPr/>
          <p:nvPr/>
        </p:nvGrpSpPr>
        <p:grpSpPr>
          <a:xfrm>
            <a:off x="2908301" y="1350589"/>
            <a:ext cx="7894949" cy="2116511"/>
            <a:chOff x="3017859" y="4283314"/>
            <a:chExt cx="1890849" cy="1169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0B53412-223E-4399-97EA-26870DAFEFA1}"/>
                </a:ext>
              </a:extLst>
            </p:cNvPr>
            <p:cNvSpPr txBox="1"/>
            <p:nvPr/>
          </p:nvSpPr>
          <p:spPr>
            <a:xfrm>
              <a:off x="3017859" y="4560313"/>
              <a:ext cx="188940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pengembangan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model Waterfall </a:t>
              </a:r>
            </a:p>
            <a:p>
              <a:r>
                <a:rPr lang="en-US" altLang="ko-KR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Analisis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Kebutuhan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Desain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Coding, </a:t>
              </a:r>
              <a:r>
                <a:rPr lang="en-US" altLang="ko-KR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Pengujian</a:t>
              </a: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&amp;</a:t>
              </a:r>
              <a:r>
                <a:rPr lang="en-US" altLang="ko-KR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Perawatan</a:t>
              </a:r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FE5EF3D-7691-4C5C-820E-28B920BD787C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Metode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penelitian</a:t>
              </a:r>
              <a:endPara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8B4B3D0-E52B-4F49-84AB-F3053F1E4530}"/>
              </a:ext>
            </a:extLst>
          </p:cNvPr>
          <p:cNvSpPr/>
          <p:nvPr/>
        </p:nvSpPr>
        <p:spPr>
          <a:xfrm>
            <a:off x="1051376" y="3999850"/>
            <a:ext cx="10195973" cy="2553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54">
            <a:extLst>
              <a:ext uri="{FF2B5EF4-FFF2-40B4-BE49-F238E27FC236}">
                <a16:creationId xmlns:a16="http://schemas.microsoft.com/office/drawing/2014/main" xmlns="" id="{4798A450-A777-4153-87E9-97B1243E1C59}"/>
              </a:ext>
            </a:extLst>
          </p:cNvPr>
          <p:cNvGrpSpPr/>
          <p:nvPr/>
        </p:nvGrpSpPr>
        <p:grpSpPr>
          <a:xfrm flipH="1">
            <a:off x="1183550" y="4620937"/>
            <a:ext cx="1445350" cy="1373464"/>
            <a:chOff x="1342404" y="1890612"/>
            <a:chExt cx="2509515" cy="1049822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xmlns="" id="{74BB651A-936F-4A1A-B8B5-E6F38EA46920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xmlns="" id="{A2BF5751-AC05-4DE5-9797-C4DBDD94512F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59" name="Rounded Rectangle 9">
                <a:extLst>
                  <a:ext uri="{FF2B5EF4-FFF2-40B4-BE49-F238E27FC236}">
                    <a16:creationId xmlns:a16="http://schemas.microsoft.com/office/drawing/2014/main" xmlns="" id="{D1E1766B-54D6-490A-A0FB-AB957FFC72C2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95000"/>
                      <a:lumOff val="5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BB9E36BC-C836-471D-8DD0-49C7813639CD}"/>
                </a:ext>
              </a:extLst>
            </p:cNvPr>
            <p:cNvSpPr/>
            <p:nvPr/>
          </p:nvSpPr>
          <p:spPr>
            <a:xfrm>
              <a:off x="2048023" y="2249138"/>
              <a:ext cx="1023669" cy="438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BAC5BE5-C48B-45A7-8B41-AFDA88CEA078}"/>
              </a:ext>
            </a:extLst>
          </p:cNvPr>
          <p:cNvSpPr txBox="1"/>
          <p:nvPr/>
        </p:nvSpPr>
        <p:spPr>
          <a:xfrm>
            <a:off x="1605461" y="5111240"/>
            <a:ext cx="65603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" name="Group 60">
            <a:extLst>
              <a:ext uri="{FF2B5EF4-FFF2-40B4-BE49-F238E27FC236}">
                <a16:creationId xmlns:a16="http://schemas.microsoft.com/office/drawing/2014/main" xmlns="" id="{BE880B53-6340-4173-BA46-C315BC4E3810}"/>
              </a:ext>
            </a:extLst>
          </p:cNvPr>
          <p:cNvGrpSpPr/>
          <p:nvPr/>
        </p:nvGrpSpPr>
        <p:grpSpPr>
          <a:xfrm>
            <a:off x="2997200" y="4064000"/>
            <a:ext cx="8293099" cy="2604195"/>
            <a:chOff x="2977837" y="4227322"/>
            <a:chExt cx="2030647" cy="199345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0B53412-223E-4399-97EA-26870DAFEFA1}"/>
                </a:ext>
              </a:extLst>
            </p:cNvPr>
            <p:cNvSpPr txBox="1"/>
            <p:nvPr/>
          </p:nvSpPr>
          <p:spPr>
            <a:xfrm>
              <a:off x="2977837" y="4668556"/>
              <a:ext cx="2030647" cy="1552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id-ID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Observasi dilakukan di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Kantor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Mahram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Ponpes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Nurul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Abror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Al-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Robbaniyin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Pada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tanggal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14-16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mei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2021 </a:t>
              </a:r>
              <a:r>
                <a:rPr lang="id-ID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dengan mencatat beberapa informasi yang dibutuhkan sehingga dapat diketahui kebutuhan sistem informasi yang diinginkan</a:t>
              </a:r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EFE5EF3D-7691-4C5C-820E-28B920BD787C}"/>
                </a:ext>
              </a:extLst>
            </p:cNvPr>
            <p:cNvSpPr txBox="1"/>
            <p:nvPr/>
          </p:nvSpPr>
          <p:spPr>
            <a:xfrm>
              <a:off x="2992619" y="4227322"/>
              <a:ext cx="189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Observasi</a:t>
              </a:r>
              <a:endPara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BAC5BE5-C48B-45A7-8B41-AFDA88CEA078}"/>
              </a:ext>
            </a:extLst>
          </p:cNvPr>
          <p:cNvSpPr txBox="1"/>
          <p:nvPr/>
        </p:nvSpPr>
        <p:spPr>
          <a:xfrm>
            <a:off x="1478461" y="1987040"/>
            <a:ext cx="65603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BAB III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88B4B3D0-E52B-4F49-84AB-F3053F1E4530}"/>
              </a:ext>
            </a:extLst>
          </p:cNvPr>
          <p:cNvSpPr/>
          <p:nvPr/>
        </p:nvSpPr>
        <p:spPr>
          <a:xfrm>
            <a:off x="1051376" y="1295909"/>
            <a:ext cx="10175424" cy="20886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BE880B53-6340-4173-BA46-C315BC4E3810}"/>
              </a:ext>
            </a:extLst>
          </p:cNvPr>
          <p:cNvGrpSpPr/>
          <p:nvPr/>
        </p:nvGrpSpPr>
        <p:grpSpPr>
          <a:xfrm>
            <a:off x="2959100" y="1257298"/>
            <a:ext cx="8037315" cy="2235201"/>
            <a:chOff x="3017859" y="4283314"/>
            <a:chExt cx="1890849" cy="150648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50B53412-223E-4399-97EA-26870DAFEFA1}"/>
                </a:ext>
              </a:extLst>
            </p:cNvPr>
            <p:cNvSpPr txBox="1"/>
            <p:nvPr/>
          </p:nvSpPr>
          <p:spPr>
            <a:xfrm>
              <a:off x="3017859" y="4560314"/>
              <a:ext cx="1889405" cy="1229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id-ID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Melakukan tanya jawab secara langsung kepada pihak-pihak yang bersangkutan  dalam hal ini Peneliti  melakukan wawancara kepada </a:t>
              </a:r>
              <a:r>
                <a:rPr 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Petugas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Mahram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Ponpes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Nurul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Abror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Al-</a:t>
              </a:r>
              <a:r>
                <a:rPr 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Robbaniyin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id-ID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guna mendapatkan data yang dibutuhkan.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EFE5EF3D-7691-4C5C-820E-28B920BD787C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Wawancara</a:t>
              </a:r>
              <a:endPara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8B4B3D0-E52B-4F49-84AB-F3053F1E4530}"/>
              </a:ext>
            </a:extLst>
          </p:cNvPr>
          <p:cNvSpPr/>
          <p:nvPr/>
        </p:nvSpPr>
        <p:spPr>
          <a:xfrm>
            <a:off x="1076776" y="3606800"/>
            <a:ext cx="10175424" cy="28257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4798A450-A777-4153-87E9-97B1243E1C59}"/>
              </a:ext>
            </a:extLst>
          </p:cNvPr>
          <p:cNvGrpSpPr/>
          <p:nvPr/>
        </p:nvGrpSpPr>
        <p:grpSpPr>
          <a:xfrm flipH="1">
            <a:off x="1183542" y="4195217"/>
            <a:ext cx="1381851" cy="1418183"/>
            <a:chOff x="1342404" y="1890612"/>
            <a:chExt cx="2509515" cy="1049822"/>
          </a:xfrm>
        </p:grpSpPr>
        <p:grpSp>
          <p:nvGrpSpPr>
            <p:cNvPr id="77" name="Group 23">
              <a:extLst>
                <a:ext uri="{FF2B5EF4-FFF2-40B4-BE49-F238E27FC236}">
                  <a16:creationId xmlns:a16="http://schemas.microsoft.com/office/drawing/2014/main" xmlns="" id="{74BB651A-936F-4A1A-B8B5-E6F38EA46920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xmlns="" id="{A2BF5751-AC05-4DE5-9797-C4DBDD94512F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80" name="Rounded Rectangle 9">
                <a:extLst>
                  <a:ext uri="{FF2B5EF4-FFF2-40B4-BE49-F238E27FC236}">
                    <a16:creationId xmlns:a16="http://schemas.microsoft.com/office/drawing/2014/main" xmlns="" id="{D1E1766B-54D6-490A-A0FB-AB957FFC72C2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95000"/>
                      <a:lumOff val="5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BB9E36BC-C836-471D-8DD0-49C7813639CD}"/>
                </a:ext>
              </a:extLst>
            </p:cNvPr>
            <p:cNvSpPr/>
            <p:nvPr/>
          </p:nvSpPr>
          <p:spPr>
            <a:xfrm>
              <a:off x="1896144" y="2178930"/>
              <a:ext cx="1216402" cy="424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BAC5BE5-C48B-45A7-8B41-AFDA88CEA078}"/>
              </a:ext>
            </a:extLst>
          </p:cNvPr>
          <p:cNvSpPr txBox="1"/>
          <p:nvPr/>
        </p:nvSpPr>
        <p:spPr>
          <a:xfrm>
            <a:off x="1511300" y="4654499"/>
            <a:ext cx="80024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BE880B53-6340-4173-BA46-C315BC4E3810}"/>
              </a:ext>
            </a:extLst>
          </p:cNvPr>
          <p:cNvGrpSpPr/>
          <p:nvPr/>
        </p:nvGrpSpPr>
        <p:grpSpPr>
          <a:xfrm>
            <a:off x="2984501" y="3656154"/>
            <a:ext cx="8088115" cy="2847777"/>
            <a:chOff x="3017859" y="4352908"/>
            <a:chExt cx="1902800" cy="141867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0B53412-223E-4399-97EA-26870DAFEFA1}"/>
                </a:ext>
              </a:extLst>
            </p:cNvPr>
            <p:cNvSpPr txBox="1"/>
            <p:nvPr/>
          </p:nvSpPr>
          <p:spPr>
            <a:xfrm>
              <a:off x="3017859" y="4560316"/>
              <a:ext cx="1889405" cy="1211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id-ID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Setelah sistem selesai, langkah selanjutnya adalah dilakukan uji coba terhadap sistem yang telah dibuat. Pada penelitian ini, pengujian dilakukan dengan dua cara yaitu pengujian secara internal yang menggunakan metode </a:t>
              </a:r>
              <a:r>
                <a:rPr lang="id-ID" sz="20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black box</a:t>
              </a:r>
              <a:r>
                <a:rPr lang="id-ID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dan pengujian secara eksternal dengan melakukan uji coba kepada </a:t>
              </a:r>
              <a:r>
                <a:rPr lang="id-ID" sz="20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</a:t>
              </a:r>
              <a:r>
                <a:rPr lang="id-ID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sehingga didapatkan kekurangan dan kelemahan dari sistem yang dibuat oleh peneliti</a:t>
              </a:r>
              <a:r>
                <a:rPr lang="en-US" sz="2000" dirty="0" smtClean="0"/>
                <a:t>.</a:t>
              </a:r>
            </a:p>
            <a:p>
              <a:pPr marL="0" lvl="1"/>
              <a:r>
                <a:rPr lang="id-ID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FE5EF3D-7691-4C5C-820E-28B920BD787C}"/>
                </a:ext>
              </a:extLst>
            </p:cNvPr>
            <p:cNvSpPr txBox="1"/>
            <p:nvPr/>
          </p:nvSpPr>
          <p:spPr>
            <a:xfrm>
              <a:off x="3029810" y="4352908"/>
              <a:ext cx="1890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Wawancara</a:t>
              </a:r>
              <a:endPara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4798A450-A777-4153-87E9-97B1243E1C59}"/>
              </a:ext>
            </a:extLst>
          </p:cNvPr>
          <p:cNvGrpSpPr/>
          <p:nvPr/>
        </p:nvGrpSpPr>
        <p:grpSpPr>
          <a:xfrm flipH="1">
            <a:off x="1231900" y="1540917"/>
            <a:ext cx="1381851" cy="1418183"/>
            <a:chOff x="1342404" y="1890612"/>
            <a:chExt cx="2509515" cy="1049822"/>
          </a:xfrm>
        </p:grpSpPr>
        <p:grpSp>
          <p:nvGrpSpPr>
            <p:cNvPr id="104" name="Group 23">
              <a:extLst>
                <a:ext uri="{FF2B5EF4-FFF2-40B4-BE49-F238E27FC236}">
                  <a16:creationId xmlns:a16="http://schemas.microsoft.com/office/drawing/2014/main" xmlns="" id="{74BB651A-936F-4A1A-B8B5-E6F38EA46920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xmlns="" id="{A2BF5751-AC05-4DE5-9797-C4DBDD94512F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07" name="Rounded Rectangle 9">
                <a:extLst>
                  <a:ext uri="{FF2B5EF4-FFF2-40B4-BE49-F238E27FC236}">
                    <a16:creationId xmlns:a16="http://schemas.microsoft.com/office/drawing/2014/main" xmlns="" id="{D1E1766B-54D6-490A-A0FB-AB957FFC72C2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95000"/>
                      <a:lumOff val="5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BB9E36BC-C836-471D-8DD0-49C7813639CD}"/>
                </a:ext>
              </a:extLst>
            </p:cNvPr>
            <p:cNvSpPr/>
            <p:nvPr/>
          </p:nvSpPr>
          <p:spPr>
            <a:xfrm>
              <a:off x="1896144" y="2178930"/>
              <a:ext cx="1216402" cy="424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8BAC5BE5-C48B-45A7-8B41-AFDA88CEA078}"/>
              </a:ext>
            </a:extLst>
          </p:cNvPr>
          <p:cNvSpPr txBox="1"/>
          <p:nvPr/>
        </p:nvSpPr>
        <p:spPr>
          <a:xfrm>
            <a:off x="1559658" y="2000199"/>
            <a:ext cx="80024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1EBC5D9A-D095-41F7-9C75-981E9CE93C40}"/>
              </a:ext>
            </a:extLst>
          </p:cNvPr>
          <p:cNvSpPr txBox="1">
            <a:spLocks/>
          </p:cNvSpPr>
          <p:nvPr/>
        </p:nvSpPr>
        <p:spPr>
          <a:xfrm>
            <a:off x="2569539" y="572022"/>
            <a:ext cx="6141210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 smtClean="0">
                <a:solidFill>
                  <a:schemeClr val="accent3"/>
                </a:solidFill>
              </a:rPr>
              <a:t>BAB IV</a:t>
            </a:r>
            <a:endParaRPr lang="ko-KR" altLang="en-US" sz="54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25F246A1-7035-429F-992E-542B4080B7F7}"/>
              </a:ext>
            </a:extLst>
          </p:cNvPr>
          <p:cNvSpPr/>
          <p:nvPr/>
        </p:nvSpPr>
        <p:spPr>
          <a:xfrm>
            <a:off x="0" y="4766487"/>
            <a:ext cx="121920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8C8BE8B-0B70-4E30-9760-C1BF2B190ED1}"/>
              </a:ext>
            </a:extLst>
          </p:cNvPr>
          <p:cNvSpPr txBox="1"/>
          <p:nvPr/>
        </p:nvSpPr>
        <p:spPr>
          <a:xfrm>
            <a:off x="752475" y="3501536"/>
            <a:ext cx="6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EE3419B-2E5E-4B91-B458-D37DAF809C45}"/>
              </a:ext>
            </a:extLst>
          </p:cNvPr>
          <p:cNvSpPr txBox="1"/>
          <p:nvPr/>
        </p:nvSpPr>
        <p:spPr>
          <a:xfrm>
            <a:off x="2451109" y="2686292"/>
            <a:ext cx="648206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Dari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hasil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Observasi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wawancara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dibutuhkan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Flowchart, DFD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ERD</a:t>
            </a:r>
          </a:p>
          <a:p>
            <a:pPr>
              <a:buFont typeface="Arial" pitchFamily="34" charset="0"/>
              <a:buChar char="•"/>
            </a:pP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F47723-86FE-416F-8D73-219667221D34}"/>
              </a:ext>
            </a:extLst>
          </p:cNvPr>
          <p:cNvSpPr txBox="1"/>
          <p:nvPr/>
        </p:nvSpPr>
        <p:spPr>
          <a:xfrm>
            <a:off x="3149609" y="1628123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err="1" smtClean="0"/>
              <a:t>Hasil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Observasi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wawancara</a:t>
            </a:r>
            <a:endParaRPr lang="en-US" sz="2400" b="1" dirty="0" smtClean="0"/>
          </a:p>
          <a:p>
            <a:endParaRPr lang="ko-KR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30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6C498D-0FF3-4C26-8DA3-D3609FB1560A}"/>
              </a:ext>
            </a:extLst>
          </p:cNvPr>
          <p:cNvSpPr txBox="1"/>
          <p:nvPr/>
        </p:nvSpPr>
        <p:spPr>
          <a:xfrm>
            <a:off x="5861542" y="458094"/>
            <a:ext cx="50622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Flowchart </a:t>
            </a:r>
            <a:r>
              <a:rPr lang="en-US" altLang="ko-KR" sz="2800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Mahrom</a:t>
            </a:r>
            <a:r>
              <a:rPr lang="en-US" altLang="ko-KR" sz="2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36976" y="3872753"/>
            <a:ext cx="5455024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309283" y="215153"/>
          <a:ext cx="5271247" cy="6335537"/>
        </p:xfrm>
        <a:graphic>
          <a:graphicData uri="http://schemas.openxmlformats.org/presentationml/2006/ole">
            <p:oleObj spid="_x0000_s31745" name="Visio" r:id="rId3" imgW="7349826" imgH="8835747" progId="Visio.Drawing.11">
              <p:embed/>
            </p:oleObj>
          </a:graphicData>
        </a:graphic>
      </p:graphicFrame>
      <p:sp>
        <p:nvSpPr>
          <p:cNvPr id="60" name="Rectangle 59"/>
          <p:cNvSpPr/>
          <p:nvPr/>
        </p:nvSpPr>
        <p:spPr>
          <a:xfrm>
            <a:off x="9980024" y="3344092"/>
            <a:ext cx="2211976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959736" y="2712721"/>
            <a:ext cx="1232263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9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647</Words>
  <Application>Microsoft Office PowerPoint</Application>
  <PresentationFormat>Custom</PresentationFormat>
  <Paragraphs>80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126</cp:revision>
  <dcterms:created xsi:type="dcterms:W3CDTF">2020-01-20T05:08:25Z</dcterms:created>
  <dcterms:modified xsi:type="dcterms:W3CDTF">2021-09-09T04:16:24Z</dcterms:modified>
</cp:coreProperties>
</file>