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erebri Bold" charset="1" panose="00000800000000000000"/>
      <p:regular r:id="rId15"/>
    </p:embeddedFont>
    <p:embeddedFont>
      <p:font typeface="Cerebri" charset="1" panose="00000500000000000000"/>
      <p:regular r:id="rId16"/>
    </p:embeddedFont>
    <p:embeddedFont>
      <p:font typeface="Clear Sans" charset="1" panose="020B05030302020203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11" Target="../media/image24.svg" Type="http://schemas.openxmlformats.org/officeDocument/2006/relationships/image"/><Relationship Id="rId12" Target="../media/image25.pn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21.png" Type="http://schemas.openxmlformats.org/officeDocument/2006/relationships/image"/><Relationship Id="rId9" Target="../media/image2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png" Type="http://schemas.openxmlformats.org/officeDocument/2006/relationships/image"/><Relationship Id="rId12" Target="../media/image40.png" Type="http://schemas.openxmlformats.org/officeDocument/2006/relationships/image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36.png" Type="http://schemas.openxmlformats.org/officeDocument/2006/relationships/image"/><Relationship Id="rId9" Target="../media/image3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Relationship Id="rId3" Target="../media/image4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45.png" Type="http://schemas.openxmlformats.org/officeDocument/2006/relationships/image"/><Relationship Id="rId7" Target="../media/image46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9.png" Type="http://schemas.openxmlformats.org/officeDocument/2006/relationships/image"/><Relationship Id="rId3" Target="../media/image50.svg" Type="http://schemas.openxmlformats.org/officeDocument/2006/relationships/image"/><Relationship Id="rId4" Target="../media/image51.png" Type="http://schemas.openxmlformats.org/officeDocument/2006/relationships/image"/><Relationship Id="rId5" Target="../media/image5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2155" y="296934"/>
            <a:ext cx="11925642" cy="9674081"/>
          </a:xfrm>
          <a:custGeom>
            <a:avLst/>
            <a:gdLst/>
            <a:ahLst/>
            <a:cxnLst/>
            <a:rect r="r" b="b" t="t" l="l"/>
            <a:pathLst>
              <a:path h="9674081" w="11925642">
                <a:moveTo>
                  <a:pt x="0" y="0"/>
                </a:moveTo>
                <a:lnTo>
                  <a:pt x="11925642" y="0"/>
                </a:lnTo>
                <a:lnTo>
                  <a:pt x="11925642" y="9674082"/>
                </a:lnTo>
                <a:lnTo>
                  <a:pt x="0" y="967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5324" y="1909664"/>
            <a:ext cx="7427306" cy="2229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783"/>
              </a:lnSpc>
            </a:pPr>
            <a:r>
              <a:rPr lang="en-US" b="true" sz="7199" spc="143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INPUT/OUTPUT STRING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055507" y="5329645"/>
            <a:ext cx="4650895" cy="4650895"/>
          </a:xfrm>
          <a:custGeom>
            <a:avLst/>
            <a:gdLst/>
            <a:ahLst/>
            <a:cxnLst/>
            <a:rect r="r" b="b" t="t" l="l"/>
            <a:pathLst>
              <a:path h="4650895" w="4650895">
                <a:moveTo>
                  <a:pt x="0" y="0"/>
                </a:moveTo>
                <a:lnTo>
                  <a:pt x="4650895" y="0"/>
                </a:lnTo>
                <a:lnTo>
                  <a:pt x="4650895" y="4650896"/>
                </a:lnTo>
                <a:lnTo>
                  <a:pt x="0" y="46508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055507" y="306459"/>
            <a:ext cx="4651209" cy="4651209"/>
          </a:xfrm>
          <a:custGeom>
            <a:avLst/>
            <a:gdLst/>
            <a:ahLst/>
            <a:cxnLst/>
            <a:rect r="r" b="b" t="t" l="l"/>
            <a:pathLst>
              <a:path h="4651209" w="4651209">
                <a:moveTo>
                  <a:pt x="0" y="0"/>
                </a:moveTo>
                <a:lnTo>
                  <a:pt x="4651208" y="0"/>
                </a:lnTo>
                <a:lnTo>
                  <a:pt x="4651208" y="4651209"/>
                </a:lnTo>
                <a:lnTo>
                  <a:pt x="0" y="465120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8262428"/>
            <a:ext cx="2791885" cy="1274115"/>
          </a:xfrm>
          <a:custGeom>
            <a:avLst/>
            <a:gdLst/>
            <a:ahLst/>
            <a:cxnLst/>
            <a:rect r="r" b="b" t="t" l="l"/>
            <a:pathLst>
              <a:path h="1274115" w="2791885">
                <a:moveTo>
                  <a:pt x="0" y="0"/>
                </a:moveTo>
                <a:lnTo>
                  <a:pt x="2791885" y="0"/>
                </a:lnTo>
                <a:lnTo>
                  <a:pt x="2791885" y="1274115"/>
                </a:lnTo>
                <a:lnTo>
                  <a:pt x="0" y="127411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4481" y="1916155"/>
            <a:ext cx="1972174" cy="106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34"/>
              </a:lnSpc>
            </a:pPr>
            <a:r>
              <a:rPr lang="en-US" b="true" sz="2323" spc="46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MUHAMAD SUGIH YUSUF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971343" y="0"/>
            <a:ext cx="10434962" cy="10434962"/>
          </a:xfrm>
          <a:custGeom>
            <a:avLst/>
            <a:gdLst/>
            <a:ahLst/>
            <a:cxnLst/>
            <a:rect r="r" b="b" t="t" l="l"/>
            <a:pathLst>
              <a:path h="10434962" w="10434962">
                <a:moveTo>
                  <a:pt x="0" y="0"/>
                </a:moveTo>
                <a:lnTo>
                  <a:pt x="10434962" y="0"/>
                </a:lnTo>
                <a:lnTo>
                  <a:pt x="10434962" y="10434962"/>
                </a:lnTo>
                <a:lnTo>
                  <a:pt x="0" y="10434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10930" y="2970886"/>
            <a:ext cx="5960462" cy="4818481"/>
            <a:chOff x="0" y="0"/>
            <a:chExt cx="7947283" cy="642464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281259"/>
              <a:ext cx="7672013" cy="514338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01056" indent="-200528" lvl="1">
                <a:lnSpc>
                  <a:spcPts val="2786"/>
                </a:lnSpc>
                <a:buFont typeface="Arial"/>
                <a:buChar char="•"/>
              </a:pPr>
              <a:r>
                <a:rPr lang="en-US" sz="1857" spc="222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DALAM BAHASA PEMROGRAMAN, STRING ADALAH KUMPULAN KARAKTER YANG MEMBENTUK URUTAN TERTENTU.</a:t>
              </a:r>
            </a:p>
            <a:p>
              <a:pPr algn="l" marL="401056" indent="-200528" lvl="1">
                <a:lnSpc>
                  <a:spcPts val="2786"/>
                </a:lnSpc>
                <a:buFont typeface="Arial"/>
                <a:buChar char="•"/>
              </a:pPr>
              <a:r>
                <a:rPr lang="en-US" sz="1857" spc="222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Karakter dalam string bisa berupa huruf, angka, simbol, dan spasi.</a:t>
              </a:r>
            </a:p>
            <a:p>
              <a:pPr algn="l" marL="401056" indent="-200528" lvl="1">
                <a:lnSpc>
                  <a:spcPts val="2786"/>
                </a:lnSpc>
                <a:buFont typeface="Arial"/>
                <a:buChar char="•"/>
              </a:pPr>
              <a:r>
                <a:rPr lang="en-US" sz="1857" spc="222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Dalam hampir semua bahasa pemrograman, string biasanya diapit dengan tanda kutip untuk menandai awal dan akhir string.</a:t>
              </a:r>
            </a:p>
            <a:p>
              <a:pPr algn="l">
                <a:lnSpc>
                  <a:spcPts val="2786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7947283" cy="9975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6048"/>
                </a:lnSpc>
              </a:pPr>
              <a:r>
                <a:rPr lang="en-US" b="true" sz="4917" spc="98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APA ITU STRING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19921" y="5535207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5"/>
                </a:lnTo>
                <a:lnTo>
                  <a:pt x="0" y="6494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10719" y="-2218392"/>
            <a:ext cx="5785728" cy="6494185"/>
          </a:xfrm>
          <a:custGeom>
            <a:avLst/>
            <a:gdLst/>
            <a:ahLst/>
            <a:cxnLst/>
            <a:rect r="r" b="b" t="t" l="l"/>
            <a:pathLst>
              <a:path h="6494185" w="5785728">
                <a:moveTo>
                  <a:pt x="0" y="0"/>
                </a:moveTo>
                <a:lnTo>
                  <a:pt x="5785728" y="0"/>
                </a:lnTo>
                <a:lnTo>
                  <a:pt x="5785728" y="6494184"/>
                </a:lnTo>
                <a:lnTo>
                  <a:pt x="0" y="64941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61528" y="5759503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999684" y="-1055173"/>
            <a:ext cx="6123528" cy="6045592"/>
          </a:xfrm>
          <a:custGeom>
            <a:avLst/>
            <a:gdLst/>
            <a:ahLst/>
            <a:cxnLst/>
            <a:rect r="r" b="b" t="t" l="l"/>
            <a:pathLst>
              <a:path h="6045592" w="6123528">
                <a:moveTo>
                  <a:pt x="0" y="0"/>
                </a:moveTo>
                <a:lnTo>
                  <a:pt x="6123528" y="0"/>
                </a:lnTo>
                <a:lnTo>
                  <a:pt x="6123528" y="6045592"/>
                </a:lnTo>
                <a:lnTo>
                  <a:pt x="0" y="6045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62000" y="3288621"/>
            <a:ext cx="6970897" cy="4896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5"/>
              </a:lnSpc>
            </a:pPr>
          </a:p>
          <a:p>
            <a:pPr algn="l" marL="483868" indent="-241934" lvl="1">
              <a:lnSpc>
                <a:spcPts val="3585"/>
              </a:lnSpc>
              <a:buAutoNum type="arabicPeriod" startAt="1"/>
            </a:pPr>
            <a:r>
              <a:rPr lang="en-US" b="true" sz="2241" spc="44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Input: Data yang dimasukkan oleh pengguna atau dari sumber lain ke dalam program untuk diproses.</a:t>
            </a:r>
          </a:p>
          <a:p>
            <a:pPr algn="l" marL="483868" indent="-241934" lvl="1">
              <a:lnSpc>
                <a:spcPts val="3585"/>
              </a:lnSpc>
              <a:buAutoNum type="arabicPeriod" startAt="1"/>
            </a:pPr>
            <a:r>
              <a:rPr lang="en-US" b="true" sz="2241" spc="44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Bisa berupa teks, angka, atau jenis data lainnya.</a:t>
            </a:r>
          </a:p>
          <a:p>
            <a:pPr algn="l" marL="483868" indent="-241934" lvl="1">
              <a:lnSpc>
                <a:spcPts val="3585"/>
              </a:lnSpc>
              <a:buAutoNum type="arabicPeriod" startAt="1"/>
            </a:pPr>
            <a:r>
              <a:rPr lang="en-US" b="true" sz="2241" spc="44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Output: Hasil yang ditampilkan oleh program setelah memproses data.</a:t>
            </a:r>
          </a:p>
          <a:p>
            <a:pPr algn="l" marL="483868" indent="-241934" lvl="1">
              <a:lnSpc>
                <a:spcPts val="3585"/>
              </a:lnSpc>
              <a:buAutoNum type="arabicPeriod" startAt="1"/>
            </a:pPr>
            <a:r>
              <a:rPr lang="en-US" b="true" sz="2241" spc="44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Output bisa muncul di layar, disimpan ke file, atau dikirim ke perangkat lain.</a:t>
            </a:r>
          </a:p>
          <a:p>
            <a:pPr algn="l" marL="483868" indent="-241934" lvl="1">
              <a:lnSpc>
                <a:spcPts val="3585"/>
              </a:lnSpc>
              <a:buAutoNum type="arabicPeriod" startAt="1"/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762000" y="2336050"/>
            <a:ext cx="7711367" cy="73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39"/>
              </a:lnSpc>
            </a:pPr>
            <a:r>
              <a:rPr lang="en-US" b="true" sz="4866" spc="97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INPUT DAN OUTPUT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99490" y="2430076"/>
            <a:ext cx="641872" cy="610362"/>
          </a:xfrm>
          <a:custGeom>
            <a:avLst/>
            <a:gdLst/>
            <a:ahLst/>
            <a:cxnLst/>
            <a:rect r="r" b="b" t="t" l="l"/>
            <a:pathLst>
              <a:path h="610362" w="641872">
                <a:moveTo>
                  <a:pt x="0" y="0"/>
                </a:moveTo>
                <a:lnTo>
                  <a:pt x="641872" y="0"/>
                </a:lnTo>
                <a:lnTo>
                  <a:pt x="641872" y="610362"/>
                </a:lnTo>
                <a:lnTo>
                  <a:pt x="0" y="6103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39669" y="9000620"/>
            <a:ext cx="5722131" cy="951480"/>
            <a:chOff x="0" y="0"/>
            <a:chExt cx="7629508" cy="12686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964602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3929204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5893807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022936" y="552960"/>
            <a:ext cx="5722131" cy="951480"/>
            <a:chOff x="0" y="0"/>
            <a:chExt cx="7629508" cy="1268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964602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3929204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5893807" y="0"/>
              <a:ext cx="1735701" cy="1268640"/>
            </a:xfrm>
            <a:custGeom>
              <a:avLst/>
              <a:gdLst/>
              <a:ahLst/>
              <a:cxnLst/>
              <a:rect r="r" b="b" t="t" l="l"/>
              <a:pathLst>
                <a:path h="1268640" w="1735701">
                  <a:moveTo>
                    <a:pt x="0" y="0"/>
                  </a:moveTo>
                  <a:lnTo>
                    <a:pt x="1735701" y="0"/>
                  </a:lnTo>
                  <a:lnTo>
                    <a:pt x="1735701" y="1268640"/>
                  </a:lnTo>
                  <a:lnTo>
                    <a:pt x="0" y="1268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0891988" y="2832634"/>
            <a:ext cx="6367312" cy="2862075"/>
          </a:xfrm>
          <a:custGeom>
            <a:avLst/>
            <a:gdLst/>
            <a:ahLst/>
            <a:cxnLst/>
            <a:rect r="r" b="b" t="t" l="l"/>
            <a:pathLst>
              <a:path h="2862075" w="6367312">
                <a:moveTo>
                  <a:pt x="0" y="0"/>
                </a:moveTo>
                <a:lnTo>
                  <a:pt x="6367312" y="0"/>
                </a:lnTo>
                <a:lnTo>
                  <a:pt x="6367312" y="2862075"/>
                </a:lnTo>
                <a:lnTo>
                  <a:pt x="0" y="28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9669" y="3366656"/>
            <a:ext cx="10445401" cy="5236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7"/>
              </a:lnSpc>
            </a:pPr>
          </a:p>
          <a:p>
            <a:pPr algn="l">
              <a:lnSpc>
                <a:spcPts val="4187"/>
              </a:lnSpc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Operasi output bertujuan menampilkan informasi kepada pengguna.</a:t>
            </a:r>
          </a:p>
          <a:p>
            <a:pPr algn="l">
              <a:lnSpc>
                <a:spcPts val="4187"/>
              </a:lnSpc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  </a:t>
            </a: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Bisa dilakukan dengan beberapa cara:</a:t>
            </a:r>
          </a:p>
          <a:p>
            <a:pPr algn="l" marL="565116" indent="-282558" lvl="1">
              <a:lnSpc>
                <a:spcPts val="4187"/>
              </a:lnSpc>
              <a:buFont typeface="Arial"/>
              <a:buChar char="•"/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Mencetak ke konsol menggunakan metode print().</a:t>
            </a:r>
          </a:p>
          <a:p>
            <a:pPr algn="l" marL="565116" indent="-282558" lvl="1">
              <a:lnSpc>
                <a:spcPts val="4187"/>
              </a:lnSpc>
              <a:buFont typeface="Arial"/>
              <a:buChar char="•"/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Menulis ke file untuk menyimpan hasil.</a:t>
            </a:r>
          </a:p>
          <a:p>
            <a:pPr algn="l" marL="565116" indent="-282558" lvl="1">
              <a:lnSpc>
                <a:spcPts val="4187"/>
              </a:lnSpc>
              <a:buFont typeface="Arial"/>
              <a:buChar char="•"/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Memformat string agar output lebih rapi.</a:t>
            </a:r>
          </a:p>
          <a:p>
            <a:pPr algn="l" marL="565116" indent="-282558" lvl="1">
              <a:lnSpc>
                <a:spcPts val="4187"/>
              </a:lnSpc>
              <a:buFont typeface="Arial"/>
              <a:buChar char="•"/>
            </a:pPr>
            <a:r>
              <a:rPr lang="en-US" sz="2617" spc="52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Membuat GUI (Graphical User Interface) untuk tampilan lebih interaktif.</a:t>
            </a:r>
          </a:p>
          <a:p>
            <a:pPr algn="l">
              <a:lnSpc>
                <a:spcPts val="4187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2541362" y="2477191"/>
            <a:ext cx="7909935" cy="587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526" indent="-331263" lvl="1">
              <a:lnSpc>
                <a:spcPts val="4909"/>
              </a:lnSpc>
              <a:buFont typeface="Arial"/>
              <a:buChar char="•"/>
            </a:pPr>
            <a:r>
              <a:rPr lang="en-US" sz="3068" spc="61">
                <a:solidFill>
                  <a:srgbClr val="F5F5EF"/>
                </a:solidFill>
                <a:latin typeface="Cerebri"/>
                <a:ea typeface="Cerebri"/>
                <a:cs typeface="Cerebri"/>
                <a:sym typeface="Cerebri"/>
              </a:rPr>
              <a:t>Operasi Output pada Python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35315" y="426333"/>
            <a:ext cx="11092912" cy="8998570"/>
          </a:xfrm>
          <a:custGeom>
            <a:avLst/>
            <a:gdLst/>
            <a:ahLst/>
            <a:cxnLst/>
            <a:rect r="r" b="b" t="t" l="l"/>
            <a:pathLst>
              <a:path h="8998570" w="11092912">
                <a:moveTo>
                  <a:pt x="0" y="0"/>
                </a:moveTo>
                <a:lnTo>
                  <a:pt x="11092912" y="0"/>
                </a:lnTo>
                <a:lnTo>
                  <a:pt x="11092912" y="8998570"/>
                </a:lnTo>
                <a:lnTo>
                  <a:pt x="0" y="899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812534" y="7670312"/>
            <a:ext cx="1001542" cy="3165795"/>
          </a:xfrm>
          <a:custGeom>
            <a:avLst/>
            <a:gdLst/>
            <a:ahLst/>
            <a:cxnLst/>
            <a:rect r="r" b="b" t="t" l="l"/>
            <a:pathLst>
              <a:path h="3165795" w="1001542">
                <a:moveTo>
                  <a:pt x="0" y="0"/>
                </a:moveTo>
                <a:lnTo>
                  <a:pt x="1001542" y="0"/>
                </a:lnTo>
                <a:lnTo>
                  <a:pt x="1001542" y="3165795"/>
                </a:lnTo>
                <a:lnTo>
                  <a:pt x="0" y="31657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144410" y="1614426"/>
            <a:ext cx="8189815" cy="7832808"/>
            <a:chOff x="0" y="0"/>
            <a:chExt cx="849846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49846" cy="812800"/>
            </a:xfrm>
            <a:custGeom>
              <a:avLst/>
              <a:gdLst/>
              <a:ahLst/>
              <a:cxnLst/>
              <a:rect r="r" b="b" t="t" l="l"/>
              <a:pathLst>
                <a:path h="812800" w="849846">
                  <a:moveTo>
                    <a:pt x="0" y="0"/>
                  </a:moveTo>
                  <a:lnTo>
                    <a:pt x="849846" y="0"/>
                  </a:lnTo>
                  <a:lnTo>
                    <a:pt x="84984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391550" y="1652526"/>
            <a:ext cx="4185096" cy="631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77"/>
              </a:lnSpc>
            </a:pPr>
            <a:r>
              <a:rPr lang="en-US" b="true" sz="4394" spc="219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PSEUDOCODE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70341" y="-241626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670341" y="7705443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46431" y="2227555"/>
            <a:ext cx="6891559" cy="8311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2117" spc="4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·Upper(),untuk mengubah semua huruf jadi huruf besar</a:t>
            </a:r>
          </a:p>
          <a:p>
            <a:pPr algn="l">
              <a:lnSpc>
                <a:spcPts val="3387"/>
              </a:lnSpc>
            </a:pPr>
            <a:r>
              <a:rPr lang="en-US" sz="2117" spc="4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Contohnya:</a:t>
            </a:r>
          </a:p>
          <a:p>
            <a:pPr algn="l">
              <a:lnSpc>
                <a:spcPts val="2747"/>
              </a:lnSpc>
            </a:pPr>
          </a:p>
          <a:p>
            <a:pPr algn="l">
              <a:lnSpc>
                <a:spcPts val="2267"/>
              </a:lnSpc>
            </a:pPr>
          </a:p>
          <a:p>
            <a:pPr algn="l">
              <a:lnSpc>
                <a:spcPts val="1601"/>
              </a:lnSpc>
            </a:pPr>
          </a:p>
          <a:p>
            <a:pPr algn="l">
              <a:lnSpc>
                <a:spcPts val="1601"/>
              </a:lnSpc>
            </a:pPr>
          </a:p>
          <a:p>
            <a:pPr algn="l">
              <a:lnSpc>
                <a:spcPts val="1601"/>
              </a:lnSpc>
            </a:pPr>
            <a:r>
              <a:rPr lang="en-US" sz="1000" spc="20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  </a:t>
            </a:r>
          </a:p>
          <a:p>
            <a:pPr algn="l">
              <a:lnSpc>
                <a:spcPts val="1956"/>
              </a:lnSpc>
            </a:pPr>
            <a:r>
              <a:rPr lang="en-US" sz="1223" spc="24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   </a:t>
            </a:r>
          </a:p>
          <a:p>
            <a:pPr algn="l">
              <a:lnSpc>
                <a:spcPts val="3521"/>
              </a:lnSpc>
            </a:pPr>
            <a:r>
              <a:rPr lang="en-US" sz="2200" spc="44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Lower()·mengubah semua huruf menjadi huruf kecil</a:t>
            </a:r>
          </a:p>
          <a:p>
            <a:pPr algn="l">
              <a:lnSpc>
                <a:spcPts val="2881"/>
              </a:lnSpc>
            </a:pPr>
            <a:r>
              <a:rPr lang="en-US" sz="1800" spc="36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Contohnya: 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  <a:r>
              <a:rPr lang="en-US" sz="1400" spc="2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        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3201"/>
              </a:lnSpc>
            </a:pPr>
            <a:r>
              <a:rPr lang="en-US" sz="2000" spc="40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··strip(), menghapus spasi diawal sama di akhir</a:t>
            </a:r>
          </a:p>
          <a:p>
            <a:pPr algn="l">
              <a:lnSpc>
                <a:spcPts val="3201"/>
              </a:lnSpc>
            </a:pPr>
            <a:r>
              <a:rPr lang="en-US" sz="2000" spc="40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</a:t>
            </a:r>
          </a:p>
          <a:p>
            <a:pPr algn="l">
              <a:lnSpc>
                <a:spcPts val="256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612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 marL="0" indent="0" lvl="0">
              <a:lnSpc>
                <a:spcPts val="2241"/>
              </a:lnSpc>
              <a:spcBef>
                <a:spcPct val="0"/>
              </a:spcBef>
            </a:pPr>
            <a:r>
              <a:rPr lang="en-US" sz="1400" spc="2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3189571" y="3322482"/>
            <a:ext cx="4505679" cy="1323456"/>
          </a:xfrm>
          <a:custGeom>
            <a:avLst/>
            <a:gdLst/>
            <a:ahLst/>
            <a:cxnLst/>
            <a:rect r="r" b="b" t="t" l="l"/>
            <a:pathLst>
              <a:path h="1323456" w="4505679">
                <a:moveTo>
                  <a:pt x="0" y="0"/>
                </a:moveTo>
                <a:lnTo>
                  <a:pt x="4505680" y="0"/>
                </a:lnTo>
                <a:lnTo>
                  <a:pt x="4505680" y="1323456"/>
                </a:lnTo>
                <a:lnTo>
                  <a:pt x="0" y="13234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2487" r="0" b="-12487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121690" y="5395675"/>
            <a:ext cx="3429364" cy="1155020"/>
          </a:xfrm>
          <a:custGeom>
            <a:avLst/>
            <a:gdLst/>
            <a:ahLst/>
            <a:cxnLst/>
            <a:rect r="r" b="b" t="t" l="l"/>
            <a:pathLst>
              <a:path h="1155020" w="3429364">
                <a:moveTo>
                  <a:pt x="0" y="0"/>
                </a:moveTo>
                <a:lnTo>
                  <a:pt x="3429363" y="0"/>
                </a:lnTo>
                <a:lnTo>
                  <a:pt x="3429363" y="1155020"/>
                </a:lnTo>
                <a:lnTo>
                  <a:pt x="0" y="11550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444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41610" y="7480513"/>
            <a:ext cx="3921121" cy="1416177"/>
          </a:xfrm>
          <a:custGeom>
            <a:avLst/>
            <a:gdLst/>
            <a:ahLst/>
            <a:cxnLst/>
            <a:rect r="r" b="b" t="t" l="l"/>
            <a:pathLst>
              <a:path h="1416177" w="3921121">
                <a:moveTo>
                  <a:pt x="0" y="0"/>
                </a:moveTo>
                <a:lnTo>
                  <a:pt x="3921121" y="0"/>
                </a:lnTo>
                <a:lnTo>
                  <a:pt x="3921121" y="1416177"/>
                </a:lnTo>
                <a:lnTo>
                  <a:pt x="0" y="1416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636" r="-12073" b="-240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051799" y="2188234"/>
            <a:ext cx="5913650" cy="1134248"/>
          </a:xfrm>
          <a:custGeom>
            <a:avLst/>
            <a:gdLst/>
            <a:ahLst/>
            <a:cxnLst/>
            <a:rect r="r" b="b" t="t" l="l"/>
            <a:pathLst>
              <a:path h="1134248" w="5913650">
                <a:moveTo>
                  <a:pt x="0" y="0"/>
                </a:moveTo>
                <a:lnTo>
                  <a:pt x="5913650" y="0"/>
                </a:lnTo>
                <a:lnTo>
                  <a:pt x="5913650" y="1134248"/>
                </a:lnTo>
                <a:lnTo>
                  <a:pt x="0" y="113424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-29768" r="-10694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787928" y="4561516"/>
            <a:ext cx="4220528" cy="1163968"/>
          </a:xfrm>
          <a:custGeom>
            <a:avLst/>
            <a:gdLst/>
            <a:ahLst/>
            <a:cxnLst/>
            <a:rect r="r" b="b" t="t" l="l"/>
            <a:pathLst>
              <a:path h="1163968" w="4220528">
                <a:moveTo>
                  <a:pt x="0" y="0"/>
                </a:moveTo>
                <a:lnTo>
                  <a:pt x="4220529" y="0"/>
                </a:lnTo>
                <a:lnTo>
                  <a:pt x="4220529" y="1163968"/>
                </a:lnTo>
                <a:lnTo>
                  <a:pt x="0" y="116396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42747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787928" y="6288196"/>
            <a:ext cx="3525588" cy="1192317"/>
          </a:xfrm>
          <a:custGeom>
            <a:avLst/>
            <a:gdLst/>
            <a:ahLst/>
            <a:cxnLst/>
            <a:rect r="r" b="b" t="t" l="l"/>
            <a:pathLst>
              <a:path h="1192317" w="3525588">
                <a:moveTo>
                  <a:pt x="0" y="0"/>
                </a:moveTo>
                <a:lnTo>
                  <a:pt x="3525588" y="0"/>
                </a:lnTo>
                <a:lnTo>
                  <a:pt x="3525588" y="1192317"/>
                </a:lnTo>
                <a:lnTo>
                  <a:pt x="0" y="119231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-33613" r="-18472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983649" y="8302456"/>
            <a:ext cx="3339259" cy="1667140"/>
          </a:xfrm>
          <a:custGeom>
            <a:avLst/>
            <a:gdLst/>
            <a:ahLst/>
            <a:cxnLst/>
            <a:rect r="r" b="b" t="t" l="l"/>
            <a:pathLst>
              <a:path h="1667140" w="3339259">
                <a:moveTo>
                  <a:pt x="0" y="0"/>
                </a:moveTo>
                <a:lnTo>
                  <a:pt x="3339259" y="0"/>
                </a:lnTo>
                <a:lnTo>
                  <a:pt x="3339259" y="1667140"/>
                </a:lnTo>
                <a:lnTo>
                  <a:pt x="0" y="166714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38857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1250127"/>
            <a:ext cx="6985887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95"/>
              </a:lnSpc>
            </a:pPr>
            <a:r>
              <a:rPr lang="en-US" b="true" sz="4500" spc="225">
                <a:solidFill>
                  <a:srgbClr val="1D242C"/>
                </a:solidFill>
                <a:latin typeface="Cerebri Bold"/>
                <a:ea typeface="Cerebri Bold"/>
                <a:cs typeface="Cerebri Bold"/>
                <a:sym typeface="Cerebri Bold"/>
              </a:rPr>
              <a:t>FUNGSI PROGRAM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07499" y="1141011"/>
            <a:ext cx="6891559" cy="9092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7"/>
              </a:lnSpc>
            </a:pPr>
            <a:r>
              <a:rPr lang="en-US" sz="2117" spc="4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·replace(),mengganti bagian string dengan teks lain</a:t>
            </a:r>
          </a:p>
          <a:p>
            <a:pPr algn="l">
              <a:lnSpc>
                <a:spcPts val="3387"/>
              </a:lnSpc>
            </a:pPr>
            <a:r>
              <a:rPr lang="en-US" sz="2117" spc="4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Contohnya:</a:t>
            </a:r>
          </a:p>
          <a:p>
            <a:pPr algn="l">
              <a:lnSpc>
                <a:spcPts val="2907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1796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3041"/>
              </a:lnSpc>
            </a:pPr>
            <a:r>
              <a:rPr lang="en-US" sz="1900" spc="3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·split(),memisahkan berdasarkan delimiter (default spasi)</a:t>
            </a:r>
          </a:p>
          <a:p>
            <a:pPr algn="l">
              <a:lnSpc>
                <a:spcPts val="3041"/>
              </a:lnSpc>
            </a:pPr>
            <a:r>
              <a:rPr lang="en-US" sz="1900" spc="3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Contoh: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561"/>
              </a:lnSpc>
            </a:pPr>
            <a:r>
              <a:rPr lang="en-US" sz="1600" spc="3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·count(), menghitung jumlah kemunculan substring dalam string</a:t>
            </a:r>
          </a:p>
          <a:p>
            <a:pPr algn="l">
              <a:lnSpc>
                <a:spcPts val="2561"/>
              </a:lnSpc>
            </a:pPr>
            <a:r>
              <a:rPr lang="en-US" sz="1600" spc="32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Contohnya: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  <a:r>
              <a:rPr lang="en-US" sz="1400" spc="2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612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721"/>
              </a:lnSpc>
            </a:pPr>
            <a:r>
              <a:rPr lang="en-US" sz="1700" spc="34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·len(),menghitung jumlah karakter pada string</a:t>
            </a:r>
          </a:p>
          <a:p>
            <a:pPr algn="l">
              <a:lnSpc>
                <a:spcPts val="2721"/>
              </a:lnSpc>
            </a:pPr>
            <a:r>
              <a:rPr lang="en-US" sz="1700" spc="34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Contohnya:</a:t>
            </a: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>
              <a:lnSpc>
                <a:spcPts val="2241"/>
              </a:lnSpc>
            </a:pPr>
          </a:p>
          <a:p>
            <a:pPr algn="l" marL="0" indent="0" lvl="0">
              <a:lnSpc>
                <a:spcPts val="2241"/>
              </a:lnSpc>
              <a:spcBef>
                <a:spcPct val="0"/>
              </a:spcBef>
            </a:pPr>
            <a:r>
              <a:rPr lang="en-US" sz="1400" spc="28">
                <a:solidFill>
                  <a:srgbClr val="1D242C"/>
                </a:solidFill>
                <a:latin typeface="Cerebri"/>
                <a:ea typeface="Cerebri"/>
                <a:cs typeface="Cerebri"/>
                <a:sym typeface="Cerebri"/>
              </a:rPr>
              <a:t>·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062334" y="4894608"/>
            <a:ext cx="4806516" cy="5153185"/>
          </a:xfrm>
          <a:custGeom>
            <a:avLst/>
            <a:gdLst/>
            <a:ahLst/>
            <a:cxnLst/>
            <a:rect r="r" b="b" t="t" l="l"/>
            <a:pathLst>
              <a:path h="5153185" w="4806516">
                <a:moveTo>
                  <a:pt x="0" y="0"/>
                </a:moveTo>
                <a:lnTo>
                  <a:pt x="4806517" y="0"/>
                </a:lnTo>
                <a:lnTo>
                  <a:pt x="4806517" y="5153185"/>
                </a:lnTo>
                <a:lnTo>
                  <a:pt x="0" y="5153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10318" y="6775200"/>
            <a:ext cx="6112758" cy="3200862"/>
          </a:xfrm>
          <a:custGeom>
            <a:avLst/>
            <a:gdLst/>
            <a:ahLst/>
            <a:cxnLst/>
            <a:rect r="r" b="b" t="t" l="l"/>
            <a:pathLst>
              <a:path h="3200862" w="6112758">
                <a:moveTo>
                  <a:pt x="0" y="0"/>
                </a:moveTo>
                <a:lnTo>
                  <a:pt x="6112757" y="0"/>
                </a:lnTo>
                <a:lnTo>
                  <a:pt x="6112757" y="3200862"/>
                </a:lnTo>
                <a:lnTo>
                  <a:pt x="0" y="32008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400000">
            <a:off x="13043827" y="-322600"/>
            <a:ext cx="4161396" cy="5488651"/>
          </a:xfrm>
          <a:custGeom>
            <a:avLst/>
            <a:gdLst/>
            <a:ahLst/>
            <a:cxnLst/>
            <a:rect r="r" b="b" t="t" l="l"/>
            <a:pathLst>
              <a:path h="5488651" w="4161396">
                <a:moveTo>
                  <a:pt x="0" y="0"/>
                </a:moveTo>
                <a:lnTo>
                  <a:pt x="4161396" y="0"/>
                </a:lnTo>
                <a:lnTo>
                  <a:pt x="4161396" y="5488652"/>
                </a:lnTo>
                <a:lnTo>
                  <a:pt x="0" y="54886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754572" y="96774"/>
            <a:ext cx="4580915" cy="5069424"/>
          </a:xfrm>
          <a:custGeom>
            <a:avLst/>
            <a:gdLst/>
            <a:ahLst/>
            <a:cxnLst/>
            <a:rect r="r" b="b" t="t" l="l"/>
            <a:pathLst>
              <a:path h="5069424" w="4580915">
                <a:moveTo>
                  <a:pt x="0" y="0"/>
                </a:moveTo>
                <a:lnTo>
                  <a:pt x="4580915" y="0"/>
                </a:lnTo>
                <a:lnTo>
                  <a:pt x="4580915" y="5069424"/>
                </a:lnTo>
                <a:lnTo>
                  <a:pt x="0" y="5069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58835" y="4119026"/>
            <a:ext cx="11970330" cy="1551164"/>
            <a:chOff x="0" y="0"/>
            <a:chExt cx="15960440" cy="2068218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2951632" y="1252878"/>
              <a:ext cx="10057176" cy="8153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550"/>
                </a:lnSpc>
              </a:pPr>
              <a:r>
                <a:rPr lang="en-US" sz="1700" spc="204">
                  <a:solidFill>
                    <a:srgbClr val="1D242C"/>
                  </a:solidFill>
                  <a:latin typeface="Cerebri"/>
                  <a:ea typeface="Cerebri"/>
                  <a:cs typeface="Cerebri"/>
                  <a:sym typeface="Cerebri"/>
                </a:rPr>
                <a:t>FEEL FREE TO MAKE THIS AN OPEN DISCUSSION FOR QUESTIONS OR CLARIFICATIONS BEFORE PROCEEDING.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7625"/>
              <a:ext cx="15960440" cy="8591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995"/>
                </a:lnSpc>
              </a:pPr>
              <a:r>
                <a:rPr lang="en-US" b="true" sz="4500" spc="225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DO YOU HAVE QUESTIONS SO FAR?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D242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355248" y="6931752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355248" y="-335524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2752" y="6696318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7"/>
                </a:lnTo>
                <a:lnTo>
                  <a:pt x="0" y="67104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932752" y="-3287437"/>
            <a:ext cx="6710497" cy="6710497"/>
          </a:xfrm>
          <a:custGeom>
            <a:avLst/>
            <a:gdLst/>
            <a:ahLst/>
            <a:cxnLst/>
            <a:rect r="r" b="b" t="t" l="l"/>
            <a:pathLst>
              <a:path h="6710497" w="6710497">
                <a:moveTo>
                  <a:pt x="0" y="0"/>
                </a:moveTo>
                <a:lnTo>
                  <a:pt x="6710496" y="0"/>
                </a:lnTo>
                <a:lnTo>
                  <a:pt x="6710496" y="6710496"/>
                </a:lnTo>
                <a:lnTo>
                  <a:pt x="0" y="6710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5874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5" y="0"/>
                </a:lnTo>
                <a:lnTo>
                  <a:pt x="1826905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129673" y="4230048"/>
            <a:ext cx="1826905" cy="1826905"/>
          </a:xfrm>
          <a:custGeom>
            <a:avLst/>
            <a:gdLst/>
            <a:ahLst/>
            <a:cxnLst/>
            <a:rect r="r" b="b" t="t" l="l"/>
            <a:pathLst>
              <a:path h="1826905" w="1826905">
                <a:moveTo>
                  <a:pt x="0" y="0"/>
                </a:moveTo>
                <a:lnTo>
                  <a:pt x="1826904" y="0"/>
                </a:lnTo>
                <a:lnTo>
                  <a:pt x="1826904" y="1826904"/>
                </a:lnTo>
                <a:lnTo>
                  <a:pt x="0" y="18269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491112" y="2741606"/>
            <a:ext cx="11305776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95"/>
              </a:lnSpc>
            </a:pPr>
            <a:r>
              <a:rPr lang="en-US" b="true" sz="4500" spc="225">
                <a:solidFill>
                  <a:srgbClr val="F5F5EF"/>
                </a:solidFill>
                <a:latin typeface="Cerebri Bold"/>
                <a:ea typeface="Cerebri Bold"/>
                <a:cs typeface="Cerebri Bold"/>
                <a:sym typeface="Cerebri Bold"/>
              </a:rPr>
              <a:t>KESIMPULAN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722589" y="3692212"/>
            <a:ext cx="11746732" cy="46151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9"/>
              </a:lnSpc>
            </a:pPr>
          </a:p>
          <a:p>
            <a:pPr algn="l" marL="626104" indent="-313052" lvl="1">
              <a:lnSpc>
                <a:spcPts val="4639"/>
              </a:lnSpc>
              <a:buFont typeface="Arial"/>
              <a:buChar char="•"/>
            </a:pPr>
            <a:r>
              <a:rPr lang="en-US" sz="2899" spc="57">
                <a:solidFill>
                  <a:srgbClr val="F5F5EF"/>
                </a:solidFill>
                <a:latin typeface="Clear Sans"/>
                <a:ea typeface="Clear Sans"/>
                <a:cs typeface="Clear Sans"/>
                <a:sym typeface="Clear Sans"/>
              </a:rPr>
              <a:t>String adalah k</a:t>
            </a:r>
            <a:r>
              <a:rPr lang="en-US" sz="2899" spc="57">
                <a:solidFill>
                  <a:srgbClr val="F5F5EF"/>
                </a:solidFill>
                <a:latin typeface="Clear Sans"/>
                <a:ea typeface="Clear Sans"/>
                <a:cs typeface="Clear Sans"/>
                <a:sym typeface="Clear Sans"/>
              </a:rPr>
              <a:t>umpulan karakter yang diapit tanda kutip.</a:t>
            </a:r>
          </a:p>
          <a:p>
            <a:pPr algn="l" marL="626104" indent="-313052" lvl="1">
              <a:lnSpc>
                <a:spcPts val="4639"/>
              </a:lnSpc>
              <a:buFont typeface="Arial"/>
              <a:buChar char="•"/>
            </a:pPr>
            <a:r>
              <a:rPr lang="en-US" sz="2899" spc="57">
                <a:solidFill>
                  <a:srgbClr val="F5F5EF"/>
                </a:solidFill>
                <a:latin typeface="Clear Sans"/>
                <a:ea typeface="Clear Sans"/>
                <a:cs typeface="Clear Sans"/>
                <a:sym typeface="Clear Sans"/>
              </a:rPr>
              <a:t>Input memungkinkan pengguna memasukkan data ke dalam program.</a:t>
            </a:r>
          </a:p>
          <a:p>
            <a:pPr algn="l" marL="626104" indent="-313052" lvl="1">
              <a:lnSpc>
                <a:spcPts val="4639"/>
              </a:lnSpc>
              <a:buFont typeface="Arial"/>
              <a:buChar char="•"/>
            </a:pPr>
            <a:r>
              <a:rPr lang="en-US" sz="2899" spc="57">
                <a:solidFill>
                  <a:srgbClr val="F5F5EF"/>
                </a:solidFill>
                <a:latin typeface="Clear Sans"/>
                <a:ea typeface="Clear Sans"/>
                <a:cs typeface="Clear Sans"/>
                <a:sym typeface="Clear Sans"/>
              </a:rPr>
              <a:t>Output digunakan untuk menampilkan hasil pemrosesan.</a:t>
            </a:r>
          </a:p>
          <a:p>
            <a:pPr algn="l" marL="626104" indent="-313052" lvl="1">
              <a:lnSpc>
                <a:spcPts val="4639"/>
              </a:lnSpc>
              <a:buFont typeface="Arial"/>
              <a:buChar char="•"/>
            </a:pPr>
            <a:r>
              <a:rPr lang="en-US" sz="2899" spc="57">
                <a:solidFill>
                  <a:srgbClr val="F5F5EF"/>
                </a:solidFill>
                <a:latin typeface="Clear Sans"/>
                <a:ea typeface="Clear Sans"/>
                <a:cs typeface="Clear Sans"/>
                <a:sym typeface="Clear Sans"/>
              </a:rPr>
              <a:t>Python menyediakan metode input() untuk menerima data dan print() untuk menampilkan hasil.</a:t>
            </a:r>
          </a:p>
          <a:p>
            <a:pPr algn="l" marL="0" indent="0" lvl="0">
              <a:lnSpc>
                <a:spcPts val="4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01204" y="400704"/>
            <a:ext cx="9485592" cy="9485592"/>
          </a:xfrm>
          <a:custGeom>
            <a:avLst/>
            <a:gdLst/>
            <a:ahLst/>
            <a:cxnLst/>
            <a:rect r="r" b="b" t="t" l="l"/>
            <a:pathLst>
              <a:path h="9485592" w="9485592">
                <a:moveTo>
                  <a:pt x="0" y="0"/>
                </a:moveTo>
                <a:lnTo>
                  <a:pt x="9485592" y="0"/>
                </a:lnTo>
                <a:lnTo>
                  <a:pt x="9485592" y="9485592"/>
                </a:lnTo>
                <a:lnTo>
                  <a:pt x="0" y="94855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148128" y="4369370"/>
            <a:ext cx="5920342" cy="1548260"/>
            <a:chOff x="0" y="0"/>
            <a:chExt cx="7893790" cy="206434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92440"/>
              <a:ext cx="7893790" cy="4719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5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7625"/>
              <a:ext cx="7893790" cy="10783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161"/>
                </a:lnSpc>
              </a:pPr>
              <a:r>
                <a:rPr lang="en-US" b="true" sz="5550" spc="277">
                  <a:solidFill>
                    <a:srgbClr val="1D242C"/>
                  </a:solidFill>
                  <a:latin typeface="Cerebri Bold"/>
                  <a:ea typeface="Cerebri Bold"/>
                  <a:cs typeface="Cerebri Bold"/>
                  <a:sym typeface="Cerebri Bold"/>
                </a:rPr>
                <a:t>TERIMAKASIH!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677045" y="-2153141"/>
            <a:ext cx="4748038" cy="6926846"/>
          </a:xfrm>
          <a:custGeom>
            <a:avLst/>
            <a:gdLst/>
            <a:ahLst/>
            <a:cxnLst/>
            <a:rect r="r" b="b" t="t" l="l"/>
            <a:pathLst>
              <a:path h="6926846" w="4748038">
                <a:moveTo>
                  <a:pt x="0" y="0"/>
                </a:moveTo>
                <a:lnTo>
                  <a:pt x="4748038" y="0"/>
                </a:lnTo>
                <a:lnTo>
                  <a:pt x="4748038" y="6926847"/>
                </a:lnTo>
                <a:lnTo>
                  <a:pt x="0" y="69268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39962" y="4952131"/>
            <a:ext cx="4748038" cy="6926846"/>
          </a:xfrm>
          <a:custGeom>
            <a:avLst/>
            <a:gdLst/>
            <a:ahLst/>
            <a:cxnLst/>
            <a:rect r="r" b="b" t="t" l="l"/>
            <a:pathLst>
              <a:path h="6926846" w="4748038">
                <a:moveTo>
                  <a:pt x="0" y="0"/>
                </a:moveTo>
                <a:lnTo>
                  <a:pt x="4748038" y="0"/>
                </a:lnTo>
                <a:lnTo>
                  <a:pt x="4748038" y="6926846"/>
                </a:lnTo>
                <a:lnTo>
                  <a:pt x="0" y="6926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431002" y="5831305"/>
            <a:ext cx="6255951" cy="6255951"/>
          </a:xfrm>
          <a:custGeom>
            <a:avLst/>
            <a:gdLst/>
            <a:ahLst/>
            <a:cxnLst/>
            <a:rect r="r" b="b" t="t" l="l"/>
            <a:pathLst>
              <a:path h="6255951" w="6255951">
                <a:moveTo>
                  <a:pt x="0" y="0"/>
                </a:moveTo>
                <a:lnTo>
                  <a:pt x="6255951" y="0"/>
                </a:lnTo>
                <a:lnTo>
                  <a:pt x="6255951" y="6255950"/>
                </a:lnTo>
                <a:lnTo>
                  <a:pt x="0" y="625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947006" y="-2099275"/>
            <a:ext cx="6255951" cy="6255951"/>
          </a:xfrm>
          <a:custGeom>
            <a:avLst/>
            <a:gdLst/>
            <a:ahLst/>
            <a:cxnLst/>
            <a:rect r="r" b="b" t="t" l="l"/>
            <a:pathLst>
              <a:path h="6255951" w="6255951">
                <a:moveTo>
                  <a:pt x="0" y="0"/>
                </a:moveTo>
                <a:lnTo>
                  <a:pt x="6255951" y="0"/>
                </a:lnTo>
                <a:lnTo>
                  <a:pt x="6255951" y="6255950"/>
                </a:lnTo>
                <a:lnTo>
                  <a:pt x="0" y="62559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DAGhYxOA0-A</dc:identifier>
  <dcterms:modified xsi:type="dcterms:W3CDTF">2011-08-01T06:04:30Z</dcterms:modified>
  <cp:revision>1</cp:revision>
  <dc:title>praktikum daspro</dc:title>
</cp:coreProperties>
</file>