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73" r:id="rId11"/>
    <p:sldId id="266" r:id="rId12"/>
    <p:sldId id="268" r:id="rId13"/>
    <p:sldId id="269" r:id="rId14"/>
    <p:sldId id="270" r:id="rId15"/>
    <p:sldId id="271" r:id="rId16"/>
    <p:sldId id="274" r:id="rId17"/>
    <p:sldId id="275" r:id="rId18"/>
    <p:sldId id="276" r:id="rId19"/>
    <p:sldId id="278" r:id="rId20"/>
    <p:sldId id="279" r:id="rId21"/>
    <p:sldId id="280" r:id="rId22"/>
    <p:sldId id="281" r:id="rId23"/>
    <p:sldId id="282" r:id="rId24"/>
    <p:sldId id="283" r:id="rId25"/>
    <p:sldId id="284" r:id="rId26"/>
    <p:sldId id="285" r:id="rId27"/>
    <p:sldId id="286" r:id="rId28"/>
    <p:sldId id="287" r:id="rId29"/>
    <p:sldId id="28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44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S. Ahmed" userId="726ae5aaad3bae78" providerId="LiveId" clId="{CC29ADBC-5536-4D92-A016-7D2BE0E0582B}"/>
    <pc:docChg chg="undo custSel modSld">
      <pc:chgData name="Mohammed S. Ahmed" userId="726ae5aaad3bae78" providerId="LiveId" clId="{CC29ADBC-5536-4D92-A016-7D2BE0E0582B}" dt="2025-04-20T18:22:08.032" v="11" actId="2711"/>
      <pc:docMkLst>
        <pc:docMk/>
      </pc:docMkLst>
      <pc:sldChg chg="modSp mod">
        <pc:chgData name="Mohammed S. Ahmed" userId="726ae5aaad3bae78" providerId="LiveId" clId="{CC29ADBC-5536-4D92-A016-7D2BE0E0582B}" dt="2025-04-20T18:22:08.032" v="11" actId="2711"/>
        <pc:sldMkLst>
          <pc:docMk/>
          <pc:sldMk cId="35192292" sldId="256"/>
        </pc:sldMkLst>
        <pc:spChg chg="mod">
          <ac:chgData name="Mohammed S. Ahmed" userId="726ae5aaad3bae78" providerId="LiveId" clId="{CC29ADBC-5536-4D92-A016-7D2BE0E0582B}" dt="2025-04-20T18:22:08.032" v="11" actId="2711"/>
          <ac:spMkLst>
            <pc:docMk/>
            <pc:sldMk cId="35192292" sldId="256"/>
            <ac:spMk id="3" creationId="{23A679E2-AC5F-2981-28BF-07D784F0669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E3B8-0E7D-4441-C287-7910556205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9057EB-FD61-F0E1-BF6B-C815B3F472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D7253A-BD86-1727-2008-4AB9195973B3}"/>
              </a:ext>
            </a:extLst>
          </p:cNvPr>
          <p:cNvSpPr>
            <a:spLocks noGrp="1"/>
          </p:cNvSpPr>
          <p:nvPr>
            <p:ph type="dt" sz="half" idx="10"/>
          </p:nvPr>
        </p:nvSpPr>
        <p:spPr/>
        <p:txBody>
          <a:bodyPr/>
          <a:lstStyle/>
          <a:p>
            <a:fld id="{77779732-BB16-436F-8863-5781610F00AC}" type="datetimeFigureOut">
              <a:rPr lang="en-US" smtClean="0"/>
              <a:t>2025-04-20</a:t>
            </a:fld>
            <a:endParaRPr lang="en-US"/>
          </a:p>
        </p:txBody>
      </p:sp>
      <p:sp>
        <p:nvSpPr>
          <p:cNvPr id="5" name="Footer Placeholder 4">
            <a:extLst>
              <a:ext uri="{FF2B5EF4-FFF2-40B4-BE49-F238E27FC236}">
                <a16:creationId xmlns:a16="http://schemas.microsoft.com/office/drawing/2014/main" id="{1371DBA9-150A-B832-0A36-D11A3C5FAB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A69424-5E71-837E-0B15-91D8B01F4950}"/>
              </a:ext>
            </a:extLst>
          </p:cNvPr>
          <p:cNvSpPr>
            <a:spLocks noGrp="1"/>
          </p:cNvSpPr>
          <p:nvPr>
            <p:ph type="sldNum" sz="quarter" idx="12"/>
          </p:nvPr>
        </p:nvSpPr>
        <p:spPr/>
        <p:txBody>
          <a:bodyPr/>
          <a:lstStyle/>
          <a:p>
            <a:fld id="{071706E4-2DC6-42F7-9713-7656086AA038}" type="slidenum">
              <a:rPr lang="en-US" smtClean="0"/>
              <a:t>‹#›</a:t>
            </a:fld>
            <a:endParaRPr lang="en-US"/>
          </a:p>
        </p:txBody>
      </p:sp>
    </p:spTree>
    <p:extLst>
      <p:ext uri="{BB962C8B-B14F-4D97-AF65-F5344CB8AC3E}">
        <p14:creationId xmlns:p14="http://schemas.microsoft.com/office/powerpoint/2010/main" val="238557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031F2-B5CB-761C-FB2D-58C5BC6E30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8AA0DC-DA6F-D6F3-D31C-01696F41FF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850BD-C303-8C29-760C-763BCFE0602A}"/>
              </a:ext>
            </a:extLst>
          </p:cNvPr>
          <p:cNvSpPr>
            <a:spLocks noGrp="1"/>
          </p:cNvSpPr>
          <p:nvPr>
            <p:ph type="dt" sz="half" idx="10"/>
          </p:nvPr>
        </p:nvSpPr>
        <p:spPr/>
        <p:txBody>
          <a:bodyPr/>
          <a:lstStyle/>
          <a:p>
            <a:fld id="{77779732-BB16-436F-8863-5781610F00AC}" type="datetimeFigureOut">
              <a:rPr lang="en-US" smtClean="0"/>
              <a:t>2025-04-20</a:t>
            </a:fld>
            <a:endParaRPr lang="en-US"/>
          </a:p>
        </p:txBody>
      </p:sp>
      <p:sp>
        <p:nvSpPr>
          <p:cNvPr id="5" name="Footer Placeholder 4">
            <a:extLst>
              <a:ext uri="{FF2B5EF4-FFF2-40B4-BE49-F238E27FC236}">
                <a16:creationId xmlns:a16="http://schemas.microsoft.com/office/drawing/2014/main" id="{35C4B99F-E93B-87D0-3CA6-CE3F7F440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12883-22DC-C2BE-0FBA-1EE3D2A1B8AF}"/>
              </a:ext>
            </a:extLst>
          </p:cNvPr>
          <p:cNvSpPr>
            <a:spLocks noGrp="1"/>
          </p:cNvSpPr>
          <p:nvPr>
            <p:ph type="sldNum" sz="quarter" idx="12"/>
          </p:nvPr>
        </p:nvSpPr>
        <p:spPr/>
        <p:txBody>
          <a:bodyPr/>
          <a:lstStyle/>
          <a:p>
            <a:fld id="{071706E4-2DC6-42F7-9713-7656086AA038}" type="slidenum">
              <a:rPr lang="en-US" smtClean="0"/>
              <a:t>‹#›</a:t>
            </a:fld>
            <a:endParaRPr lang="en-US"/>
          </a:p>
        </p:txBody>
      </p:sp>
    </p:spTree>
    <p:extLst>
      <p:ext uri="{BB962C8B-B14F-4D97-AF65-F5344CB8AC3E}">
        <p14:creationId xmlns:p14="http://schemas.microsoft.com/office/powerpoint/2010/main" val="2035229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17CCAA-2AD1-C471-1CF5-D678ECF532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8B4852-316E-4842-B9F0-5D795A394B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F071C-C256-8796-43D6-75704618A6DA}"/>
              </a:ext>
            </a:extLst>
          </p:cNvPr>
          <p:cNvSpPr>
            <a:spLocks noGrp="1"/>
          </p:cNvSpPr>
          <p:nvPr>
            <p:ph type="dt" sz="half" idx="10"/>
          </p:nvPr>
        </p:nvSpPr>
        <p:spPr/>
        <p:txBody>
          <a:bodyPr/>
          <a:lstStyle/>
          <a:p>
            <a:fld id="{77779732-BB16-436F-8863-5781610F00AC}" type="datetimeFigureOut">
              <a:rPr lang="en-US" smtClean="0"/>
              <a:t>2025-04-20</a:t>
            </a:fld>
            <a:endParaRPr lang="en-US"/>
          </a:p>
        </p:txBody>
      </p:sp>
      <p:sp>
        <p:nvSpPr>
          <p:cNvPr id="5" name="Footer Placeholder 4">
            <a:extLst>
              <a:ext uri="{FF2B5EF4-FFF2-40B4-BE49-F238E27FC236}">
                <a16:creationId xmlns:a16="http://schemas.microsoft.com/office/drawing/2014/main" id="{87528564-BE95-7556-D9A7-A03D994220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FF881-0153-90BE-8952-39C21983937F}"/>
              </a:ext>
            </a:extLst>
          </p:cNvPr>
          <p:cNvSpPr>
            <a:spLocks noGrp="1"/>
          </p:cNvSpPr>
          <p:nvPr>
            <p:ph type="sldNum" sz="quarter" idx="12"/>
          </p:nvPr>
        </p:nvSpPr>
        <p:spPr/>
        <p:txBody>
          <a:bodyPr/>
          <a:lstStyle/>
          <a:p>
            <a:fld id="{071706E4-2DC6-42F7-9713-7656086AA038}" type="slidenum">
              <a:rPr lang="en-US" smtClean="0"/>
              <a:t>‹#›</a:t>
            </a:fld>
            <a:endParaRPr lang="en-US"/>
          </a:p>
        </p:txBody>
      </p:sp>
    </p:spTree>
    <p:extLst>
      <p:ext uri="{BB962C8B-B14F-4D97-AF65-F5344CB8AC3E}">
        <p14:creationId xmlns:p14="http://schemas.microsoft.com/office/powerpoint/2010/main" val="360814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4346C-8527-0E02-9F90-D38795D2AB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A719E6-B9AB-3AD3-C7F1-7A205D75D3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1ED3C-444E-205D-5BC7-D3521B847868}"/>
              </a:ext>
            </a:extLst>
          </p:cNvPr>
          <p:cNvSpPr>
            <a:spLocks noGrp="1"/>
          </p:cNvSpPr>
          <p:nvPr>
            <p:ph type="dt" sz="half" idx="10"/>
          </p:nvPr>
        </p:nvSpPr>
        <p:spPr/>
        <p:txBody>
          <a:bodyPr/>
          <a:lstStyle/>
          <a:p>
            <a:fld id="{77779732-BB16-436F-8863-5781610F00AC}" type="datetimeFigureOut">
              <a:rPr lang="en-US" smtClean="0"/>
              <a:t>2025-04-20</a:t>
            </a:fld>
            <a:endParaRPr lang="en-US"/>
          </a:p>
        </p:txBody>
      </p:sp>
      <p:sp>
        <p:nvSpPr>
          <p:cNvPr id="5" name="Footer Placeholder 4">
            <a:extLst>
              <a:ext uri="{FF2B5EF4-FFF2-40B4-BE49-F238E27FC236}">
                <a16:creationId xmlns:a16="http://schemas.microsoft.com/office/drawing/2014/main" id="{6321E590-E720-C553-63BC-883B0AF1A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B244F-3C51-D6D8-72A2-A686D0770511}"/>
              </a:ext>
            </a:extLst>
          </p:cNvPr>
          <p:cNvSpPr>
            <a:spLocks noGrp="1"/>
          </p:cNvSpPr>
          <p:nvPr>
            <p:ph type="sldNum" sz="quarter" idx="12"/>
          </p:nvPr>
        </p:nvSpPr>
        <p:spPr/>
        <p:txBody>
          <a:bodyPr/>
          <a:lstStyle/>
          <a:p>
            <a:fld id="{071706E4-2DC6-42F7-9713-7656086AA038}" type="slidenum">
              <a:rPr lang="en-US" smtClean="0"/>
              <a:t>‹#›</a:t>
            </a:fld>
            <a:endParaRPr lang="en-US"/>
          </a:p>
        </p:txBody>
      </p:sp>
    </p:spTree>
    <p:extLst>
      <p:ext uri="{BB962C8B-B14F-4D97-AF65-F5344CB8AC3E}">
        <p14:creationId xmlns:p14="http://schemas.microsoft.com/office/powerpoint/2010/main" val="225033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581C-FD57-7C6E-9948-FC35C80456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48ABC6-D59F-1FC7-DA4B-A1A482DC4A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523307-1AA5-D810-0D2C-C25E5F439950}"/>
              </a:ext>
            </a:extLst>
          </p:cNvPr>
          <p:cNvSpPr>
            <a:spLocks noGrp="1"/>
          </p:cNvSpPr>
          <p:nvPr>
            <p:ph type="dt" sz="half" idx="10"/>
          </p:nvPr>
        </p:nvSpPr>
        <p:spPr/>
        <p:txBody>
          <a:bodyPr/>
          <a:lstStyle/>
          <a:p>
            <a:fld id="{77779732-BB16-436F-8863-5781610F00AC}" type="datetimeFigureOut">
              <a:rPr lang="en-US" smtClean="0"/>
              <a:t>2025-04-20</a:t>
            </a:fld>
            <a:endParaRPr lang="en-US"/>
          </a:p>
        </p:txBody>
      </p:sp>
      <p:sp>
        <p:nvSpPr>
          <p:cNvPr id="5" name="Footer Placeholder 4">
            <a:extLst>
              <a:ext uri="{FF2B5EF4-FFF2-40B4-BE49-F238E27FC236}">
                <a16:creationId xmlns:a16="http://schemas.microsoft.com/office/drawing/2014/main" id="{25D94FDB-4464-2ED9-3031-E8456BD198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75CDFA-4A98-36D8-CA4A-C6E3CB0B835B}"/>
              </a:ext>
            </a:extLst>
          </p:cNvPr>
          <p:cNvSpPr>
            <a:spLocks noGrp="1"/>
          </p:cNvSpPr>
          <p:nvPr>
            <p:ph type="sldNum" sz="quarter" idx="12"/>
          </p:nvPr>
        </p:nvSpPr>
        <p:spPr/>
        <p:txBody>
          <a:bodyPr/>
          <a:lstStyle/>
          <a:p>
            <a:fld id="{071706E4-2DC6-42F7-9713-7656086AA038}" type="slidenum">
              <a:rPr lang="en-US" smtClean="0"/>
              <a:t>‹#›</a:t>
            </a:fld>
            <a:endParaRPr lang="en-US"/>
          </a:p>
        </p:txBody>
      </p:sp>
    </p:spTree>
    <p:extLst>
      <p:ext uri="{BB962C8B-B14F-4D97-AF65-F5344CB8AC3E}">
        <p14:creationId xmlns:p14="http://schemas.microsoft.com/office/powerpoint/2010/main" val="189189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49BD3-6F26-6EFB-8BCA-9FB1BD4973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938F53-4A8E-AB44-CD4F-D550CE4FB7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94CCB4-F5DE-60A7-52B6-4FC64995E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FBAE55-6566-24C0-5ADB-F667510E6321}"/>
              </a:ext>
            </a:extLst>
          </p:cNvPr>
          <p:cNvSpPr>
            <a:spLocks noGrp="1"/>
          </p:cNvSpPr>
          <p:nvPr>
            <p:ph type="dt" sz="half" idx="10"/>
          </p:nvPr>
        </p:nvSpPr>
        <p:spPr/>
        <p:txBody>
          <a:bodyPr/>
          <a:lstStyle/>
          <a:p>
            <a:fld id="{77779732-BB16-436F-8863-5781610F00AC}" type="datetimeFigureOut">
              <a:rPr lang="en-US" smtClean="0"/>
              <a:t>2025-04-20</a:t>
            </a:fld>
            <a:endParaRPr lang="en-US"/>
          </a:p>
        </p:txBody>
      </p:sp>
      <p:sp>
        <p:nvSpPr>
          <p:cNvPr id="6" name="Footer Placeholder 5">
            <a:extLst>
              <a:ext uri="{FF2B5EF4-FFF2-40B4-BE49-F238E27FC236}">
                <a16:creationId xmlns:a16="http://schemas.microsoft.com/office/drawing/2014/main" id="{FA015826-F77A-6DDF-6AF5-48315FD43B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65A0C0-EB70-AE02-DC7C-77461CBE90FC}"/>
              </a:ext>
            </a:extLst>
          </p:cNvPr>
          <p:cNvSpPr>
            <a:spLocks noGrp="1"/>
          </p:cNvSpPr>
          <p:nvPr>
            <p:ph type="sldNum" sz="quarter" idx="12"/>
          </p:nvPr>
        </p:nvSpPr>
        <p:spPr/>
        <p:txBody>
          <a:bodyPr/>
          <a:lstStyle/>
          <a:p>
            <a:fld id="{071706E4-2DC6-42F7-9713-7656086AA038}" type="slidenum">
              <a:rPr lang="en-US" smtClean="0"/>
              <a:t>‹#›</a:t>
            </a:fld>
            <a:endParaRPr lang="en-US"/>
          </a:p>
        </p:txBody>
      </p:sp>
    </p:spTree>
    <p:extLst>
      <p:ext uri="{BB962C8B-B14F-4D97-AF65-F5344CB8AC3E}">
        <p14:creationId xmlns:p14="http://schemas.microsoft.com/office/powerpoint/2010/main" val="413995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2283-248F-C1AE-A400-0589B0E4D6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4AE484-5228-6521-2677-46D38843E8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B9E80E-26E0-5AD9-5BEB-CCE13D1EBD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0F309A-5372-6049-5408-7A502B66DC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CB069C-040B-52B4-2B85-546A0E3940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10C5DC-3050-7F0C-4498-F2DCA564ED1D}"/>
              </a:ext>
            </a:extLst>
          </p:cNvPr>
          <p:cNvSpPr>
            <a:spLocks noGrp="1"/>
          </p:cNvSpPr>
          <p:nvPr>
            <p:ph type="dt" sz="half" idx="10"/>
          </p:nvPr>
        </p:nvSpPr>
        <p:spPr/>
        <p:txBody>
          <a:bodyPr/>
          <a:lstStyle/>
          <a:p>
            <a:fld id="{77779732-BB16-436F-8863-5781610F00AC}" type="datetimeFigureOut">
              <a:rPr lang="en-US" smtClean="0"/>
              <a:t>2025-04-20</a:t>
            </a:fld>
            <a:endParaRPr lang="en-US"/>
          </a:p>
        </p:txBody>
      </p:sp>
      <p:sp>
        <p:nvSpPr>
          <p:cNvPr id="8" name="Footer Placeholder 7">
            <a:extLst>
              <a:ext uri="{FF2B5EF4-FFF2-40B4-BE49-F238E27FC236}">
                <a16:creationId xmlns:a16="http://schemas.microsoft.com/office/drawing/2014/main" id="{5DC3CD03-C037-BBF7-6600-D67ACC8A5B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395EC7-6EE9-A58C-111E-8E3A167F9CE6}"/>
              </a:ext>
            </a:extLst>
          </p:cNvPr>
          <p:cNvSpPr>
            <a:spLocks noGrp="1"/>
          </p:cNvSpPr>
          <p:nvPr>
            <p:ph type="sldNum" sz="quarter" idx="12"/>
          </p:nvPr>
        </p:nvSpPr>
        <p:spPr/>
        <p:txBody>
          <a:bodyPr/>
          <a:lstStyle/>
          <a:p>
            <a:fld id="{071706E4-2DC6-42F7-9713-7656086AA038}" type="slidenum">
              <a:rPr lang="en-US" smtClean="0"/>
              <a:t>‹#›</a:t>
            </a:fld>
            <a:endParaRPr lang="en-US"/>
          </a:p>
        </p:txBody>
      </p:sp>
    </p:spTree>
    <p:extLst>
      <p:ext uri="{BB962C8B-B14F-4D97-AF65-F5344CB8AC3E}">
        <p14:creationId xmlns:p14="http://schemas.microsoft.com/office/powerpoint/2010/main" val="913527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7DCDE-0E06-949E-6178-4DC73C40FF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97FC65-8767-0C4D-0923-61994C396273}"/>
              </a:ext>
            </a:extLst>
          </p:cNvPr>
          <p:cNvSpPr>
            <a:spLocks noGrp="1"/>
          </p:cNvSpPr>
          <p:nvPr>
            <p:ph type="dt" sz="half" idx="10"/>
          </p:nvPr>
        </p:nvSpPr>
        <p:spPr/>
        <p:txBody>
          <a:bodyPr/>
          <a:lstStyle/>
          <a:p>
            <a:fld id="{77779732-BB16-436F-8863-5781610F00AC}" type="datetimeFigureOut">
              <a:rPr lang="en-US" smtClean="0"/>
              <a:t>2025-04-20</a:t>
            </a:fld>
            <a:endParaRPr lang="en-US"/>
          </a:p>
        </p:txBody>
      </p:sp>
      <p:sp>
        <p:nvSpPr>
          <p:cNvPr id="4" name="Footer Placeholder 3">
            <a:extLst>
              <a:ext uri="{FF2B5EF4-FFF2-40B4-BE49-F238E27FC236}">
                <a16:creationId xmlns:a16="http://schemas.microsoft.com/office/drawing/2014/main" id="{72EC9C8E-5CDB-0638-9B83-16487F1F07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45E558-9A64-3C51-AA23-A11739418B56}"/>
              </a:ext>
            </a:extLst>
          </p:cNvPr>
          <p:cNvSpPr>
            <a:spLocks noGrp="1"/>
          </p:cNvSpPr>
          <p:nvPr>
            <p:ph type="sldNum" sz="quarter" idx="12"/>
          </p:nvPr>
        </p:nvSpPr>
        <p:spPr/>
        <p:txBody>
          <a:bodyPr/>
          <a:lstStyle/>
          <a:p>
            <a:fld id="{071706E4-2DC6-42F7-9713-7656086AA038}" type="slidenum">
              <a:rPr lang="en-US" smtClean="0"/>
              <a:t>‹#›</a:t>
            </a:fld>
            <a:endParaRPr lang="en-US"/>
          </a:p>
        </p:txBody>
      </p:sp>
    </p:spTree>
    <p:extLst>
      <p:ext uri="{BB962C8B-B14F-4D97-AF65-F5344CB8AC3E}">
        <p14:creationId xmlns:p14="http://schemas.microsoft.com/office/powerpoint/2010/main" val="300865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F2EFB1-1A03-D810-2DD5-B0D9C97848A6}"/>
              </a:ext>
            </a:extLst>
          </p:cNvPr>
          <p:cNvSpPr>
            <a:spLocks noGrp="1"/>
          </p:cNvSpPr>
          <p:nvPr>
            <p:ph type="dt" sz="half" idx="10"/>
          </p:nvPr>
        </p:nvSpPr>
        <p:spPr/>
        <p:txBody>
          <a:bodyPr/>
          <a:lstStyle/>
          <a:p>
            <a:fld id="{77779732-BB16-436F-8863-5781610F00AC}" type="datetimeFigureOut">
              <a:rPr lang="en-US" smtClean="0"/>
              <a:t>2025-04-20</a:t>
            </a:fld>
            <a:endParaRPr lang="en-US"/>
          </a:p>
        </p:txBody>
      </p:sp>
      <p:sp>
        <p:nvSpPr>
          <p:cNvPr id="3" name="Footer Placeholder 2">
            <a:extLst>
              <a:ext uri="{FF2B5EF4-FFF2-40B4-BE49-F238E27FC236}">
                <a16:creationId xmlns:a16="http://schemas.microsoft.com/office/drawing/2014/main" id="{75EFF9A5-63E5-F080-0544-DFAD88B97B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3E9370-A3EC-AF6D-6677-8305B81EF32F}"/>
              </a:ext>
            </a:extLst>
          </p:cNvPr>
          <p:cNvSpPr>
            <a:spLocks noGrp="1"/>
          </p:cNvSpPr>
          <p:nvPr>
            <p:ph type="sldNum" sz="quarter" idx="12"/>
          </p:nvPr>
        </p:nvSpPr>
        <p:spPr/>
        <p:txBody>
          <a:bodyPr/>
          <a:lstStyle/>
          <a:p>
            <a:fld id="{071706E4-2DC6-42F7-9713-7656086AA038}" type="slidenum">
              <a:rPr lang="en-US" smtClean="0"/>
              <a:t>‹#›</a:t>
            </a:fld>
            <a:endParaRPr lang="en-US"/>
          </a:p>
        </p:txBody>
      </p:sp>
    </p:spTree>
    <p:extLst>
      <p:ext uri="{BB962C8B-B14F-4D97-AF65-F5344CB8AC3E}">
        <p14:creationId xmlns:p14="http://schemas.microsoft.com/office/powerpoint/2010/main" val="1821504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EB471-49C3-A005-856A-690A565E8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2BEE94-0212-6275-0EE3-69416D8F2C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076382-6B92-7D5E-3FBD-93340FEFA7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8D2E2-28E7-ECAF-F56C-A5B8BC2BA2D1}"/>
              </a:ext>
            </a:extLst>
          </p:cNvPr>
          <p:cNvSpPr>
            <a:spLocks noGrp="1"/>
          </p:cNvSpPr>
          <p:nvPr>
            <p:ph type="dt" sz="half" idx="10"/>
          </p:nvPr>
        </p:nvSpPr>
        <p:spPr/>
        <p:txBody>
          <a:bodyPr/>
          <a:lstStyle/>
          <a:p>
            <a:fld id="{77779732-BB16-436F-8863-5781610F00AC}" type="datetimeFigureOut">
              <a:rPr lang="en-US" smtClean="0"/>
              <a:t>2025-04-20</a:t>
            </a:fld>
            <a:endParaRPr lang="en-US"/>
          </a:p>
        </p:txBody>
      </p:sp>
      <p:sp>
        <p:nvSpPr>
          <p:cNvPr id="6" name="Footer Placeholder 5">
            <a:extLst>
              <a:ext uri="{FF2B5EF4-FFF2-40B4-BE49-F238E27FC236}">
                <a16:creationId xmlns:a16="http://schemas.microsoft.com/office/drawing/2014/main" id="{41BBD4F0-8E97-F406-3465-3F6CEE2454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7D08EF-F6A4-A9C1-9A78-B2AA38640300}"/>
              </a:ext>
            </a:extLst>
          </p:cNvPr>
          <p:cNvSpPr>
            <a:spLocks noGrp="1"/>
          </p:cNvSpPr>
          <p:nvPr>
            <p:ph type="sldNum" sz="quarter" idx="12"/>
          </p:nvPr>
        </p:nvSpPr>
        <p:spPr/>
        <p:txBody>
          <a:bodyPr/>
          <a:lstStyle/>
          <a:p>
            <a:fld id="{071706E4-2DC6-42F7-9713-7656086AA038}" type="slidenum">
              <a:rPr lang="en-US" smtClean="0"/>
              <a:t>‹#›</a:t>
            </a:fld>
            <a:endParaRPr lang="en-US"/>
          </a:p>
        </p:txBody>
      </p:sp>
    </p:spTree>
    <p:extLst>
      <p:ext uri="{BB962C8B-B14F-4D97-AF65-F5344CB8AC3E}">
        <p14:creationId xmlns:p14="http://schemas.microsoft.com/office/powerpoint/2010/main" val="3005759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B40F-2D6A-CBDE-95C5-C61909F077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BB3178-12E4-D445-EA03-ECAF334A21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9197C1-A190-0CA7-1CE8-675CEFB2F0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8EE5D0-486A-6B23-BA78-CC059FE172C0}"/>
              </a:ext>
            </a:extLst>
          </p:cNvPr>
          <p:cNvSpPr>
            <a:spLocks noGrp="1"/>
          </p:cNvSpPr>
          <p:nvPr>
            <p:ph type="dt" sz="half" idx="10"/>
          </p:nvPr>
        </p:nvSpPr>
        <p:spPr/>
        <p:txBody>
          <a:bodyPr/>
          <a:lstStyle/>
          <a:p>
            <a:fld id="{77779732-BB16-436F-8863-5781610F00AC}" type="datetimeFigureOut">
              <a:rPr lang="en-US" smtClean="0"/>
              <a:t>2025-04-20</a:t>
            </a:fld>
            <a:endParaRPr lang="en-US"/>
          </a:p>
        </p:txBody>
      </p:sp>
      <p:sp>
        <p:nvSpPr>
          <p:cNvPr id="6" name="Footer Placeholder 5">
            <a:extLst>
              <a:ext uri="{FF2B5EF4-FFF2-40B4-BE49-F238E27FC236}">
                <a16:creationId xmlns:a16="http://schemas.microsoft.com/office/drawing/2014/main" id="{E2C7521B-3AE2-9AE4-B8D1-49DD456C9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BE2965-B361-1A34-E0E6-8A26C9F2736E}"/>
              </a:ext>
            </a:extLst>
          </p:cNvPr>
          <p:cNvSpPr>
            <a:spLocks noGrp="1"/>
          </p:cNvSpPr>
          <p:nvPr>
            <p:ph type="sldNum" sz="quarter" idx="12"/>
          </p:nvPr>
        </p:nvSpPr>
        <p:spPr/>
        <p:txBody>
          <a:bodyPr/>
          <a:lstStyle/>
          <a:p>
            <a:fld id="{071706E4-2DC6-42F7-9713-7656086AA038}" type="slidenum">
              <a:rPr lang="en-US" smtClean="0"/>
              <a:t>‹#›</a:t>
            </a:fld>
            <a:endParaRPr lang="en-US"/>
          </a:p>
        </p:txBody>
      </p:sp>
    </p:spTree>
    <p:extLst>
      <p:ext uri="{BB962C8B-B14F-4D97-AF65-F5344CB8AC3E}">
        <p14:creationId xmlns:p14="http://schemas.microsoft.com/office/powerpoint/2010/main" val="1662026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5B4F1-584C-9252-EC38-F44D500735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8A8205-C3CF-AFCF-4221-CFF28C088E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DD3060-13D8-C4DB-6673-C3871216B1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779732-BB16-436F-8863-5781610F00AC}" type="datetimeFigureOut">
              <a:rPr lang="en-US" smtClean="0"/>
              <a:t>2025-04-20</a:t>
            </a:fld>
            <a:endParaRPr lang="en-US"/>
          </a:p>
        </p:txBody>
      </p:sp>
      <p:sp>
        <p:nvSpPr>
          <p:cNvPr id="5" name="Footer Placeholder 4">
            <a:extLst>
              <a:ext uri="{FF2B5EF4-FFF2-40B4-BE49-F238E27FC236}">
                <a16:creationId xmlns:a16="http://schemas.microsoft.com/office/drawing/2014/main" id="{88C4F0F6-76FF-74B7-9426-FDBC97A043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C03A10B-21DE-9427-469C-292F33F5F0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1706E4-2DC6-42F7-9713-7656086AA038}" type="slidenum">
              <a:rPr lang="en-US" smtClean="0"/>
              <a:t>‹#›</a:t>
            </a:fld>
            <a:endParaRPr lang="en-US"/>
          </a:p>
        </p:txBody>
      </p:sp>
    </p:spTree>
    <p:extLst>
      <p:ext uri="{BB962C8B-B14F-4D97-AF65-F5344CB8AC3E}">
        <p14:creationId xmlns:p14="http://schemas.microsoft.com/office/powerpoint/2010/main" val="2844858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muhmedsadiqjasim.github.io/Portfol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BE759-7E3E-9635-59A1-E154FC5122B5}"/>
              </a:ext>
            </a:extLst>
          </p:cNvPr>
          <p:cNvSpPr>
            <a:spLocks noGrp="1"/>
          </p:cNvSpPr>
          <p:nvPr>
            <p:ph type="ctrTitle"/>
          </p:nvPr>
        </p:nvSpPr>
        <p:spPr/>
        <p:txBody>
          <a:bodyPr>
            <a:normAutofit/>
          </a:bodyPr>
          <a:lstStyle/>
          <a:p>
            <a:r>
              <a:rPr lang="en-US" sz="4000" b="1" dirty="0">
                <a:ln w="6600">
                  <a:solidFill>
                    <a:schemeClr val="accent2"/>
                  </a:solidFill>
                  <a:prstDash val="solid"/>
                </a:ln>
                <a:solidFill>
                  <a:srgbClr val="FFFFFF"/>
                </a:solidFill>
                <a:effectLst>
                  <a:outerShdw dist="38100" dir="2700000" algn="tl" rotWithShape="0">
                    <a:schemeClr val="accent2"/>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University Students Club Sessions Registration System</a:t>
            </a:r>
          </a:p>
        </p:txBody>
      </p:sp>
      <p:sp>
        <p:nvSpPr>
          <p:cNvPr id="3" name="Subtitle 2">
            <a:extLst>
              <a:ext uri="{FF2B5EF4-FFF2-40B4-BE49-F238E27FC236}">
                <a16:creationId xmlns:a16="http://schemas.microsoft.com/office/drawing/2014/main" id="{23A679E2-AC5F-2981-28BF-07D784F0669E}"/>
              </a:ext>
            </a:extLst>
          </p:cNvPr>
          <p:cNvSpPr>
            <a:spLocks noGrp="1"/>
          </p:cNvSpPr>
          <p:nvPr>
            <p:ph type="subTitle" idx="1"/>
          </p:nvPr>
        </p:nvSpPr>
        <p:spPr>
          <a:xfrm>
            <a:off x="2587981" y="3696510"/>
            <a:ext cx="7016037" cy="2303074"/>
          </a:xfrm>
        </p:spPr>
        <p:txBody>
          <a:bodyPr>
            <a:normAutofit/>
          </a:bodyPr>
          <a:lstStyle/>
          <a:p>
            <a:r>
              <a:rPr lang="en-US" sz="1800" dirty="0">
                <a:ln w="0"/>
                <a:gradFill>
                  <a:gsLst>
                    <a:gs pos="21000">
                      <a:srgbClr val="53575C"/>
                    </a:gs>
                    <a:gs pos="88000">
                      <a:srgbClr val="C5C7CA"/>
                    </a:gs>
                  </a:gsLst>
                  <a:lin ang="5400000"/>
                </a:gradFill>
                <a:latin typeface="Arial" panose="020B0604020202020204" pitchFamily="34" charset="0"/>
                <a:cs typeface="Arial" panose="020B0604020202020204" pitchFamily="34" charset="0"/>
              </a:rPr>
              <a:t>Created by: </a:t>
            </a:r>
            <a:r>
              <a:rPr lang="en-US" sz="1800" dirty="0" err="1">
                <a:ln w="0"/>
                <a:gradFill>
                  <a:gsLst>
                    <a:gs pos="21000">
                      <a:srgbClr val="53575C"/>
                    </a:gs>
                    <a:gs pos="88000">
                      <a:srgbClr val="C5C7CA"/>
                    </a:gs>
                  </a:gsLst>
                  <a:lin ang="5400000"/>
                </a:gradFill>
                <a:latin typeface="Arial" panose="020B0604020202020204" pitchFamily="34" charset="0"/>
                <a:cs typeface="Arial" panose="020B0604020202020204" pitchFamily="34" charset="0"/>
              </a:rPr>
              <a:t>Muhmedsadiq</a:t>
            </a:r>
            <a:r>
              <a:rPr lang="en-US" sz="1800" dirty="0">
                <a:ln w="0"/>
                <a:gradFill>
                  <a:gsLst>
                    <a:gs pos="21000">
                      <a:srgbClr val="53575C"/>
                    </a:gs>
                    <a:gs pos="88000">
                      <a:srgbClr val="C5C7CA"/>
                    </a:gs>
                  </a:gsLst>
                  <a:lin ang="5400000"/>
                </a:gradFill>
                <a:latin typeface="Arial" panose="020B0604020202020204" pitchFamily="34" charset="0"/>
                <a:cs typeface="Arial" panose="020B0604020202020204" pitchFamily="34" charset="0"/>
              </a:rPr>
              <a:t> Jasim</a:t>
            </a:r>
          </a:p>
          <a:p>
            <a:r>
              <a:rPr lang="en-US" sz="1800" dirty="0">
                <a:ln w="0"/>
                <a:gradFill>
                  <a:gsLst>
                    <a:gs pos="21000">
                      <a:srgbClr val="53575C"/>
                    </a:gs>
                    <a:gs pos="88000">
                      <a:srgbClr val="C5C7CA"/>
                    </a:gs>
                  </a:gsLst>
                  <a:lin ang="5400000"/>
                </a:gradFill>
                <a:latin typeface="Arial" panose="020B0604020202020204" pitchFamily="34" charset="0"/>
                <a:cs typeface="Arial" panose="020B0604020202020204" pitchFamily="34" charset="0"/>
              </a:rPr>
              <a:t>AL-NAHRAIN UNIVERSITY</a:t>
            </a:r>
          </a:p>
          <a:p>
            <a:r>
              <a:rPr lang="en-US" sz="1800" dirty="0">
                <a:ln w="0"/>
                <a:gradFill>
                  <a:gsLst>
                    <a:gs pos="21000">
                      <a:srgbClr val="53575C"/>
                    </a:gs>
                    <a:gs pos="88000">
                      <a:srgbClr val="C5C7CA"/>
                    </a:gs>
                  </a:gsLst>
                  <a:lin ang="5400000"/>
                </a:gradFill>
                <a:latin typeface="Arial" panose="020B0604020202020204" pitchFamily="34" charset="0"/>
                <a:cs typeface="Arial" panose="020B0604020202020204" pitchFamily="34" charset="0"/>
              </a:rPr>
              <a:t>College of Information Engineering – Network Engineering Dept.</a:t>
            </a:r>
          </a:p>
          <a:p>
            <a:r>
              <a:rPr lang="en-US" sz="1800" dirty="0">
                <a:ln w="0"/>
                <a:gradFill>
                  <a:gsLst>
                    <a:gs pos="21000">
                      <a:srgbClr val="53575C"/>
                    </a:gs>
                    <a:gs pos="88000">
                      <a:srgbClr val="C5C7CA"/>
                    </a:gs>
                  </a:gsLst>
                  <a:lin ang="5400000"/>
                </a:gradFill>
                <a:latin typeface="Arial" panose="020B0604020202020204" pitchFamily="34" charset="0"/>
                <a:cs typeface="Arial" panose="020B0604020202020204" pitchFamily="34" charset="0"/>
              </a:rPr>
              <a:t>2025-04-21</a:t>
            </a:r>
          </a:p>
          <a:p>
            <a:endParaRPr lang="en-US" sz="1800" dirty="0">
              <a:ln w="0"/>
              <a:gradFill>
                <a:gsLst>
                  <a:gs pos="21000">
                    <a:srgbClr val="53575C"/>
                  </a:gs>
                  <a:gs pos="88000">
                    <a:srgbClr val="C5C7CA"/>
                  </a:gs>
                </a:gsLst>
                <a:lin ang="5400000"/>
              </a:gradFill>
              <a:latin typeface="Arial" panose="020B0604020202020204" pitchFamily="34" charset="0"/>
              <a:cs typeface="Arial" panose="020B0604020202020204" pitchFamily="34" charset="0"/>
            </a:endParaRPr>
          </a:p>
          <a:p>
            <a:r>
              <a:rPr lang="en-US" sz="1800" b="1" kern="100" dirty="0">
                <a:solidFill>
                  <a:schemeClr val="bg1"/>
                </a:solidFill>
                <a:effectLst/>
                <a:latin typeface="Book Antiqua" panose="02040602050305030304" pitchFamily="18" charset="0"/>
                <a:ea typeface="AQEEQSANSPRO Bold" pitchFamily="50" charset="-78"/>
                <a:cs typeface="AQEEQSANSPRO Bold" pitchFamily="50" charset="-78"/>
              </a:rPr>
              <a:t>Portfolio: </a:t>
            </a:r>
            <a:r>
              <a:rPr lang="en-US" sz="1800" b="1" u="none" strike="noStrike" kern="100" dirty="0">
                <a:solidFill>
                  <a:schemeClr val="bg1"/>
                </a:solidFill>
                <a:effectLst/>
                <a:latin typeface="Book Antiqua" panose="02040602050305030304" pitchFamily="18" charset="0"/>
                <a:ea typeface="AQEEQSANSPRO Bold" pitchFamily="50" charset="-78"/>
                <a:cs typeface="AQEEQSANSPRO Bold" pitchFamily="50" charset="-78"/>
                <a:hlinkClick r:id="rId2">
                  <a:extLst>
                    <a:ext uri="{A12FA001-AC4F-418D-AE19-62706E023703}">
                      <ahyp:hlinkClr xmlns:ahyp="http://schemas.microsoft.com/office/drawing/2018/hyperlinkcolor" val="tx"/>
                    </a:ext>
                  </a:extLst>
                </a:hlinkClick>
              </a:rPr>
              <a:t>https://muhmedsadiqjasim.github.io/Portfolio/</a:t>
            </a:r>
            <a:endParaRPr lang="en-US" sz="1800" kern="100" dirty="0">
              <a:solidFill>
                <a:schemeClr val="bg1"/>
              </a:solidFill>
              <a:effectLst/>
              <a:latin typeface="Book Antiqua" panose="02040602050305030304" pitchFamily="18" charset="0"/>
              <a:ea typeface="AQEEQSANSPRO Bold" pitchFamily="50" charset="-78"/>
              <a:cs typeface="AQEEQSANSPRO Bold" pitchFamily="50" charset="-78"/>
            </a:endParaRPr>
          </a:p>
          <a:p>
            <a:endParaRPr lang="en-US" sz="1800" dirty="0">
              <a:ln w="0"/>
              <a:gradFill>
                <a:gsLst>
                  <a:gs pos="21000">
                    <a:srgbClr val="53575C"/>
                  </a:gs>
                  <a:gs pos="88000">
                    <a:srgbClr val="C5C7CA"/>
                  </a:gs>
                </a:gsLst>
                <a:lin ang="5400000"/>
              </a:gra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9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202B-47F8-FA09-23E4-6F8C6BFE44CF}"/>
              </a:ext>
            </a:extLst>
          </p:cNvPr>
          <p:cNvSpPr>
            <a:spLocks noGrp="1"/>
          </p:cNvSpPr>
          <p:nvPr>
            <p:ph type="title"/>
          </p:nvPr>
        </p:nvSpPr>
        <p:spPr>
          <a:xfrm>
            <a:off x="838200" y="2766218"/>
            <a:ext cx="10515600" cy="1325563"/>
          </a:xfrm>
        </p:spPr>
        <p:txBody>
          <a:bodyPr/>
          <a:lstStyle/>
          <a:p>
            <a:pPr algn="ct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scadia Code SemiBold" panose="020B0609020000020004" pitchFamily="49" charset="0"/>
                <a:ea typeface="Cascadia Code SemiBold" panose="020B0609020000020004" pitchFamily="49" charset="0"/>
                <a:cs typeface="Cascadia Code SemiBold" panose="020B0609020000020004" pitchFamily="49" charset="0"/>
              </a:rPr>
              <a:t>Normalization</a:t>
            </a:r>
          </a:p>
        </p:txBody>
      </p:sp>
    </p:spTree>
    <p:extLst>
      <p:ext uri="{BB962C8B-B14F-4D97-AF65-F5344CB8AC3E}">
        <p14:creationId xmlns:p14="http://schemas.microsoft.com/office/powerpoint/2010/main" val="186156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5177-9F5D-26BB-34EF-072F77B335B9}"/>
              </a:ext>
            </a:extLst>
          </p:cNvPr>
          <p:cNvSpPr>
            <a:spLocks noGrp="1"/>
          </p:cNvSpPr>
          <p:nvPr>
            <p:ph type="title"/>
          </p:nvPr>
        </p:nvSpPr>
        <p:spPr/>
        <p:txBody>
          <a:bodyPr/>
          <a:lstStyle/>
          <a:p>
            <a:r>
              <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Normalization</a:t>
            </a:r>
          </a:p>
        </p:txBody>
      </p:sp>
      <p:sp>
        <p:nvSpPr>
          <p:cNvPr id="3" name="Content Placeholder 2">
            <a:extLst>
              <a:ext uri="{FF2B5EF4-FFF2-40B4-BE49-F238E27FC236}">
                <a16:creationId xmlns:a16="http://schemas.microsoft.com/office/drawing/2014/main" id="{B7D14747-963A-0A10-00F3-35592F5586E7}"/>
              </a:ext>
            </a:extLst>
          </p:cNvPr>
          <p:cNvSpPr>
            <a:spLocks noGrp="1"/>
          </p:cNvSpPr>
          <p:nvPr>
            <p:ph idx="1"/>
          </p:nvPr>
        </p:nvSpPr>
        <p:spPr/>
        <p:txBody>
          <a:bodyPr/>
          <a:lstStyle/>
          <a:p>
            <a:pPr marL="0" indent="0">
              <a:buNone/>
            </a:pPr>
            <a:r>
              <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What the database will looks like if we don’t use normalization?</a:t>
            </a:r>
          </a:p>
          <a:p>
            <a:pPr marL="0" indent="0">
              <a:buNone/>
            </a:pPr>
            <a:r>
              <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The tables of our database will look like that:</a:t>
            </a:r>
            <a:br>
              <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br>
            <a:br>
              <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br>
            <a:br>
              <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br>
            <a:br>
              <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br>
            <a:br>
              <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br>
            <a:r>
              <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SOOO…</a:t>
            </a:r>
          </a:p>
          <a:p>
            <a:pPr marL="0" indent="0">
              <a:buNone/>
            </a:pPr>
            <a:r>
              <a:rPr lang="en-US" i="1"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&gt; This is called Unnormalized Form (UNF).</a:t>
            </a:r>
          </a:p>
        </p:txBody>
      </p:sp>
      <p:graphicFrame>
        <p:nvGraphicFramePr>
          <p:cNvPr id="4" name="Table 3">
            <a:extLst>
              <a:ext uri="{FF2B5EF4-FFF2-40B4-BE49-F238E27FC236}">
                <a16:creationId xmlns:a16="http://schemas.microsoft.com/office/drawing/2014/main" id="{2662DB27-0629-21C3-ABD3-9EE9B2ADBC6F}"/>
              </a:ext>
            </a:extLst>
          </p:cNvPr>
          <p:cNvGraphicFramePr>
            <a:graphicFrameLocks noGrp="1"/>
          </p:cNvGraphicFramePr>
          <p:nvPr>
            <p:extLst>
              <p:ext uri="{D42A27DB-BD31-4B8C-83A1-F6EECF244321}">
                <p14:modId xmlns:p14="http://schemas.microsoft.com/office/powerpoint/2010/main" val="888255867"/>
              </p:ext>
            </p:extLst>
          </p:nvPr>
        </p:nvGraphicFramePr>
        <p:xfrm>
          <a:off x="509587" y="3429000"/>
          <a:ext cx="11172826" cy="1005840"/>
        </p:xfrm>
        <a:graphic>
          <a:graphicData uri="http://schemas.openxmlformats.org/drawingml/2006/table">
            <a:tbl>
              <a:tblPr>
                <a:tableStyleId>{C4B1156A-380E-4F78-BDF5-A606A8083BF9}</a:tableStyleId>
              </a:tblPr>
              <a:tblGrid>
                <a:gridCol w="1596118">
                  <a:extLst>
                    <a:ext uri="{9D8B030D-6E8A-4147-A177-3AD203B41FA5}">
                      <a16:colId xmlns:a16="http://schemas.microsoft.com/office/drawing/2014/main" val="3246382426"/>
                    </a:ext>
                  </a:extLst>
                </a:gridCol>
                <a:gridCol w="1596118">
                  <a:extLst>
                    <a:ext uri="{9D8B030D-6E8A-4147-A177-3AD203B41FA5}">
                      <a16:colId xmlns:a16="http://schemas.microsoft.com/office/drawing/2014/main" val="3746535965"/>
                    </a:ext>
                  </a:extLst>
                </a:gridCol>
                <a:gridCol w="1596118">
                  <a:extLst>
                    <a:ext uri="{9D8B030D-6E8A-4147-A177-3AD203B41FA5}">
                      <a16:colId xmlns:a16="http://schemas.microsoft.com/office/drawing/2014/main" val="2295359789"/>
                    </a:ext>
                  </a:extLst>
                </a:gridCol>
                <a:gridCol w="1596118">
                  <a:extLst>
                    <a:ext uri="{9D8B030D-6E8A-4147-A177-3AD203B41FA5}">
                      <a16:colId xmlns:a16="http://schemas.microsoft.com/office/drawing/2014/main" val="1208606088"/>
                    </a:ext>
                  </a:extLst>
                </a:gridCol>
                <a:gridCol w="1596118">
                  <a:extLst>
                    <a:ext uri="{9D8B030D-6E8A-4147-A177-3AD203B41FA5}">
                      <a16:colId xmlns:a16="http://schemas.microsoft.com/office/drawing/2014/main" val="958900719"/>
                    </a:ext>
                  </a:extLst>
                </a:gridCol>
                <a:gridCol w="1596118">
                  <a:extLst>
                    <a:ext uri="{9D8B030D-6E8A-4147-A177-3AD203B41FA5}">
                      <a16:colId xmlns:a16="http://schemas.microsoft.com/office/drawing/2014/main" val="3149487137"/>
                    </a:ext>
                  </a:extLst>
                </a:gridCol>
                <a:gridCol w="1596118">
                  <a:extLst>
                    <a:ext uri="{9D8B030D-6E8A-4147-A177-3AD203B41FA5}">
                      <a16:colId xmlns:a16="http://schemas.microsoft.com/office/drawing/2014/main" val="577180086"/>
                    </a:ext>
                  </a:extLst>
                </a:gridCol>
              </a:tblGrid>
              <a:tr h="365760">
                <a:tc>
                  <a:txBody>
                    <a:bodyPr/>
                    <a:lstStyle/>
                    <a:p>
                      <a:r>
                        <a:rPr lang="en-US" sz="1800" b="1"/>
                        <a:t>student_id</a:t>
                      </a:r>
                    </a:p>
                  </a:txBody>
                  <a:tcPr anchor="ctr"/>
                </a:tc>
                <a:tc>
                  <a:txBody>
                    <a:bodyPr/>
                    <a:lstStyle/>
                    <a:p>
                      <a:r>
                        <a:rPr lang="en-US" sz="1800" b="1"/>
                        <a:t>name</a:t>
                      </a:r>
                    </a:p>
                  </a:txBody>
                  <a:tcPr anchor="ctr"/>
                </a:tc>
                <a:tc>
                  <a:txBody>
                    <a:bodyPr/>
                    <a:lstStyle/>
                    <a:p>
                      <a:r>
                        <a:rPr lang="en-US" sz="1800" b="1"/>
                        <a:t>email</a:t>
                      </a:r>
                    </a:p>
                  </a:txBody>
                  <a:tcPr anchor="ctr"/>
                </a:tc>
                <a:tc>
                  <a:txBody>
                    <a:bodyPr/>
                    <a:lstStyle/>
                    <a:p>
                      <a:r>
                        <a:rPr lang="en-US" sz="1800" b="1"/>
                        <a:t>department</a:t>
                      </a:r>
                    </a:p>
                  </a:txBody>
                  <a:tcPr anchor="ctr"/>
                </a:tc>
                <a:tc>
                  <a:txBody>
                    <a:bodyPr/>
                    <a:lstStyle/>
                    <a:p>
                      <a:r>
                        <a:rPr lang="en-US" sz="1800" b="1" dirty="0" err="1"/>
                        <a:t>club_name</a:t>
                      </a:r>
                      <a:endParaRPr lang="en-US" sz="1800" b="1" dirty="0"/>
                    </a:p>
                  </a:txBody>
                  <a:tcPr anchor="ctr"/>
                </a:tc>
                <a:tc>
                  <a:txBody>
                    <a:bodyPr/>
                    <a:lstStyle/>
                    <a:p>
                      <a:r>
                        <a:rPr lang="en-US" sz="1800" b="1" dirty="0" err="1"/>
                        <a:t>session_title</a:t>
                      </a:r>
                      <a:endParaRPr lang="en-US" sz="1800" b="1" dirty="0"/>
                    </a:p>
                  </a:txBody>
                  <a:tcPr anchor="ctr"/>
                </a:tc>
                <a:tc>
                  <a:txBody>
                    <a:bodyPr/>
                    <a:lstStyle/>
                    <a:p>
                      <a:r>
                        <a:rPr lang="en-US" sz="1800" b="1" dirty="0" err="1"/>
                        <a:t>session_date</a:t>
                      </a:r>
                      <a:endParaRPr lang="en-US" sz="1800" b="1" dirty="0"/>
                    </a:p>
                  </a:txBody>
                  <a:tcPr anchor="ctr"/>
                </a:tc>
                <a:extLst>
                  <a:ext uri="{0D108BD9-81ED-4DB2-BD59-A6C34878D82A}">
                    <a16:rowId xmlns:a16="http://schemas.microsoft.com/office/drawing/2014/main" val="1976747331"/>
                  </a:ext>
                </a:extLst>
              </a:tr>
              <a:tr h="640080">
                <a:tc>
                  <a:txBody>
                    <a:bodyPr/>
                    <a:lstStyle/>
                    <a:p>
                      <a:r>
                        <a:rPr lang="en-US" sz="1800" b="1"/>
                        <a:t>1</a:t>
                      </a:r>
                    </a:p>
                  </a:txBody>
                  <a:tcPr anchor="ctr"/>
                </a:tc>
                <a:tc>
                  <a:txBody>
                    <a:bodyPr/>
                    <a:lstStyle/>
                    <a:p>
                      <a:r>
                        <a:rPr lang="en-US" sz="1800" b="1"/>
                        <a:t>Muhmedsadiq</a:t>
                      </a:r>
                    </a:p>
                  </a:txBody>
                  <a:tcPr anchor="ctr"/>
                </a:tc>
                <a:tc>
                  <a:txBody>
                    <a:bodyPr/>
                    <a:lstStyle/>
                    <a:p>
                      <a:r>
                        <a:rPr lang="en-US" sz="1800" b="1"/>
                        <a:t>example@gmail.com</a:t>
                      </a:r>
                    </a:p>
                  </a:txBody>
                  <a:tcPr anchor="ctr"/>
                </a:tc>
                <a:tc>
                  <a:txBody>
                    <a:bodyPr/>
                    <a:lstStyle/>
                    <a:p>
                      <a:r>
                        <a:rPr lang="en-US" sz="1800" b="1"/>
                        <a:t>Network Dept.</a:t>
                      </a:r>
                    </a:p>
                  </a:txBody>
                  <a:tcPr anchor="ctr"/>
                </a:tc>
                <a:tc>
                  <a:txBody>
                    <a:bodyPr/>
                    <a:lstStyle/>
                    <a:p>
                      <a:r>
                        <a:rPr lang="en-US" sz="1800" b="1"/>
                        <a:t>IT Students</a:t>
                      </a:r>
                    </a:p>
                  </a:txBody>
                  <a:tcPr anchor="ctr"/>
                </a:tc>
                <a:tc>
                  <a:txBody>
                    <a:bodyPr/>
                    <a:lstStyle/>
                    <a:p>
                      <a:r>
                        <a:rPr lang="en-US" sz="1800" b="1"/>
                        <a:t>SOC Introduction</a:t>
                      </a:r>
                    </a:p>
                  </a:txBody>
                  <a:tcPr anchor="ctr"/>
                </a:tc>
                <a:tc>
                  <a:txBody>
                    <a:bodyPr/>
                    <a:lstStyle/>
                    <a:p>
                      <a:r>
                        <a:rPr lang="en-US" sz="1800" b="1" dirty="0"/>
                        <a:t>2025-05-01</a:t>
                      </a:r>
                    </a:p>
                  </a:txBody>
                  <a:tcPr anchor="ctr"/>
                </a:tc>
                <a:extLst>
                  <a:ext uri="{0D108BD9-81ED-4DB2-BD59-A6C34878D82A}">
                    <a16:rowId xmlns:a16="http://schemas.microsoft.com/office/drawing/2014/main" val="2938931790"/>
                  </a:ext>
                </a:extLst>
              </a:tr>
            </a:tbl>
          </a:graphicData>
        </a:graphic>
      </p:graphicFrame>
      <p:sp>
        <p:nvSpPr>
          <p:cNvPr id="5" name="TextBox 4">
            <a:extLst>
              <a:ext uri="{FF2B5EF4-FFF2-40B4-BE49-F238E27FC236}">
                <a16:creationId xmlns:a16="http://schemas.microsoft.com/office/drawing/2014/main" id="{488DC5A0-4CD7-9AEE-AF5B-F6CBC2E58CD0}"/>
              </a:ext>
            </a:extLst>
          </p:cNvPr>
          <p:cNvSpPr txBox="1"/>
          <p:nvPr/>
        </p:nvSpPr>
        <p:spPr>
          <a:xfrm>
            <a:off x="11672888" y="3455234"/>
            <a:ext cx="676275" cy="369332"/>
          </a:xfrm>
          <a:prstGeom prst="rect">
            <a:avLst/>
          </a:prstGeom>
          <a:noFill/>
        </p:spPr>
        <p:txBody>
          <a:bodyPr wrap="square" rtlCol="0">
            <a:spAutoFit/>
          </a:bodyPr>
          <a:lstStyle/>
          <a:p>
            <a:r>
              <a:rPr lang="en-US" b="1" dirty="0">
                <a:solidFill>
                  <a:schemeClr val="bg1"/>
                </a:solidFill>
              </a:rPr>
              <a:t>…</a:t>
            </a:r>
          </a:p>
        </p:txBody>
      </p:sp>
      <p:sp>
        <p:nvSpPr>
          <p:cNvPr id="6" name="TextBox 5">
            <a:extLst>
              <a:ext uri="{FF2B5EF4-FFF2-40B4-BE49-F238E27FC236}">
                <a16:creationId xmlns:a16="http://schemas.microsoft.com/office/drawing/2014/main" id="{4292E9E3-D21B-CC83-753B-0F294E7E9B29}"/>
              </a:ext>
            </a:extLst>
          </p:cNvPr>
          <p:cNvSpPr txBox="1"/>
          <p:nvPr/>
        </p:nvSpPr>
        <p:spPr>
          <a:xfrm>
            <a:off x="11682413" y="3979724"/>
            <a:ext cx="676275" cy="369332"/>
          </a:xfrm>
          <a:prstGeom prst="rect">
            <a:avLst/>
          </a:prstGeom>
          <a:noFill/>
        </p:spPr>
        <p:txBody>
          <a:bodyPr wrap="square" rtlCol="0">
            <a:spAutoFit/>
          </a:bodyPr>
          <a:lstStyle/>
          <a:p>
            <a:r>
              <a:rPr lang="en-US" b="1" dirty="0">
                <a:solidFill>
                  <a:schemeClr val="bg1"/>
                </a:solidFill>
              </a:rPr>
              <a:t>…</a:t>
            </a:r>
          </a:p>
        </p:txBody>
      </p:sp>
    </p:spTree>
    <p:extLst>
      <p:ext uri="{BB962C8B-B14F-4D97-AF65-F5344CB8AC3E}">
        <p14:creationId xmlns:p14="http://schemas.microsoft.com/office/powerpoint/2010/main" val="230474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5177-9F5D-26BB-34EF-072F77B335B9}"/>
              </a:ext>
            </a:extLst>
          </p:cNvPr>
          <p:cNvSpPr>
            <a:spLocks noGrp="1"/>
          </p:cNvSpPr>
          <p:nvPr>
            <p:ph type="title"/>
          </p:nvPr>
        </p:nvSpPr>
        <p:spPr/>
        <p:txBody>
          <a:bodyPr/>
          <a:lstStyle/>
          <a:p>
            <a:r>
              <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Normalization</a:t>
            </a:r>
          </a:p>
        </p:txBody>
      </p:sp>
      <p:sp>
        <p:nvSpPr>
          <p:cNvPr id="3" name="Content Placeholder 2">
            <a:extLst>
              <a:ext uri="{FF2B5EF4-FFF2-40B4-BE49-F238E27FC236}">
                <a16:creationId xmlns:a16="http://schemas.microsoft.com/office/drawing/2014/main" id="{B7D14747-963A-0A10-00F3-35592F5586E7}"/>
              </a:ext>
            </a:extLst>
          </p:cNvPr>
          <p:cNvSpPr>
            <a:spLocks noGrp="1"/>
          </p:cNvSpPr>
          <p:nvPr>
            <p:ph idx="1"/>
          </p:nvPr>
        </p:nvSpPr>
        <p:spPr/>
        <p:txBody>
          <a:bodyPr/>
          <a:lstStyle/>
          <a:p>
            <a:pPr marL="0" indent="0">
              <a:buNone/>
            </a:pPr>
            <a:r>
              <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We need to organize our database to read, insert and modify the data as we like.</a:t>
            </a:r>
          </a:p>
          <a:p>
            <a:pPr marL="0" indent="0">
              <a:buNone/>
            </a:pPr>
            <a:r>
              <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To do that we will use (1NF, 2NF and 3NF).</a:t>
            </a:r>
          </a:p>
          <a:p>
            <a:pPr marL="0" indent="0">
              <a:buNone/>
            </a:pPr>
            <a:r>
              <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1</a:t>
            </a:r>
            <a:r>
              <a:rPr lang="en-US" b="1" baseline="30000"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st</a:t>
            </a:r>
            <a:r>
              <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Normal Form (1NF)</a:t>
            </a:r>
          </a:p>
          <a:p>
            <a:pPr marL="0" indent="0">
              <a:buNone/>
            </a:pPr>
            <a:r>
              <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Each column should contain atomic (indivisible) values (Atomicity).</a:t>
            </a:r>
          </a:p>
          <a:p>
            <a:pPr marL="0" indent="0">
              <a:buNone/>
            </a:pPr>
            <a:r>
              <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Each row should have a unique identifier (Primary Key).</a:t>
            </a:r>
          </a:p>
        </p:txBody>
      </p:sp>
    </p:spTree>
    <p:extLst>
      <p:ext uri="{BB962C8B-B14F-4D97-AF65-F5344CB8AC3E}">
        <p14:creationId xmlns:p14="http://schemas.microsoft.com/office/powerpoint/2010/main" val="223604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5177-9F5D-26BB-34EF-072F77B335B9}"/>
              </a:ext>
            </a:extLst>
          </p:cNvPr>
          <p:cNvSpPr>
            <a:spLocks noGrp="1"/>
          </p:cNvSpPr>
          <p:nvPr>
            <p:ph type="title"/>
          </p:nvPr>
        </p:nvSpPr>
        <p:spPr/>
        <p:txBody>
          <a:bodyPr/>
          <a:lstStyle/>
          <a:p>
            <a:r>
              <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Normalization</a:t>
            </a:r>
          </a:p>
        </p:txBody>
      </p:sp>
      <p:sp>
        <p:nvSpPr>
          <p:cNvPr id="3" name="Content Placeholder 2">
            <a:extLst>
              <a:ext uri="{FF2B5EF4-FFF2-40B4-BE49-F238E27FC236}">
                <a16:creationId xmlns:a16="http://schemas.microsoft.com/office/drawing/2014/main" id="{B7D14747-963A-0A10-00F3-35592F5586E7}"/>
              </a:ext>
            </a:extLst>
          </p:cNvPr>
          <p:cNvSpPr>
            <a:spLocks noGrp="1"/>
          </p:cNvSpPr>
          <p:nvPr>
            <p:ph idx="1"/>
          </p:nvPr>
        </p:nvSpPr>
        <p:spPr/>
        <p:txBody>
          <a:bodyPr/>
          <a:lstStyle/>
          <a:p>
            <a:pPr marL="0" indent="0">
              <a:buNone/>
            </a:pPr>
            <a:r>
              <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We will make 4 tables each table will includes the data in a specific place.</a:t>
            </a:r>
          </a:p>
          <a:p>
            <a:pPr marL="0" indent="0">
              <a:buNone/>
            </a:pPr>
            <a:r>
              <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We will have (Student, Club, Session and Registration table).</a:t>
            </a:r>
          </a:p>
          <a:p>
            <a:pPr marL="0" indent="0">
              <a:buNone/>
            </a:pPr>
            <a:r>
              <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For example, Student table will look like that:</a:t>
            </a:r>
          </a:p>
          <a:p>
            <a:pPr marL="0" indent="0">
              <a:buNone/>
            </a:pPr>
            <a:endPar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graphicFrame>
        <p:nvGraphicFramePr>
          <p:cNvPr id="4" name="Table 3">
            <a:extLst>
              <a:ext uri="{FF2B5EF4-FFF2-40B4-BE49-F238E27FC236}">
                <a16:creationId xmlns:a16="http://schemas.microsoft.com/office/drawing/2014/main" id="{88B82F7B-F9AC-8B14-2ACD-00390F5881BD}"/>
              </a:ext>
            </a:extLst>
          </p:cNvPr>
          <p:cNvGraphicFramePr>
            <a:graphicFrameLocks noGrp="1"/>
          </p:cNvGraphicFramePr>
          <p:nvPr>
            <p:extLst>
              <p:ext uri="{D42A27DB-BD31-4B8C-83A1-F6EECF244321}">
                <p14:modId xmlns:p14="http://schemas.microsoft.com/office/powerpoint/2010/main" val="1670466056"/>
              </p:ext>
            </p:extLst>
          </p:nvPr>
        </p:nvGraphicFramePr>
        <p:xfrm>
          <a:off x="838200" y="4479449"/>
          <a:ext cx="10515600" cy="1005840"/>
        </p:xfrm>
        <a:graphic>
          <a:graphicData uri="http://schemas.openxmlformats.org/drawingml/2006/table">
            <a:tbl>
              <a:tblPr>
                <a:tableStyleId>{C4B1156A-380E-4F78-BDF5-A606A8083BF9}</a:tableStyleId>
              </a:tblPr>
              <a:tblGrid>
                <a:gridCol w="2103120">
                  <a:extLst>
                    <a:ext uri="{9D8B030D-6E8A-4147-A177-3AD203B41FA5}">
                      <a16:colId xmlns:a16="http://schemas.microsoft.com/office/drawing/2014/main" val="1729284812"/>
                    </a:ext>
                  </a:extLst>
                </a:gridCol>
                <a:gridCol w="2103120">
                  <a:extLst>
                    <a:ext uri="{9D8B030D-6E8A-4147-A177-3AD203B41FA5}">
                      <a16:colId xmlns:a16="http://schemas.microsoft.com/office/drawing/2014/main" val="730039295"/>
                    </a:ext>
                  </a:extLst>
                </a:gridCol>
                <a:gridCol w="2103120">
                  <a:extLst>
                    <a:ext uri="{9D8B030D-6E8A-4147-A177-3AD203B41FA5}">
                      <a16:colId xmlns:a16="http://schemas.microsoft.com/office/drawing/2014/main" val="1376691581"/>
                    </a:ext>
                  </a:extLst>
                </a:gridCol>
                <a:gridCol w="2103120">
                  <a:extLst>
                    <a:ext uri="{9D8B030D-6E8A-4147-A177-3AD203B41FA5}">
                      <a16:colId xmlns:a16="http://schemas.microsoft.com/office/drawing/2014/main" val="1594178614"/>
                    </a:ext>
                  </a:extLst>
                </a:gridCol>
                <a:gridCol w="2103120">
                  <a:extLst>
                    <a:ext uri="{9D8B030D-6E8A-4147-A177-3AD203B41FA5}">
                      <a16:colId xmlns:a16="http://schemas.microsoft.com/office/drawing/2014/main" val="3999047291"/>
                    </a:ext>
                  </a:extLst>
                </a:gridCol>
              </a:tblGrid>
              <a:tr h="0">
                <a:tc>
                  <a:txBody>
                    <a:bodyPr/>
                    <a:lstStyle/>
                    <a:p>
                      <a:r>
                        <a:rPr lang="en-US" b="1"/>
                        <a:t>student_id (PK)</a:t>
                      </a:r>
                    </a:p>
                  </a:txBody>
                  <a:tcPr anchor="ctr"/>
                </a:tc>
                <a:tc>
                  <a:txBody>
                    <a:bodyPr/>
                    <a:lstStyle/>
                    <a:p>
                      <a:r>
                        <a:rPr lang="en-US" b="1"/>
                        <a:t>name</a:t>
                      </a:r>
                    </a:p>
                  </a:txBody>
                  <a:tcPr anchor="ctr"/>
                </a:tc>
                <a:tc>
                  <a:txBody>
                    <a:bodyPr/>
                    <a:lstStyle/>
                    <a:p>
                      <a:r>
                        <a:rPr lang="en-US" b="1"/>
                        <a:t>session_title</a:t>
                      </a:r>
                    </a:p>
                  </a:txBody>
                  <a:tcPr anchor="ctr"/>
                </a:tc>
                <a:tc>
                  <a:txBody>
                    <a:bodyPr/>
                    <a:lstStyle/>
                    <a:p>
                      <a:r>
                        <a:rPr lang="en-US" b="1"/>
                        <a:t>department</a:t>
                      </a:r>
                    </a:p>
                  </a:txBody>
                  <a:tcPr anchor="ctr"/>
                </a:tc>
                <a:tc>
                  <a:txBody>
                    <a:bodyPr/>
                    <a:lstStyle/>
                    <a:p>
                      <a:r>
                        <a:rPr lang="en-US" b="1"/>
                        <a:t>registration_date</a:t>
                      </a:r>
                    </a:p>
                  </a:txBody>
                  <a:tcPr anchor="ctr"/>
                </a:tc>
                <a:extLst>
                  <a:ext uri="{0D108BD9-81ED-4DB2-BD59-A6C34878D82A}">
                    <a16:rowId xmlns:a16="http://schemas.microsoft.com/office/drawing/2014/main" val="2886270102"/>
                  </a:ext>
                </a:extLst>
              </a:tr>
              <a:tr h="0">
                <a:tc>
                  <a:txBody>
                    <a:bodyPr/>
                    <a:lstStyle/>
                    <a:p>
                      <a:r>
                        <a:rPr lang="en-US" b="1" dirty="0"/>
                        <a:t>1</a:t>
                      </a:r>
                    </a:p>
                  </a:txBody>
                  <a:tcPr anchor="ctr"/>
                </a:tc>
                <a:tc>
                  <a:txBody>
                    <a:bodyPr/>
                    <a:lstStyle/>
                    <a:p>
                      <a:r>
                        <a:rPr lang="en-US" b="1" dirty="0"/>
                        <a:t>Ahmed </a:t>
                      </a:r>
                      <a:r>
                        <a:rPr lang="en-US" b="1" dirty="0" err="1"/>
                        <a:t>Duraid</a:t>
                      </a:r>
                      <a:endParaRPr lang="en-US" b="1" dirty="0"/>
                    </a:p>
                  </a:txBody>
                  <a:tcPr anchor="ctr"/>
                </a:tc>
                <a:tc>
                  <a:txBody>
                    <a:bodyPr/>
                    <a:lstStyle/>
                    <a:p>
                      <a:r>
                        <a:rPr lang="en-US" b="1"/>
                        <a:t>SOC Introduction</a:t>
                      </a:r>
                    </a:p>
                  </a:txBody>
                  <a:tcPr anchor="ctr"/>
                </a:tc>
                <a:tc>
                  <a:txBody>
                    <a:bodyPr/>
                    <a:lstStyle/>
                    <a:p>
                      <a:r>
                        <a:rPr lang="en-US" b="1"/>
                        <a:t>Network Engineering Dept.</a:t>
                      </a:r>
                    </a:p>
                  </a:txBody>
                  <a:tcPr anchor="ctr"/>
                </a:tc>
                <a:tc>
                  <a:txBody>
                    <a:bodyPr/>
                    <a:lstStyle/>
                    <a:p>
                      <a:r>
                        <a:rPr lang="en-US" b="1" dirty="0"/>
                        <a:t>2025-04-28</a:t>
                      </a:r>
                    </a:p>
                  </a:txBody>
                  <a:tcPr anchor="ctr"/>
                </a:tc>
                <a:extLst>
                  <a:ext uri="{0D108BD9-81ED-4DB2-BD59-A6C34878D82A}">
                    <a16:rowId xmlns:a16="http://schemas.microsoft.com/office/drawing/2014/main" val="1419284639"/>
                  </a:ext>
                </a:extLst>
              </a:tr>
            </a:tbl>
          </a:graphicData>
        </a:graphic>
      </p:graphicFrame>
    </p:spTree>
    <p:extLst>
      <p:ext uri="{BB962C8B-B14F-4D97-AF65-F5344CB8AC3E}">
        <p14:creationId xmlns:p14="http://schemas.microsoft.com/office/powerpoint/2010/main" val="586930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5177-9F5D-26BB-34EF-072F77B335B9}"/>
              </a:ext>
            </a:extLst>
          </p:cNvPr>
          <p:cNvSpPr>
            <a:spLocks noGrp="1"/>
          </p:cNvSpPr>
          <p:nvPr>
            <p:ph type="title"/>
          </p:nvPr>
        </p:nvSpPr>
        <p:spPr/>
        <p:txBody>
          <a:bodyPr/>
          <a:lstStyle/>
          <a:p>
            <a:r>
              <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Normalization</a:t>
            </a:r>
          </a:p>
        </p:txBody>
      </p:sp>
      <p:sp>
        <p:nvSpPr>
          <p:cNvPr id="3" name="Content Placeholder 2">
            <a:extLst>
              <a:ext uri="{FF2B5EF4-FFF2-40B4-BE49-F238E27FC236}">
                <a16:creationId xmlns:a16="http://schemas.microsoft.com/office/drawing/2014/main" id="{B7D14747-963A-0A10-00F3-35592F5586E7}"/>
              </a:ext>
            </a:extLst>
          </p:cNvPr>
          <p:cNvSpPr>
            <a:spLocks noGrp="1"/>
          </p:cNvSpPr>
          <p:nvPr>
            <p:ph idx="1"/>
          </p:nvPr>
        </p:nvSpPr>
        <p:spPr>
          <a:xfrm>
            <a:off x="838200" y="1825625"/>
            <a:ext cx="10706100" cy="4351338"/>
          </a:xfrm>
        </p:spPr>
        <p:txBody>
          <a:bodyPr/>
          <a:lstStyle/>
          <a:p>
            <a:pPr marL="0" indent="0">
              <a:buNone/>
            </a:pPr>
            <a:r>
              <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2</a:t>
            </a:r>
            <a:r>
              <a:rPr lang="en-US" b="1" baseline="30000"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nd</a:t>
            </a:r>
            <a:r>
              <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Normal Form (2NF) – “Before that apply the 1NF”</a:t>
            </a:r>
          </a:p>
          <a:p>
            <a:pPr>
              <a:buFontTx/>
              <a:buChar char="-"/>
            </a:pPr>
            <a:r>
              <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Remove Partial Dependencies</a:t>
            </a:r>
          </a:p>
          <a:p>
            <a:pPr marL="0" indent="0">
              <a:buNone/>
            </a:pPr>
            <a:endPar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graphicFrame>
        <p:nvGraphicFramePr>
          <p:cNvPr id="5" name="Table 4">
            <a:extLst>
              <a:ext uri="{FF2B5EF4-FFF2-40B4-BE49-F238E27FC236}">
                <a16:creationId xmlns:a16="http://schemas.microsoft.com/office/drawing/2014/main" id="{BC28A2B9-883A-6B7C-63FD-AE18547F25D2}"/>
              </a:ext>
            </a:extLst>
          </p:cNvPr>
          <p:cNvGraphicFramePr>
            <a:graphicFrameLocks noGrp="1"/>
          </p:cNvGraphicFramePr>
          <p:nvPr>
            <p:extLst>
              <p:ext uri="{D42A27DB-BD31-4B8C-83A1-F6EECF244321}">
                <p14:modId xmlns:p14="http://schemas.microsoft.com/office/powerpoint/2010/main" val="3918379515"/>
              </p:ext>
            </p:extLst>
          </p:nvPr>
        </p:nvGraphicFramePr>
        <p:xfrm>
          <a:off x="838200" y="3063240"/>
          <a:ext cx="10515600" cy="731520"/>
        </p:xfrm>
        <a:graphic>
          <a:graphicData uri="http://schemas.openxmlformats.org/drawingml/2006/table">
            <a:tbl>
              <a:tblPr>
                <a:tableStyleId>{C4B1156A-380E-4F78-BDF5-A606A8083BF9}</a:tableStyleId>
              </a:tblPr>
              <a:tblGrid>
                <a:gridCol w="5257800">
                  <a:extLst>
                    <a:ext uri="{9D8B030D-6E8A-4147-A177-3AD203B41FA5}">
                      <a16:colId xmlns:a16="http://schemas.microsoft.com/office/drawing/2014/main" val="3246476493"/>
                    </a:ext>
                  </a:extLst>
                </a:gridCol>
                <a:gridCol w="5257800">
                  <a:extLst>
                    <a:ext uri="{9D8B030D-6E8A-4147-A177-3AD203B41FA5}">
                      <a16:colId xmlns:a16="http://schemas.microsoft.com/office/drawing/2014/main" val="153431344"/>
                    </a:ext>
                  </a:extLst>
                </a:gridCol>
              </a:tblGrid>
              <a:tr h="0">
                <a:tc>
                  <a:txBody>
                    <a:bodyPr/>
                    <a:lstStyle/>
                    <a:p>
                      <a:r>
                        <a:rPr lang="en-US" b="1"/>
                        <a:t>student_id (PK)</a:t>
                      </a:r>
                    </a:p>
                  </a:txBody>
                  <a:tcPr anchor="ctr"/>
                </a:tc>
                <a:tc>
                  <a:txBody>
                    <a:bodyPr/>
                    <a:lstStyle/>
                    <a:p>
                      <a:r>
                        <a:rPr lang="en-US" b="1"/>
                        <a:t>name</a:t>
                      </a:r>
                    </a:p>
                  </a:txBody>
                  <a:tcPr anchor="ctr"/>
                </a:tc>
                <a:extLst>
                  <a:ext uri="{0D108BD9-81ED-4DB2-BD59-A6C34878D82A}">
                    <a16:rowId xmlns:a16="http://schemas.microsoft.com/office/drawing/2014/main" val="4276361091"/>
                  </a:ext>
                </a:extLst>
              </a:tr>
              <a:tr h="0">
                <a:tc>
                  <a:txBody>
                    <a:bodyPr/>
                    <a:lstStyle/>
                    <a:p>
                      <a:r>
                        <a:rPr lang="en-US" b="1"/>
                        <a:t>1</a:t>
                      </a:r>
                    </a:p>
                  </a:txBody>
                  <a:tcPr anchor="ctr"/>
                </a:tc>
                <a:tc>
                  <a:txBody>
                    <a:bodyPr/>
                    <a:lstStyle/>
                    <a:p>
                      <a:r>
                        <a:rPr lang="en-US" b="1" dirty="0"/>
                        <a:t>Ahmed </a:t>
                      </a:r>
                      <a:r>
                        <a:rPr lang="en-US" b="1" dirty="0" err="1"/>
                        <a:t>Duraid</a:t>
                      </a:r>
                      <a:endParaRPr lang="en-US" b="1" dirty="0"/>
                    </a:p>
                  </a:txBody>
                  <a:tcPr anchor="ctr"/>
                </a:tc>
                <a:extLst>
                  <a:ext uri="{0D108BD9-81ED-4DB2-BD59-A6C34878D82A}">
                    <a16:rowId xmlns:a16="http://schemas.microsoft.com/office/drawing/2014/main" val="1726439006"/>
                  </a:ext>
                </a:extLst>
              </a:tr>
            </a:tbl>
          </a:graphicData>
        </a:graphic>
      </p:graphicFrame>
      <p:graphicFrame>
        <p:nvGraphicFramePr>
          <p:cNvPr id="6" name="Table 5">
            <a:extLst>
              <a:ext uri="{FF2B5EF4-FFF2-40B4-BE49-F238E27FC236}">
                <a16:creationId xmlns:a16="http://schemas.microsoft.com/office/drawing/2014/main" id="{E2662E84-8C46-9981-6E3B-67106E55A95F}"/>
              </a:ext>
            </a:extLst>
          </p:cNvPr>
          <p:cNvGraphicFramePr>
            <a:graphicFrameLocks noGrp="1"/>
          </p:cNvGraphicFramePr>
          <p:nvPr>
            <p:extLst>
              <p:ext uri="{D42A27DB-BD31-4B8C-83A1-F6EECF244321}">
                <p14:modId xmlns:p14="http://schemas.microsoft.com/office/powerpoint/2010/main" val="2432323880"/>
              </p:ext>
            </p:extLst>
          </p:nvPr>
        </p:nvGraphicFramePr>
        <p:xfrm>
          <a:off x="838200" y="4300855"/>
          <a:ext cx="10515600" cy="731520"/>
        </p:xfrm>
        <a:graphic>
          <a:graphicData uri="http://schemas.openxmlformats.org/drawingml/2006/table">
            <a:tbl>
              <a:tblPr>
                <a:tableStyleId>{C4B1156A-380E-4F78-BDF5-A606A8083BF9}</a:tableStyleId>
              </a:tblPr>
              <a:tblGrid>
                <a:gridCol w="3505200">
                  <a:extLst>
                    <a:ext uri="{9D8B030D-6E8A-4147-A177-3AD203B41FA5}">
                      <a16:colId xmlns:a16="http://schemas.microsoft.com/office/drawing/2014/main" val="1817657166"/>
                    </a:ext>
                  </a:extLst>
                </a:gridCol>
                <a:gridCol w="3505200">
                  <a:extLst>
                    <a:ext uri="{9D8B030D-6E8A-4147-A177-3AD203B41FA5}">
                      <a16:colId xmlns:a16="http://schemas.microsoft.com/office/drawing/2014/main" val="2554873589"/>
                    </a:ext>
                  </a:extLst>
                </a:gridCol>
                <a:gridCol w="3505200">
                  <a:extLst>
                    <a:ext uri="{9D8B030D-6E8A-4147-A177-3AD203B41FA5}">
                      <a16:colId xmlns:a16="http://schemas.microsoft.com/office/drawing/2014/main" val="2364940489"/>
                    </a:ext>
                  </a:extLst>
                </a:gridCol>
              </a:tblGrid>
              <a:tr h="0">
                <a:tc>
                  <a:txBody>
                    <a:bodyPr/>
                    <a:lstStyle/>
                    <a:p>
                      <a:r>
                        <a:rPr lang="en-US" b="1"/>
                        <a:t>session_id (PK)</a:t>
                      </a:r>
                    </a:p>
                  </a:txBody>
                  <a:tcPr anchor="ctr"/>
                </a:tc>
                <a:tc>
                  <a:txBody>
                    <a:bodyPr/>
                    <a:lstStyle/>
                    <a:p>
                      <a:r>
                        <a:rPr lang="en-US" b="1"/>
                        <a:t>club_name</a:t>
                      </a:r>
                    </a:p>
                  </a:txBody>
                  <a:tcPr anchor="ctr"/>
                </a:tc>
                <a:tc>
                  <a:txBody>
                    <a:bodyPr/>
                    <a:lstStyle/>
                    <a:p>
                      <a:r>
                        <a:rPr lang="en-US" b="1"/>
                        <a:t>session_date</a:t>
                      </a:r>
                    </a:p>
                  </a:txBody>
                  <a:tcPr anchor="ctr"/>
                </a:tc>
                <a:extLst>
                  <a:ext uri="{0D108BD9-81ED-4DB2-BD59-A6C34878D82A}">
                    <a16:rowId xmlns:a16="http://schemas.microsoft.com/office/drawing/2014/main" val="659636846"/>
                  </a:ext>
                </a:extLst>
              </a:tr>
              <a:tr h="0">
                <a:tc>
                  <a:txBody>
                    <a:bodyPr/>
                    <a:lstStyle/>
                    <a:p>
                      <a:r>
                        <a:rPr lang="en-US" b="1" dirty="0"/>
                        <a:t>1</a:t>
                      </a:r>
                    </a:p>
                  </a:txBody>
                  <a:tcPr anchor="ctr"/>
                </a:tc>
                <a:tc>
                  <a:txBody>
                    <a:bodyPr/>
                    <a:lstStyle/>
                    <a:p>
                      <a:r>
                        <a:rPr lang="en-US" b="1"/>
                        <a:t>IT Students</a:t>
                      </a:r>
                    </a:p>
                  </a:txBody>
                  <a:tcPr anchor="ctr"/>
                </a:tc>
                <a:tc>
                  <a:txBody>
                    <a:bodyPr/>
                    <a:lstStyle/>
                    <a:p>
                      <a:r>
                        <a:rPr lang="en-US" b="1" dirty="0"/>
                        <a:t>2025-05-01</a:t>
                      </a:r>
                    </a:p>
                  </a:txBody>
                  <a:tcPr anchor="ctr"/>
                </a:tc>
                <a:extLst>
                  <a:ext uri="{0D108BD9-81ED-4DB2-BD59-A6C34878D82A}">
                    <a16:rowId xmlns:a16="http://schemas.microsoft.com/office/drawing/2014/main" val="497468513"/>
                  </a:ext>
                </a:extLst>
              </a:tr>
            </a:tbl>
          </a:graphicData>
        </a:graphic>
      </p:graphicFrame>
      <p:sp>
        <p:nvSpPr>
          <p:cNvPr id="7" name="TextBox 6">
            <a:extLst>
              <a:ext uri="{FF2B5EF4-FFF2-40B4-BE49-F238E27FC236}">
                <a16:creationId xmlns:a16="http://schemas.microsoft.com/office/drawing/2014/main" id="{90ABBA52-E266-C6EE-893B-59B54F3C18E0}"/>
              </a:ext>
            </a:extLst>
          </p:cNvPr>
          <p:cNvSpPr txBox="1"/>
          <p:nvPr/>
        </p:nvSpPr>
        <p:spPr>
          <a:xfrm>
            <a:off x="180975" y="2967335"/>
            <a:ext cx="466725" cy="923330"/>
          </a:xfrm>
          <a:prstGeom prst="rect">
            <a:avLst/>
          </a:prstGeom>
          <a:noFill/>
        </p:spPr>
        <p:txBody>
          <a:bodyPr wrap="square" rtlCol="0">
            <a:spAutoFit/>
          </a:bodyPr>
          <a:lstStyle/>
          <a:p>
            <a:r>
              <a:rPr lang="en-US" sz="5400" dirty="0">
                <a:ln w="0"/>
                <a:gradFill>
                  <a:gsLst>
                    <a:gs pos="21000">
                      <a:srgbClr val="53575C"/>
                    </a:gs>
                    <a:gs pos="88000">
                      <a:srgbClr val="C5C7CA"/>
                    </a:gs>
                  </a:gsLst>
                  <a:lin ang="5400000"/>
                </a:gradFill>
              </a:rPr>
              <a:t>1</a:t>
            </a:r>
            <a:endParaRPr lang="en-US" sz="5400" dirty="0"/>
          </a:p>
        </p:txBody>
      </p:sp>
      <p:sp>
        <p:nvSpPr>
          <p:cNvPr id="8" name="TextBox 7">
            <a:extLst>
              <a:ext uri="{FF2B5EF4-FFF2-40B4-BE49-F238E27FC236}">
                <a16:creationId xmlns:a16="http://schemas.microsoft.com/office/drawing/2014/main" id="{C46ED450-EF82-4797-D3EF-52B46A96B379}"/>
              </a:ext>
            </a:extLst>
          </p:cNvPr>
          <p:cNvSpPr txBox="1"/>
          <p:nvPr/>
        </p:nvSpPr>
        <p:spPr>
          <a:xfrm>
            <a:off x="180975" y="4204950"/>
            <a:ext cx="466725" cy="923330"/>
          </a:xfrm>
          <a:prstGeom prst="rect">
            <a:avLst/>
          </a:prstGeom>
          <a:noFill/>
        </p:spPr>
        <p:txBody>
          <a:bodyPr wrap="square" rtlCol="0">
            <a:spAutoFit/>
          </a:bodyPr>
          <a:lstStyle/>
          <a:p>
            <a:r>
              <a:rPr lang="en-US" sz="5400" dirty="0">
                <a:ln w="0"/>
                <a:gradFill>
                  <a:gsLst>
                    <a:gs pos="21000">
                      <a:srgbClr val="53575C"/>
                    </a:gs>
                    <a:gs pos="88000">
                      <a:srgbClr val="C5C7CA"/>
                    </a:gs>
                  </a:gsLst>
                  <a:lin ang="5400000"/>
                </a:gradFill>
              </a:rPr>
              <a:t>2</a:t>
            </a:r>
            <a:endParaRPr lang="en-US" sz="5400" dirty="0"/>
          </a:p>
        </p:txBody>
      </p:sp>
    </p:spTree>
    <p:extLst>
      <p:ext uri="{BB962C8B-B14F-4D97-AF65-F5344CB8AC3E}">
        <p14:creationId xmlns:p14="http://schemas.microsoft.com/office/powerpoint/2010/main" val="1052830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5177-9F5D-26BB-34EF-072F77B335B9}"/>
              </a:ext>
            </a:extLst>
          </p:cNvPr>
          <p:cNvSpPr>
            <a:spLocks noGrp="1"/>
          </p:cNvSpPr>
          <p:nvPr>
            <p:ph type="title"/>
          </p:nvPr>
        </p:nvSpPr>
        <p:spPr/>
        <p:txBody>
          <a:bodyPr/>
          <a:lstStyle/>
          <a:p>
            <a:r>
              <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Normalization</a:t>
            </a:r>
          </a:p>
        </p:txBody>
      </p:sp>
      <p:sp>
        <p:nvSpPr>
          <p:cNvPr id="3" name="Content Placeholder 2">
            <a:extLst>
              <a:ext uri="{FF2B5EF4-FFF2-40B4-BE49-F238E27FC236}">
                <a16:creationId xmlns:a16="http://schemas.microsoft.com/office/drawing/2014/main" id="{B7D14747-963A-0A10-00F3-35592F5586E7}"/>
              </a:ext>
            </a:extLst>
          </p:cNvPr>
          <p:cNvSpPr>
            <a:spLocks noGrp="1"/>
          </p:cNvSpPr>
          <p:nvPr>
            <p:ph idx="1"/>
          </p:nvPr>
        </p:nvSpPr>
        <p:spPr>
          <a:xfrm>
            <a:off x="838200" y="1825625"/>
            <a:ext cx="11182350" cy="4351338"/>
          </a:xfrm>
        </p:spPr>
        <p:txBody>
          <a:bodyPr/>
          <a:lstStyle/>
          <a:p>
            <a:pPr marL="0" indent="0">
              <a:buNone/>
            </a:pPr>
            <a:r>
              <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3</a:t>
            </a:r>
            <a:r>
              <a:rPr lang="en-US" b="1" baseline="30000"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rd </a:t>
            </a:r>
            <a:r>
              <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Normal Form (3NF) – “Before that apply 1NF &amp; 2NF”</a:t>
            </a:r>
          </a:p>
          <a:p>
            <a:pPr marL="0" indent="0">
              <a:buNone/>
            </a:pPr>
            <a:r>
              <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Remove transitive dependencies.</a:t>
            </a:r>
          </a:p>
        </p:txBody>
      </p:sp>
      <p:graphicFrame>
        <p:nvGraphicFramePr>
          <p:cNvPr id="10" name="Table 9">
            <a:extLst>
              <a:ext uri="{FF2B5EF4-FFF2-40B4-BE49-F238E27FC236}">
                <a16:creationId xmlns:a16="http://schemas.microsoft.com/office/drawing/2014/main" id="{1610C18D-752F-822A-8726-7B8404366691}"/>
              </a:ext>
            </a:extLst>
          </p:cNvPr>
          <p:cNvGraphicFramePr>
            <a:graphicFrameLocks noGrp="1"/>
          </p:cNvGraphicFramePr>
          <p:nvPr>
            <p:extLst>
              <p:ext uri="{D42A27DB-BD31-4B8C-83A1-F6EECF244321}">
                <p14:modId xmlns:p14="http://schemas.microsoft.com/office/powerpoint/2010/main" val="4150226457"/>
              </p:ext>
            </p:extLst>
          </p:nvPr>
        </p:nvGraphicFramePr>
        <p:xfrm>
          <a:off x="838200" y="3269774"/>
          <a:ext cx="10515600" cy="731520"/>
        </p:xfrm>
        <a:graphic>
          <a:graphicData uri="http://schemas.openxmlformats.org/drawingml/2006/table">
            <a:tbl>
              <a:tblPr>
                <a:tableStyleId>{C4B1156A-380E-4F78-BDF5-A606A8083BF9}</a:tableStyleId>
              </a:tblPr>
              <a:tblGrid>
                <a:gridCol w="2628900">
                  <a:extLst>
                    <a:ext uri="{9D8B030D-6E8A-4147-A177-3AD203B41FA5}">
                      <a16:colId xmlns:a16="http://schemas.microsoft.com/office/drawing/2014/main" val="4136789873"/>
                    </a:ext>
                  </a:extLst>
                </a:gridCol>
                <a:gridCol w="2628900">
                  <a:extLst>
                    <a:ext uri="{9D8B030D-6E8A-4147-A177-3AD203B41FA5}">
                      <a16:colId xmlns:a16="http://schemas.microsoft.com/office/drawing/2014/main" val="2131050452"/>
                    </a:ext>
                  </a:extLst>
                </a:gridCol>
                <a:gridCol w="2628900">
                  <a:extLst>
                    <a:ext uri="{9D8B030D-6E8A-4147-A177-3AD203B41FA5}">
                      <a16:colId xmlns:a16="http://schemas.microsoft.com/office/drawing/2014/main" val="142133608"/>
                    </a:ext>
                  </a:extLst>
                </a:gridCol>
                <a:gridCol w="2628900">
                  <a:extLst>
                    <a:ext uri="{9D8B030D-6E8A-4147-A177-3AD203B41FA5}">
                      <a16:colId xmlns:a16="http://schemas.microsoft.com/office/drawing/2014/main" val="3168737296"/>
                    </a:ext>
                  </a:extLst>
                </a:gridCol>
              </a:tblGrid>
              <a:tr h="0">
                <a:tc>
                  <a:txBody>
                    <a:bodyPr/>
                    <a:lstStyle/>
                    <a:p>
                      <a:r>
                        <a:rPr lang="en-US" b="1"/>
                        <a:t>session_id (PK)</a:t>
                      </a:r>
                    </a:p>
                  </a:txBody>
                  <a:tcPr anchor="ctr"/>
                </a:tc>
                <a:tc>
                  <a:txBody>
                    <a:bodyPr/>
                    <a:lstStyle/>
                    <a:p>
                      <a:r>
                        <a:rPr lang="en-US" b="1"/>
                        <a:t>session_title</a:t>
                      </a:r>
                    </a:p>
                  </a:txBody>
                  <a:tcPr anchor="ctr"/>
                </a:tc>
                <a:tc>
                  <a:txBody>
                    <a:bodyPr/>
                    <a:lstStyle/>
                    <a:p>
                      <a:r>
                        <a:rPr lang="en-US" b="1"/>
                        <a:t>club_id (FK)</a:t>
                      </a:r>
                    </a:p>
                  </a:txBody>
                  <a:tcPr anchor="ctr"/>
                </a:tc>
                <a:tc>
                  <a:txBody>
                    <a:bodyPr/>
                    <a:lstStyle/>
                    <a:p>
                      <a:r>
                        <a:rPr lang="en-US" b="1"/>
                        <a:t>session_date</a:t>
                      </a:r>
                    </a:p>
                  </a:txBody>
                  <a:tcPr anchor="ctr"/>
                </a:tc>
                <a:extLst>
                  <a:ext uri="{0D108BD9-81ED-4DB2-BD59-A6C34878D82A}">
                    <a16:rowId xmlns:a16="http://schemas.microsoft.com/office/drawing/2014/main" val="4273804211"/>
                  </a:ext>
                </a:extLst>
              </a:tr>
              <a:tr h="0">
                <a:tc>
                  <a:txBody>
                    <a:bodyPr/>
                    <a:lstStyle/>
                    <a:p>
                      <a:r>
                        <a:rPr lang="en-US" b="1"/>
                        <a:t>1</a:t>
                      </a:r>
                    </a:p>
                  </a:txBody>
                  <a:tcPr anchor="ctr"/>
                </a:tc>
                <a:tc>
                  <a:txBody>
                    <a:bodyPr/>
                    <a:lstStyle/>
                    <a:p>
                      <a:r>
                        <a:rPr lang="en-US" b="1"/>
                        <a:t>SOC Introduction</a:t>
                      </a:r>
                    </a:p>
                  </a:txBody>
                  <a:tcPr anchor="ctr"/>
                </a:tc>
                <a:tc>
                  <a:txBody>
                    <a:bodyPr/>
                    <a:lstStyle/>
                    <a:p>
                      <a:r>
                        <a:rPr lang="en-US" b="1"/>
                        <a:t>1</a:t>
                      </a:r>
                    </a:p>
                  </a:txBody>
                  <a:tcPr anchor="ctr"/>
                </a:tc>
                <a:tc>
                  <a:txBody>
                    <a:bodyPr/>
                    <a:lstStyle/>
                    <a:p>
                      <a:r>
                        <a:rPr lang="en-US" b="1" dirty="0"/>
                        <a:t>2025-05-01</a:t>
                      </a:r>
                    </a:p>
                  </a:txBody>
                  <a:tcPr anchor="ctr"/>
                </a:tc>
                <a:extLst>
                  <a:ext uri="{0D108BD9-81ED-4DB2-BD59-A6C34878D82A}">
                    <a16:rowId xmlns:a16="http://schemas.microsoft.com/office/drawing/2014/main" val="3102755435"/>
                  </a:ext>
                </a:extLst>
              </a:tr>
            </a:tbl>
          </a:graphicData>
        </a:graphic>
      </p:graphicFrame>
    </p:spTree>
    <p:extLst>
      <p:ext uri="{BB962C8B-B14F-4D97-AF65-F5344CB8AC3E}">
        <p14:creationId xmlns:p14="http://schemas.microsoft.com/office/powerpoint/2010/main" val="3676984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202B-47F8-FA09-23E4-6F8C6BFE44CF}"/>
              </a:ext>
            </a:extLst>
          </p:cNvPr>
          <p:cNvSpPr>
            <a:spLocks noGrp="1"/>
          </p:cNvSpPr>
          <p:nvPr>
            <p:ph type="title"/>
          </p:nvPr>
        </p:nvSpPr>
        <p:spPr>
          <a:xfrm>
            <a:off x="838200" y="2766218"/>
            <a:ext cx="10515600" cy="1325563"/>
          </a:xfrm>
        </p:spPr>
        <p:txBody>
          <a:bodyPr/>
          <a:lstStyle/>
          <a:p>
            <a:pPr algn="ct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scadia Code SemiBold" panose="020B0609020000020004" pitchFamily="49" charset="0"/>
                <a:ea typeface="Cascadia Code SemiBold" panose="020B0609020000020004" pitchFamily="49" charset="0"/>
                <a:cs typeface="Cascadia Code SemiBold" panose="020B0609020000020004" pitchFamily="49" charset="0"/>
              </a:rPr>
              <a:t>Queries &amp; Operations</a:t>
            </a:r>
          </a:p>
        </p:txBody>
      </p:sp>
    </p:spTree>
    <p:extLst>
      <p:ext uri="{BB962C8B-B14F-4D97-AF65-F5344CB8AC3E}">
        <p14:creationId xmlns:p14="http://schemas.microsoft.com/office/powerpoint/2010/main" val="39595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5177-9F5D-26BB-34EF-072F77B335B9}"/>
              </a:ext>
            </a:extLst>
          </p:cNvPr>
          <p:cNvSpPr>
            <a:spLocks noGrp="1"/>
          </p:cNvSpPr>
          <p:nvPr>
            <p:ph type="title"/>
          </p:nvPr>
        </p:nvSpPr>
        <p:spPr/>
        <p:txBody>
          <a:bodyPr/>
          <a:lstStyle/>
          <a:p>
            <a:r>
              <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Queries &amp; Operations</a:t>
            </a:r>
          </a:p>
        </p:txBody>
      </p:sp>
      <p:sp>
        <p:nvSpPr>
          <p:cNvPr id="3" name="Content Placeholder 2">
            <a:extLst>
              <a:ext uri="{FF2B5EF4-FFF2-40B4-BE49-F238E27FC236}">
                <a16:creationId xmlns:a16="http://schemas.microsoft.com/office/drawing/2014/main" id="{B7D14747-963A-0A10-00F3-35592F5586E7}"/>
              </a:ext>
            </a:extLst>
          </p:cNvPr>
          <p:cNvSpPr>
            <a:spLocks noGrp="1"/>
          </p:cNvSpPr>
          <p:nvPr>
            <p:ph idx="1"/>
          </p:nvPr>
        </p:nvSpPr>
        <p:spPr/>
        <p:txBody>
          <a:bodyPr/>
          <a:lstStyle/>
          <a:p>
            <a:pPr marL="0" indent="0">
              <a:buNone/>
            </a:pPr>
            <a:r>
              <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INSERT – Add a New Student</a:t>
            </a:r>
          </a:p>
        </p:txBody>
      </p:sp>
      <p:sp>
        <p:nvSpPr>
          <p:cNvPr id="7" name="TextBox 6">
            <a:extLst>
              <a:ext uri="{FF2B5EF4-FFF2-40B4-BE49-F238E27FC236}">
                <a16:creationId xmlns:a16="http://schemas.microsoft.com/office/drawing/2014/main" id="{71BCC4BE-C85A-4E49-05FD-DAD53F62D62D}"/>
              </a:ext>
            </a:extLst>
          </p:cNvPr>
          <p:cNvSpPr txBox="1"/>
          <p:nvPr/>
        </p:nvSpPr>
        <p:spPr>
          <a:xfrm>
            <a:off x="838200" y="2556788"/>
            <a:ext cx="10022633" cy="646331"/>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r>
              <a:rPr lang="en-US" b="1"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INSERT INTO Student (name, email, department)</a:t>
            </a:r>
          </a:p>
          <a:p>
            <a:r>
              <a:rPr lang="en-US" b="1"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VALUES (‘Ahmed </a:t>
            </a:r>
            <a:r>
              <a:rPr lang="en-US" b="1" dirty="0" err="1">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Duraid</a:t>
            </a:r>
            <a:r>
              <a:rPr lang="en-US" b="1"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‘ahmedduraid@email.com', 'Computer Engineering');</a:t>
            </a:r>
          </a:p>
        </p:txBody>
      </p:sp>
      <p:pic>
        <p:nvPicPr>
          <p:cNvPr id="10" name="Picture 9">
            <a:extLst>
              <a:ext uri="{FF2B5EF4-FFF2-40B4-BE49-F238E27FC236}">
                <a16:creationId xmlns:a16="http://schemas.microsoft.com/office/drawing/2014/main" id="{41A963D6-65B0-8DA0-0307-5B26D5FE97D3}"/>
              </a:ext>
            </a:extLst>
          </p:cNvPr>
          <p:cNvPicPr>
            <a:picLocks noChangeAspect="1"/>
          </p:cNvPicPr>
          <p:nvPr/>
        </p:nvPicPr>
        <p:blipFill>
          <a:blip r:embed="rId2"/>
          <a:stretch>
            <a:fillRect/>
          </a:stretch>
        </p:blipFill>
        <p:spPr>
          <a:xfrm>
            <a:off x="838200" y="3429000"/>
            <a:ext cx="9968666" cy="2402633"/>
          </a:xfrm>
          <a:prstGeom prst="rect">
            <a:avLst/>
          </a:prstGeom>
        </p:spPr>
      </p:pic>
    </p:spTree>
    <p:extLst>
      <p:ext uri="{BB962C8B-B14F-4D97-AF65-F5344CB8AC3E}">
        <p14:creationId xmlns:p14="http://schemas.microsoft.com/office/powerpoint/2010/main" val="205335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5177-9F5D-26BB-34EF-072F77B335B9}"/>
              </a:ext>
            </a:extLst>
          </p:cNvPr>
          <p:cNvSpPr>
            <a:spLocks noGrp="1"/>
          </p:cNvSpPr>
          <p:nvPr>
            <p:ph type="title"/>
          </p:nvPr>
        </p:nvSpPr>
        <p:spPr/>
        <p:txBody>
          <a:bodyPr/>
          <a:lstStyle/>
          <a:p>
            <a:r>
              <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Queries &amp; Operations</a:t>
            </a:r>
          </a:p>
        </p:txBody>
      </p:sp>
      <p:pic>
        <p:nvPicPr>
          <p:cNvPr id="6" name="Content Placeholder 5">
            <a:extLst>
              <a:ext uri="{FF2B5EF4-FFF2-40B4-BE49-F238E27FC236}">
                <a16:creationId xmlns:a16="http://schemas.microsoft.com/office/drawing/2014/main" id="{8A388F17-B4A1-4695-B93B-8FDFA6DCD821}"/>
              </a:ext>
            </a:extLst>
          </p:cNvPr>
          <p:cNvPicPr>
            <a:picLocks noGrp="1" noChangeAspect="1"/>
          </p:cNvPicPr>
          <p:nvPr>
            <p:ph idx="1"/>
          </p:nvPr>
        </p:nvPicPr>
        <p:blipFill>
          <a:blip r:embed="rId2"/>
          <a:stretch>
            <a:fillRect/>
          </a:stretch>
        </p:blipFill>
        <p:spPr>
          <a:xfrm>
            <a:off x="838200" y="1690688"/>
            <a:ext cx="10515600" cy="3103083"/>
          </a:xfrm>
          <a:prstGeom prst="rect">
            <a:avLst/>
          </a:prstGeom>
        </p:spPr>
      </p:pic>
      <p:pic>
        <p:nvPicPr>
          <p:cNvPr id="8" name="Picture 7">
            <a:extLst>
              <a:ext uri="{FF2B5EF4-FFF2-40B4-BE49-F238E27FC236}">
                <a16:creationId xmlns:a16="http://schemas.microsoft.com/office/drawing/2014/main" id="{7158B426-DB34-0C6E-6497-6DF5FBAF469F}"/>
              </a:ext>
            </a:extLst>
          </p:cNvPr>
          <p:cNvPicPr>
            <a:picLocks noChangeAspect="1"/>
          </p:cNvPicPr>
          <p:nvPr/>
        </p:nvPicPr>
        <p:blipFill>
          <a:blip r:embed="rId3"/>
          <a:stretch>
            <a:fillRect/>
          </a:stretch>
        </p:blipFill>
        <p:spPr>
          <a:xfrm>
            <a:off x="838200" y="5190638"/>
            <a:ext cx="9408030" cy="928695"/>
          </a:xfrm>
          <a:prstGeom prst="rect">
            <a:avLst/>
          </a:prstGeom>
        </p:spPr>
      </p:pic>
    </p:spTree>
    <p:extLst>
      <p:ext uri="{BB962C8B-B14F-4D97-AF65-F5344CB8AC3E}">
        <p14:creationId xmlns:p14="http://schemas.microsoft.com/office/powerpoint/2010/main" val="3643973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5177-9F5D-26BB-34EF-072F77B335B9}"/>
              </a:ext>
            </a:extLst>
          </p:cNvPr>
          <p:cNvSpPr>
            <a:spLocks noGrp="1"/>
          </p:cNvSpPr>
          <p:nvPr>
            <p:ph type="title"/>
          </p:nvPr>
        </p:nvSpPr>
        <p:spPr/>
        <p:txBody>
          <a:bodyPr/>
          <a:lstStyle/>
          <a:p>
            <a:r>
              <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Queries &amp; Operations</a:t>
            </a:r>
          </a:p>
        </p:txBody>
      </p:sp>
      <p:sp>
        <p:nvSpPr>
          <p:cNvPr id="3" name="Content Placeholder 2">
            <a:extLst>
              <a:ext uri="{FF2B5EF4-FFF2-40B4-BE49-F238E27FC236}">
                <a16:creationId xmlns:a16="http://schemas.microsoft.com/office/drawing/2014/main" id="{B7D14747-963A-0A10-00F3-35592F5586E7}"/>
              </a:ext>
            </a:extLst>
          </p:cNvPr>
          <p:cNvSpPr>
            <a:spLocks noGrp="1"/>
          </p:cNvSpPr>
          <p:nvPr>
            <p:ph idx="1"/>
          </p:nvPr>
        </p:nvSpPr>
        <p:spPr/>
        <p:txBody>
          <a:bodyPr/>
          <a:lstStyle/>
          <a:p>
            <a:pPr marL="0" indent="0">
              <a:buNone/>
            </a:pPr>
            <a:r>
              <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Update – Add a New Location to the Session</a:t>
            </a:r>
          </a:p>
        </p:txBody>
      </p:sp>
      <p:pic>
        <p:nvPicPr>
          <p:cNvPr id="4" name="Picture 3">
            <a:extLst>
              <a:ext uri="{FF2B5EF4-FFF2-40B4-BE49-F238E27FC236}">
                <a16:creationId xmlns:a16="http://schemas.microsoft.com/office/drawing/2014/main" id="{DDB85118-3F5B-90F4-0421-88BC334A2E03}"/>
              </a:ext>
            </a:extLst>
          </p:cNvPr>
          <p:cNvPicPr>
            <a:picLocks noChangeAspect="1"/>
          </p:cNvPicPr>
          <p:nvPr/>
        </p:nvPicPr>
        <p:blipFill>
          <a:blip r:embed="rId2"/>
          <a:stretch>
            <a:fillRect/>
          </a:stretch>
        </p:blipFill>
        <p:spPr>
          <a:xfrm>
            <a:off x="838200" y="2493094"/>
            <a:ext cx="9033588" cy="3202088"/>
          </a:xfrm>
          <a:prstGeom prst="rect">
            <a:avLst/>
          </a:prstGeom>
        </p:spPr>
      </p:pic>
    </p:spTree>
    <p:extLst>
      <p:ext uri="{BB962C8B-B14F-4D97-AF65-F5344CB8AC3E}">
        <p14:creationId xmlns:p14="http://schemas.microsoft.com/office/powerpoint/2010/main" val="501329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63C08-D57B-D470-4CFB-E4BFEF340420}"/>
              </a:ext>
            </a:extLst>
          </p:cNvPr>
          <p:cNvSpPr>
            <a:spLocks noGrp="1"/>
          </p:cNvSpPr>
          <p:nvPr>
            <p:ph type="title"/>
          </p:nvPr>
        </p:nvSpPr>
        <p:spPr/>
        <p:txBody>
          <a:bodyPr/>
          <a:lstStyle/>
          <a:p>
            <a:r>
              <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Content Table</a:t>
            </a:r>
          </a:p>
        </p:txBody>
      </p:sp>
      <p:sp>
        <p:nvSpPr>
          <p:cNvPr id="3" name="Content Placeholder 2">
            <a:extLst>
              <a:ext uri="{FF2B5EF4-FFF2-40B4-BE49-F238E27FC236}">
                <a16:creationId xmlns:a16="http://schemas.microsoft.com/office/drawing/2014/main" id="{28B16B01-F1BD-AFBC-C567-9ABFC80373ED}"/>
              </a:ext>
            </a:extLst>
          </p:cNvPr>
          <p:cNvSpPr>
            <a:spLocks noGrp="1"/>
          </p:cNvSpPr>
          <p:nvPr>
            <p:ph idx="1"/>
          </p:nvPr>
        </p:nvSpPr>
        <p:spPr/>
        <p:txBody>
          <a:bodyPr/>
          <a:lstStyle/>
          <a:p>
            <a:pPr marL="514350" indent="-514350">
              <a:buAutoNum type="arabicPeriod"/>
            </a:pPr>
            <a:r>
              <a:rPr lang="en-US" dirty="0">
                <a:solidFill>
                  <a:schemeClr val="bg2">
                    <a:lumMod val="9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Project Overview</a:t>
            </a:r>
          </a:p>
          <a:p>
            <a:pPr marL="514350" indent="-514350">
              <a:buAutoNum type="arabicPeriod"/>
            </a:pPr>
            <a:r>
              <a:rPr lang="en-US" dirty="0">
                <a:solidFill>
                  <a:schemeClr val="bg2">
                    <a:lumMod val="9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Entity-Relationship (ER) Diagram &amp; Relational Schema</a:t>
            </a:r>
          </a:p>
          <a:p>
            <a:pPr marL="514350" indent="-514350">
              <a:buAutoNum type="arabicPeriod"/>
            </a:pPr>
            <a:r>
              <a:rPr lang="en-US" dirty="0">
                <a:solidFill>
                  <a:schemeClr val="bg2">
                    <a:lumMod val="9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Normalization</a:t>
            </a:r>
          </a:p>
          <a:p>
            <a:pPr marL="514350" indent="-514350">
              <a:buAutoNum type="arabicPeriod"/>
            </a:pPr>
            <a:r>
              <a:rPr lang="en-US" dirty="0">
                <a:solidFill>
                  <a:schemeClr val="bg2">
                    <a:lumMod val="9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Queries &amp; Operations</a:t>
            </a:r>
          </a:p>
          <a:p>
            <a:pPr marL="514350" indent="-514350">
              <a:buAutoNum type="arabicPeriod"/>
            </a:pPr>
            <a:r>
              <a:rPr lang="en-US" dirty="0">
                <a:solidFill>
                  <a:schemeClr val="bg2">
                    <a:lumMod val="9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Application Interface </a:t>
            </a:r>
          </a:p>
          <a:p>
            <a:pPr marL="514350" indent="-514350">
              <a:buAutoNum type="arabicPeriod"/>
            </a:pPr>
            <a:r>
              <a:rPr lang="en-US" dirty="0">
                <a:solidFill>
                  <a:schemeClr val="bg2">
                    <a:lumMod val="90000"/>
                  </a:schemeClr>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Challenges &amp; Lessons Learned</a:t>
            </a:r>
          </a:p>
        </p:txBody>
      </p:sp>
    </p:spTree>
    <p:extLst>
      <p:ext uri="{BB962C8B-B14F-4D97-AF65-F5344CB8AC3E}">
        <p14:creationId xmlns:p14="http://schemas.microsoft.com/office/powerpoint/2010/main" val="16468384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5177-9F5D-26BB-34EF-072F77B335B9}"/>
              </a:ext>
            </a:extLst>
          </p:cNvPr>
          <p:cNvSpPr>
            <a:spLocks noGrp="1"/>
          </p:cNvSpPr>
          <p:nvPr>
            <p:ph type="title"/>
          </p:nvPr>
        </p:nvSpPr>
        <p:spPr/>
        <p:txBody>
          <a:bodyPr/>
          <a:lstStyle/>
          <a:p>
            <a:r>
              <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Queries &amp; Operations</a:t>
            </a:r>
          </a:p>
        </p:txBody>
      </p:sp>
      <p:sp>
        <p:nvSpPr>
          <p:cNvPr id="3" name="Content Placeholder 2">
            <a:extLst>
              <a:ext uri="{FF2B5EF4-FFF2-40B4-BE49-F238E27FC236}">
                <a16:creationId xmlns:a16="http://schemas.microsoft.com/office/drawing/2014/main" id="{B7D14747-963A-0A10-00F3-35592F5586E7}"/>
              </a:ext>
            </a:extLst>
          </p:cNvPr>
          <p:cNvSpPr>
            <a:spLocks noGrp="1"/>
          </p:cNvSpPr>
          <p:nvPr>
            <p:ph idx="1"/>
          </p:nvPr>
        </p:nvSpPr>
        <p:spPr/>
        <p:txBody>
          <a:bodyPr/>
          <a:lstStyle/>
          <a:p>
            <a:pPr marL="0" indent="0">
              <a:buNone/>
            </a:pPr>
            <a:r>
              <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DELETE – Remove a Student’s Registration</a:t>
            </a:r>
          </a:p>
          <a:p>
            <a:pPr marL="0" indent="0">
              <a:buNone/>
            </a:pPr>
            <a:endPar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marL="0" indent="0">
              <a:buNone/>
            </a:pPr>
            <a:endPar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marL="0" indent="0">
              <a:buNone/>
            </a:pPr>
            <a:r>
              <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SELECT &amp; JOIN – List Students and Their Sessions</a:t>
            </a:r>
          </a:p>
          <a:p>
            <a:pPr marL="0" indent="0">
              <a:buNone/>
            </a:pPr>
            <a:endPar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sp>
        <p:nvSpPr>
          <p:cNvPr id="6" name="TextBox 5">
            <a:extLst>
              <a:ext uri="{FF2B5EF4-FFF2-40B4-BE49-F238E27FC236}">
                <a16:creationId xmlns:a16="http://schemas.microsoft.com/office/drawing/2014/main" id="{F8396673-22E7-0260-8E16-F91BD5AB6FDA}"/>
              </a:ext>
            </a:extLst>
          </p:cNvPr>
          <p:cNvSpPr txBox="1"/>
          <p:nvPr/>
        </p:nvSpPr>
        <p:spPr>
          <a:xfrm>
            <a:off x="838200" y="2389777"/>
            <a:ext cx="3622610" cy="815288"/>
          </a:xfrm>
          <a:prstGeom prst="rect">
            <a:avLst/>
          </a:prstGeom>
        </p:spPr>
        <p:style>
          <a:lnRef idx="0">
            <a:schemeClr val="dk1"/>
          </a:lnRef>
          <a:fillRef idx="3">
            <a:schemeClr val="dk1"/>
          </a:fillRef>
          <a:effectRef idx="3">
            <a:schemeClr val="dk1"/>
          </a:effectRef>
          <a:fontRef idx="minor">
            <a:schemeClr val="lt1"/>
          </a:fontRef>
        </p:style>
        <p:txBody>
          <a:bodyPr wrap="square">
            <a:spAutoFit/>
          </a:bodyPr>
          <a:lstStyle/>
          <a:p>
            <a:pPr marL="0" marR="0">
              <a:lnSpc>
                <a:spcPct val="115000"/>
              </a:lnSpc>
              <a:spcBef>
                <a:spcPts val="0"/>
              </a:spcBef>
              <a:spcAft>
                <a:spcPts val="800"/>
              </a:spcAft>
              <a:tabLst>
                <a:tab pos="2179320" algn="l"/>
              </a:tabLst>
            </a:pPr>
            <a:r>
              <a:rPr lang="en-US" sz="1800" b="1" kern="100" dirty="0">
                <a:solidFill>
                  <a:srgbClr val="FFFFFF"/>
                </a:solidFill>
                <a:effectLst/>
                <a:latin typeface="Consolas" panose="020B0609020204030204" pitchFamily="49" charset="0"/>
                <a:ea typeface="Aptos" panose="020B0004020202020204" pitchFamily="34" charset="0"/>
                <a:cs typeface="Arial" panose="020B0604020202020204" pitchFamily="34" charset="0"/>
              </a:rPr>
              <a:t>DELETE FROM Registration</a:t>
            </a:r>
            <a:endParaRPr lang="en-US" sz="1800" b="1"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Bef>
                <a:spcPts val="0"/>
              </a:spcBef>
              <a:spcAft>
                <a:spcPts val="800"/>
              </a:spcAft>
              <a:tabLst>
                <a:tab pos="2179320" algn="l"/>
              </a:tabLst>
            </a:pPr>
            <a:r>
              <a:rPr lang="en-US" sz="1800" b="1" kern="100" dirty="0">
                <a:solidFill>
                  <a:srgbClr val="FFFFFF"/>
                </a:solidFill>
                <a:effectLst/>
                <a:latin typeface="Consolas" panose="020B0609020204030204" pitchFamily="49" charset="0"/>
                <a:ea typeface="Aptos" panose="020B0004020202020204" pitchFamily="34" charset="0"/>
                <a:cs typeface="Arial" panose="020B0604020202020204" pitchFamily="34" charset="0"/>
              </a:rPr>
              <a:t>WHERE </a:t>
            </a:r>
            <a:r>
              <a:rPr lang="en-US" sz="1800" b="1" kern="100" dirty="0" err="1">
                <a:solidFill>
                  <a:srgbClr val="FFFFFF"/>
                </a:solidFill>
                <a:effectLst/>
                <a:latin typeface="Consolas" panose="020B0609020204030204" pitchFamily="49" charset="0"/>
                <a:ea typeface="Aptos" panose="020B0004020202020204" pitchFamily="34" charset="0"/>
                <a:cs typeface="Arial" panose="020B0604020202020204" pitchFamily="34" charset="0"/>
              </a:rPr>
              <a:t>registration_id</a:t>
            </a:r>
            <a:r>
              <a:rPr lang="en-US" sz="1800" b="1" kern="100" dirty="0">
                <a:solidFill>
                  <a:srgbClr val="FFFFFF"/>
                </a:solidFill>
                <a:effectLst/>
                <a:latin typeface="Consolas" panose="020B0609020204030204" pitchFamily="49" charset="0"/>
                <a:ea typeface="Aptos" panose="020B0004020202020204" pitchFamily="34" charset="0"/>
                <a:cs typeface="Arial" panose="020B0604020202020204" pitchFamily="34" charset="0"/>
              </a:rPr>
              <a:t> = 5;</a:t>
            </a:r>
            <a:endParaRPr lang="en-US" sz="1800" b="1"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4F5ED94-BC5F-1D37-23AB-909B15AB0DE2}"/>
              </a:ext>
            </a:extLst>
          </p:cNvPr>
          <p:cNvPicPr>
            <a:picLocks noChangeAspect="1"/>
          </p:cNvPicPr>
          <p:nvPr/>
        </p:nvPicPr>
        <p:blipFill>
          <a:blip r:embed="rId2"/>
          <a:stretch>
            <a:fillRect/>
          </a:stretch>
        </p:blipFill>
        <p:spPr>
          <a:xfrm>
            <a:off x="838200" y="4015289"/>
            <a:ext cx="9027638" cy="2477585"/>
          </a:xfrm>
          <a:prstGeom prst="rect">
            <a:avLst/>
          </a:prstGeom>
        </p:spPr>
      </p:pic>
    </p:spTree>
    <p:extLst>
      <p:ext uri="{BB962C8B-B14F-4D97-AF65-F5344CB8AC3E}">
        <p14:creationId xmlns:p14="http://schemas.microsoft.com/office/powerpoint/2010/main" val="1141161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5177-9F5D-26BB-34EF-072F77B335B9}"/>
              </a:ext>
            </a:extLst>
          </p:cNvPr>
          <p:cNvSpPr>
            <a:spLocks noGrp="1"/>
          </p:cNvSpPr>
          <p:nvPr>
            <p:ph type="title"/>
          </p:nvPr>
        </p:nvSpPr>
        <p:spPr/>
        <p:txBody>
          <a:bodyPr/>
          <a:lstStyle/>
          <a:p>
            <a:r>
              <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Queries &amp; Operations</a:t>
            </a:r>
          </a:p>
        </p:txBody>
      </p:sp>
      <p:sp>
        <p:nvSpPr>
          <p:cNvPr id="3" name="Content Placeholder 2">
            <a:extLst>
              <a:ext uri="{FF2B5EF4-FFF2-40B4-BE49-F238E27FC236}">
                <a16:creationId xmlns:a16="http://schemas.microsoft.com/office/drawing/2014/main" id="{B7D14747-963A-0A10-00F3-35592F5586E7}"/>
              </a:ext>
            </a:extLst>
          </p:cNvPr>
          <p:cNvSpPr>
            <a:spLocks noGrp="1"/>
          </p:cNvSpPr>
          <p:nvPr>
            <p:ph idx="1"/>
          </p:nvPr>
        </p:nvSpPr>
        <p:spPr/>
        <p:txBody>
          <a:bodyPr/>
          <a:lstStyle/>
          <a:p>
            <a:pPr marL="0" indent="0">
              <a:buNone/>
            </a:pPr>
            <a:r>
              <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SELECT, COUNT &amp; UNION – Show the Number of registers in the Sessions</a:t>
            </a:r>
          </a:p>
          <a:p>
            <a:pPr marL="0" indent="0">
              <a:buNone/>
            </a:pPr>
            <a:endPar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marL="0" indent="0">
              <a:buNone/>
            </a:pPr>
            <a:endPar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pic>
        <p:nvPicPr>
          <p:cNvPr id="4" name="Picture 3">
            <a:extLst>
              <a:ext uri="{FF2B5EF4-FFF2-40B4-BE49-F238E27FC236}">
                <a16:creationId xmlns:a16="http://schemas.microsoft.com/office/drawing/2014/main" id="{E7402B04-F87F-AD45-A121-CD5AB0C38664}"/>
              </a:ext>
            </a:extLst>
          </p:cNvPr>
          <p:cNvPicPr>
            <a:picLocks noChangeAspect="1"/>
          </p:cNvPicPr>
          <p:nvPr/>
        </p:nvPicPr>
        <p:blipFill>
          <a:blip r:embed="rId2"/>
          <a:stretch>
            <a:fillRect/>
          </a:stretch>
        </p:blipFill>
        <p:spPr>
          <a:xfrm>
            <a:off x="838200" y="2912865"/>
            <a:ext cx="7251441" cy="2429559"/>
          </a:xfrm>
          <a:prstGeom prst="rect">
            <a:avLst/>
          </a:prstGeom>
        </p:spPr>
      </p:pic>
      <p:sp>
        <p:nvSpPr>
          <p:cNvPr id="8" name="TextBox 7">
            <a:extLst>
              <a:ext uri="{FF2B5EF4-FFF2-40B4-BE49-F238E27FC236}">
                <a16:creationId xmlns:a16="http://schemas.microsoft.com/office/drawing/2014/main" id="{F555C2BB-3061-FAF9-FEA2-4E085A0BE20C}"/>
              </a:ext>
            </a:extLst>
          </p:cNvPr>
          <p:cNvSpPr txBox="1"/>
          <p:nvPr/>
        </p:nvSpPr>
        <p:spPr>
          <a:xfrm>
            <a:off x="838200" y="5561963"/>
            <a:ext cx="10199914" cy="713722"/>
          </a:xfrm>
          <a:prstGeom prst="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marL="0" marR="0">
              <a:lnSpc>
                <a:spcPct val="115000"/>
              </a:lnSpc>
              <a:spcBef>
                <a:spcPts val="0"/>
              </a:spcBef>
              <a:spcAft>
                <a:spcPts val="800"/>
              </a:spcAft>
              <a:tabLst>
                <a:tab pos="2179320" algn="l"/>
              </a:tabLst>
            </a:pPr>
            <a:r>
              <a:rPr lang="en-US" sz="1800" b="1" kern="100" dirty="0">
                <a:solidFill>
                  <a:srgbClr val="000000"/>
                </a:solidFill>
                <a:effectLst/>
                <a:latin typeface="Bookman Old Style" panose="02050604050505020204" pitchFamily="18" charset="0"/>
                <a:ea typeface="Aptos" panose="020B0004020202020204" pitchFamily="34" charset="0"/>
                <a:cs typeface="Arial" panose="020B0604020202020204" pitchFamily="34" charset="0"/>
              </a:rPr>
              <a:t>There are a lot more of queries that will help use in this database, but this is enough to demonstrate the benefits of use SQL for our data.</a:t>
            </a:r>
            <a:endParaRPr lang="en-US" sz="1800" b="1" kern="100" dirty="0">
              <a:effectLst/>
              <a:latin typeface="Bookman Old Style" panose="02050604050505020204" pitchFamily="18"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459421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202B-47F8-FA09-23E4-6F8C6BFE44CF}"/>
              </a:ext>
            </a:extLst>
          </p:cNvPr>
          <p:cNvSpPr>
            <a:spLocks noGrp="1"/>
          </p:cNvSpPr>
          <p:nvPr>
            <p:ph type="title"/>
          </p:nvPr>
        </p:nvSpPr>
        <p:spPr>
          <a:xfrm>
            <a:off x="838200" y="2766218"/>
            <a:ext cx="10515600" cy="1325563"/>
          </a:xfrm>
        </p:spPr>
        <p:txBody>
          <a:bodyPr/>
          <a:lstStyle/>
          <a:p>
            <a:pPr algn="ct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scadia Code SemiBold" panose="020B0609020000020004" pitchFamily="49" charset="0"/>
                <a:ea typeface="Cascadia Code SemiBold" panose="020B0609020000020004" pitchFamily="49" charset="0"/>
                <a:cs typeface="Cascadia Code SemiBold" panose="020B0609020000020004" pitchFamily="49" charset="0"/>
              </a:rPr>
              <a:t>Application Interface</a:t>
            </a:r>
          </a:p>
        </p:txBody>
      </p:sp>
    </p:spTree>
    <p:extLst>
      <p:ext uri="{BB962C8B-B14F-4D97-AF65-F5344CB8AC3E}">
        <p14:creationId xmlns:p14="http://schemas.microsoft.com/office/powerpoint/2010/main" val="2067478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5177-9F5D-26BB-34EF-072F77B335B9}"/>
              </a:ext>
            </a:extLst>
          </p:cNvPr>
          <p:cNvSpPr>
            <a:spLocks noGrp="1"/>
          </p:cNvSpPr>
          <p:nvPr>
            <p:ph type="title"/>
          </p:nvPr>
        </p:nvSpPr>
        <p:spPr/>
        <p:txBody>
          <a:bodyPr/>
          <a:lstStyle/>
          <a:p>
            <a:r>
              <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Application Interface</a:t>
            </a:r>
          </a:p>
        </p:txBody>
      </p:sp>
      <p:sp>
        <p:nvSpPr>
          <p:cNvPr id="3" name="Content Placeholder 2">
            <a:extLst>
              <a:ext uri="{FF2B5EF4-FFF2-40B4-BE49-F238E27FC236}">
                <a16:creationId xmlns:a16="http://schemas.microsoft.com/office/drawing/2014/main" id="{B7D14747-963A-0A10-00F3-35592F5586E7}"/>
              </a:ext>
            </a:extLst>
          </p:cNvPr>
          <p:cNvSpPr>
            <a:spLocks noGrp="1"/>
          </p:cNvSpPr>
          <p:nvPr>
            <p:ph idx="1"/>
          </p:nvPr>
        </p:nvSpPr>
        <p:spPr/>
        <p:txBody>
          <a:bodyPr/>
          <a:lstStyle/>
          <a:p>
            <a:pPr marL="0" indent="0">
              <a:buNone/>
            </a:pPr>
            <a:r>
              <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What users can do?</a:t>
            </a:r>
          </a:p>
        </p:txBody>
      </p:sp>
      <p:pic>
        <p:nvPicPr>
          <p:cNvPr id="4" name="Picture 3" descr="A screenshot of a computer&#10;&#10;AI-generated content may be incorrect.">
            <a:extLst>
              <a:ext uri="{FF2B5EF4-FFF2-40B4-BE49-F238E27FC236}">
                <a16:creationId xmlns:a16="http://schemas.microsoft.com/office/drawing/2014/main" id="{419C7E31-7267-68D4-C234-2E03946D3D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5960" r="36463" b="25706"/>
          <a:stretch/>
        </p:blipFill>
        <p:spPr bwMode="auto">
          <a:xfrm>
            <a:off x="987490" y="2579688"/>
            <a:ext cx="3220720" cy="3916998"/>
          </a:xfrm>
          <a:prstGeom prst="rect">
            <a:avLst/>
          </a:prstGeom>
          <a:ln>
            <a:noFill/>
          </a:ln>
          <a:extLst>
            <a:ext uri="{53640926-AAD7-44D8-BBD7-CCE9431645EC}">
              <a14:shadowObscured xmlns:a14="http://schemas.microsoft.com/office/drawing/2010/main"/>
            </a:ext>
          </a:extLst>
        </p:spPr>
      </p:pic>
      <p:pic>
        <p:nvPicPr>
          <p:cNvPr id="5" name="Picture 4" descr="A screenshot of a computer&#10;&#10;AI-generated content may be incorrect.">
            <a:extLst>
              <a:ext uri="{FF2B5EF4-FFF2-40B4-BE49-F238E27FC236}">
                <a16:creationId xmlns:a16="http://schemas.microsoft.com/office/drawing/2014/main" id="{1D31D909-C070-FABC-B234-C9E0C1CBF97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5761" r="37273" b="43294"/>
          <a:stretch/>
        </p:blipFill>
        <p:spPr bwMode="auto">
          <a:xfrm>
            <a:off x="4355010" y="2881947"/>
            <a:ext cx="3628781" cy="3371933"/>
          </a:xfrm>
          <a:prstGeom prst="rect">
            <a:avLst/>
          </a:prstGeom>
          <a:ln>
            <a:noFill/>
          </a:ln>
          <a:extLst>
            <a:ext uri="{53640926-AAD7-44D8-BBD7-CCE9431645EC}">
              <a14:shadowObscured xmlns:a14="http://schemas.microsoft.com/office/drawing/2010/main"/>
            </a:ext>
          </a:extLst>
        </p:spPr>
      </p:pic>
      <p:pic>
        <p:nvPicPr>
          <p:cNvPr id="6" name="Picture 5" descr="A close up of a text&#10;&#10;AI-generated content may be incorrect.">
            <a:extLst>
              <a:ext uri="{FF2B5EF4-FFF2-40B4-BE49-F238E27FC236}">
                <a16:creationId xmlns:a16="http://schemas.microsoft.com/office/drawing/2014/main" id="{F4D7C097-7350-66CA-198C-F7A65D22887A}"/>
              </a:ext>
            </a:extLst>
          </p:cNvPr>
          <p:cNvPicPr>
            <a:picLocks noChangeAspect="1"/>
          </p:cNvPicPr>
          <p:nvPr/>
        </p:nvPicPr>
        <p:blipFill>
          <a:blip r:embed="rId4" cstate="print">
            <a:extLst>
              <a:ext uri="{28A0092B-C50C-407E-A947-70E740481C1C}">
                <a14:useLocalDpi xmlns:a14="http://schemas.microsoft.com/office/drawing/2010/main" val="0"/>
              </a:ext>
            </a:extLst>
          </a:blip>
          <a:srcRect l="34444" r="34399" b="41582"/>
          <a:stretch/>
        </p:blipFill>
        <p:spPr>
          <a:xfrm>
            <a:off x="8130591" y="3964534"/>
            <a:ext cx="3628781" cy="879464"/>
          </a:xfrm>
          <a:prstGeom prst="rect">
            <a:avLst/>
          </a:prstGeom>
        </p:spPr>
      </p:pic>
    </p:spTree>
    <p:extLst>
      <p:ext uri="{BB962C8B-B14F-4D97-AF65-F5344CB8AC3E}">
        <p14:creationId xmlns:p14="http://schemas.microsoft.com/office/powerpoint/2010/main" val="952240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5177-9F5D-26BB-34EF-072F77B335B9}"/>
              </a:ext>
            </a:extLst>
          </p:cNvPr>
          <p:cNvSpPr>
            <a:spLocks noGrp="1"/>
          </p:cNvSpPr>
          <p:nvPr>
            <p:ph type="title"/>
          </p:nvPr>
        </p:nvSpPr>
        <p:spPr/>
        <p:txBody>
          <a:bodyPr/>
          <a:lstStyle/>
          <a:p>
            <a:r>
              <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Application Interface</a:t>
            </a:r>
          </a:p>
        </p:txBody>
      </p:sp>
      <p:sp>
        <p:nvSpPr>
          <p:cNvPr id="3" name="Content Placeholder 2">
            <a:extLst>
              <a:ext uri="{FF2B5EF4-FFF2-40B4-BE49-F238E27FC236}">
                <a16:creationId xmlns:a16="http://schemas.microsoft.com/office/drawing/2014/main" id="{B7D14747-963A-0A10-00F3-35592F5586E7}"/>
              </a:ext>
            </a:extLst>
          </p:cNvPr>
          <p:cNvSpPr>
            <a:spLocks noGrp="1"/>
          </p:cNvSpPr>
          <p:nvPr>
            <p:ph idx="1"/>
          </p:nvPr>
        </p:nvSpPr>
        <p:spPr/>
        <p:txBody>
          <a:bodyPr/>
          <a:lstStyle/>
          <a:p>
            <a:pPr marL="0" indent="0">
              <a:buNone/>
            </a:pPr>
            <a:r>
              <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What we will have?</a:t>
            </a:r>
          </a:p>
          <a:p>
            <a:pPr marL="0" indent="0">
              <a:buNone/>
            </a:pPr>
            <a:endPar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p:txBody>
      </p:sp>
      <p:pic>
        <p:nvPicPr>
          <p:cNvPr id="10" name="Picture 9">
            <a:extLst>
              <a:ext uri="{FF2B5EF4-FFF2-40B4-BE49-F238E27FC236}">
                <a16:creationId xmlns:a16="http://schemas.microsoft.com/office/drawing/2014/main" id="{87DC0AF6-AAE6-BB29-D257-F273CE8B0BEB}"/>
              </a:ext>
            </a:extLst>
          </p:cNvPr>
          <p:cNvPicPr>
            <a:picLocks noChangeAspect="1"/>
          </p:cNvPicPr>
          <p:nvPr/>
        </p:nvPicPr>
        <p:blipFill>
          <a:blip r:embed="rId2"/>
          <a:stretch>
            <a:fillRect/>
          </a:stretch>
        </p:blipFill>
        <p:spPr>
          <a:xfrm>
            <a:off x="609368" y="3429000"/>
            <a:ext cx="10744432" cy="1849165"/>
          </a:xfrm>
          <a:prstGeom prst="rect">
            <a:avLst/>
          </a:prstGeom>
        </p:spPr>
      </p:pic>
    </p:spTree>
    <p:extLst>
      <p:ext uri="{BB962C8B-B14F-4D97-AF65-F5344CB8AC3E}">
        <p14:creationId xmlns:p14="http://schemas.microsoft.com/office/powerpoint/2010/main" val="2082372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5177-9F5D-26BB-34EF-072F77B335B9}"/>
              </a:ext>
            </a:extLst>
          </p:cNvPr>
          <p:cNvSpPr>
            <a:spLocks noGrp="1"/>
          </p:cNvSpPr>
          <p:nvPr>
            <p:ph type="title"/>
          </p:nvPr>
        </p:nvSpPr>
        <p:spPr/>
        <p:txBody>
          <a:bodyPr/>
          <a:lstStyle/>
          <a:p>
            <a:r>
              <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Application Interface</a:t>
            </a:r>
          </a:p>
        </p:txBody>
      </p:sp>
      <p:sp>
        <p:nvSpPr>
          <p:cNvPr id="3" name="Content Placeholder 2">
            <a:extLst>
              <a:ext uri="{FF2B5EF4-FFF2-40B4-BE49-F238E27FC236}">
                <a16:creationId xmlns:a16="http://schemas.microsoft.com/office/drawing/2014/main" id="{B7D14747-963A-0A10-00F3-35592F5586E7}"/>
              </a:ext>
            </a:extLst>
          </p:cNvPr>
          <p:cNvSpPr>
            <a:spLocks noGrp="1"/>
          </p:cNvSpPr>
          <p:nvPr>
            <p:ph idx="1"/>
          </p:nvPr>
        </p:nvSpPr>
        <p:spPr/>
        <p:txBody>
          <a:bodyPr/>
          <a:lstStyle/>
          <a:p>
            <a:pPr marL="0" indent="0">
              <a:buNone/>
            </a:pPr>
            <a:r>
              <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What we will have?</a:t>
            </a:r>
          </a:p>
        </p:txBody>
      </p:sp>
      <p:pic>
        <p:nvPicPr>
          <p:cNvPr id="7" name="Picture 6">
            <a:extLst>
              <a:ext uri="{FF2B5EF4-FFF2-40B4-BE49-F238E27FC236}">
                <a16:creationId xmlns:a16="http://schemas.microsoft.com/office/drawing/2014/main" id="{C6F083DE-E697-C669-6781-BCF90EE94C56}"/>
              </a:ext>
            </a:extLst>
          </p:cNvPr>
          <p:cNvPicPr>
            <a:picLocks noChangeAspect="1"/>
          </p:cNvPicPr>
          <p:nvPr/>
        </p:nvPicPr>
        <p:blipFill>
          <a:blip r:embed="rId2"/>
          <a:stretch>
            <a:fillRect/>
          </a:stretch>
        </p:blipFill>
        <p:spPr>
          <a:xfrm>
            <a:off x="838199" y="2717800"/>
            <a:ext cx="10501939" cy="1089090"/>
          </a:xfrm>
          <a:prstGeom prst="rect">
            <a:avLst/>
          </a:prstGeom>
        </p:spPr>
      </p:pic>
      <p:pic>
        <p:nvPicPr>
          <p:cNvPr id="8" name="Picture 7">
            <a:extLst>
              <a:ext uri="{FF2B5EF4-FFF2-40B4-BE49-F238E27FC236}">
                <a16:creationId xmlns:a16="http://schemas.microsoft.com/office/drawing/2014/main" id="{64552782-DC9B-6C5F-4E93-45F8EB957360}"/>
              </a:ext>
            </a:extLst>
          </p:cNvPr>
          <p:cNvPicPr>
            <a:picLocks noChangeAspect="1"/>
          </p:cNvPicPr>
          <p:nvPr/>
        </p:nvPicPr>
        <p:blipFill>
          <a:blip r:embed="rId3"/>
          <a:stretch>
            <a:fillRect/>
          </a:stretch>
        </p:blipFill>
        <p:spPr>
          <a:xfrm>
            <a:off x="838199" y="4400880"/>
            <a:ext cx="10091774" cy="1533389"/>
          </a:xfrm>
          <a:prstGeom prst="rect">
            <a:avLst/>
          </a:prstGeom>
        </p:spPr>
      </p:pic>
    </p:spTree>
    <p:extLst>
      <p:ext uri="{BB962C8B-B14F-4D97-AF65-F5344CB8AC3E}">
        <p14:creationId xmlns:p14="http://schemas.microsoft.com/office/powerpoint/2010/main" val="1822798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202B-47F8-FA09-23E4-6F8C6BFE44CF}"/>
              </a:ext>
            </a:extLst>
          </p:cNvPr>
          <p:cNvSpPr>
            <a:spLocks noGrp="1"/>
          </p:cNvSpPr>
          <p:nvPr>
            <p:ph type="title"/>
          </p:nvPr>
        </p:nvSpPr>
        <p:spPr>
          <a:xfrm>
            <a:off x="838200" y="2766218"/>
            <a:ext cx="10515600" cy="1325563"/>
          </a:xfrm>
        </p:spPr>
        <p:txBody>
          <a:bodyPr/>
          <a:lstStyle/>
          <a:p>
            <a:pPr algn="ct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scadia Code SemiBold" panose="020B0609020000020004" pitchFamily="49" charset="0"/>
                <a:ea typeface="Cascadia Code SemiBold" panose="020B0609020000020004" pitchFamily="49" charset="0"/>
                <a:cs typeface="Cascadia Code SemiBold" panose="020B0609020000020004" pitchFamily="49" charset="0"/>
              </a:rPr>
              <a:t>Challenges &amp; Lessons Learned</a:t>
            </a:r>
          </a:p>
        </p:txBody>
      </p:sp>
    </p:spTree>
    <p:extLst>
      <p:ext uri="{BB962C8B-B14F-4D97-AF65-F5344CB8AC3E}">
        <p14:creationId xmlns:p14="http://schemas.microsoft.com/office/powerpoint/2010/main" val="1192395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5177-9F5D-26BB-34EF-072F77B335B9}"/>
              </a:ext>
            </a:extLst>
          </p:cNvPr>
          <p:cNvSpPr>
            <a:spLocks noGrp="1"/>
          </p:cNvSpPr>
          <p:nvPr>
            <p:ph type="title"/>
          </p:nvPr>
        </p:nvSpPr>
        <p:spPr/>
        <p:txBody>
          <a:bodyPr/>
          <a:lstStyle/>
          <a:p>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scadia Code SemiBold" panose="020B0609020000020004" pitchFamily="49" charset="0"/>
                <a:ea typeface="Cascadia Code SemiBold" panose="020B0609020000020004" pitchFamily="49" charset="0"/>
                <a:cs typeface="Cascadia Code SemiBold" panose="020B0609020000020004" pitchFamily="49" charset="0"/>
              </a:rPr>
              <a:t>Challenges &amp; Lessons Learned</a:t>
            </a:r>
            <a:endPar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Content Placeholder 2">
            <a:extLst>
              <a:ext uri="{FF2B5EF4-FFF2-40B4-BE49-F238E27FC236}">
                <a16:creationId xmlns:a16="http://schemas.microsoft.com/office/drawing/2014/main" id="{B7D14747-963A-0A10-00F3-35592F5586E7}"/>
              </a:ext>
            </a:extLst>
          </p:cNvPr>
          <p:cNvSpPr>
            <a:spLocks noGrp="1"/>
          </p:cNvSpPr>
          <p:nvPr>
            <p:ph idx="1"/>
          </p:nvPr>
        </p:nvSpPr>
        <p:spPr/>
        <p:txBody>
          <a:bodyPr>
            <a:normAutofit/>
          </a:bodyPr>
          <a:lstStyle/>
          <a:p>
            <a:pPr marL="0" indent="0">
              <a:buNone/>
            </a:pPr>
            <a:r>
              <a:rPr lang="en-US" b="1"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&gt; Firstly I hate PHP very </a:t>
            </a:r>
            <a:r>
              <a:rPr lang="en-US" b="1" dirty="0" err="1">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very</a:t>
            </a:r>
            <a:r>
              <a:rPr lang="en-US" b="1"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US" b="1" dirty="0" err="1">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very</a:t>
            </a:r>
            <a:r>
              <a:rPr lang="en-US" b="1"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much especially when I used it at this project.</a:t>
            </a:r>
          </a:p>
          <a:p>
            <a:pPr marL="0" indent="0">
              <a:buNone/>
            </a:pPr>
            <a:r>
              <a:rPr lang="en-US" b="1"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&gt; Secondly when I created this project I learned all the basics that I want to have a great foundation in</a:t>
            </a:r>
          </a:p>
          <a:p>
            <a:pPr marL="0" indent="0">
              <a:buNone/>
            </a:pPr>
            <a:r>
              <a:rPr lang="en-US" b="1"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Databases, and that is it.</a:t>
            </a:r>
          </a:p>
          <a:p>
            <a:pPr marL="0" indent="0">
              <a:buNone/>
            </a:pPr>
            <a:r>
              <a:rPr lang="en-US" b="1"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p>
          <a:p>
            <a:pPr marL="0" indent="0">
              <a:buNone/>
            </a:pPr>
            <a:r>
              <a:rPr lang="en-US" b="1"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p>
          <a:p>
            <a:pPr marL="0" indent="0">
              <a:buNone/>
            </a:pPr>
            <a:r>
              <a:rPr lang="en-US" b="1"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Thanks :)</a:t>
            </a:r>
          </a:p>
        </p:txBody>
      </p:sp>
    </p:spTree>
    <p:extLst>
      <p:ext uri="{BB962C8B-B14F-4D97-AF65-F5344CB8AC3E}">
        <p14:creationId xmlns:p14="http://schemas.microsoft.com/office/powerpoint/2010/main" val="2614255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5177-9F5D-26BB-34EF-072F77B335B9}"/>
              </a:ext>
            </a:extLst>
          </p:cNvPr>
          <p:cNvSpPr>
            <a:spLocks noGrp="1"/>
          </p:cNvSpPr>
          <p:nvPr>
            <p:ph type="title"/>
          </p:nvPr>
        </p:nvSpPr>
        <p:spPr>
          <a:xfrm>
            <a:off x="5073131" y="2442134"/>
            <a:ext cx="2045737" cy="1973732"/>
          </a:xfrm>
        </p:spPr>
        <p:txBody>
          <a:bodyPr>
            <a:noAutofit/>
          </a:bodyPr>
          <a:lstStyle/>
          <a:p>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Q/A</a:t>
            </a:r>
          </a:p>
        </p:txBody>
      </p:sp>
    </p:spTree>
    <p:extLst>
      <p:ext uri="{BB962C8B-B14F-4D97-AF65-F5344CB8AC3E}">
        <p14:creationId xmlns:p14="http://schemas.microsoft.com/office/powerpoint/2010/main" val="437499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D5177-9F5D-26BB-34EF-072F77B335B9}"/>
              </a:ext>
            </a:extLst>
          </p:cNvPr>
          <p:cNvSpPr>
            <a:spLocks noGrp="1"/>
          </p:cNvSpPr>
          <p:nvPr>
            <p:ph type="title"/>
          </p:nvPr>
        </p:nvSpPr>
        <p:spPr>
          <a:xfrm>
            <a:off x="600269" y="2442134"/>
            <a:ext cx="10991461" cy="1973732"/>
          </a:xfrm>
        </p:spPr>
        <p:txBody>
          <a:bodyPr>
            <a:noAutofit/>
          </a:bodyPr>
          <a:lstStyle/>
          <a:p>
            <a:r>
              <a:rPr lang="en-US" sz="8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THANKS 4 LISTENING</a:t>
            </a:r>
          </a:p>
        </p:txBody>
      </p:sp>
    </p:spTree>
    <p:extLst>
      <p:ext uri="{BB962C8B-B14F-4D97-AF65-F5344CB8AC3E}">
        <p14:creationId xmlns:p14="http://schemas.microsoft.com/office/powerpoint/2010/main" val="251191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202B-47F8-FA09-23E4-6F8C6BFE44CF}"/>
              </a:ext>
            </a:extLst>
          </p:cNvPr>
          <p:cNvSpPr>
            <a:spLocks noGrp="1"/>
          </p:cNvSpPr>
          <p:nvPr>
            <p:ph type="title"/>
          </p:nvPr>
        </p:nvSpPr>
        <p:spPr/>
        <p:txBody>
          <a:bodyPr/>
          <a:lstStyle/>
          <a:p>
            <a:r>
              <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Project Overview</a:t>
            </a:r>
          </a:p>
        </p:txBody>
      </p:sp>
      <p:sp>
        <p:nvSpPr>
          <p:cNvPr id="3" name="Content Placeholder 2">
            <a:extLst>
              <a:ext uri="{FF2B5EF4-FFF2-40B4-BE49-F238E27FC236}">
                <a16:creationId xmlns:a16="http://schemas.microsoft.com/office/drawing/2014/main" id="{46460A5B-185A-B007-FA4B-E12A76FC4756}"/>
              </a:ext>
            </a:extLst>
          </p:cNvPr>
          <p:cNvSpPr>
            <a:spLocks noGrp="1"/>
          </p:cNvSpPr>
          <p:nvPr>
            <p:ph idx="1"/>
          </p:nvPr>
        </p:nvSpPr>
        <p:spPr/>
        <p:txBody>
          <a:bodyPr/>
          <a:lstStyle/>
          <a:p>
            <a:pPr marL="0" indent="0">
              <a:buNone/>
            </a:pPr>
            <a:r>
              <a:rPr lang="en-US" sz="2800"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Title:</a:t>
            </a:r>
            <a:r>
              <a:rPr lang="en-US" sz="2800"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 </a:t>
            </a:r>
            <a:r>
              <a:rPr lang="en-US" sz="2800"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University Students Club Sessions Registration System (USCSRS).</a:t>
            </a:r>
          </a:p>
          <a:p>
            <a:pPr marL="0" indent="0">
              <a:buNone/>
            </a:pPr>
            <a:endPar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endParaRPr>
          </a:p>
          <a:p>
            <a:pPr marL="0" indent="0">
              <a:buNone/>
            </a:pPr>
            <a:r>
              <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Description: </a:t>
            </a:r>
            <a:r>
              <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This is a basic web-based system designed to help university students view and register for upcoming club events. It simplifies the registration process by providing a clean and beginner-friendly interface that connects to a MySQL database using PHP.</a:t>
            </a:r>
          </a:p>
        </p:txBody>
      </p:sp>
    </p:spTree>
    <p:extLst>
      <p:ext uri="{BB962C8B-B14F-4D97-AF65-F5344CB8AC3E}">
        <p14:creationId xmlns:p14="http://schemas.microsoft.com/office/powerpoint/2010/main" val="96744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202B-47F8-FA09-23E4-6F8C6BFE44CF}"/>
              </a:ext>
            </a:extLst>
          </p:cNvPr>
          <p:cNvSpPr>
            <a:spLocks noGrp="1"/>
          </p:cNvSpPr>
          <p:nvPr>
            <p:ph type="title"/>
          </p:nvPr>
        </p:nvSpPr>
        <p:spPr/>
        <p:txBody>
          <a:bodyPr/>
          <a:lstStyle/>
          <a:p>
            <a:r>
              <a:rPr lang="en-US" dirty="0">
                <a:solidFill>
                  <a:schemeClr val="bg1"/>
                </a:solidFill>
                <a:latin typeface="Cascadia Code SemiBold" panose="020B0609020000020004" pitchFamily="49" charset="0"/>
                <a:ea typeface="Cascadia Code SemiBold" panose="020B0609020000020004" pitchFamily="49" charset="0"/>
                <a:cs typeface="Cascadia Code SemiBold" panose="020B0609020000020004" pitchFamily="49" charset="0"/>
              </a:rPr>
              <a:t>Project Overview</a:t>
            </a:r>
          </a:p>
        </p:txBody>
      </p:sp>
      <p:sp>
        <p:nvSpPr>
          <p:cNvPr id="3" name="Content Placeholder 2">
            <a:extLst>
              <a:ext uri="{FF2B5EF4-FFF2-40B4-BE49-F238E27FC236}">
                <a16:creationId xmlns:a16="http://schemas.microsoft.com/office/drawing/2014/main" id="{46460A5B-185A-B007-FA4B-E12A76FC4756}"/>
              </a:ext>
            </a:extLst>
          </p:cNvPr>
          <p:cNvSpPr>
            <a:spLocks noGrp="1"/>
          </p:cNvSpPr>
          <p:nvPr>
            <p:ph idx="1"/>
          </p:nvPr>
        </p:nvSpPr>
        <p:spPr/>
        <p:txBody>
          <a:bodyPr/>
          <a:lstStyle/>
          <a:p>
            <a:pPr marL="0" indent="0">
              <a:buNone/>
            </a:pPr>
            <a:r>
              <a:rPr lang="en-US" b="1" dirty="0">
                <a:solidFill>
                  <a:srgbClr val="FFC000"/>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What is solved?</a:t>
            </a:r>
          </a:p>
          <a:p>
            <a:pPr marL="0" indent="0">
              <a:buNone/>
            </a:pPr>
            <a:r>
              <a:rPr lang="en-US" dirty="0">
                <a:solidFill>
                  <a:schemeClr val="bg1"/>
                </a:solidFill>
                <a:latin typeface="Cascadia Code SemiLight" panose="020B0609020000020004" pitchFamily="49" charset="0"/>
                <a:ea typeface="Cascadia Code SemiLight" panose="020B0609020000020004" pitchFamily="49" charset="0"/>
                <a:cs typeface="Cascadia Code SemiLight" panose="020B0609020000020004" pitchFamily="49" charset="0"/>
              </a:rPr>
              <a:t>This project solves the problem of managing student participation in university clubs and events. In many universities, it can be difficult to organize events, track which students joined which sessions, and collect student information efficiently.</a:t>
            </a:r>
          </a:p>
        </p:txBody>
      </p:sp>
    </p:spTree>
    <p:extLst>
      <p:ext uri="{BB962C8B-B14F-4D97-AF65-F5344CB8AC3E}">
        <p14:creationId xmlns:p14="http://schemas.microsoft.com/office/powerpoint/2010/main" val="1008055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202B-47F8-FA09-23E4-6F8C6BFE44CF}"/>
              </a:ext>
            </a:extLst>
          </p:cNvPr>
          <p:cNvSpPr>
            <a:spLocks noGrp="1"/>
          </p:cNvSpPr>
          <p:nvPr>
            <p:ph type="title"/>
          </p:nvPr>
        </p:nvSpPr>
        <p:spPr>
          <a:xfrm>
            <a:off x="838200" y="2766218"/>
            <a:ext cx="10515600" cy="1325563"/>
          </a:xfrm>
        </p:spPr>
        <p:txBody>
          <a:bodyPr/>
          <a:lstStyle/>
          <a:p>
            <a:pPr algn="ct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scadia Code SemiBold" panose="020B0609020000020004" pitchFamily="49" charset="0"/>
                <a:ea typeface="Cascadia Code SemiBold" panose="020B0609020000020004" pitchFamily="49" charset="0"/>
                <a:cs typeface="Cascadia Code SemiBold" panose="020B0609020000020004" pitchFamily="49" charset="0"/>
              </a:rPr>
              <a:t>Entity-Relationship (ER) Diagram &amp; Relational Schema</a:t>
            </a:r>
          </a:p>
        </p:txBody>
      </p:sp>
    </p:spTree>
    <p:extLst>
      <p:ext uri="{BB962C8B-B14F-4D97-AF65-F5344CB8AC3E}">
        <p14:creationId xmlns:p14="http://schemas.microsoft.com/office/powerpoint/2010/main" val="385720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4444C"/>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927F563-95D1-E123-F5DA-DE8E5851BE7D}"/>
              </a:ext>
            </a:extLst>
          </p:cNvPr>
          <p:cNvPicPr>
            <a:picLocks noChangeAspect="1"/>
          </p:cNvPicPr>
          <p:nvPr/>
        </p:nvPicPr>
        <p:blipFill>
          <a:blip r:embed="rId2"/>
          <a:stretch>
            <a:fillRect/>
          </a:stretch>
        </p:blipFill>
        <p:spPr>
          <a:xfrm>
            <a:off x="0" y="2062995"/>
            <a:ext cx="12192000" cy="2732009"/>
          </a:xfrm>
          <a:prstGeom prst="rect">
            <a:avLst/>
          </a:prstGeom>
        </p:spPr>
      </p:pic>
      <p:sp>
        <p:nvSpPr>
          <p:cNvPr id="11" name="TextBox 10">
            <a:extLst>
              <a:ext uri="{FF2B5EF4-FFF2-40B4-BE49-F238E27FC236}">
                <a16:creationId xmlns:a16="http://schemas.microsoft.com/office/drawing/2014/main" id="{298288E9-1753-D3ED-A8CA-95C72AFBFDDA}"/>
              </a:ext>
            </a:extLst>
          </p:cNvPr>
          <p:cNvSpPr txBox="1"/>
          <p:nvPr/>
        </p:nvSpPr>
        <p:spPr>
          <a:xfrm>
            <a:off x="947737" y="596384"/>
            <a:ext cx="10296525" cy="707886"/>
          </a:xfrm>
          <a:prstGeom prst="rect">
            <a:avLst/>
          </a:prstGeom>
          <a:noFill/>
        </p:spPr>
        <p:txBody>
          <a:bodyPr wrap="square">
            <a:spAutoFit/>
          </a:bodyPr>
          <a:lstStyle/>
          <a:p>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scadia Code SemiBold" panose="020B0609020000020004" pitchFamily="49" charset="0"/>
                <a:ea typeface="Cascadia Code SemiBold" panose="020B0609020000020004" pitchFamily="49" charset="0"/>
                <a:cs typeface="Cascadia Code SemiBold" panose="020B0609020000020004" pitchFamily="49" charset="0"/>
              </a:rPr>
              <a:t>Entity-Relationship (ER) Diagram</a:t>
            </a:r>
            <a:endParaRPr lang="en-US" sz="4000" dirty="0"/>
          </a:p>
        </p:txBody>
      </p:sp>
    </p:spTree>
    <p:extLst>
      <p:ext uri="{BB962C8B-B14F-4D97-AF65-F5344CB8AC3E}">
        <p14:creationId xmlns:p14="http://schemas.microsoft.com/office/powerpoint/2010/main" val="494509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2D6B9D-AD80-7C61-E33C-903D1111F13B}"/>
              </a:ext>
            </a:extLst>
          </p:cNvPr>
          <p:cNvSpPr txBox="1"/>
          <p:nvPr/>
        </p:nvSpPr>
        <p:spPr>
          <a:xfrm>
            <a:off x="3426618" y="586859"/>
            <a:ext cx="5338763" cy="707886"/>
          </a:xfrm>
          <a:prstGeom prst="rect">
            <a:avLst/>
          </a:prstGeom>
          <a:noFill/>
        </p:spPr>
        <p:txBody>
          <a:bodyPr wrap="square">
            <a:spAutoFit/>
          </a:bodyPr>
          <a:lstStyle/>
          <a:p>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scadia Code SemiBold" panose="020B0609020000020004" pitchFamily="49" charset="0"/>
                <a:ea typeface="Cascadia Code SemiBold" panose="020B0609020000020004" pitchFamily="49" charset="0"/>
                <a:cs typeface="Cascadia Code SemiBold" panose="020B0609020000020004" pitchFamily="49" charset="0"/>
              </a:rPr>
              <a:t>Relational Schema</a:t>
            </a:r>
            <a:endParaRPr lang="en-US" sz="1600" dirty="0"/>
          </a:p>
        </p:txBody>
      </p:sp>
      <p:graphicFrame>
        <p:nvGraphicFramePr>
          <p:cNvPr id="5" name="Table 4">
            <a:extLst>
              <a:ext uri="{FF2B5EF4-FFF2-40B4-BE49-F238E27FC236}">
                <a16:creationId xmlns:a16="http://schemas.microsoft.com/office/drawing/2014/main" id="{E4766774-60BA-CD39-3965-4EC13619775A}"/>
              </a:ext>
            </a:extLst>
          </p:cNvPr>
          <p:cNvGraphicFramePr>
            <a:graphicFrameLocks noGrp="1"/>
          </p:cNvGraphicFramePr>
          <p:nvPr>
            <p:extLst>
              <p:ext uri="{D42A27DB-BD31-4B8C-83A1-F6EECF244321}">
                <p14:modId xmlns:p14="http://schemas.microsoft.com/office/powerpoint/2010/main" val="3822078823"/>
              </p:ext>
            </p:extLst>
          </p:nvPr>
        </p:nvGraphicFramePr>
        <p:xfrm>
          <a:off x="838199" y="1879520"/>
          <a:ext cx="10515600" cy="1463040"/>
        </p:xfrm>
        <a:graphic>
          <a:graphicData uri="http://schemas.openxmlformats.org/drawingml/2006/table">
            <a:tbl>
              <a:tblPr>
                <a:tableStyleId>{775DCB02-9BB8-47FD-8907-85C794F793BA}</a:tableStyleId>
              </a:tblPr>
              <a:tblGrid>
                <a:gridCol w="3505200">
                  <a:extLst>
                    <a:ext uri="{9D8B030D-6E8A-4147-A177-3AD203B41FA5}">
                      <a16:colId xmlns:a16="http://schemas.microsoft.com/office/drawing/2014/main" val="425623167"/>
                    </a:ext>
                  </a:extLst>
                </a:gridCol>
                <a:gridCol w="3505200">
                  <a:extLst>
                    <a:ext uri="{9D8B030D-6E8A-4147-A177-3AD203B41FA5}">
                      <a16:colId xmlns:a16="http://schemas.microsoft.com/office/drawing/2014/main" val="2316218246"/>
                    </a:ext>
                  </a:extLst>
                </a:gridCol>
                <a:gridCol w="3505200">
                  <a:extLst>
                    <a:ext uri="{9D8B030D-6E8A-4147-A177-3AD203B41FA5}">
                      <a16:colId xmlns:a16="http://schemas.microsoft.com/office/drawing/2014/main" val="1991220302"/>
                    </a:ext>
                  </a:extLst>
                </a:gridCol>
              </a:tblGrid>
              <a:tr h="0">
                <a:tc>
                  <a:txBody>
                    <a:bodyPr/>
                    <a:lstStyle/>
                    <a:p>
                      <a:r>
                        <a:rPr lang="en-US" b="1" dirty="0" err="1"/>
                        <a:t>student_id</a:t>
                      </a:r>
                      <a:endParaRPr lang="en-US" b="1" dirty="0"/>
                    </a:p>
                  </a:txBody>
                  <a:tcPr anchor="ctr"/>
                </a:tc>
                <a:tc>
                  <a:txBody>
                    <a:bodyPr/>
                    <a:lstStyle/>
                    <a:p>
                      <a:r>
                        <a:rPr lang="en-US" b="1" dirty="0"/>
                        <a:t>INT</a:t>
                      </a:r>
                    </a:p>
                  </a:txBody>
                  <a:tcPr anchor="ctr"/>
                </a:tc>
                <a:tc>
                  <a:txBody>
                    <a:bodyPr/>
                    <a:lstStyle/>
                    <a:p>
                      <a:r>
                        <a:rPr lang="en-US" b="1" dirty="0"/>
                        <a:t>PK</a:t>
                      </a:r>
                    </a:p>
                  </a:txBody>
                  <a:tcPr anchor="ctr"/>
                </a:tc>
                <a:extLst>
                  <a:ext uri="{0D108BD9-81ED-4DB2-BD59-A6C34878D82A}">
                    <a16:rowId xmlns:a16="http://schemas.microsoft.com/office/drawing/2014/main" val="585739578"/>
                  </a:ext>
                </a:extLst>
              </a:tr>
              <a:tr h="0">
                <a:tc>
                  <a:txBody>
                    <a:bodyPr/>
                    <a:lstStyle/>
                    <a:p>
                      <a:r>
                        <a:rPr lang="en-US" b="1" dirty="0"/>
                        <a:t>name</a:t>
                      </a:r>
                    </a:p>
                  </a:txBody>
                  <a:tcPr anchor="ctr"/>
                </a:tc>
                <a:tc>
                  <a:txBody>
                    <a:bodyPr/>
                    <a:lstStyle/>
                    <a:p>
                      <a:r>
                        <a:rPr lang="en-US" b="1" dirty="0"/>
                        <a:t>VARCHAR(100)</a:t>
                      </a:r>
                    </a:p>
                  </a:txBody>
                  <a:tcPr anchor="ctr"/>
                </a:tc>
                <a:tc>
                  <a:txBody>
                    <a:bodyPr/>
                    <a:lstStyle/>
                    <a:p>
                      <a:r>
                        <a:rPr lang="en-US" b="1" dirty="0"/>
                        <a:t>NOT NULL</a:t>
                      </a:r>
                    </a:p>
                  </a:txBody>
                  <a:tcPr anchor="ctr"/>
                </a:tc>
                <a:extLst>
                  <a:ext uri="{0D108BD9-81ED-4DB2-BD59-A6C34878D82A}">
                    <a16:rowId xmlns:a16="http://schemas.microsoft.com/office/drawing/2014/main" val="84620825"/>
                  </a:ext>
                </a:extLst>
              </a:tr>
              <a:tr h="0">
                <a:tc>
                  <a:txBody>
                    <a:bodyPr/>
                    <a:lstStyle/>
                    <a:p>
                      <a:r>
                        <a:rPr lang="en-US" b="1"/>
                        <a:t>email</a:t>
                      </a:r>
                    </a:p>
                  </a:txBody>
                  <a:tcPr anchor="ctr"/>
                </a:tc>
                <a:tc>
                  <a:txBody>
                    <a:bodyPr/>
                    <a:lstStyle/>
                    <a:p>
                      <a:r>
                        <a:rPr lang="en-US" b="1"/>
                        <a:t>VARCHAR(100)</a:t>
                      </a:r>
                    </a:p>
                  </a:txBody>
                  <a:tcPr anchor="ctr"/>
                </a:tc>
                <a:tc>
                  <a:txBody>
                    <a:bodyPr/>
                    <a:lstStyle/>
                    <a:p>
                      <a:r>
                        <a:rPr lang="en-US" b="1" dirty="0"/>
                        <a:t>UNIQUE – NOT NULL</a:t>
                      </a:r>
                    </a:p>
                  </a:txBody>
                  <a:tcPr anchor="ctr"/>
                </a:tc>
                <a:extLst>
                  <a:ext uri="{0D108BD9-81ED-4DB2-BD59-A6C34878D82A}">
                    <a16:rowId xmlns:a16="http://schemas.microsoft.com/office/drawing/2014/main" val="1337772832"/>
                  </a:ext>
                </a:extLst>
              </a:tr>
              <a:tr h="0">
                <a:tc>
                  <a:txBody>
                    <a:bodyPr/>
                    <a:lstStyle/>
                    <a:p>
                      <a:r>
                        <a:rPr lang="en-US" b="1"/>
                        <a:t>department</a:t>
                      </a:r>
                    </a:p>
                  </a:txBody>
                  <a:tcPr anchor="ctr"/>
                </a:tc>
                <a:tc>
                  <a:txBody>
                    <a:bodyPr/>
                    <a:lstStyle/>
                    <a:p>
                      <a:r>
                        <a:rPr lang="en-US" b="1"/>
                        <a:t>VARCHAR(50)</a:t>
                      </a:r>
                    </a:p>
                  </a:txBody>
                  <a:tcPr anchor="ctr"/>
                </a:tc>
                <a:tc>
                  <a:txBody>
                    <a:bodyPr/>
                    <a:lstStyle/>
                    <a:p>
                      <a:r>
                        <a:rPr lang="en-US" b="1" dirty="0"/>
                        <a:t>NOT NULL</a:t>
                      </a:r>
                    </a:p>
                  </a:txBody>
                  <a:tcPr anchor="ctr"/>
                </a:tc>
                <a:extLst>
                  <a:ext uri="{0D108BD9-81ED-4DB2-BD59-A6C34878D82A}">
                    <a16:rowId xmlns:a16="http://schemas.microsoft.com/office/drawing/2014/main" val="4146859669"/>
                  </a:ext>
                </a:extLst>
              </a:tr>
            </a:tbl>
          </a:graphicData>
        </a:graphic>
      </p:graphicFrame>
      <p:sp>
        <p:nvSpPr>
          <p:cNvPr id="7" name="TextBox 6">
            <a:extLst>
              <a:ext uri="{FF2B5EF4-FFF2-40B4-BE49-F238E27FC236}">
                <a16:creationId xmlns:a16="http://schemas.microsoft.com/office/drawing/2014/main" id="{8F2FDC9D-99F2-9DE8-CB83-070512E04FA5}"/>
              </a:ext>
            </a:extLst>
          </p:cNvPr>
          <p:cNvSpPr txBox="1"/>
          <p:nvPr/>
        </p:nvSpPr>
        <p:spPr>
          <a:xfrm>
            <a:off x="838199" y="1294745"/>
            <a:ext cx="1857376" cy="584775"/>
          </a:xfrm>
          <a:prstGeom prst="rect">
            <a:avLst/>
          </a:prstGeom>
          <a:noFill/>
        </p:spPr>
        <p:txBody>
          <a:bodyPr wrap="square">
            <a:spAutoFit/>
          </a:bodyPr>
          <a:lstStyle/>
          <a:p>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Student</a:t>
            </a:r>
            <a:endParaRPr lang="en-US" sz="3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2" name="TextBox 1">
            <a:extLst>
              <a:ext uri="{FF2B5EF4-FFF2-40B4-BE49-F238E27FC236}">
                <a16:creationId xmlns:a16="http://schemas.microsoft.com/office/drawing/2014/main" id="{32F452E5-A85B-7D31-C333-310EC8CEB12C}"/>
              </a:ext>
            </a:extLst>
          </p:cNvPr>
          <p:cNvSpPr txBox="1"/>
          <p:nvPr/>
        </p:nvSpPr>
        <p:spPr>
          <a:xfrm>
            <a:off x="838199" y="3851530"/>
            <a:ext cx="1857376" cy="584775"/>
          </a:xfrm>
          <a:prstGeom prst="rect">
            <a:avLst/>
          </a:prstGeom>
          <a:noFill/>
        </p:spPr>
        <p:txBody>
          <a:bodyPr wrap="square">
            <a:spAutoFit/>
          </a:bodyPr>
          <a:lstStyle/>
          <a:p>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Club</a:t>
            </a:r>
            <a:endParaRPr lang="en-US" sz="3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graphicFrame>
        <p:nvGraphicFramePr>
          <p:cNvPr id="3" name="Table 2">
            <a:extLst>
              <a:ext uri="{FF2B5EF4-FFF2-40B4-BE49-F238E27FC236}">
                <a16:creationId xmlns:a16="http://schemas.microsoft.com/office/drawing/2014/main" id="{3D362525-FD94-F8B7-B5CD-89C5BE70B113}"/>
              </a:ext>
            </a:extLst>
          </p:cNvPr>
          <p:cNvGraphicFramePr>
            <a:graphicFrameLocks noGrp="1"/>
          </p:cNvGraphicFramePr>
          <p:nvPr>
            <p:extLst>
              <p:ext uri="{D42A27DB-BD31-4B8C-83A1-F6EECF244321}">
                <p14:modId xmlns:p14="http://schemas.microsoft.com/office/powerpoint/2010/main" val="3096279048"/>
              </p:ext>
            </p:extLst>
          </p:nvPr>
        </p:nvGraphicFramePr>
        <p:xfrm>
          <a:off x="838199" y="4436305"/>
          <a:ext cx="10515600" cy="1463040"/>
        </p:xfrm>
        <a:graphic>
          <a:graphicData uri="http://schemas.openxmlformats.org/drawingml/2006/table">
            <a:tbl>
              <a:tblPr>
                <a:tableStyleId>{775DCB02-9BB8-47FD-8907-85C794F793BA}</a:tableStyleId>
              </a:tblPr>
              <a:tblGrid>
                <a:gridCol w="3505200">
                  <a:extLst>
                    <a:ext uri="{9D8B030D-6E8A-4147-A177-3AD203B41FA5}">
                      <a16:colId xmlns:a16="http://schemas.microsoft.com/office/drawing/2014/main" val="3816989839"/>
                    </a:ext>
                  </a:extLst>
                </a:gridCol>
                <a:gridCol w="3505200">
                  <a:extLst>
                    <a:ext uri="{9D8B030D-6E8A-4147-A177-3AD203B41FA5}">
                      <a16:colId xmlns:a16="http://schemas.microsoft.com/office/drawing/2014/main" val="2250621183"/>
                    </a:ext>
                  </a:extLst>
                </a:gridCol>
                <a:gridCol w="3505200">
                  <a:extLst>
                    <a:ext uri="{9D8B030D-6E8A-4147-A177-3AD203B41FA5}">
                      <a16:colId xmlns:a16="http://schemas.microsoft.com/office/drawing/2014/main" val="3044292751"/>
                    </a:ext>
                  </a:extLst>
                </a:gridCol>
              </a:tblGrid>
              <a:tr h="0">
                <a:tc>
                  <a:txBody>
                    <a:bodyPr/>
                    <a:lstStyle/>
                    <a:p>
                      <a:r>
                        <a:rPr lang="en-US" b="1" dirty="0"/>
                        <a:t>Column Name</a:t>
                      </a:r>
                    </a:p>
                  </a:txBody>
                  <a:tcPr anchor="ctr"/>
                </a:tc>
                <a:tc>
                  <a:txBody>
                    <a:bodyPr/>
                    <a:lstStyle/>
                    <a:p>
                      <a:r>
                        <a:rPr lang="en-US" b="1"/>
                        <a:t>Data Type</a:t>
                      </a:r>
                    </a:p>
                  </a:txBody>
                  <a:tcPr anchor="ctr"/>
                </a:tc>
                <a:tc>
                  <a:txBody>
                    <a:bodyPr/>
                    <a:lstStyle/>
                    <a:p>
                      <a:r>
                        <a:rPr lang="en-US" b="1"/>
                        <a:t>Key</a:t>
                      </a:r>
                    </a:p>
                  </a:txBody>
                  <a:tcPr anchor="ctr"/>
                </a:tc>
                <a:extLst>
                  <a:ext uri="{0D108BD9-81ED-4DB2-BD59-A6C34878D82A}">
                    <a16:rowId xmlns:a16="http://schemas.microsoft.com/office/drawing/2014/main" val="2514769735"/>
                  </a:ext>
                </a:extLst>
              </a:tr>
              <a:tr h="0">
                <a:tc>
                  <a:txBody>
                    <a:bodyPr/>
                    <a:lstStyle/>
                    <a:p>
                      <a:r>
                        <a:rPr lang="en-US" b="1"/>
                        <a:t>club_id</a:t>
                      </a:r>
                    </a:p>
                  </a:txBody>
                  <a:tcPr anchor="ctr"/>
                </a:tc>
                <a:tc>
                  <a:txBody>
                    <a:bodyPr/>
                    <a:lstStyle/>
                    <a:p>
                      <a:r>
                        <a:rPr lang="en-US" b="1"/>
                        <a:t>INT</a:t>
                      </a:r>
                    </a:p>
                  </a:txBody>
                  <a:tcPr anchor="ctr"/>
                </a:tc>
                <a:tc>
                  <a:txBody>
                    <a:bodyPr/>
                    <a:lstStyle/>
                    <a:p>
                      <a:r>
                        <a:rPr lang="en-US" b="1"/>
                        <a:t>PK</a:t>
                      </a:r>
                    </a:p>
                  </a:txBody>
                  <a:tcPr anchor="ctr"/>
                </a:tc>
                <a:extLst>
                  <a:ext uri="{0D108BD9-81ED-4DB2-BD59-A6C34878D82A}">
                    <a16:rowId xmlns:a16="http://schemas.microsoft.com/office/drawing/2014/main" val="617431642"/>
                  </a:ext>
                </a:extLst>
              </a:tr>
              <a:tr h="0">
                <a:tc>
                  <a:txBody>
                    <a:bodyPr/>
                    <a:lstStyle/>
                    <a:p>
                      <a:r>
                        <a:rPr lang="en-US" b="1"/>
                        <a:t>club_name</a:t>
                      </a:r>
                    </a:p>
                  </a:txBody>
                  <a:tcPr anchor="ctr"/>
                </a:tc>
                <a:tc>
                  <a:txBody>
                    <a:bodyPr/>
                    <a:lstStyle/>
                    <a:p>
                      <a:r>
                        <a:rPr lang="en-US" b="1"/>
                        <a:t>VARCHAR(100)</a:t>
                      </a:r>
                    </a:p>
                  </a:txBody>
                  <a:tcPr anchor="ctr"/>
                </a:tc>
                <a:tc>
                  <a:txBody>
                    <a:bodyPr/>
                    <a:lstStyle/>
                    <a:p>
                      <a:r>
                        <a:rPr lang="en-US" b="1" dirty="0"/>
                        <a:t>NOT NULL</a:t>
                      </a:r>
                    </a:p>
                  </a:txBody>
                  <a:tcPr anchor="ctr"/>
                </a:tc>
                <a:extLst>
                  <a:ext uri="{0D108BD9-81ED-4DB2-BD59-A6C34878D82A}">
                    <a16:rowId xmlns:a16="http://schemas.microsoft.com/office/drawing/2014/main" val="3498433441"/>
                  </a:ext>
                </a:extLst>
              </a:tr>
              <a:tr h="0">
                <a:tc>
                  <a:txBody>
                    <a:bodyPr/>
                    <a:lstStyle/>
                    <a:p>
                      <a:r>
                        <a:rPr lang="en-US" b="1"/>
                        <a:t>description</a:t>
                      </a:r>
                    </a:p>
                  </a:txBody>
                  <a:tcPr anchor="ctr"/>
                </a:tc>
                <a:tc>
                  <a:txBody>
                    <a:bodyPr/>
                    <a:lstStyle/>
                    <a:p>
                      <a:r>
                        <a:rPr lang="en-US" b="1"/>
                        <a:t>TEXT</a:t>
                      </a:r>
                    </a:p>
                  </a:txBody>
                  <a:tcPr anchor="ctr"/>
                </a:tc>
                <a:tc>
                  <a:txBody>
                    <a:bodyPr/>
                    <a:lstStyle/>
                    <a:p>
                      <a:endParaRPr lang="en-US" b="1" dirty="0"/>
                    </a:p>
                  </a:txBody>
                  <a:tcPr anchor="ctr"/>
                </a:tc>
                <a:extLst>
                  <a:ext uri="{0D108BD9-81ED-4DB2-BD59-A6C34878D82A}">
                    <a16:rowId xmlns:a16="http://schemas.microsoft.com/office/drawing/2014/main" val="1409749116"/>
                  </a:ext>
                </a:extLst>
              </a:tr>
            </a:tbl>
          </a:graphicData>
        </a:graphic>
      </p:graphicFrame>
    </p:spTree>
    <p:extLst>
      <p:ext uri="{BB962C8B-B14F-4D97-AF65-F5344CB8AC3E}">
        <p14:creationId xmlns:p14="http://schemas.microsoft.com/office/powerpoint/2010/main" val="309376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2D6B9D-AD80-7C61-E33C-903D1111F13B}"/>
              </a:ext>
            </a:extLst>
          </p:cNvPr>
          <p:cNvSpPr txBox="1"/>
          <p:nvPr/>
        </p:nvSpPr>
        <p:spPr>
          <a:xfrm>
            <a:off x="3426618" y="586859"/>
            <a:ext cx="5338763" cy="707886"/>
          </a:xfrm>
          <a:prstGeom prst="rect">
            <a:avLst/>
          </a:prstGeom>
          <a:noFill/>
        </p:spPr>
        <p:txBody>
          <a:bodyPr wrap="square">
            <a:spAutoFit/>
          </a:bodyPr>
          <a:lstStyle/>
          <a:p>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scadia Code SemiBold" panose="020B0609020000020004" pitchFamily="49" charset="0"/>
                <a:ea typeface="Cascadia Code SemiBold" panose="020B0609020000020004" pitchFamily="49" charset="0"/>
                <a:cs typeface="Cascadia Code SemiBold" panose="020B0609020000020004" pitchFamily="49" charset="0"/>
              </a:rPr>
              <a:t>Relational Schema</a:t>
            </a:r>
            <a:endParaRPr lang="en-US" sz="1600" dirty="0"/>
          </a:p>
        </p:txBody>
      </p:sp>
      <p:sp>
        <p:nvSpPr>
          <p:cNvPr id="7" name="TextBox 6">
            <a:extLst>
              <a:ext uri="{FF2B5EF4-FFF2-40B4-BE49-F238E27FC236}">
                <a16:creationId xmlns:a16="http://schemas.microsoft.com/office/drawing/2014/main" id="{8F2FDC9D-99F2-9DE8-CB83-070512E04FA5}"/>
              </a:ext>
            </a:extLst>
          </p:cNvPr>
          <p:cNvSpPr txBox="1"/>
          <p:nvPr/>
        </p:nvSpPr>
        <p:spPr>
          <a:xfrm>
            <a:off x="838199" y="2094845"/>
            <a:ext cx="1857376" cy="584775"/>
          </a:xfrm>
          <a:prstGeom prst="rect">
            <a:avLst/>
          </a:prstGeom>
          <a:noFill/>
        </p:spPr>
        <p:txBody>
          <a:bodyPr wrap="square">
            <a:spAutoFit/>
          </a:bodyPr>
          <a:lstStyle/>
          <a:p>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Session</a:t>
            </a:r>
            <a:endParaRPr lang="en-US" sz="3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graphicFrame>
        <p:nvGraphicFramePr>
          <p:cNvPr id="6" name="Table 5">
            <a:extLst>
              <a:ext uri="{FF2B5EF4-FFF2-40B4-BE49-F238E27FC236}">
                <a16:creationId xmlns:a16="http://schemas.microsoft.com/office/drawing/2014/main" id="{06EE0092-E2D5-F95B-29FA-A9B26BD6B764}"/>
              </a:ext>
            </a:extLst>
          </p:cNvPr>
          <p:cNvGraphicFramePr>
            <a:graphicFrameLocks noGrp="1"/>
          </p:cNvGraphicFramePr>
          <p:nvPr>
            <p:extLst>
              <p:ext uri="{D42A27DB-BD31-4B8C-83A1-F6EECF244321}">
                <p14:modId xmlns:p14="http://schemas.microsoft.com/office/powerpoint/2010/main" val="550088627"/>
              </p:ext>
            </p:extLst>
          </p:nvPr>
        </p:nvGraphicFramePr>
        <p:xfrm>
          <a:off x="838199" y="2676085"/>
          <a:ext cx="10515600" cy="2194560"/>
        </p:xfrm>
        <a:graphic>
          <a:graphicData uri="http://schemas.openxmlformats.org/drawingml/2006/table">
            <a:tbl>
              <a:tblPr>
                <a:tableStyleId>{775DCB02-9BB8-47FD-8907-85C794F793BA}</a:tableStyleId>
              </a:tblPr>
              <a:tblGrid>
                <a:gridCol w="3505200">
                  <a:extLst>
                    <a:ext uri="{9D8B030D-6E8A-4147-A177-3AD203B41FA5}">
                      <a16:colId xmlns:a16="http://schemas.microsoft.com/office/drawing/2014/main" val="763147977"/>
                    </a:ext>
                  </a:extLst>
                </a:gridCol>
                <a:gridCol w="3505200">
                  <a:extLst>
                    <a:ext uri="{9D8B030D-6E8A-4147-A177-3AD203B41FA5}">
                      <a16:colId xmlns:a16="http://schemas.microsoft.com/office/drawing/2014/main" val="1920950726"/>
                    </a:ext>
                  </a:extLst>
                </a:gridCol>
                <a:gridCol w="3505200">
                  <a:extLst>
                    <a:ext uri="{9D8B030D-6E8A-4147-A177-3AD203B41FA5}">
                      <a16:colId xmlns:a16="http://schemas.microsoft.com/office/drawing/2014/main" val="4120148194"/>
                    </a:ext>
                  </a:extLst>
                </a:gridCol>
              </a:tblGrid>
              <a:tr h="0">
                <a:tc>
                  <a:txBody>
                    <a:bodyPr/>
                    <a:lstStyle/>
                    <a:p>
                      <a:r>
                        <a:rPr lang="en-US" b="1"/>
                        <a:t>Column Name</a:t>
                      </a:r>
                    </a:p>
                  </a:txBody>
                  <a:tcPr anchor="ctr"/>
                </a:tc>
                <a:tc>
                  <a:txBody>
                    <a:bodyPr/>
                    <a:lstStyle/>
                    <a:p>
                      <a:r>
                        <a:rPr lang="en-US" b="1"/>
                        <a:t>Data Type</a:t>
                      </a:r>
                    </a:p>
                  </a:txBody>
                  <a:tcPr anchor="ctr"/>
                </a:tc>
                <a:tc>
                  <a:txBody>
                    <a:bodyPr/>
                    <a:lstStyle/>
                    <a:p>
                      <a:r>
                        <a:rPr lang="en-US" b="1"/>
                        <a:t>Key</a:t>
                      </a:r>
                    </a:p>
                  </a:txBody>
                  <a:tcPr anchor="ctr"/>
                </a:tc>
                <a:extLst>
                  <a:ext uri="{0D108BD9-81ED-4DB2-BD59-A6C34878D82A}">
                    <a16:rowId xmlns:a16="http://schemas.microsoft.com/office/drawing/2014/main" val="2796799925"/>
                  </a:ext>
                </a:extLst>
              </a:tr>
              <a:tr h="0">
                <a:tc>
                  <a:txBody>
                    <a:bodyPr/>
                    <a:lstStyle/>
                    <a:p>
                      <a:r>
                        <a:rPr lang="en-US" b="1"/>
                        <a:t>session_id</a:t>
                      </a:r>
                    </a:p>
                  </a:txBody>
                  <a:tcPr anchor="ctr"/>
                </a:tc>
                <a:tc>
                  <a:txBody>
                    <a:bodyPr/>
                    <a:lstStyle/>
                    <a:p>
                      <a:r>
                        <a:rPr lang="en-US" b="1"/>
                        <a:t>INT</a:t>
                      </a:r>
                    </a:p>
                  </a:txBody>
                  <a:tcPr anchor="ctr"/>
                </a:tc>
                <a:tc>
                  <a:txBody>
                    <a:bodyPr/>
                    <a:lstStyle/>
                    <a:p>
                      <a:r>
                        <a:rPr lang="en-US" b="1"/>
                        <a:t>PK</a:t>
                      </a:r>
                    </a:p>
                  </a:txBody>
                  <a:tcPr anchor="ctr"/>
                </a:tc>
                <a:extLst>
                  <a:ext uri="{0D108BD9-81ED-4DB2-BD59-A6C34878D82A}">
                    <a16:rowId xmlns:a16="http://schemas.microsoft.com/office/drawing/2014/main" val="2358088145"/>
                  </a:ext>
                </a:extLst>
              </a:tr>
              <a:tr h="0">
                <a:tc>
                  <a:txBody>
                    <a:bodyPr/>
                    <a:lstStyle/>
                    <a:p>
                      <a:r>
                        <a:rPr lang="en-US" b="1"/>
                        <a:t>club_id</a:t>
                      </a:r>
                    </a:p>
                  </a:txBody>
                  <a:tcPr anchor="ctr"/>
                </a:tc>
                <a:tc>
                  <a:txBody>
                    <a:bodyPr/>
                    <a:lstStyle/>
                    <a:p>
                      <a:r>
                        <a:rPr lang="en-US" b="1"/>
                        <a:t>INT</a:t>
                      </a:r>
                    </a:p>
                  </a:txBody>
                  <a:tcPr anchor="ctr"/>
                </a:tc>
                <a:tc>
                  <a:txBody>
                    <a:bodyPr/>
                    <a:lstStyle/>
                    <a:p>
                      <a:r>
                        <a:rPr lang="en-US" b="1"/>
                        <a:t>FK → Club(club_id)</a:t>
                      </a:r>
                    </a:p>
                  </a:txBody>
                  <a:tcPr anchor="ctr"/>
                </a:tc>
                <a:extLst>
                  <a:ext uri="{0D108BD9-81ED-4DB2-BD59-A6C34878D82A}">
                    <a16:rowId xmlns:a16="http://schemas.microsoft.com/office/drawing/2014/main" val="2372748054"/>
                  </a:ext>
                </a:extLst>
              </a:tr>
              <a:tr h="0">
                <a:tc>
                  <a:txBody>
                    <a:bodyPr/>
                    <a:lstStyle/>
                    <a:p>
                      <a:r>
                        <a:rPr lang="en-US" b="1"/>
                        <a:t>session_title</a:t>
                      </a:r>
                    </a:p>
                  </a:txBody>
                  <a:tcPr anchor="ctr"/>
                </a:tc>
                <a:tc>
                  <a:txBody>
                    <a:bodyPr/>
                    <a:lstStyle/>
                    <a:p>
                      <a:r>
                        <a:rPr lang="en-US" b="1"/>
                        <a:t>VARCHAR(100)</a:t>
                      </a:r>
                    </a:p>
                  </a:txBody>
                  <a:tcPr anchor="ctr"/>
                </a:tc>
                <a:tc>
                  <a:txBody>
                    <a:bodyPr/>
                    <a:lstStyle/>
                    <a:p>
                      <a:r>
                        <a:rPr lang="en-US" b="1" dirty="0"/>
                        <a:t>NOT NULL</a:t>
                      </a:r>
                    </a:p>
                  </a:txBody>
                  <a:tcPr anchor="ctr"/>
                </a:tc>
                <a:extLst>
                  <a:ext uri="{0D108BD9-81ED-4DB2-BD59-A6C34878D82A}">
                    <a16:rowId xmlns:a16="http://schemas.microsoft.com/office/drawing/2014/main" val="4014440551"/>
                  </a:ext>
                </a:extLst>
              </a:tr>
              <a:tr h="0">
                <a:tc>
                  <a:txBody>
                    <a:bodyPr/>
                    <a:lstStyle/>
                    <a:p>
                      <a:r>
                        <a:rPr lang="en-US" b="1"/>
                        <a:t>session_date</a:t>
                      </a:r>
                    </a:p>
                  </a:txBody>
                  <a:tcPr anchor="ctr"/>
                </a:tc>
                <a:tc>
                  <a:txBody>
                    <a:bodyPr/>
                    <a:lstStyle/>
                    <a:p>
                      <a:r>
                        <a:rPr lang="en-US" b="1"/>
                        <a:t>DATE</a:t>
                      </a:r>
                    </a:p>
                  </a:txBody>
                  <a:tcPr anchor="ctr"/>
                </a:tc>
                <a:tc>
                  <a:txBody>
                    <a:bodyPr/>
                    <a:lstStyle/>
                    <a:p>
                      <a:r>
                        <a:rPr lang="en-US" b="1" dirty="0"/>
                        <a:t>NOT NULL</a:t>
                      </a:r>
                    </a:p>
                  </a:txBody>
                  <a:tcPr anchor="ctr"/>
                </a:tc>
                <a:extLst>
                  <a:ext uri="{0D108BD9-81ED-4DB2-BD59-A6C34878D82A}">
                    <a16:rowId xmlns:a16="http://schemas.microsoft.com/office/drawing/2014/main" val="1401984335"/>
                  </a:ext>
                </a:extLst>
              </a:tr>
              <a:tr h="0">
                <a:tc>
                  <a:txBody>
                    <a:bodyPr/>
                    <a:lstStyle/>
                    <a:p>
                      <a:r>
                        <a:rPr lang="en-US" b="1" dirty="0"/>
                        <a:t>location</a:t>
                      </a:r>
                    </a:p>
                  </a:txBody>
                  <a:tcPr anchor="ctr"/>
                </a:tc>
                <a:tc>
                  <a:txBody>
                    <a:bodyPr/>
                    <a:lstStyle/>
                    <a:p>
                      <a:r>
                        <a:rPr lang="en-US" b="1"/>
                        <a:t>VARCHAR(100)</a:t>
                      </a:r>
                    </a:p>
                  </a:txBody>
                  <a:tcPr anchor="ctr"/>
                </a:tc>
                <a:tc>
                  <a:txBody>
                    <a:bodyPr/>
                    <a:lstStyle/>
                    <a:p>
                      <a:endParaRPr lang="en-US" b="1" dirty="0"/>
                    </a:p>
                  </a:txBody>
                  <a:tcPr anchor="ctr"/>
                </a:tc>
                <a:extLst>
                  <a:ext uri="{0D108BD9-81ED-4DB2-BD59-A6C34878D82A}">
                    <a16:rowId xmlns:a16="http://schemas.microsoft.com/office/drawing/2014/main" val="3301910362"/>
                  </a:ext>
                </a:extLst>
              </a:tr>
            </a:tbl>
          </a:graphicData>
        </a:graphic>
      </p:graphicFrame>
    </p:spTree>
    <p:extLst>
      <p:ext uri="{BB962C8B-B14F-4D97-AF65-F5344CB8AC3E}">
        <p14:creationId xmlns:p14="http://schemas.microsoft.com/office/powerpoint/2010/main" val="619608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1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2D6B9D-AD80-7C61-E33C-903D1111F13B}"/>
              </a:ext>
            </a:extLst>
          </p:cNvPr>
          <p:cNvSpPr txBox="1"/>
          <p:nvPr/>
        </p:nvSpPr>
        <p:spPr>
          <a:xfrm>
            <a:off x="3426618" y="586859"/>
            <a:ext cx="5338763" cy="707886"/>
          </a:xfrm>
          <a:prstGeom prst="rect">
            <a:avLst/>
          </a:prstGeom>
          <a:noFill/>
        </p:spPr>
        <p:txBody>
          <a:bodyPr wrap="square">
            <a:spAutoFit/>
          </a:bodyPr>
          <a:lstStyle/>
          <a:p>
            <a:r>
              <a:rPr lang="en-US" sz="40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Cascadia Code SemiBold" panose="020B0609020000020004" pitchFamily="49" charset="0"/>
                <a:ea typeface="Cascadia Code SemiBold" panose="020B0609020000020004" pitchFamily="49" charset="0"/>
                <a:cs typeface="Cascadia Code SemiBold" panose="020B0609020000020004" pitchFamily="49" charset="0"/>
              </a:rPr>
              <a:t>Relational Schema</a:t>
            </a:r>
            <a:endParaRPr lang="en-US" sz="1600" dirty="0"/>
          </a:p>
        </p:txBody>
      </p:sp>
      <p:sp>
        <p:nvSpPr>
          <p:cNvPr id="7" name="TextBox 6">
            <a:extLst>
              <a:ext uri="{FF2B5EF4-FFF2-40B4-BE49-F238E27FC236}">
                <a16:creationId xmlns:a16="http://schemas.microsoft.com/office/drawing/2014/main" id="{8F2FDC9D-99F2-9DE8-CB83-070512E04FA5}"/>
              </a:ext>
            </a:extLst>
          </p:cNvPr>
          <p:cNvSpPr txBox="1"/>
          <p:nvPr/>
        </p:nvSpPr>
        <p:spPr>
          <a:xfrm>
            <a:off x="838199" y="2094845"/>
            <a:ext cx="3095626" cy="584775"/>
          </a:xfrm>
          <a:prstGeom prst="rect">
            <a:avLst/>
          </a:prstGeom>
          <a:noFill/>
        </p:spPr>
        <p:txBody>
          <a:bodyPr wrap="square">
            <a:spAutoFit/>
          </a:bodyPr>
          <a:lstStyle/>
          <a:p>
            <a:r>
              <a:rPr lang="en-US" sz="32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scadia Code SemiBold" panose="020B0609020000020004" pitchFamily="49" charset="0"/>
                <a:ea typeface="Cascadia Code SemiBold" panose="020B0609020000020004" pitchFamily="49" charset="0"/>
                <a:cs typeface="Cascadia Code SemiBold" panose="020B0609020000020004" pitchFamily="49" charset="0"/>
              </a:rPr>
              <a:t>Registration</a:t>
            </a:r>
            <a:endParaRPr lang="en-US" sz="3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graphicFrame>
        <p:nvGraphicFramePr>
          <p:cNvPr id="2" name="Table 1">
            <a:extLst>
              <a:ext uri="{FF2B5EF4-FFF2-40B4-BE49-F238E27FC236}">
                <a16:creationId xmlns:a16="http://schemas.microsoft.com/office/drawing/2014/main" id="{29AF3D6E-26E5-1F82-B4DD-BB8D14406CD3}"/>
              </a:ext>
            </a:extLst>
          </p:cNvPr>
          <p:cNvGraphicFramePr>
            <a:graphicFrameLocks noGrp="1"/>
          </p:cNvGraphicFramePr>
          <p:nvPr>
            <p:extLst>
              <p:ext uri="{D42A27DB-BD31-4B8C-83A1-F6EECF244321}">
                <p14:modId xmlns:p14="http://schemas.microsoft.com/office/powerpoint/2010/main" val="1609746406"/>
              </p:ext>
            </p:extLst>
          </p:nvPr>
        </p:nvGraphicFramePr>
        <p:xfrm>
          <a:off x="838199" y="2717720"/>
          <a:ext cx="10515600" cy="1828800"/>
        </p:xfrm>
        <a:graphic>
          <a:graphicData uri="http://schemas.openxmlformats.org/drawingml/2006/table">
            <a:tbl>
              <a:tblPr>
                <a:tableStyleId>{775DCB02-9BB8-47FD-8907-85C794F793BA}</a:tableStyleId>
              </a:tblPr>
              <a:tblGrid>
                <a:gridCol w="3505200">
                  <a:extLst>
                    <a:ext uri="{9D8B030D-6E8A-4147-A177-3AD203B41FA5}">
                      <a16:colId xmlns:a16="http://schemas.microsoft.com/office/drawing/2014/main" val="3668895128"/>
                    </a:ext>
                  </a:extLst>
                </a:gridCol>
                <a:gridCol w="3505200">
                  <a:extLst>
                    <a:ext uri="{9D8B030D-6E8A-4147-A177-3AD203B41FA5}">
                      <a16:colId xmlns:a16="http://schemas.microsoft.com/office/drawing/2014/main" val="55382921"/>
                    </a:ext>
                  </a:extLst>
                </a:gridCol>
                <a:gridCol w="3505200">
                  <a:extLst>
                    <a:ext uri="{9D8B030D-6E8A-4147-A177-3AD203B41FA5}">
                      <a16:colId xmlns:a16="http://schemas.microsoft.com/office/drawing/2014/main" val="292791895"/>
                    </a:ext>
                  </a:extLst>
                </a:gridCol>
              </a:tblGrid>
              <a:tr h="0">
                <a:tc>
                  <a:txBody>
                    <a:bodyPr/>
                    <a:lstStyle/>
                    <a:p>
                      <a:r>
                        <a:rPr lang="en-US" b="1"/>
                        <a:t>Column Name</a:t>
                      </a:r>
                    </a:p>
                  </a:txBody>
                  <a:tcPr anchor="ctr"/>
                </a:tc>
                <a:tc>
                  <a:txBody>
                    <a:bodyPr/>
                    <a:lstStyle/>
                    <a:p>
                      <a:r>
                        <a:rPr lang="en-US" b="1"/>
                        <a:t>Data Type</a:t>
                      </a:r>
                    </a:p>
                  </a:txBody>
                  <a:tcPr anchor="ctr"/>
                </a:tc>
                <a:tc>
                  <a:txBody>
                    <a:bodyPr/>
                    <a:lstStyle/>
                    <a:p>
                      <a:r>
                        <a:rPr lang="en-US" b="1"/>
                        <a:t>Key</a:t>
                      </a:r>
                    </a:p>
                  </a:txBody>
                  <a:tcPr anchor="ctr"/>
                </a:tc>
                <a:extLst>
                  <a:ext uri="{0D108BD9-81ED-4DB2-BD59-A6C34878D82A}">
                    <a16:rowId xmlns:a16="http://schemas.microsoft.com/office/drawing/2014/main" val="3471637900"/>
                  </a:ext>
                </a:extLst>
              </a:tr>
              <a:tr h="0">
                <a:tc>
                  <a:txBody>
                    <a:bodyPr/>
                    <a:lstStyle/>
                    <a:p>
                      <a:r>
                        <a:rPr lang="en-US" b="1" dirty="0" err="1"/>
                        <a:t>registration_id</a:t>
                      </a:r>
                      <a:endParaRPr lang="en-US" b="1" dirty="0"/>
                    </a:p>
                  </a:txBody>
                  <a:tcPr anchor="ctr"/>
                </a:tc>
                <a:tc>
                  <a:txBody>
                    <a:bodyPr/>
                    <a:lstStyle/>
                    <a:p>
                      <a:r>
                        <a:rPr lang="en-US" b="1"/>
                        <a:t>INT</a:t>
                      </a:r>
                    </a:p>
                  </a:txBody>
                  <a:tcPr anchor="ctr"/>
                </a:tc>
                <a:tc>
                  <a:txBody>
                    <a:bodyPr/>
                    <a:lstStyle/>
                    <a:p>
                      <a:r>
                        <a:rPr lang="en-US" b="1"/>
                        <a:t>PK</a:t>
                      </a:r>
                    </a:p>
                  </a:txBody>
                  <a:tcPr anchor="ctr"/>
                </a:tc>
                <a:extLst>
                  <a:ext uri="{0D108BD9-81ED-4DB2-BD59-A6C34878D82A}">
                    <a16:rowId xmlns:a16="http://schemas.microsoft.com/office/drawing/2014/main" val="947082983"/>
                  </a:ext>
                </a:extLst>
              </a:tr>
              <a:tr h="0">
                <a:tc>
                  <a:txBody>
                    <a:bodyPr/>
                    <a:lstStyle/>
                    <a:p>
                      <a:r>
                        <a:rPr lang="en-US" b="1"/>
                        <a:t>student_id</a:t>
                      </a:r>
                    </a:p>
                  </a:txBody>
                  <a:tcPr anchor="ctr"/>
                </a:tc>
                <a:tc>
                  <a:txBody>
                    <a:bodyPr/>
                    <a:lstStyle/>
                    <a:p>
                      <a:r>
                        <a:rPr lang="en-US" b="1"/>
                        <a:t>INT</a:t>
                      </a:r>
                    </a:p>
                  </a:txBody>
                  <a:tcPr anchor="ctr"/>
                </a:tc>
                <a:tc>
                  <a:txBody>
                    <a:bodyPr/>
                    <a:lstStyle/>
                    <a:p>
                      <a:r>
                        <a:rPr lang="en-US" b="1"/>
                        <a:t>FK → Student(student_id)</a:t>
                      </a:r>
                    </a:p>
                  </a:txBody>
                  <a:tcPr anchor="ctr"/>
                </a:tc>
                <a:extLst>
                  <a:ext uri="{0D108BD9-81ED-4DB2-BD59-A6C34878D82A}">
                    <a16:rowId xmlns:a16="http://schemas.microsoft.com/office/drawing/2014/main" val="1497489630"/>
                  </a:ext>
                </a:extLst>
              </a:tr>
              <a:tr h="0">
                <a:tc>
                  <a:txBody>
                    <a:bodyPr/>
                    <a:lstStyle/>
                    <a:p>
                      <a:r>
                        <a:rPr lang="en-US" b="1"/>
                        <a:t>session_id</a:t>
                      </a:r>
                    </a:p>
                  </a:txBody>
                  <a:tcPr anchor="ctr"/>
                </a:tc>
                <a:tc>
                  <a:txBody>
                    <a:bodyPr/>
                    <a:lstStyle/>
                    <a:p>
                      <a:r>
                        <a:rPr lang="en-US" b="1"/>
                        <a:t>INT</a:t>
                      </a:r>
                    </a:p>
                  </a:txBody>
                  <a:tcPr anchor="ctr"/>
                </a:tc>
                <a:tc>
                  <a:txBody>
                    <a:bodyPr/>
                    <a:lstStyle/>
                    <a:p>
                      <a:r>
                        <a:rPr lang="en-US" b="1"/>
                        <a:t>FK → Session(session_id)</a:t>
                      </a:r>
                    </a:p>
                  </a:txBody>
                  <a:tcPr anchor="ctr"/>
                </a:tc>
                <a:extLst>
                  <a:ext uri="{0D108BD9-81ED-4DB2-BD59-A6C34878D82A}">
                    <a16:rowId xmlns:a16="http://schemas.microsoft.com/office/drawing/2014/main" val="3635554497"/>
                  </a:ext>
                </a:extLst>
              </a:tr>
              <a:tr h="0">
                <a:tc>
                  <a:txBody>
                    <a:bodyPr/>
                    <a:lstStyle/>
                    <a:p>
                      <a:r>
                        <a:rPr lang="en-US" b="1"/>
                        <a:t>registration_date</a:t>
                      </a:r>
                    </a:p>
                  </a:txBody>
                  <a:tcPr anchor="ctr"/>
                </a:tc>
                <a:tc>
                  <a:txBody>
                    <a:bodyPr/>
                    <a:lstStyle/>
                    <a:p>
                      <a:r>
                        <a:rPr lang="en-US" b="1"/>
                        <a:t>DATE</a:t>
                      </a:r>
                    </a:p>
                  </a:txBody>
                  <a:tcPr anchor="ctr"/>
                </a:tc>
                <a:tc>
                  <a:txBody>
                    <a:bodyPr/>
                    <a:lstStyle/>
                    <a:p>
                      <a:r>
                        <a:rPr lang="en-US" b="1" dirty="0"/>
                        <a:t>NOT NULL</a:t>
                      </a:r>
                    </a:p>
                  </a:txBody>
                  <a:tcPr anchor="ctr"/>
                </a:tc>
                <a:extLst>
                  <a:ext uri="{0D108BD9-81ED-4DB2-BD59-A6C34878D82A}">
                    <a16:rowId xmlns:a16="http://schemas.microsoft.com/office/drawing/2014/main" val="4119464752"/>
                  </a:ext>
                </a:extLst>
              </a:tr>
            </a:tbl>
          </a:graphicData>
        </a:graphic>
      </p:graphicFrame>
    </p:spTree>
    <p:extLst>
      <p:ext uri="{BB962C8B-B14F-4D97-AF65-F5344CB8AC3E}">
        <p14:creationId xmlns:p14="http://schemas.microsoft.com/office/powerpoint/2010/main" val="2038811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TotalTime>
  <Words>817</Words>
  <Application>Microsoft Office PowerPoint</Application>
  <PresentationFormat>Widescreen</PresentationFormat>
  <Paragraphs>187</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Aptos</vt:lpstr>
      <vt:lpstr>Aptos Display</vt:lpstr>
      <vt:lpstr>Arial</vt:lpstr>
      <vt:lpstr>Book Antiqua</vt:lpstr>
      <vt:lpstr>Bookman Old Style</vt:lpstr>
      <vt:lpstr>Cascadia Code SemiBold</vt:lpstr>
      <vt:lpstr>Cascadia Code SemiLight</vt:lpstr>
      <vt:lpstr>Consolas</vt:lpstr>
      <vt:lpstr>Office Theme</vt:lpstr>
      <vt:lpstr>University Students Club Sessions Registration System</vt:lpstr>
      <vt:lpstr>Content Table</vt:lpstr>
      <vt:lpstr>Project Overview</vt:lpstr>
      <vt:lpstr>Project Overview</vt:lpstr>
      <vt:lpstr>Entity-Relationship (ER) Diagram &amp; Relational Schema</vt:lpstr>
      <vt:lpstr>PowerPoint Presentation</vt:lpstr>
      <vt:lpstr>PowerPoint Presentation</vt:lpstr>
      <vt:lpstr>PowerPoint Presentation</vt:lpstr>
      <vt:lpstr>PowerPoint Presentation</vt:lpstr>
      <vt:lpstr>Normalization</vt:lpstr>
      <vt:lpstr>Normalization</vt:lpstr>
      <vt:lpstr>Normalization</vt:lpstr>
      <vt:lpstr>Normalization</vt:lpstr>
      <vt:lpstr>Normalization</vt:lpstr>
      <vt:lpstr>Normalization</vt:lpstr>
      <vt:lpstr>Queries &amp; Operations</vt:lpstr>
      <vt:lpstr>Queries &amp; Operations</vt:lpstr>
      <vt:lpstr>Queries &amp; Operations</vt:lpstr>
      <vt:lpstr>Queries &amp; Operations</vt:lpstr>
      <vt:lpstr>Queries &amp; Operations</vt:lpstr>
      <vt:lpstr>Queries &amp; Operations</vt:lpstr>
      <vt:lpstr>Application Interface</vt:lpstr>
      <vt:lpstr>Application Interface</vt:lpstr>
      <vt:lpstr>Application Interface</vt:lpstr>
      <vt:lpstr>Application Interface</vt:lpstr>
      <vt:lpstr>Challenges &amp; Lessons Learned</vt:lpstr>
      <vt:lpstr>Challenges &amp; Lessons Learned</vt:lpstr>
      <vt:lpstr>Q/A</vt:lpstr>
      <vt:lpstr>THANKS 4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S. Ahmed</dc:creator>
  <cp:lastModifiedBy>Mohammed S. Ahmed</cp:lastModifiedBy>
  <cp:revision>1</cp:revision>
  <dcterms:created xsi:type="dcterms:W3CDTF">2025-04-20T16:48:55Z</dcterms:created>
  <dcterms:modified xsi:type="dcterms:W3CDTF">2025-04-20T18:22:16Z</dcterms:modified>
</cp:coreProperties>
</file>