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9" r:id="rId1"/>
  </p:sldMasterIdLst>
  <p:notesMasterIdLst>
    <p:notesMasterId r:id="rId35"/>
  </p:notesMasterIdLst>
  <p:sldIdLst>
    <p:sldId id="256" r:id="rId2"/>
    <p:sldId id="257" r:id="rId3"/>
    <p:sldId id="292" r:id="rId4"/>
    <p:sldId id="259" r:id="rId5"/>
    <p:sldId id="293" r:id="rId6"/>
    <p:sldId id="294" r:id="rId7"/>
    <p:sldId id="262" r:id="rId8"/>
    <p:sldId id="295" r:id="rId9"/>
    <p:sldId id="264" r:id="rId10"/>
    <p:sldId id="296" r:id="rId11"/>
    <p:sldId id="266" r:id="rId12"/>
    <p:sldId id="297" r:id="rId13"/>
    <p:sldId id="272" r:id="rId14"/>
    <p:sldId id="298" r:id="rId15"/>
    <p:sldId id="268" r:id="rId16"/>
    <p:sldId id="299" r:id="rId17"/>
    <p:sldId id="306" r:id="rId18"/>
    <p:sldId id="307" r:id="rId19"/>
    <p:sldId id="274" r:id="rId20"/>
    <p:sldId id="305" r:id="rId21"/>
    <p:sldId id="300" r:id="rId22"/>
    <p:sldId id="280" r:id="rId23"/>
    <p:sldId id="301" r:id="rId24"/>
    <p:sldId id="278" r:id="rId25"/>
    <p:sldId id="302" r:id="rId26"/>
    <p:sldId id="281" r:id="rId27"/>
    <p:sldId id="303" r:id="rId28"/>
    <p:sldId id="286" r:id="rId29"/>
    <p:sldId id="304" r:id="rId30"/>
    <p:sldId id="288" r:id="rId31"/>
    <p:sldId id="289" r:id="rId32"/>
    <p:sldId id="290" r:id="rId33"/>
    <p:sldId id="29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4D7122-B85A-46A0-9708-B848BEFDB589}" type="datetimeFigureOut">
              <a:rPr lang="tr-TR" smtClean="0"/>
              <a:t>17.11.2023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3C003E-AF75-42F0-AC8F-CFCD9AF92395}" type="slidenum">
              <a:rPr lang="tr-TR" smtClean="0"/>
              <a:t>‹#›</a:t>
            </a:fld>
            <a:endParaRPr lang="tr-TR"/>
          </a:p>
        </p:txBody>
      </p:sp>
    </p:spTree>
    <p:extLst>
      <p:ext uri="{BB962C8B-B14F-4D97-AF65-F5344CB8AC3E}">
        <p14:creationId xmlns:p14="http://schemas.microsoft.com/office/powerpoint/2010/main" val="203635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EE8D4BC7-173E-4F9B-9F57-D8E1291F2FED}" type="datetimeFigureOut">
              <a:rPr lang="tr-TR" smtClean="0"/>
              <a:t>17.11.2023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DC9382-BA27-4E57-9C5F-7D55E3AB7958}"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0483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EE8D4BC7-173E-4F9B-9F57-D8E1291F2FED}" type="datetimeFigureOut">
              <a:rPr lang="tr-TR" smtClean="0"/>
              <a:t>17.11.2023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1DC9382-BA27-4E57-9C5F-7D55E3AB7958}" type="slidenum">
              <a:rPr lang="tr-TR" smtClean="0"/>
              <a:t>‹#›</a:t>
            </a:fld>
            <a:endParaRPr lang="tr-TR"/>
          </a:p>
        </p:txBody>
      </p:sp>
    </p:spTree>
    <p:extLst>
      <p:ext uri="{BB962C8B-B14F-4D97-AF65-F5344CB8AC3E}">
        <p14:creationId xmlns:p14="http://schemas.microsoft.com/office/powerpoint/2010/main" val="208336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E8D4BC7-173E-4F9B-9F57-D8E1291F2FED}" type="datetimeFigureOut">
              <a:rPr lang="tr-TR" smtClean="0"/>
              <a:t>17.11.2023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DC9382-BA27-4E57-9C5F-7D55E3AB7958}" type="slidenum">
              <a:rPr lang="tr-TR" smtClean="0"/>
              <a:t>‹#›</a:t>
            </a:fld>
            <a:endParaRPr lang="tr-TR"/>
          </a:p>
        </p:txBody>
      </p:sp>
    </p:spTree>
    <p:extLst>
      <p:ext uri="{BB962C8B-B14F-4D97-AF65-F5344CB8AC3E}">
        <p14:creationId xmlns:p14="http://schemas.microsoft.com/office/powerpoint/2010/main" val="1398389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E8D4BC7-173E-4F9B-9F57-D8E1291F2FED}" type="datetimeFigureOut">
              <a:rPr lang="tr-TR" smtClean="0"/>
              <a:t>17.11.2023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DC9382-BA27-4E57-9C5F-7D55E3AB7958}"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8770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E8D4BC7-173E-4F9B-9F57-D8E1291F2FED}" type="datetimeFigureOut">
              <a:rPr lang="tr-TR" smtClean="0"/>
              <a:t>17.11.2023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DC9382-BA27-4E57-9C5F-7D55E3AB7958}" type="slidenum">
              <a:rPr lang="tr-TR" smtClean="0"/>
              <a:t>‹#›</a:t>
            </a:fld>
            <a:endParaRPr lang="tr-TR"/>
          </a:p>
        </p:txBody>
      </p:sp>
    </p:spTree>
    <p:extLst>
      <p:ext uri="{BB962C8B-B14F-4D97-AF65-F5344CB8AC3E}">
        <p14:creationId xmlns:p14="http://schemas.microsoft.com/office/powerpoint/2010/main" val="1650485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E8D4BC7-173E-4F9B-9F57-D8E1291F2FED}" type="datetimeFigureOut">
              <a:rPr lang="tr-TR" smtClean="0"/>
              <a:t>17.11.2023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DC9382-BA27-4E57-9C5F-7D55E3AB7958}"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245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E8D4BC7-173E-4F9B-9F57-D8E1291F2FED}" type="datetimeFigureOut">
              <a:rPr lang="tr-TR" smtClean="0"/>
              <a:t>17.11.2023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DC9382-BA27-4E57-9C5F-7D55E3AB7958}" type="slidenum">
              <a:rPr lang="tr-TR" smtClean="0"/>
              <a:t>‹#›</a:t>
            </a:fld>
            <a:endParaRPr lang="tr-TR"/>
          </a:p>
        </p:txBody>
      </p:sp>
    </p:spTree>
    <p:extLst>
      <p:ext uri="{BB962C8B-B14F-4D97-AF65-F5344CB8AC3E}">
        <p14:creationId xmlns:p14="http://schemas.microsoft.com/office/powerpoint/2010/main" val="272612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E8D4BC7-173E-4F9B-9F57-D8E1291F2FED}" type="datetimeFigureOut">
              <a:rPr lang="tr-TR" smtClean="0"/>
              <a:t>17.11.2023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DC9382-BA27-4E57-9C5F-7D55E3AB7958}" type="slidenum">
              <a:rPr lang="tr-TR" smtClean="0"/>
              <a:t>‹#›</a:t>
            </a:fld>
            <a:endParaRPr lang="tr-TR"/>
          </a:p>
        </p:txBody>
      </p:sp>
    </p:spTree>
    <p:extLst>
      <p:ext uri="{BB962C8B-B14F-4D97-AF65-F5344CB8AC3E}">
        <p14:creationId xmlns:p14="http://schemas.microsoft.com/office/powerpoint/2010/main" val="2827981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E8D4BC7-173E-4F9B-9F57-D8E1291F2FED}" type="datetimeFigureOut">
              <a:rPr lang="tr-TR" smtClean="0"/>
              <a:t>17.11.2023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DC9382-BA27-4E57-9C5F-7D55E3AB7958}" type="slidenum">
              <a:rPr lang="tr-TR" smtClean="0"/>
              <a:t>‹#›</a:t>
            </a:fld>
            <a:endParaRPr lang="tr-TR"/>
          </a:p>
        </p:txBody>
      </p:sp>
    </p:spTree>
    <p:extLst>
      <p:ext uri="{BB962C8B-B14F-4D97-AF65-F5344CB8AC3E}">
        <p14:creationId xmlns:p14="http://schemas.microsoft.com/office/powerpoint/2010/main" val="94599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E8D4BC7-173E-4F9B-9F57-D8E1291F2FED}" type="datetimeFigureOut">
              <a:rPr lang="tr-TR" smtClean="0"/>
              <a:t>17.11.2023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DC9382-BA27-4E57-9C5F-7D55E3AB7958}" type="slidenum">
              <a:rPr lang="tr-TR" smtClean="0"/>
              <a:t>‹#›</a:t>
            </a:fld>
            <a:endParaRPr lang="tr-TR"/>
          </a:p>
        </p:txBody>
      </p:sp>
    </p:spTree>
    <p:extLst>
      <p:ext uri="{BB962C8B-B14F-4D97-AF65-F5344CB8AC3E}">
        <p14:creationId xmlns:p14="http://schemas.microsoft.com/office/powerpoint/2010/main" val="38726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E8D4BC7-173E-4F9B-9F57-D8E1291F2FED}" type="datetimeFigureOut">
              <a:rPr lang="tr-TR" smtClean="0"/>
              <a:t>17.11.2023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DC9382-BA27-4E57-9C5F-7D55E3AB7958}" type="slidenum">
              <a:rPr lang="tr-TR" smtClean="0"/>
              <a:t>‹#›</a:t>
            </a:fld>
            <a:endParaRPr lang="tr-TR"/>
          </a:p>
        </p:txBody>
      </p:sp>
    </p:spTree>
    <p:extLst>
      <p:ext uri="{BB962C8B-B14F-4D97-AF65-F5344CB8AC3E}">
        <p14:creationId xmlns:p14="http://schemas.microsoft.com/office/powerpoint/2010/main" val="84624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E8D4BC7-173E-4F9B-9F57-D8E1291F2FED}" type="datetimeFigureOut">
              <a:rPr lang="tr-TR" smtClean="0"/>
              <a:t>17.11.2023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1DC9382-BA27-4E57-9C5F-7D55E3AB7958}" type="slidenum">
              <a:rPr lang="tr-TR" smtClean="0"/>
              <a:t>‹#›</a:t>
            </a:fld>
            <a:endParaRPr lang="tr-TR"/>
          </a:p>
        </p:txBody>
      </p:sp>
    </p:spTree>
    <p:extLst>
      <p:ext uri="{BB962C8B-B14F-4D97-AF65-F5344CB8AC3E}">
        <p14:creationId xmlns:p14="http://schemas.microsoft.com/office/powerpoint/2010/main" val="25184341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EE8D4BC7-173E-4F9B-9F57-D8E1291F2FED}" type="datetimeFigureOut">
              <a:rPr lang="tr-TR" smtClean="0"/>
              <a:t>17.11.2023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1DC9382-BA27-4E57-9C5F-7D55E3AB7958}" type="slidenum">
              <a:rPr lang="tr-TR" smtClean="0"/>
              <a:t>‹#›</a:t>
            </a:fld>
            <a:endParaRPr lang="tr-TR"/>
          </a:p>
        </p:txBody>
      </p:sp>
    </p:spTree>
    <p:extLst>
      <p:ext uri="{BB962C8B-B14F-4D97-AF65-F5344CB8AC3E}">
        <p14:creationId xmlns:p14="http://schemas.microsoft.com/office/powerpoint/2010/main" val="1173210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EE8D4BC7-173E-4F9B-9F57-D8E1291F2FED}" type="datetimeFigureOut">
              <a:rPr lang="tr-TR" smtClean="0"/>
              <a:t>17.11.2023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1DC9382-BA27-4E57-9C5F-7D55E3AB7958}" type="slidenum">
              <a:rPr lang="tr-TR" smtClean="0"/>
              <a:t>‹#›</a:t>
            </a:fld>
            <a:endParaRPr lang="tr-TR"/>
          </a:p>
        </p:txBody>
      </p:sp>
    </p:spTree>
    <p:extLst>
      <p:ext uri="{BB962C8B-B14F-4D97-AF65-F5344CB8AC3E}">
        <p14:creationId xmlns:p14="http://schemas.microsoft.com/office/powerpoint/2010/main" val="231550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8D4BC7-173E-4F9B-9F57-D8E1291F2FED}" type="datetimeFigureOut">
              <a:rPr lang="tr-TR" smtClean="0"/>
              <a:t>17.11.2023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1DC9382-BA27-4E57-9C5F-7D55E3AB7958}" type="slidenum">
              <a:rPr lang="tr-TR" smtClean="0"/>
              <a:t>‹#›</a:t>
            </a:fld>
            <a:endParaRPr lang="tr-TR"/>
          </a:p>
        </p:txBody>
      </p:sp>
    </p:spTree>
    <p:extLst>
      <p:ext uri="{BB962C8B-B14F-4D97-AF65-F5344CB8AC3E}">
        <p14:creationId xmlns:p14="http://schemas.microsoft.com/office/powerpoint/2010/main" val="184604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E8D4BC7-173E-4F9B-9F57-D8E1291F2FED}" type="datetimeFigureOut">
              <a:rPr lang="tr-TR" smtClean="0"/>
              <a:t>17.11.2023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1DC9382-BA27-4E57-9C5F-7D55E3AB7958}" type="slidenum">
              <a:rPr lang="tr-TR" smtClean="0"/>
              <a:t>‹#›</a:t>
            </a:fld>
            <a:endParaRPr lang="tr-TR"/>
          </a:p>
        </p:txBody>
      </p:sp>
    </p:spTree>
    <p:extLst>
      <p:ext uri="{BB962C8B-B14F-4D97-AF65-F5344CB8AC3E}">
        <p14:creationId xmlns:p14="http://schemas.microsoft.com/office/powerpoint/2010/main" val="17495104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E8D4BC7-173E-4F9B-9F57-D8E1291F2FED}" type="datetimeFigureOut">
              <a:rPr lang="tr-TR" smtClean="0"/>
              <a:t>17.11.2023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1DC9382-BA27-4E57-9C5F-7D55E3AB7958}" type="slidenum">
              <a:rPr lang="tr-TR" smtClean="0"/>
              <a:t>‹#›</a:t>
            </a:fld>
            <a:endParaRPr lang="tr-TR"/>
          </a:p>
        </p:txBody>
      </p:sp>
    </p:spTree>
    <p:extLst>
      <p:ext uri="{BB962C8B-B14F-4D97-AF65-F5344CB8AC3E}">
        <p14:creationId xmlns:p14="http://schemas.microsoft.com/office/powerpoint/2010/main" val="119611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E8D4BC7-173E-4F9B-9F57-D8E1291F2FED}" type="datetimeFigureOut">
              <a:rPr lang="tr-TR" smtClean="0"/>
              <a:t>17.11.2023</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1DC9382-BA27-4E57-9C5F-7D55E3AB7958}" type="slidenum">
              <a:rPr lang="tr-TR" smtClean="0"/>
              <a:t>‹#›</a:t>
            </a:fld>
            <a:endParaRPr lang="tr-TR"/>
          </a:p>
        </p:txBody>
      </p:sp>
    </p:spTree>
    <p:extLst>
      <p:ext uri="{BB962C8B-B14F-4D97-AF65-F5344CB8AC3E}">
        <p14:creationId xmlns:p14="http://schemas.microsoft.com/office/powerpoint/2010/main" val="214912458"/>
      </p:ext>
    </p:extLst>
  </p:cSld>
  <p:clrMap bg1="dk1" tx1="lt1" bg2="dk2" tx2="lt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 id="2147483991" r:id="rId12"/>
    <p:sldLayoutId id="2147483992" r:id="rId13"/>
    <p:sldLayoutId id="2147483993" r:id="rId14"/>
    <p:sldLayoutId id="2147483994" r:id="rId15"/>
    <p:sldLayoutId id="2147483995" r:id="rId16"/>
    <p:sldLayoutId id="214748399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3032EA-D817-53C7-3EC3-64648AB3159A}"/>
              </a:ext>
            </a:extLst>
          </p:cNvPr>
          <p:cNvSpPr>
            <a:spLocks noGrp="1"/>
          </p:cNvSpPr>
          <p:nvPr>
            <p:ph type="ctrTitle"/>
          </p:nvPr>
        </p:nvSpPr>
        <p:spPr>
          <a:xfrm>
            <a:off x="1757889" y="1828800"/>
            <a:ext cx="8676222" cy="3200400"/>
          </a:xfrm>
        </p:spPr>
        <p:txBody>
          <a:bodyPr>
            <a:normAutofit/>
          </a:bodyPr>
          <a:lstStyle/>
          <a:p>
            <a:r>
              <a:rPr lang="tr-TR" b="1" i="0" dirty="0">
                <a:effectLst/>
                <a:latin typeface="Söhne"/>
              </a:rPr>
              <a:t>Nesneye Dayalı Programlama (OOP)</a:t>
            </a:r>
            <a:br>
              <a:rPr lang="tr-TR" b="1" i="0" dirty="0">
                <a:effectLst/>
                <a:latin typeface="Söhne"/>
              </a:rPr>
            </a:br>
            <a:endParaRPr lang="tr-TR" dirty="0"/>
          </a:p>
        </p:txBody>
      </p:sp>
    </p:spTree>
    <p:extLst>
      <p:ext uri="{BB962C8B-B14F-4D97-AF65-F5344CB8AC3E}">
        <p14:creationId xmlns:p14="http://schemas.microsoft.com/office/powerpoint/2010/main" val="320383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1418061-8AC1-3135-1542-E0D64F9768D2}"/>
              </a:ext>
            </a:extLst>
          </p:cNvPr>
          <p:cNvSpPr>
            <a:spLocks noGrp="1"/>
          </p:cNvSpPr>
          <p:nvPr>
            <p:ph idx="1"/>
          </p:nvPr>
        </p:nvSpPr>
        <p:spPr>
          <a:xfrm>
            <a:off x="233265" y="429208"/>
            <a:ext cx="11402007" cy="6176865"/>
          </a:xfrm>
        </p:spPr>
        <p:txBody>
          <a:bodyPr numCol="2">
            <a:noAutofit/>
          </a:bodyPr>
          <a:lstStyle/>
          <a:p>
            <a:r>
              <a:rPr lang="tr-TR" sz="1000" dirty="0">
                <a:solidFill>
                  <a:schemeClr val="tx1"/>
                </a:solidFill>
              </a:rPr>
              <a:t>#include&lt;iostream&gt;</a:t>
            </a:r>
          </a:p>
          <a:p>
            <a:r>
              <a:rPr lang="tr-TR" sz="1000" dirty="0" err="1">
                <a:solidFill>
                  <a:schemeClr val="tx1"/>
                </a:solidFill>
              </a:rPr>
              <a:t>using</a:t>
            </a:r>
            <a:r>
              <a:rPr lang="tr-TR" sz="1000" dirty="0">
                <a:solidFill>
                  <a:schemeClr val="tx1"/>
                </a:solidFill>
              </a:rPr>
              <a:t> </a:t>
            </a:r>
            <a:r>
              <a:rPr lang="tr-TR" sz="1000" dirty="0" err="1">
                <a:solidFill>
                  <a:schemeClr val="tx1"/>
                </a:solidFill>
              </a:rPr>
              <a:t>namespace</a:t>
            </a:r>
            <a:r>
              <a:rPr lang="tr-TR" sz="1000" dirty="0">
                <a:solidFill>
                  <a:schemeClr val="tx1"/>
                </a:solidFill>
              </a:rPr>
              <a:t> </a:t>
            </a:r>
            <a:r>
              <a:rPr lang="tr-TR" sz="1000" dirty="0" err="1">
                <a:solidFill>
                  <a:schemeClr val="tx1"/>
                </a:solidFill>
              </a:rPr>
              <a:t>std</a:t>
            </a:r>
            <a:r>
              <a:rPr lang="tr-TR" sz="1000" dirty="0">
                <a:solidFill>
                  <a:schemeClr val="tx1"/>
                </a:solidFill>
              </a:rPr>
              <a:t>;</a:t>
            </a:r>
          </a:p>
          <a:p>
            <a:r>
              <a:rPr lang="tr-TR" sz="1000" dirty="0" err="1">
                <a:solidFill>
                  <a:schemeClr val="tx1"/>
                </a:solidFill>
              </a:rPr>
              <a:t>class</a:t>
            </a:r>
            <a:r>
              <a:rPr lang="tr-TR" sz="1000" dirty="0">
                <a:solidFill>
                  <a:schemeClr val="tx1"/>
                </a:solidFill>
              </a:rPr>
              <a:t> BMW{</a:t>
            </a:r>
            <a:br>
              <a:rPr lang="tr-TR" sz="1000" dirty="0">
                <a:solidFill>
                  <a:schemeClr val="tx1"/>
                </a:solidFill>
              </a:rPr>
            </a:br>
            <a:r>
              <a:rPr lang="tr-TR" sz="1000" dirty="0" err="1">
                <a:solidFill>
                  <a:schemeClr val="tx1"/>
                </a:solidFill>
              </a:rPr>
              <a:t>public</a:t>
            </a:r>
            <a:r>
              <a:rPr lang="tr-TR" sz="1000" dirty="0">
                <a:solidFill>
                  <a:schemeClr val="tx1"/>
                </a:solidFill>
              </a:rPr>
              <a:t>:</a:t>
            </a:r>
          </a:p>
          <a:p>
            <a:r>
              <a:rPr lang="tr-TR" sz="1000" dirty="0">
                <a:solidFill>
                  <a:schemeClr val="tx1"/>
                </a:solidFill>
              </a:rPr>
              <a:t>	</a:t>
            </a:r>
            <a:r>
              <a:rPr lang="tr-TR" sz="1000" dirty="0" err="1">
                <a:solidFill>
                  <a:schemeClr val="tx1"/>
                </a:solidFill>
              </a:rPr>
              <a:t>void</a:t>
            </a:r>
            <a:r>
              <a:rPr lang="tr-TR" sz="1000" dirty="0">
                <a:solidFill>
                  <a:schemeClr val="tx1"/>
                </a:solidFill>
              </a:rPr>
              <a:t> SUV(){</a:t>
            </a:r>
          </a:p>
          <a:p>
            <a:r>
              <a:rPr lang="tr-TR" sz="1000" dirty="0">
                <a:solidFill>
                  <a:schemeClr val="tx1"/>
                </a:solidFill>
              </a:rPr>
              <a:t>		</a:t>
            </a:r>
            <a:r>
              <a:rPr lang="tr-TR" sz="1000" dirty="0" err="1">
                <a:solidFill>
                  <a:schemeClr val="tx1"/>
                </a:solidFill>
              </a:rPr>
              <a:t>cout</a:t>
            </a:r>
            <a:r>
              <a:rPr lang="tr-TR" sz="1000" dirty="0">
                <a:solidFill>
                  <a:schemeClr val="tx1"/>
                </a:solidFill>
              </a:rPr>
              <a:t>&lt;&lt;"5 kapılıdırlar"&lt;&lt;</a:t>
            </a:r>
            <a:r>
              <a:rPr lang="tr-TR" sz="1000" dirty="0" err="1">
                <a:solidFill>
                  <a:schemeClr val="tx1"/>
                </a:solidFill>
              </a:rPr>
              <a:t>endl</a:t>
            </a:r>
            <a:r>
              <a:rPr lang="tr-TR" sz="1000" dirty="0">
                <a:solidFill>
                  <a:schemeClr val="tx1"/>
                </a:solidFill>
              </a:rPr>
              <a:t>;</a:t>
            </a:r>
          </a:p>
          <a:p>
            <a:r>
              <a:rPr lang="tr-TR" sz="1000" dirty="0">
                <a:solidFill>
                  <a:schemeClr val="tx1"/>
                </a:solidFill>
              </a:rPr>
              <a:t>	}</a:t>
            </a:r>
          </a:p>
          <a:p>
            <a:r>
              <a:rPr lang="tr-TR" sz="1000" dirty="0">
                <a:solidFill>
                  <a:schemeClr val="tx1"/>
                </a:solidFill>
              </a:rPr>
              <a:t>	</a:t>
            </a:r>
            <a:r>
              <a:rPr lang="tr-TR" sz="1000" dirty="0" err="1">
                <a:solidFill>
                  <a:schemeClr val="tx1"/>
                </a:solidFill>
              </a:rPr>
              <a:t>void</a:t>
            </a:r>
            <a:r>
              <a:rPr lang="tr-TR" sz="1000" dirty="0">
                <a:solidFill>
                  <a:schemeClr val="tx1"/>
                </a:solidFill>
              </a:rPr>
              <a:t> Sedan(){</a:t>
            </a:r>
          </a:p>
          <a:p>
            <a:r>
              <a:rPr lang="tr-TR" sz="1000" dirty="0">
                <a:solidFill>
                  <a:schemeClr val="tx1"/>
                </a:solidFill>
              </a:rPr>
              <a:t>	    </a:t>
            </a:r>
            <a:r>
              <a:rPr lang="tr-TR" sz="1000" dirty="0" err="1">
                <a:solidFill>
                  <a:schemeClr val="tx1"/>
                </a:solidFill>
              </a:rPr>
              <a:t>cout</a:t>
            </a:r>
            <a:r>
              <a:rPr lang="tr-TR" sz="1000" dirty="0">
                <a:solidFill>
                  <a:schemeClr val="tx1"/>
                </a:solidFill>
              </a:rPr>
              <a:t>&lt;&lt;" Elektriklidirler"&lt;&lt; </a:t>
            </a:r>
            <a:r>
              <a:rPr lang="tr-TR" sz="1000" dirty="0" err="1">
                <a:solidFill>
                  <a:schemeClr val="tx1"/>
                </a:solidFill>
              </a:rPr>
              <a:t>endl</a:t>
            </a:r>
            <a:r>
              <a:rPr lang="tr-TR" sz="1000" dirty="0">
                <a:solidFill>
                  <a:schemeClr val="tx1"/>
                </a:solidFill>
              </a:rPr>
              <a:t>;</a:t>
            </a:r>
          </a:p>
          <a:p>
            <a:r>
              <a:rPr lang="tr-TR" sz="1000" dirty="0">
                <a:solidFill>
                  <a:schemeClr val="tx1"/>
                </a:solidFill>
              </a:rPr>
              <a:t>    }</a:t>
            </a:r>
          </a:p>
          <a:p>
            <a:r>
              <a:rPr lang="tr-TR" sz="1000" dirty="0">
                <a:solidFill>
                  <a:schemeClr val="tx1"/>
                </a:solidFill>
              </a:rPr>
              <a:t>};</a:t>
            </a:r>
          </a:p>
          <a:p>
            <a:r>
              <a:rPr lang="tr-TR" sz="1000" dirty="0" err="1">
                <a:solidFill>
                  <a:schemeClr val="tx1"/>
                </a:solidFill>
              </a:rPr>
              <a:t>class</a:t>
            </a:r>
            <a:r>
              <a:rPr lang="tr-TR" sz="1000" dirty="0">
                <a:solidFill>
                  <a:schemeClr val="tx1"/>
                </a:solidFill>
              </a:rPr>
              <a:t> </a:t>
            </a:r>
            <a:r>
              <a:rPr lang="tr-TR" sz="1000" dirty="0" err="1">
                <a:solidFill>
                  <a:schemeClr val="tx1"/>
                </a:solidFill>
              </a:rPr>
              <a:t>Mpacket</a:t>
            </a:r>
            <a:r>
              <a:rPr lang="tr-TR" sz="1000" dirty="0">
                <a:solidFill>
                  <a:schemeClr val="tx1"/>
                </a:solidFill>
              </a:rPr>
              <a:t> : </a:t>
            </a:r>
            <a:r>
              <a:rPr lang="tr-TR" sz="1000" dirty="0" err="1">
                <a:solidFill>
                  <a:schemeClr val="tx1"/>
                </a:solidFill>
              </a:rPr>
              <a:t>public</a:t>
            </a:r>
            <a:r>
              <a:rPr lang="tr-TR" sz="1000" dirty="0">
                <a:solidFill>
                  <a:schemeClr val="tx1"/>
                </a:solidFill>
              </a:rPr>
              <a:t> BMW{</a:t>
            </a:r>
          </a:p>
          <a:p>
            <a:r>
              <a:rPr lang="tr-TR" sz="1000" dirty="0" err="1">
                <a:solidFill>
                  <a:schemeClr val="tx1"/>
                </a:solidFill>
              </a:rPr>
              <a:t>public</a:t>
            </a:r>
            <a:r>
              <a:rPr lang="tr-TR" sz="1000" dirty="0">
                <a:solidFill>
                  <a:schemeClr val="tx1"/>
                </a:solidFill>
              </a:rPr>
              <a:t>:</a:t>
            </a:r>
          </a:p>
          <a:p>
            <a:r>
              <a:rPr lang="tr-TR" sz="1000" dirty="0">
                <a:solidFill>
                  <a:schemeClr val="tx1"/>
                </a:solidFill>
              </a:rPr>
              <a:t>	</a:t>
            </a:r>
            <a:r>
              <a:rPr lang="tr-TR" sz="1000" dirty="0" err="1">
                <a:solidFill>
                  <a:schemeClr val="tx1"/>
                </a:solidFill>
              </a:rPr>
              <a:t>void</a:t>
            </a:r>
            <a:r>
              <a:rPr lang="tr-TR" sz="1000" dirty="0">
                <a:solidFill>
                  <a:schemeClr val="tx1"/>
                </a:solidFill>
              </a:rPr>
              <a:t> </a:t>
            </a:r>
            <a:r>
              <a:rPr lang="tr-TR" sz="1000" dirty="0" err="1">
                <a:solidFill>
                  <a:schemeClr val="tx1"/>
                </a:solidFill>
              </a:rPr>
              <a:t>mpacket</a:t>
            </a:r>
            <a:r>
              <a:rPr lang="tr-TR" sz="1000" dirty="0">
                <a:solidFill>
                  <a:schemeClr val="tx1"/>
                </a:solidFill>
              </a:rPr>
              <a:t>(){</a:t>
            </a:r>
          </a:p>
          <a:p>
            <a:r>
              <a:rPr lang="tr-TR" sz="1000" dirty="0">
                <a:solidFill>
                  <a:schemeClr val="tx1"/>
                </a:solidFill>
              </a:rPr>
              <a:t>		</a:t>
            </a:r>
            <a:r>
              <a:rPr lang="tr-TR" sz="1000" dirty="0" err="1">
                <a:solidFill>
                  <a:schemeClr val="tx1"/>
                </a:solidFill>
              </a:rPr>
              <a:t>cout</a:t>
            </a:r>
            <a:r>
              <a:rPr lang="tr-TR" sz="1000" dirty="0">
                <a:solidFill>
                  <a:schemeClr val="tx1"/>
                </a:solidFill>
              </a:rPr>
              <a:t>&lt;&lt;" M paket </a:t>
            </a:r>
            <a:r>
              <a:rPr lang="tr-TR" sz="1000" dirty="0" err="1">
                <a:solidFill>
                  <a:schemeClr val="tx1"/>
                </a:solidFill>
              </a:rPr>
              <a:t>güçlendirilimiş</a:t>
            </a:r>
            <a:r>
              <a:rPr lang="tr-TR" sz="1000" dirty="0">
                <a:solidFill>
                  <a:schemeClr val="tx1"/>
                </a:solidFill>
              </a:rPr>
              <a:t> parçalar içerir"&lt;&lt;</a:t>
            </a:r>
            <a:r>
              <a:rPr lang="tr-TR" sz="1000" dirty="0" err="1">
                <a:solidFill>
                  <a:schemeClr val="tx1"/>
                </a:solidFill>
              </a:rPr>
              <a:t>endl</a:t>
            </a:r>
            <a:r>
              <a:rPr lang="tr-TR" sz="1000" dirty="0">
                <a:solidFill>
                  <a:schemeClr val="tx1"/>
                </a:solidFill>
              </a:rPr>
              <a:t>;</a:t>
            </a:r>
          </a:p>
          <a:p>
            <a:r>
              <a:rPr lang="tr-TR" sz="1000" dirty="0">
                <a:solidFill>
                  <a:schemeClr val="tx1"/>
                </a:solidFill>
              </a:rPr>
              <a:t>	}</a:t>
            </a:r>
          </a:p>
          <a:p>
            <a:r>
              <a:rPr lang="tr-TR" sz="1000" dirty="0">
                <a:solidFill>
                  <a:schemeClr val="tx1"/>
                </a:solidFill>
              </a:rPr>
              <a:t>};</a:t>
            </a:r>
          </a:p>
          <a:p>
            <a:r>
              <a:rPr lang="tr-TR" sz="1000" dirty="0" err="1">
                <a:solidFill>
                  <a:schemeClr val="tx1"/>
                </a:solidFill>
              </a:rPr>
              <a:t>class</a:t>
            </a:r>
            <a:r>
              <a:rPr lang="tr-TR" sz="1000" dirty="0">
                <a:solidFill>
                  <a:schemeClr val="tx1"/>
                </a:solidFill>
              </a:rPr>
              <a:t> </a:t>
            </a:r>
            <a:r>
              <a:rPr lang="tr-TR" sz="1000" dirty="0" err="1">
                <a:solidFill>
                  <a:schemeClr val="tx1"/>
                </a:solidFill>
              </a:rPr>
              <a:t>Xpacket</a:t>
            </a:r>
            <a:r>
              <a:rPr lang="tr-TR" sz="1000" dirty="0">
                <a:solidFill>
                  <a:schemeClr val="tx1"/>
                </a:solidFill>
              </a:rPr>
              <a:t> : </a:t>
            </a:r>
            <a:r>
              <a:rPr lang="tr-TR" sz="1000" dirty="0" err="1">
                <a:solidFill>
                  <a:schemeClr val="tx1"/>
                </a:solidFill>
              </a:rPr>
              <a:t>public</a:t>
            </a:r>
            <a:r>
              <a:rPr lang="tr-TR" sz="1000" dirty="0">
                <a:solidFill>
                  <a:schemeClr val="tx1"/>
                </a:solidFill>
              </a:rPr>
              <a:t> BMW{</a:t>
            </a:r>
          </a:p>
          <a:p>
            <a:r>
              <a:rPr lang="tr-TR" sz="1000" dirty="0" err="1">
                <a:solidFill>
                  <a:schemeClr val="tx1"/>
                </a:solidFill>
              </a:rPr>
              <a:t>public</a:t>
            </a:r>
            <a:r>
              <a:rPr lang="tr-TR" sz="1000" dirty="0">
                <a:solidFill>
                  <a:schemeClr val="tx1"/>
                </a:solidFill>
              </a:rPr>
              <a:t>:</a:t>
            </a:r>
          </a:p>
          <a:p>
            <a:r>
              <a:rPr lang="tr-TR" sz="1000" dirty="0">
                <a:solidFill>
                  <a:schemeClr val="tx1"/>
                </a:solidFill>
              </a:rPr>
              <a:t>    </a:t>
            </a:r>
            <a:r>
              <a:rPr lang="tr-TR" sz="1000" dirty="0" err="1">
                <a:solidFill>
                  <a:schemeClr val="tx1"/>
                </a:solidFill>
              </a:rPr>
              <a:t>void</a:t>
            </a:r>
            <a:r>
              <a:rPr lang="tr-TR" sz="1000" dirty="0">
                <a:solidFill>
                  <a:schemeClr val="tx1"/>
                </a:solidFill>
              </a:rPr>
              <a:t> </a:t>
            </a:r>
            <a:r>
              <a:rPr lang="tr-TR" sz="1000" dirty="0" err="1">
                <a:solidFill>
                  <a:schemeClr val="tx1"/>
                </a:solidFill>
              </a:rPr>
              <a:t>comfort</a:t>
            </a:r>
            <a:r>
              <a:rPr lang="tr-TR" sz="1000" dirty="0">
                <a:solidFill>
                  <a:schemeClr val="tx1"/>
                </a:solidFill>
              </a:rPr>
              <a:t>(){</a:t>
            </a:r>
          </a:p>
          <a:p>
            <a:r>
              <a:rPr lang="tr-TR" sz="1000" dirty="0">
                <a:solidFill>
                  <a:schemeClr val="tx1"/>
                </a:solidFill>
              </a:rPr>
              <a:t>		</a:t>
            </a:r>
            <a:r>
              <a:rPr lang="tr-TR" sz="1000" dirty="0" err="1">
                <a:solidFill>
                  <a:schemeClr val="tx1"/>
                </a:solidFill>
              </a:rPr>
              <a:t>cout</a:t>
            </a:r>
            <a:r>
              <a:rPr lang="tr-TR" sz="1000" dirty="0">
                <a:solidFill>
                  <a:schemeClr val="tx1"/>
                </a:solidFill>
              </a:rPr>
              <a:t>&lt;&lt;" X paket konfor odaklı parçalar içerir"&lt;&lt;</a:t>
            </a:r>
            <a:r>
              <a:rPr lang="tr-TR" sz="1000" dirty="0" err="1">
                <a:solidFill>
                  <a:schemeClr val="tx1"/>
                </a:solidFill>
              </a:rPr>
              <a:t>endl</a:t>
            </a:r>
            <a:r>
              <a:rPr lang="tr-TR" sz="1000" dirty="0">
                <a:solidFill>
                  <a:schemeClr val="tx1"/>
                </a:solidFill>
              </a:rPr>
              <a:t>;</a:t>
            </a:r>
          </a:p>
          <a:p>
            <a:r>
              <a:rPr lang="tr-TR" sz="1000" dirty="0">
                <a:solidFill>
                  <a:schemeClr val="tx1"/>
                </a:solidFill>
              </a:rPr>
              <a:t>		}</a:t>
            </a:r>
          </a:p>
          <a:p>
            <a:r>
              <a:rPr lang="tr-TR" sz="1000" dirty="0">
                <a:solidFill>
                  <a:schemeClr val="tx1"/>
                </a:solidFill>
              </a:rPr>
              <a:t>};</a:t>
            </a:r>
          </a:p>
          <a:p>
            <a:r>
              <a:rPr lang="tr-TR" sz="1000" dirty="0" err="1">
                <a:solidFill>
                  <a:schemeClr val="tx1"/>
                </a:solidFill>
              </a:rPr>
              <a:t>int</a:t>
            </a:r>
            <a:r>
              <a:rPr lang="tr-TR" sz="1000" dirty="0">
                <a:solidFill>
                  <a:schemeClr val="tx1"/>
                </a:solidFill>
              </a:rPr>
              <a:t> main() {</a:t>
            </a:r>
          </a:p>
          <a:p>
            <a:r>
              <a:rPr lang="tr-TR" sz="1000" dirty="0">
                <a:solidFill>
                  <a:schemeClr val="tx1"/>
                </a:solidFill>
              </a:rPr>
              <a:t>    </a:t>
            </a:r>
            <a:r>
              <a:rPr lang="tr-TR" sz="1000" dirty="0" err="1">
                <a:solidFill>
                  <a:schemeClr val="tx1"/>
                </a:solidFill>
              </a:rPr>
              <a:t>setlocale</a:t>
            </a:r>
            <a:r>
              <a:rPr lang="tr-TR" sz="1000" dirty="0">
                <a:solidFill>
                  <a:schemeClr val="tx1"/>
                </a:solidFill>
              </a:rPr>
              <a:t>(LC_ALL,"</a:t>
            </a:r>
            <a:r>
              <a:rPr lang="tr-TR" sz="1000" dirty="0" err="1">
                <a:solidFill>
                  <a:schemeClr val="tx1"/>
                </a:solidFill>
              </a:rPr>
              <a:t>turkish</a:t>
            </a:r>
            <a:r>
              <a:rPr lang="tr-TR" sz="1000" dirty="0">
                <a:solidFill>
                  <a:schemeClr val="tx1"/>
                </a:solidFill>
              </a:rPr>
              <a:t>");</a:t>
            </a:r>
          </a:p>
          <a:p>
            <a:r>
              <a:rPr lang="tr-TR" sz="1000" dirty="0">
                <a:solidFill>
                  <a:schemeClr val="tx1"/>
                </a:solidFill>
              </a:rPr>
              <a:t>		</a:t>
            </a:r>
          </a:p>
          <a:p>
            <a:r>
              <a:rPr lang="tr-TR" sz="1000" dirty="0">
                <a:solidFill>
                  <a:schemeClr val="tx1"/>
                </a:solidFill>
              </a:rPr>
              <a:t>		</a:t>
            </a:r>
            <a:r>
              <a:rPr lang="tr-TR" sz="1000" dirty="0" err="1">
                <a:solidFill>
                  <a:schemeClr val="tx1"/>
                </a:solidFill>
              </a:rPr>
              <a:t>Mpacket</a:t>
            </a:r>
            <a:r>
              <a:rPr lang="tr-TR" sz="1000" dirty="0">
                <a:solidFill>
                  <a:schemeClr val="tx1"/>
                </a:solidFill>
              </a:rPr>
              <a:t> </a:t>
            </a:r>
            <a:r>
              <a:rPr lang="tr-TR" sz="1000" dirty="0" err="1">
                <a:solidFill>
                  <a:schemeClr val="tx1"/>
                </a:solidFill>
              </a:rPr>
              <a:t>bmw</a:t>
            </a:r>
            <a:r>
              <a:rPr lang="tr-TR" sz="1000" dirty="0">
                <a:solidFill>
                  <a:schemeClr val="tx1"/>
                </a:solidFill>
              </a:rPr>
              <a:t>;</a:t>
            </a:r>
          </a:p>
          <a:p>
            <a:r>
              <a:rPr lang="tr-TR" sz="1000" dirty="0">
                <a:solidFill>
                  <a:schemeClr val="tx1"/>
                </a:solidFill>
              </a:rPr>
              <a:t>		</a:t>
            </a:r>
            <a:r>
              <a:rPr lang="tr-TR" sz="1000" dirty="0" err="1">
                <a:solidFill>
                  <a:schemeClr val="tx1"/>
                </a:solidFill>
              </a:rPr>
              <a:t>bmw.SUV</a:t>
            </a:r>
            <a:r>
              <a:rPr lang="tr-TR" sz="1000" dirty="0">
                <a:solidFill>
                  <a:schemeClr val="tx1"/>
                </a:solidFill>
              </a:rPr>
              <a:t>();</a:t>
            </a:r>
          </a:p>
          <a:p>
            <a:r>
              <a:rPr lang="tr-TR" sz="1000" dirty="0">
                <a:solidFill>
                  <a:schemeClr val="tx1"/>
                </a:solidFill>
              </a:rPr>
              <a:t>		</a:t>
            </a:r>
            <a:r>
              <a:rPr lang="tr-TR" sz="1000" dirty="0" err="1">
                <a:solidFill>
                  <a:schemeClr val="tx1"/>
                </a:solidFill>
              </a:rPr>
              <a:t>bmw.Sedan</a:t>
            </a:r>
            <a:r>
              <a:rPr lang="tr-TR" sz="1000" dirty="0">
                <a:solidFill>
                  <a:schemeClr val="tx1"/>
                </a:solidFill>
              </a:rPr>
              <a:t>();</a:t>
            </a:r>
          </a:p>
          <a:p>
            <a:r>
              <a:rPr lang="tr-TR" sz="1000" dirty="0">
                <a:solidFill>
                  <a:schemeClr val="tx1"/>
                </a:solidFill>
              </a:rPr>
              <a:t>		</a:t>
            </a:r>
            <a:r>
              <a:rPr lang="tr-TR" sz="1000" dirty="0" err="1">
                <a:solidFill>
                  <a:schemeClr val="tx1"/>
                </a:solidFill>
              </a:rPr>
              <a:t>bmw.mpacket</a:t>
            </a:r>
            <a:r>
              <a:rPr lang="tr-TR" sz="1000" dirty="0">
                <a:solidFill>
                  <a:schemeClr val="tx1"/>
                </a:solidFill>
              </a:rPr>
              <a:t>();</a:t>
            </a:r>
          </a:p>
          <a:p>
            <a:r>
              <a:rPr lang="tr-TR" sz="1000" dirty="0">
                <a:solidFill>
                  <a:schemeClr val="tx1"/>
                </a:solidFill>
              </a:rPr>
              <a:t>		</a:t>
            </a:r>
          </a:p>
          <a:p>
            <a:r>
              <a:rPr lang="tr-TR" sz="1000" dirty="0">
                <a:solidFill>
                  <a:schemeClr val="tx1"/>
                </a:solidFill>
              </a:rPr>
              <a:t>		</a:t>
            </a:r>
            <a:r>
              <a:rPr lang="tr-TR" sz="1000" dirty="0" err="1">
                <a:solidFill>
                  <a:schemeClr val="tx1"/>
                </a:solidFill>
              </a:rPr>
              <a:t>cout</a:t>
            </a:r>
            <a:r>
              <a:rPr lang="tr-TR" sz="1000" dirty="0">
                <a:solidFill>
                  <a:schemeClr val="tx1"/>
                </a:solidFill>
              </a:rPr>
              <a:t>&lt;&lt;"---------------------"&lt;&lt;</a:t>
            </a:r>
            <a:r>
              <a:rPr lang="tr-TR" sz="1000" dirty="0" err="1">
                <a:solidFill>
                  <a:schemeClr val="tx1"/>
                </a:solidFill>
              </a:rPr>
              <a:t>endl</a:t>
            </a:r>
            <a:r>
              <a:rPr lang="tr-TR" sz="1000" dirty="0">
                <a:solidFill>
                  <a:schemeClr val="tx1"/>
                </a:solidFill>
              </a:rPr>
              <a:t>;</a:t>
            </a:r>
          </a:p>
          <a:p>
            <a:r>
              <a:rPr lang="tr-TR" sz="1000" dirty="0">
                <a:solidFill>
                  <a:schemeClr val="tx1"/>
                </a:solidFill>
              </a:rPr>
              <a:t>		</a:t>
            </a:r>
            <a:r>
              <a:rPr lang="tr-TR" sz="1000" dirty="0" err="1">
                <a:solidFill>
                  <a:schemeClr val="tx1"/>
                </a:solidFill>
              </a:rPr>
              <a:t>Xpacket</a:t>
            </a:r>
            <a:r>
              <a:rPr lang="tr-TR" sz="1000" dirty="0">
                <a:solidFill>
                  <a:schemeClr val="tx1"/>
                </a:solidFill>
              </a:rPr>
              <a:t> car;</a:t>
            </a:r>
          </a:p>
          <a:p>
            <a:r>
              <a:rPr lang="tr-TR" sz="1000" dirty="0">
                <a:solidFill>
                  <a:schemeClr val="tx1"/>
                </a:solidFill>
              </a:rPr>
              <a:t>		</a:t>
            </a:r>
            <a:r>
              <a:rPr lang="tr-TR" sz="1000" dirty="0" err="1">
                <a:solidFill>
                  <a:schemeClr val="tx1"/>
                </a:solidFill>
              </a:rPr>
              <a:t>car.SUV</a:t>
            </a:r>
            <a:r>
              <a:rPr lang="tr-TR" sz="1000" dirty="0">
                <a:solidFill>
                  <a:schemeClr val="tx1"/>
                </a:solidFill>
              </a:rPr>
              <a:t>();</a:t>
            </a:r>
          </a:p>
          <a:p>
            <a:r>
              <a:rPr lang="tr-TR" sz="1000" dirty="0">
                <a:solidFill>
                  <a:schemeClr val="tx1"/>
                </a:solidFill>
              </a:rPr>
              <a:t>		</a:t>
            </a:r>
            <a:r>
              <a:rPr lang="tr-TR" sz="1000" dirty="0" err="1">
                <a:solidFill>
                  <a:schemeClr val="tx1"/>
                </a:solidFill>
              </a:rPr>
              <a:t>car.Sedan</a:t>
            </a:r>
            <a:r>
              <a:rPr lang="tr-TR" sz="1000" dirty="0">
                <a:solidFill>
                  <a:schemeClr val="tx1"/>
                </a:solidFill>
              </a:rPr>
              <a:t>();</a:t>
            </a:r>
          </a:p>
          <a:p>
            <a:r>
              <a:rPr lang="tr-TR" sz="1000" dirty="0">
                <a:solidFill>
                  <a:schemeClr val="tx1"/>
                </a:solidFill>
              </a:rPr>
              <a:t>		</a:t>
            </a:r>
            <a:r>
              <a:rPr lang="tr-TR" sz="1000" dirty="0" err="1">
                <a:solidFill>
                  <a:schemeClr val="tx1"/>
                </a:solidFill>
              </a:rPr>
              <a:t>car.comfort</a:t>
            </a:r>
            <a:r>
              <a:rPr lang="tr-TR" sz="1000" dirty="0">
                <a:solidFill>
                  <a:schemeClr val="tx1"/>
                </a:solidFill>
              </a:rPr>
              <a:t>();</a:t>
            </a:r>
          </a:p>
          <a:p>
            <a:r>
              <a:rPr lang="tr-TR" sz="1000" dirty="0">
                <a:solidFill>
                  <a:schemeClr val="tx1"/>
                </a:solidFill>
              </a:rPr>
              <a:t>		</a:t>
            </a:r>
          </a:p>
          <a:p>
            <a:r>
              <a:rPr lang="tr-TR" sz="1000" dirty="0">
                <a:solidFill>
                  <a:schemeClr val="tx1"/>
                </a:solidFill>
              </a:rPr>
              <a:t>		</a:t>
            </a:r>
            <a:r>
              <a:rPr lang="tr-TR" sz="1000" dirty="0" err="1">
                <a:solidFill>
                  <a:schemeClr val="tx1"/>
                </a:solidFill>
              </a:rPr>
              <a:t>return</a:t>
            </a:r>
            <a:r>
              <a:rPr lang="tr-TR" sz="1000" dirty="0">
                <a:solidFill>
                  <a:schemeClr val="tx1"/>
                </a:solidFill>
              </a:rPr>
              <a:t> 0;</a:t>
            </a:r>
          </a:p>
          <a:p>
            <a:r>
              <a:rPr lang="tr-TR" sz="1000" dirty="0">
                <a:solidFill>
                  <a:schemeClr val="tx1"/>
                </a:solidFill>
              </a:rPr>
              <a:t>		}</a:t>
            </a:r>
          </a:p>
          <a:p>
            <a:r>
              <a:rPr lang="tr-TR" sz="1000" dirty="0">
                <a:solidFill>
                  <a:schemeClr val="tx1"/>
                </a:solidFill>
              </a:rPr>
              <a:t>		</a:t>
            </a:r>
          </a:p>
          <a:p>
            <a:endParaRPr lang="tr-TR" sz="1000" dirty="0">
              <a:solidFill>
                <a:schemeClr val="tx1"/>
              </a:solidFill>
            </a:endParaRPr>
          </a:p>
        </p:txBody>
      </p:sp>
    </p:spTree>
    <p:extLst>
      <p:ext uri="{BB962C8B-B14F-4D97-AF65-F5344CB8AC3E}">
        <p14:creationId xmlns:p14="http://schemas.microsoft.com/office/powerpoint/2010/main" val="2266272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DDBB1D-29E3-D7CF-1BE4-A471CBD62EB2}"/>
              </a:ext>
            </a:extLst>
          </p:cNvPr>
          <p:cNvSpPr>
            <a:spLocks noGrp="1"/>
          </p:cNvSpPr>
          <p:nvPr>
            <p:ph type="title"/>
          </p:nvPr>
        </p:nvSpPr>
        <p:spPr>
          <a:xfrm>
            <a:off x="1097280" y="286603"/>
            <a:ext cx="10058400" cy="1559131"/>
          </a:xfrm>
        </p:spPr>
        <p:txBody>
          <a:bodyPr/>
          <a:lstStyle/>
          <a:p>
            <a:r>
              <a:rPr lang="tr-TR" sz="3000" b="1"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Contructor</a:t>
            </a:r>
            <a:r>
              <a:rPr lang="tr-TR" sz="30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(Yapıcı</a:t>
            </a:r>
            <a:r>
              <a:rPr lang="tr-TR" sz="3000" b="1" kern="100" dirty="0">
                <a:effectLst/>
                <a:latin typeface="Calibri" panose="020F0502020204030204" pitchFamily="34" charset="0"/>
                <a:ea typeface="Calibri" panose="020F0502020204030204" pitchFamily="34" charset="0"/>
                <a:cs typeface="Times New Roman" panose="02020603050405020304" pitchFamily="18" charset="0"/>
              </a:rPr>
              <a:t>)</a:t>
            </a:r>
            <a:br>
              <a:rPr lang="tr-TR"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ED00AA54-0F4D-7F01-82FF-ED1EA2AB2F0E}"/>
              </a:ext>
            </a:extLst>
          </p:cNvPr>
          <p:cNvSpPr>
            <a:spLocks noGrp="1"/>
          </p:cNvSpPr>
          <p:nvPr>
            <p:ph idx="1"/>
          </p:nvPr>
        </p:nvSpPr>
        <p:spPr>
          <a:xfrm>
            <a:off x="693737" y="1397000"/>
            <a:ext cx="8534400" cy="3615267"/>
          </a:xfrm>
        </p:spPr>
        <p:txBody>
          <a:bodyPr>
            <a:normAutofit fontScale="92500"/>
          </a:bodyPr>
          <a:lstStyle/>
          <a:p>
            <a:r>
              <a:rPr lang="tr-TR" sz="3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Bir sınıfın yapıcısı bu sınıfa ait nesnelerin her oluşturuluşunda çağrılır. Böylelikle bir nesne için gerçekleştirilmesi gereken tüm hazırlıklar </a:t>
            </a:r>
            <a:r>
              <a:rPr lang="tr-TR" sz="3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Constructor</a:t>
            </a:r>
            <a:r>
              <a:rPr lang="tr-TR" sz="3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fonksiyonu tarafından otomatik olarak yapılabilir. </a:t>
            </a:r>
            <a:r>
              <a:rPr lang="tr-TR" sz="3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Constructor</a:t>
            </a:r>
            <a:r>
              <a:rPr lang="tr-TR" sz="3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fonksiyonu ait olduğu sınıf ile aynı isimdedir ve fonksiyonun geri döndüreceği bir veri tipi yoktur. </a:t>
            </a:r>
            <a:r>
              <a:rPr lang="tr-TR" sz="3000" kern="0" spc="1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tr-TR" sz="3000" kern="0" spc="1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Yapıcılar çoğunlukla sınıfın </a:t>
            </a:r>
            <a:r>
              <a:rPr lang="tr-TR" sz="3000" kern="0" spc="1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public</a:t>
            </a:r>
            <a:r>
              <a:rPr lang="tr-TR" sz="3000" kern="0" spc="1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bölümünde bildiriler ancak sınıfın özel bölümünde de bildirebilirler.</a:t>
            </a:r>
            <a:endParaRPr lang="tr-TR" sz="3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966758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B72DF27-C181-51BD-E74B-1AF3A5FFFD73}"/>
              </a:ext>
            </a:extLst>
          </p:cNvPr>
          <p:cNvSpPr>
            <a:spLocks noGrp="1"/>
          </p:cNvSpPr>
          <p:nvPr>
            <p:ph idx="1"/>
          </p:nvPr>
        </p:nvSpPr>
        <p:spPr>
          <a:xfrm>
            <a:off x="684211" y="685800"/>
            <a:ext cx="10120637" cy="5500396"/>
          </a:xfrm>
        </p:spPr>
        <p:txBody>
          <a:bodyPr numCol="2">
            <a:noAutofit/>
          </a:bodyPr>
          <a:lstStyle/>
          <a:p>
            <a:r>
              <a:rPr lang="tr-TR" dirty="0">
                <a:solidFill>
                  <a:schemeClr val="tx1"/>
                </a:solidFill>
              </a:rPr>
              <a:t>#include &lt;</a:t>
            </a:r>
            <a:r>
              <a:rPr lang="tr-TR" dirty="0" err="1">
                <a:solidFill>
                  <a:schemeClr val="tx1"/>
                </a:solidFill>
              </a:rPr>
              <a:t>iostream</a:t>
            </a:r>
            <a:r>
              <a:rPr lang="tr-TR" dirty="0">
                <a:solidFill>
                  <a:schemeClr val="tx1"/>
                </a:solidFill>
              </a:rPr>
              <a:t>&gt;</a:t>
            </a:r>
          </a:p>
          <a:p>
            <a:r>
              <a:rPr lang="tr-TR" dirty="0" err="1">
                <a:solidFill>
                  <a:schemeClr val="tx1"/>
                </a:solidFill>
              </a:rPr>
              <a:t>using</a:t>
            </a:r>
            <a:r>
              <a:rPr lang="tr-TR" dirty="0">
                <a:solidFill>
                  <a:schemeClr val="tx1"/>
                </a:solidFill>
              </a:rPr>
              <a:t> </a:t>
            </a:r>
            <a:r>
              <a:rPr lang="tr-TR" dirty="0" err="1">
                <a:solidFill>
                  <a:schemeClr val="tx1"/>
                </a:solidFill>
              </a:rPr>
              <a:t>namespace</a:t>
            </a:r>
            <a:r>
              <a:rPr lang="tr-TR" dirty="0">
                <a:solidFill>
                  <a:schemeClr val="tx1"/>
                </a:solidFill>
              </a:rPr>
              <a:t> </a:t>
            </a:r>
            <a:r>
              <a:rPr lang="tr-TR" dirty="0" err="1">
                <a:solidFill>
                  <a:schemeClr val="tx1"/>
                </a:solidFill>
              </a:rPr>
              <a:t>std</a:t>
            </a:r>
            <a:r>
              <a:rPr lang="tr-TR" dirty="0">
                <a:solidFill>
                  <a:schemeClr val="tx1"/>
                </a:solidFill>
              </a:rPr>
              <a:t>;</a:t>
            </a:r>
          </a:p>
          <a:p>
            <a:endParaRPr lang="tr-TR" dirty="0">
              <a:solidFill>
                <a:schemeClr val="tx1"/>
              </a:solidFill>
            </a:endParaRPr>
          </a:p>
          <a:p>
            <a:r>
              <a:rPr lang="tr-TR" dirty="0" err="1">
                <a:solidFill>
                  <a:schemeClr val="tx1"/>
                </a:solidFill>
              </a:rPr>
              <a:t>class</a:t>
            </a:r>
            <a:r>
              <a:rPr lang="tr-TR" dirty="0">
                <a:solidFill>
                  <a:schemeClr val="tx1"/>
                </a:solidFill>
              </a:rPr>
              <a:t> Araba {</a:t>
            </a:r>
          </a:p>
          <a:p>
            <a:r>
              <a:rPr lang="tr-TR" dirty="0" err="1">
                <a:solidFill>
                  <a:schemeClr val="tx1"/>
                </a:solidFill>
              </a:rPr>
              <a:t>public</a:t>
            </a:r>
            <a:r>
              <a:rPr lang="tr-TR" dirty="0">
                <a:solidFill>
                  <a:schemeClr val="tx1"/>
                </a:solidFill>
              </a:rPr>
              <a:t>:</a:t>
            </a:r>
          </a:p>
          <a:p>
            <a:r>
              <a:rPr lang="tr-TR" dirty="0">
                <a:solidFill>
                  <a:schemeClr val="tx1"/>
                </a:solidFill>
              </a:rPr>
              <a:t>// </a:t>
            </a:r>
            <a:r>
              <a:rPr lang="tr-TR" dirty="0" err="1">
                <a:solidFill>
                  <a:schemeClr val="tx1"/>
                </a:solidFill>
              </a:rPr>
              <a:t>Constructor</a:t>
            </a:r>
            <a:endParaRPr lang="tr-TR" dirty="0">
              <a:solidFill>
                <a:schemeClr val="tx1"/>
              </a:solidFill>
            </a:endParaRPr>
          </a:p>
          <a:p>
            <a:r>
              <a:rPr lang="tr-TR" dirty="0">
                <a:solidFill>
                  <a:schemeClr val="tx1"/>
                </a:solidFill>
              </a:rPr>
              <a:t>	Araba() {</a:t>
            </a:r>
          </a:p>
          <a:p>
            <a:r>
              <a:rPr lang="tr-TR" dirty="0">
                <a:solidFill>
                  <a:schemeClr val="tx1"/>
                </a:solidFill>
              </a:rPr>
              <a:t>		</a:t>
            </a:r>
            <a:r>
              <a:rPr lang="tr-TR" dirty="0" err="1">
                <a:solidFill>
                  <a:schemeClr val="tx1"/>
                </a:solidFill>
              </a:rPr>
              <a:t>cout</a:t>
            </a:r>
            <a:r>
              <a:rPr lang="tr-TR" dirty="0">
                <a:solidFill>
                  <a:schemeClr val="tx1"/>
                </a:solidFill>
              </a:rPr>
              <a:t> &lt;&lt; "Araba oluşturuldu!" &lt;&lt; </a:t>
            </a:r>
            <a:r>
              <a:rPr lang="tr-TR" dirty="0" err="1">
                <a:solidFill>
                  <a:schemeClr val="tx1"/>
                </a:solidFill>
              </a:rPr>
              <a:t>endl</a:t>
            </a:r>
            <a:r>
              <a:rPr lang="tr-TR" dirty="0">
                <a:solidFill>
                  <a:schemeClr val="tx1"/>
                </a:solidFill>
              </a:rPr>
              <a:t>;</a:t>
            </a:r>
          </a:p>
          <a:p>
            <a:r>
              <a:rPr lang="tr-TR" dirty="0">
                <a:solidFill>
                  <a:schemeClr val="tx1"/>
                </a:solidFill>
              </a:rPr>
              <a:t>		}    </a:t>
            </a:r>
          </a:p>
          <a:p>
            <a:r>
              <a:rPr lang="tr-TR" dirty="0">
                <a:solidFill>
                  <a:schemeClr val="tx1"/>
                </a:solidFill>
              </a:rPr>
              <a:t>};</a:t>
            </a:r>
          </a:p>
          <a:p>
            <a:r>
              <a:rPr lang="tr-TR" dirty="0">
                <a:solidFill>
                  <a:schemeClr val="tx1"/>
                </a:solidFill>
              </a:rPr>
              <a:t>		</a:t>
            </a:r>
          </a:p>
          <a:p>
            <a:r>
              <a:rPr lang="tr-TR" dirty="0">
                <a:solidFill>
                  <a:schemeClr val="tx1"/>
                </a:solidFill>
              </a:rPr>
              <a:t>	</a:t>
            </a:r>
            <a:r>
              <a:rPr lang="tr-TR" dirty="0" err="1">
                <a:solidFill>
                  <a:schemeClr val="tx1"/>
                </a:solidFill>
              </a:rPr>
              <a:t>int</a:t>
            </a:r>
            <a:r>
              <a:rPr lang="tr-TR" dirty="0">
                <a:solidFill>
                  <a:schemeClr val="tx1"/>
                </a:solidFill>
              </a:rPr>
              <a:t> main() {</a:t>
            </a:r>
          </a:p>
          <a:p>
            <a:r>
              <a:rPr lang="tr-TR" dirty="0">
                <a:solidFill>
                  <a:schemeClr val="tx1"/>
                </a:solidFill>
              </a:rPr>
              <a:t>		// Araba sınıfından bir nesne oluşturulduğunda </a:t>
            </a:r>
            <a:r>
              <a:rPr lang="tr-TR" dirty="0" err="1">
                <a:solidFill>
                  <a:schemeClr val="tx1"/>
                </a:solidFill>
              </a:rPr>
              <a:t>constructor</a:t>
            </a:r>
            <a:r>
              <a:rPr lang="tr-TR" dirty="0">
                <a:solidFill>
                  <a:schemeClr val="tx1"/>
                </a:solidFill>
              </a:rPr>
              <a:t> çağrılır.</a:t>
            </a:r>
          </a:p>
          <a:p>
            <a:r>
              <a:rPr lang="tr-TR" dirty="0">
                <a:solidFill>
                  <a:schemeClr val="tx1"/>
                </a:solidFill>
              </a:rPr>
              <a:t>	 	Araba </a:t>
            </a:r>
            <a:r>
              <a:rPr lang="tr-TR" dirty="0" err="1">
                <a:solidFill>
                  <a:schemeClr val="tx1"/>
                </a:solidFill>
              </a:rPr>
              <a:t>araba</a:t>
            </a:r>
            <a:r>
              <a:rPr lang="tr-TR" dirty="0">
                <a:solidFill>
                  <a:schemeClr val="tx1"/>
                </a:solidFill>
              </a:rPr>
              <a:t>;</a:t>
            </a:r>
          </a:p>
          <a:p>
            <a:r>
              <a:rPr lang="tr-TR" dirty="0">
                <a:solidFill>
                  <a:schemeClr val="tx1"/>
                </a:solidFill>
              </a:rPr>
              <a:t>		 </a:t>
            </a:r>
            <a:r>
              <a:rPr lang="tr-TR" dirty="0" err="1">
                <a:solidFill>
                  <a:schemeClr val="tx1"/>
                </a:solidFill>
              </a:rPr>
              <a:t>return</a:t>
            </a:r>
            <a:r>
              <a:rPr lang="tr-TR" dirty="0">
                <a:solidFill>
                  <a:schemeClr val="tx1"/>
                </a:solidFill>
              </a:rPr>
              <a:t> 0;</a:t>
            </a:r>
          </a:p>
          <a:p>
            <a:r>
              <a:rPr lang="tr-TR" dirty="0">
                <a:solidFill>
                  <a:schemeClr val="tx1"/>
                </a:solidFill>
              </a:rPr>
              <a:t>		 }</a:t>
            </a:r>
          </a:p>
          <a:p>
            <a:endParaRPr lang="tr-TR" dirty="0">
              <a:solidFill>
                <a:schemeClr val="tx1"/>
              </a:solidFill>
            </a:endParaRPr>
          </a:p>
        </p:txBody>
      </p:sp>
    </p:spTree>
    <p:extLst>
      <p:ext uri="{BB962C8B-B14F-4D97-AF65-F5344CB8AC3E}">
        <p14:creationId xmlns:p14="http://schemas.microsoft.com/office/powerpoint/2010/main" val="2301794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BEBBAD-5671-6F5C-3DBE-1BF1ECCBA113}"/>
              </a:ext>
            </a:extLst>
          </p:cNvPr>
          <p:cNvSpPr>
            <a:spLocks noGrp="1"/>
          </p:cNvSpPr>
          <p:nvPr>
            <p:ph type="title"/>
          </p:nvPr>
        </p:nvSpPr>
        <p:spPr/>
        <p:txBody>
          <a:bodyPr>
            <a:normAutofit/>
          </a:bodyPr>
          <a:lstStyle/>
          <a:p>
            <a:r>
              <a:rPr lang="tr-TR" sz="3000" b="1" i="0" dirty="0">
                <a:solidFill>
                  <a:schemeClr val="tx1"/>
                </a:solidFill>
                <a:effectLst/>
                <a:latin typeface="Söhne"/>
              </a:rPr>
              <a:t>Parametre Alan </a:t>
            </a:r>
            <a:r>
              <a:rPr lang="tr-TR" sz="3000" b="1" i="0" dirty="0" err="1">
                <a:solidFill>
                  <a:schemeClr val="tx1"/>
                </a:solidFill>
                <a:effectLst/>
                <a:latin typeface="Söhne"/>
              </a:rPr>
              <a:t>Constructorlar</a:t>
            </a:r>
            <a:endParaRPr lang="tr-TR" sz="3000" b="1" dirty="0">
              <a:solidFill>
                <a:schemeClr val="tx1"/>
              </a:solidFill>
            </a:endParaRPr>
          </a:p>
        </p:txBody>
      </p:sp>
      <p:sp>
        <p:nvSpPr>
          <p:cNvPr id="3" name="İçerik Yer Tutucusu 2">
            <a:extLst>
              <a:ext uri="{FF2B5EF4-FFF2-40B4-BE49-F238E27FC236}">
                <a16:creationId xmlns:a16="http://schemas.microsoft.com/office/drawing/2014/main" id="{00463A98-DEED-5A36-B5DB-CBE10C7D1CEB}"/>
              </a:ext>
            </a:extLst>
          </p:cNvPr>
          <p:cNvSpPr>
            <a:spLocks noGrp="1"/>
          </p:cNvSpPr>
          <p:nvPr>
            <p:ph idx="1"/>
          </p:nvPr>
        </p:nvSpPr>
        <p:spPr/>
        <p:txBody>
          <a:bodyPr>
            <a:normAutofit lnSpcReduction="10000"/>
          </a:bodyPr>
          <a:lstStyle/>
          <a:p>
            <a:pPr algn="l"/>
            <a:r>
              <a:rPr lang="tr-TR" sz="2500" b="0" i="0" dirty="0">
                <a:solidFill>
                  <a:schemeClr val="tx1"/>
                </a:solidFill>
                <a:effectLst/>
              </a:rPr>
              <a:t>Bir sınıf içinde bir nesne oluşturulurken, bu nesnenin başlatılması için kullanılan bir tür kurucu fonksiyondur.</a:t>
            </a:r>
          </a:p>
          <a:p>
            <a:pPr algn="l"/>
            <a:r>
              <a:rPr lang="tr-TR" sz="2500" b="0" i="0" dirty="0">
                <a:solidFill>
                  <a:schemeClr val="tx1"/>
                </a:solidFill>
                <a:effectLst/>
              </a:rPr>
              <a:t>Bir parametreli kurucu fonksiyon, nesne oluşturulurken belirli değerlerin veya bilgilerin sınıfa iletilmesini sağlar. Bu değerler, oluşturulan nesnenin başlangıç durumunu belirlemek için kullanılabilir. Bu parametreler, genellikle sınıfın özelliklerini (</a:t>
            </a:r>
            <a:r>
              <a:rPr lang="tr-TR" sz="2500" b="0" i="0" dirty="0" err="1">
                <a:solidFill>
                  <a:schemeClr val="tx1"/>
                </a:solidFill>
                <a:effectLst/>
              </a:rPr>
              <a:t>class</a:t>
            </a:r>
            <a:r>
              <a:rPr lang="tr-TR" sz="2500" b="0" i="0" dirty="0">
                <a:solidFill>
                  <a:schemeClr val="tx1"/>
                </a:solidFill>
                <a:effectLst/>
              </a:rPr>
              <a:t> </a:t>
            </a:r>
            <a:r>
              <a:rPr lang="tr-TR" sz="2500" b="0" i="0" dirty="0" err="1">
                <a:solidFill>
                  <a:schemeClr val="tx1"/>
                </a:solidFill>
                <a:effectLst/>
              </a:rPr>
              <a:t>members</a:t>
            </a:r>
            <a:r>
              <a:rPr lang="tr-TR" sz="2500" b="0" i="0" dirty="0">
                <a:solidFill>
                  <a:schemeClr val="tx1"/>
                </a:solidFill>
                <a:effectLst/>
              </a:rPr>
              <a:t>) veya niteliklerini belirlemek için kullanılır.</a:t>
            </a:r>
          </a:p>
          <a:p>
            <a:endParaRPr lang="tr-TR" dirty="0"/>
          </a:p>
        </p:txBody>
      </p:sp>
    </p:spTree>
    <p:extLst>
      <p:ext uri="{BB962C8B-B14F-4D97-AF65-F5344CB8AC3E}">
        <p14:creationId xmlns:p14="http://schemas.microsoft.com/office/powerpoint/2010/main" val="2353786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1A69A87-95B3-7E41-1CDB-DB8D575A6B59}"/>
              </a:ext>
            </a:extLst>
          </p:cNvPr>
          <p:cNvSpPr>
            <a:spLocks noGrp="1"/>
          </p:cNvSpPr>
          <p:nvPr>
            <p:ph idx="1"/>
          </p:nvPr>
        </p:nvSpPr>
        <p:spPr>
          <a:xfrm>
            <a:off x="233265" y="317241"/>
            <a:ext cx="11635273" cy="6335485"/>
          </a:xfrm>
        </p:spPr>
        <p:txBody>
          <a:bodyPr numCol="2">
            <a:noAutofit/>
          </a:bodyPr>
          <a:lstStyle/>
          <a:p>
            <a:r>
              <a:rPr lang="tr-TR" sz="1200" dirty="0">
                <a:solidFill>
                  <a:schemeClr val="tx1"/>
                </a:solidFill>
              </a:rPr>
              <a:t>//</a:t>
            </a:r>
            <a:r>
              <a:rPr lang="tr-TR" sz="1200" dirty="0" err="1">
                <a:solidFill>
                  <a:schemeClr val="tx1"/>
                </a:solidFill>
              </a:rPr>
              <a:t>constructor</a:t>
            </a:r>
            <a:r>
              <a:rPr lang="tr-TR" sz="1200" dirty="0">
                <a:solidFill>
                  <a:schemeClr val="tx1"/>
                </a:solidFill>
              </a:rPr>
              <a:t>-</a:t>
            </a:r>
          </a:p>
          <a:p>
            <a:r>
              <a:rPr lang="tr-TR" sz="1200" dirty="0">
                <a:solidFill>
                  <a:schemeClr val="tx1"/>
                </a:solidFill>
              </a:rPr>
              <a:t>#include &lt;</a:t>
            </a:r>
            <a:r>
              <a:rPr lang="tr-TR" sz="1200" dirty="0" err="1">
                <a:solidFill>
                  <a:schemeClr val="tx1"/>
                </a:solidFill>
              </a:rPr>
              <a:t>iostream</a:t>
            </a:r>
            <a:r>
              <a:rPr lang="tr-TR" sz="1200" dirty="0">
                <a:solidFill>
                  <a:schemeClr val="tx1"/>
                </a:solidFill>
              </a:rPr>
              <a:t>&gt;</a:t>
            </a:r>
          </a:p>
          <a:p>
            <a:r>
              <a:rPr lang="tr-TR" sz="1200" dirty="0">
                <a:solidFill>
                  <a:schemeClr val="tx1"/>
                </a:solidFill>
              </a:rPr>
              <a:t>#include &lt;</a:t>
            </a:r>
            <a:r>
              <a:rPr lang="tr-TR" sz="1200" dirty="0" err="1">
                <a:solidFill>
                  <a:schemeClr val="tx1"/>
                </a:solidFill>
              </a:rPr>
              <a:t>string.h</a:t>
            </a:r>
            <a:r>
              <a:rPr lang="tr-TR" sz="1200" dirty="0">
                <a:solidFill>
                  <a:schemeClr val="tx1"/>
                </a:solidFill>
              </a:rPr>
              <a:t>&gt;</a:t>
            </a:r>
          </a:p>
          <a:p>
            <a:r>
              <a:rPr lang="tr-TR" sz="1200" dirty="0" err="1">
                <a:solidFill>
                  <a:schemeClr val="tx1"/>
                </a:solidFill>
              </a:rPr>
              <a:t>using</a:t>
            </a:r>
            <a:r>
              <a:rPr lang="tr-TR" sz="1200" dirty="0">
                <a:solidFill>
                  <a:schemeClr val="tx1"/>
                </a:solidFill>
              </a:rPr>
              <a:t> </a:t>
            </a:r>
            <a:r>
              <a:rPr lang="tr-TR" sz="1200" dirty="0" err="1">
                <a:solidFill>
                  <a:schemeClr val="tx1"/>
                </a:solidFill>
              </a:rPr>
              <a:t>namespace</a:t>
            </a:r>
            <a:r>
              <a:rPr lang="tr-TR" sz="1200" dirty="0">
                <a:solidFill>
                  <a:schemeClr val="tx1"/>
                </a:solidFill>
              </a:rPr>
              <a:t> </a:t>
            </a:r>
            <a:r>
              <a:rPr lang="tr-TR" sz="1200" dirty="0" err="1">
                <a:solidFill>
                  <a:schemeClr val="tx1"/>
                </a:solidFill>
              </a:rPr>
              <a:t>std</a:t>
            </a:r>
            <a:r>
              <a:rPr lang="tr-TR" sz="1200" dirty="0">
                <a:solidFill>
                  <a:schemeClr val="tx1"/>
                </a:solidFill>
              </a:rPr>
              <a:t>;</a:t>
            </a:r>
          </a:p>
          <a:p>
            <a:endParaRPr lang="tr-TR" sz="1200" dirty="0">
              <a:solidFill>
                <a:schemeClr val="tx1"/>
              </a:solidFill>
            </a:endParaRPr>
          </a:p>
          <a:p>
            <a:r>
              <a:rPr lang="tr-TR" sz="1200" dirty="0" err="1">
                <a:solidFill>
                  <a:schemeClr val="tx1"/>
                </a:solidFill>
              </a:rPr>
              <a:t>class</a:t>
            </a:r>
            <a:r>
              <a:rPr lang="tr-TR" sz="1200" dirty="0">
                <a:solidFill>
                  <a:schemeClr val="tx1"/>
                </a:solidFill>
              </a:rPr>
              <a:t> insan {</a:t>
            </a:r>
          </a:p>
          <a:p>
            <a:r>
              <a:rPr lang="tr-TR" sz="1200" dirty="0" err="1">
                <a:solidFill>
                  <a:schemeClr val="tx1"/>
                </a:solidFill>
              </a:rPr>
              <a:t>private</a:t>
            </a:r>
            <a:r>
              <a:rPr lang="tr-TR" sz="1200" dirty="0">
                <a:solidFill>
                  <a:schemeClr val="tx1"/>
                </a:solidFill>
              </a:rPr>
              <a:t>:</a:t>
            </a:r>
          </a:p>
          <a:p>
            <a:r>
              <a:rPr lang="tr-TR" sz="1200" dirty="0">
                <a:solidFill>
                  <a:schemeClr val="tx1"/>
                </a:solidFill>
              </a:rPr>
              <a:t>	</a:t>
            </a:r>
            <a:r>
              <a:rPr lang="tr-TR" sz="1200" dirty="0" err="1">
                <a:solidFill>
                  <a:schemeClr val="tx1"/>
                </a:solidFill>
              </a:rPr>
              <a:t>string</a:t>
            </a:r>
            <a:r>
              <a:rPr lang="tr-TR" sz="1200" dirty="0">
                <a:solidFill>
                  <a:schemeClr val="tx1"/>
                </a:solidFill>
              </a:rPr>
              <a:t> isim;</a:t>
            </a:r>
          </a:p>
          <a:p>
            <a:r>
              <a:rPr lang="tr-TR" sz="1200" dirty="0">
                <a:solidFill>
                  <a:schemeClr val="tx1"/>
                </a:solidFill>
              </a:rPr>
              <a:t>	</a:t>
            </a:r>
            <a:r>
              <a:rPr lang="tr-TR" sz="1200" dirty="0" err="1">
                <a:solidFill>
                  <a:schemeClr val="tx1"/>
                </a:solidFill>
              </a:rPr>
              <a:t>int</a:t>
            </a:r>
            <a:r>
              <a:rPr lang="tr-TR" sz="1200" dirty="0">
                <a:solidFill>
                  <a:schemeClr val="tx1"/>
                </a:solidFill>
              </a:rPr>
              <a:t> yas;</a:t>
            </a:r>
          </a:p>
          <a:p>
            <a:r>
              <a:rPr lang="tr-TR" sz="1200" dirty="0">
                <a:solidFill>
                  <a:schemeClr val="tx1"/>
                </a:solidFill>
              </a:rPr>
              <a:t>	</a:t>
            </a:r>
            <a:r>
              <a:rPr lang="tr-TR" sz="1200" dirty="0" err="1">
                <a:solidFill>
                  <a:schemeClr val="tx1"/>
                </a:solidFill>
              </a:rPr>
              <a:t>int</a:t>
            </a:r>
            <a:r>
              <a:rPr lang="tr-TR" sz="1200" dirty="0">
                <a:solidFill>
                  <a:schemeClr val="tx1"/>
                </a:solidFill>
              </a:rPr>
              <a:t> boy;</a:t>
            </a:r>
          </a:p>
          <a:p>
            <a:r>
              <a:rPr lang="tr-TR" sz="1200" dirty="0" err="1">
                <a:solidFill>
                  <a:schemeClr val="tx1"/>
                </a:solidFill>
              </a:rPr>
              <a:t>public</a:t>
            </a:r>
            <a:r>
              <a:rPr lang="tr-TR" sz="1200" dirty="0">
                <a:solidFill>
                  <a:schemeClr val="tx1"/>
                </a:solidFill>
              </a:rPr>
              <a:t>:</a:t>
            </a:r>
          </a:p>
          <a:p>
            <a:r>
              <a:rPr lang="tr-TR" sz="1200" dirty="0">
                <a:solidFill>
                  <a:schemeClr val="tx1"/>
                </a:solidFill>
              </a:rPr>
              <a:t>	insan(</a:t>
            </a:r>
            <a:r>
              <a:rPr lang="tr-TR" sz="1200" dirty="0" err="1">
                <a:solidFill>
                  <a:schemeClr val="tx1"/>
                </a:solidFill>
              </a:rPr>
              <a:t>string</a:t>
            </a:r>
            <a:r>
              <a:rPr lang="tr-TR" sz="1200" dirty="0">
                <a:solidFill>
                  <a:schemeClr val="tx1"/>
                </a:solidFill>
              </a:rPr>
              <a:t> name, </a:t>
            </a:r>
            <a:r>
              <a:rPr lang="tr-TR" sz="1200" dirty="0" err="1">
                <a:solidFill>
                  <a:schemeClr val="tx1"/>
                </a:solidFill>
              </a:rPr>
              <a:t>int</a:t>
            </a:r>
            <a:r>
              <a:rPr lang="tr-TR" sz="1200" dirty="0">
                <a:solidFill>
                  <a:schemeClr val="tx1"/>
                </a:solidFill>
              </a:rPr>
              <a:t> </a:t>
            </a:r>
            <a:r>
              <a:rPr lang="tr-TR" sz="1200" dirty="0" err="1">
                <a:solidFill>
                  <a:schemeClr val="tx1"/>
                </a:solidFill>
              </a:rPr>
              <a:t>age</a:t>
            </a:r>
            <a:r>
              <a:rPr lang="tr-TR" sz="1200" dirty="0">
                <a:solidFill>
                  <a:schemeClr val="tx1"/>
                </a:solidFill>
              </a:rPr>
              <a:t>, </a:t>
            </a:r>
            <a:r>
              <a:rPr lang="tr-TR" sz="1200" dirty="0" err="1">
                <a:solidFill>
                  <a:schemeClr val="tx1"/>
                </a:solidFill>
              </a:rPr>
              <a:t>int</a:t>
            </a:r>
            <a:r>
              <a:rPr lang="tr-TR" sz="1200" dirty="0">
                <a:solidFill>
                  <a:schemeClr val="tx1"/>
                </a:solidFill>
              </a:rPr>
              <a:t> size);</a:t>
            </a:r>
          </a:p>
          <a:p>
            <a:r>
              <a:rPr lang="tr-TR" sz="1200" dirty="0">
                <a:solidFill>
                  <a:schemeClr val="tx1"/>
                </a:solidFill>
              </a:rPr>
              <a:t>	</a:t>
            </a:r>
          </a:p>
          <a:p>
            <a:r>
              <a:rPr lang="tr-TR" sz="1200" dirty="0">
                <a:solidFill>
                  <a:schemeClr val="tx1"/>
                </a:solidFill>
              </a:rPr>
              <a:t>	</a:t>
            </a:r>
            <a:r>
              <a:rPr lang="tr-TR" sz="1200" dirty="0" err="1">
                <a:solidFill>
                  <a:schemeClr val="tx1"/>
                </a:solidFill>
              </a:rPr>
              <a:t>string</a:t>
            </a:r>
            <a:r>
              <a:rPr lang="tr-TR" sz="1200" dirty="0">
                <a:solidFill>
                  <a:schemeClr val="tx1"/>
                </a:solidFill>
              </a:rPr>
              <a:t> </a:t>
            </a:r>
            <a:r>
              <a:rPr lang="tr-TR" sz="1200" dirty="0" err="1">
                <a:solidFill>
                  <a:schemeClr val="tx1"/>
                </a:solidFill>
              </a:rPr>
              <a:t>getName</a:t>
            </a:r>
            <a:r>
              <a:rPr lang="tr-TR" sz="1200" dirty="0">
                <a:solidFill>
                  <a:schemeClr val="tx1"/>
                </a:solidFill>
              </a:rPr>
              <a:t>() {</a:t>
            </a:r>
          </a:p>
          <a:p>
            <a:r>
              <a:rPr lang="tr-TR" sz="1200" dirty="0">
                <a:solidFill>
                  <a:schemeClr val="tx1"/>
                </a:solidFill>
              </a:rPr>
              <a:t>		</a:t>
            </a:r>
            <a:r>
              <a:rPr lang="tr-TR" sz="1200" dirty="0" err="1">
                <a:solidFill>
                  <a:schemeClr val="tx1"/>
                </a:solidFill>
              </a:rPr>
              <a:t>return</a:t>
            </a:r>
            <a:r>
              <a:rPr lang="tr-TR" sz="1200" dirty="0">
                <a:solidFill>
                  <a:schemeClr val="tx1"/>
                </a:solidFill>
              </a:rPr>
              <a:t> isim;</a:t>
            </a:r>
          </a:p>
          <a:p>
            <a:r>
              <a:rPr lang="tr-TR" sz="1200" dirty="0">
                <a:solidFill>
                  <a:schemeClr val="tx1"/>
                </a:solidFill>
              </a:rPr>
              <a:t>	}</a:t>
            </a:r>
          </a:p>
          <a:p>
            <a:r>
              <a:rPr lang="tr-TR" sz="1200" dirty="0">
                <a:solidFill>
                  <a:schemeClr val="tx1"/>
                </a:solidFill>
              </a:rPr>
              <a:t>	</a:t>
            </a:r>
            <a:r>
              <a:rPr lang="tr-TR" sz="1200" dirty="0" err="1">
                <a:solidFill>
                  <a:schemeClr val="tx1"/>
                </a:solidFill>
              </a:rPr>
              <a:t>int</a:t>
            </a:r>
            <a:r>
              <a:rPr lang="tr-TR" sz="1200" dirty="0">
                <a:solidFill>
                  <a:schemeClr val="tx1"/>
                </a:solidFill>
              </a:rPr>
              <a:t> </a:t>
            </a:r>
            <a:r>
              <a:rPr lang="tr-TR" sz="1200" dirty="0" err="1">
                <a:solidFill>
                  <a:schemeClr val="tx1"/>
                </a:solidFill>
              </a:rPr>
              <a:t>getAge</a:t>
            </a:r>
            <a:r>
              <a:rPr lang="tr-TR" sz="1200" dirty="0">
                <a:solidFill>
                  <a:schemeClr val="tx1"/>
                </a:solidFill>
              </a:rPr>
              <a:t>() {</a:t>
            </a:r>
          </a:p>
          <a:p>
            <a:r>
              <a:rPr lang="tr-TR" sz="1200" dirty="0">
                <a:solidFill>
                  <a:schemeClr val="tx1"/>
                </a:solidFill>
              </a:rPr>
              <a:t>		</a:t>
            </a:r>
            <a:r>
              <a:rPr lang="tr-TR" sz="1200" dirty="0" err="1">
                <a:solidFill>
                  <a:schemeClr val="tx1"/>
                </a:solidFill>
              </a:rPr>
              <a:t>return</a:t>
            </a:r>
            <a:r>
              <a:rPr lang="tr-TR" sz="1200" dirty="0">
                <a:solidFill>
                  <a:schemeClr val="tx1"/>
                </a:solidFill>
              </a:rPr>
              <a:t> yas;</a:t>
            </a:r>
          </a:p>
          <a:p>
            <a:r>
              <a:rPr lang="tr-TR" sz="1200" dirty="0">
                <a:solidFill>
                  <a:schemeClr val="tx1"/>
                </a:solidFill>
              </a:rPr>
              <a:t>	}    </a:t>
            </a:r>
          </a:p>
          <a:p>
            <a:r>
              <a:rPr lang="tr-TR" sz="1200" dirty="0">
                <a:solidFill>
                  <a:schemeClr val="tx1"/>
                </a:solidFill>
              </a:rPr>
              <a:t>	</a:t>
            </a:r>
            <a:r>
              <a:rPr lang="tr-TR" sz="1200" dirty="0" err="1">
                <a:solidFill>
                  <a:schemeClr val="tx1"/>
                </a:solidFill>
              </a:rPr>
              <a:t>int</a:t>
            </a:r>
            <a:r>
              <a:rPr lang="tr-TR" sz="1200" dirty="0">
                <a:solidFill>
                  <a:schemeClr val="tx1"/>
                </a:solidFill>
              </a:rPr>
              <a:t> </a:t>
            </a:r>
            <a:r>
              <a:rPr lang="tr-TR" sz="1200" dirty="0" err="1">
                <a:solidFill>
                  <a:schemeClr val="tx1"/>
                </a:solidFill>
              </a:rPr>
              <a:t>getSize</a:t>
            </a:r>
            <a:r>
              <a:rPr lang="tr-TR" sz="1200" dirty="0">
                <a:solidFill>
                  <a:schemeClr val="tx1"/>
                </a:solidFill>
              </a:rPr>
              <a:t>() {</a:t>
            </a:r>
          </a:p>
          <a:p>
            <a:r>
              <a:rPr lang="tr-TR" sz="1200" dirty="0">
                <a:solidFill>
                  <a:schemeClr val="tx1"/>
                </a:solidFill>
              </a:rPr>
              <a:t>		</a:t>
            </a:r>
            <a:r>
              <a:rPr lang="tr-TR" sz="1200" dirty="0" err="1">
                <a:solidFill>
                  <a:schemeClr val="tx1"/>
                </a:solidFill>
              </a:rPr>
              <a:t>return</a:t>
            </a:r>
            <a:r>
              <a:rPr lang="tr-TR" sz="1200" dirty="0">
                <a:solidFill>
                  <a:schemeClr val="tx1"/>
                </a:solidFill>
              </a:rPr>
              <a:t> boy;</a:t>
            </a:r>
          </a:p>
          <a:p>
            <a:r>
              <a:rPr lang="tr-TR" sz="1200" dirty="0">
                <a:solidFill>
                  <a:schemeClr val="tx1"/>
                </a:solidFill>
              </a:rPr>
              <a:t>	}</a:t>
            </a:r>
          </a:p>
          <a:p>
            <a:r>
              <a:rPr lang="tr-TR" sz="1200" dirty="0">
                <a:solidFill>
                  <a:schemeClr val="tx1"/>
                </a:solidFill>
              </a:rPr>
              <a:t>};</a:t>
            </a:r>
          </a:p>
          <a:p>
            <a:r>
              <a:rPr lang="tr-TR" sz="1200" dirty="0">
                <a:solidFill>
                  <a:schemeClr val="tx1"/>
                </a:solidFill>
              </a:rPr>
              <a:t>insan::insan(</a:t>
            </a:r>
            <a:r>
              <a:rPr lang="tr-TR" sz="1200" dirty="0" err="1">
                <a:solidFill>
                  <a:schemeClr val="tx1"/>
                </a:solidFill>
              </a:rPr>
              <a:t>string</a:t>
            </a:r>
            <a:r>
              <a:rPr lang="tr-TR" sz="1200" dirty="0">
                <a:solidFill>
                  <a:schemeClr val="tx1"/>
                </a:solidFill>
              </a:rPr>
              <a:t> name, </a:t>
            </a:r>
            <a:r>
              <a:rPr lang="tr-TR" sz="1200" dirty="0" err="1">
                <a:solidFill>
                  <a:schemeClr val="tx1"/>
                </a:solidFill>
              </a:rPr>
              <a:t>int</a:t>
            </a:r>
            <a:r>
              <a:rPr lang="tr-TR" sz="1200" dirty="0">
                <a:solidFill>
                  <a:schemeClr val="tx1"/>
                </a:solidFill>
              </a:rPr>
              <a:t> </a:t>
            </a:r>
            <a:r>
              <a:rPr lang="tr-TR" sz="1200" dirty="0" err="1">
                <a:solidFill>
                  <a:schemeClr val="tx1"/>
                </a:solidFill>
              </a:rPr>
              <a:t>age</a:t>
            </a:r>
            <a:r>
              <a:rPr lang="tr-TR" sz="1200" dirty="0">
                <a:solidFill>
                  <a:schemeClr val="tx1"/>
                </a:solidFill>
              </a:rPr>
              <a:t>, </a:t>
            </a:r>
            <a:r>
              <a:rPr lang="tr-TR" sz="1200" dirty="0" err="1">
                <a:solidFill>
                  <a:schemeClr val="tx1"/>
                </a:solidFill>
              </a:rPr>
              <a:t>int</a:t>
            </a:r>
            <a:r>
              <a:rPr lang="tr-TR" sz="1200" dirty="0">
                <a:solidFill>
                  <a:schemeClr val="tx1"/>
                </a:solidFill>
              </a:rPr>
              <a:t> size) {</a:t>
            </a:r>
          </a:p>
          <a:p>
            <a:r>
              <a:rPr lang="tr-TR" sz="1200" dirty="0">
                <a:solidFill>
                  <a:schemeClr val="tx1"/>
                </a:solidFill>
              </a:rPr>
              <a:t>    isim = name;</a:t>
            </a:r>
          </a:p>
          <a:p>
            <a:r>
              <a:rPr lang="tr-TR" sz="1200" dirty="0">
                <a:solidFill>
                  <a:schemeClr val="tx1"/>
                </a:solidFill>
              </a:rPr>
              <a:t>	yas = </a:t>
            </a:r>
            <a:r>
              <a:rPr lang="tr-TR" sz="1200" dirty="0" err="1">
                <a:solidFill>
                  <a:schemeClr val="tx1"/>
                </a:solidFill>
              </a:rPr>
              <a:t>age</a:t>
            </a:r>
            <a:r>
              <a:rPr lang="tr-TR" sz="1200" dirty="0">
                <a:solidFill>
                  <a:schemeClr val="tx1"/>
                </a:solidFill>
              </a:rPr>
              <a:t>;</a:t>
            </a:r>
          </a:p>
          <a:p>
            <a:r>
              <a:rPr lang="tr-TR" sz="1200" dirty="0">
                <a:solidFill>
                  <a:schemeClr val="tx1"/>
                </a:solidFill>
              </a:rPr>
              <a:t>	boy = size;</a:t>
            </a:r>
          </a:p>
          <a:p>
            <a:r>
              <a:rPr lang="tr-TR" sz="1200" dirty="0">
                <a:solidFill>
                  <a:schemeClr val="tx1"/>
                </a:solidFill>
              </a:rPr>
              <a:t>	}</a:t>
            </a:r>
          </a:p>
          <a:p>
            <a:r>
              <a:rPr lang="tr-TR" sz="1200" dirty="0">
                <a:solidFill>
                  <a:schemeClr val="tx1"/>
                </a:solidFill>
              </a:rPr>
              <a:t>	</a:t>
            </a:r>
            <a:r>
              <a:rPr lang="tr-TR" sz="1200" dirty="0" err="1">
                <a:solidFill>
                  <a:schemeClr val="tx1"/>
                </a:solidFill>
              </a:rPr>
              <a:t>int</a:t>
            </a:r>
            <a:r>
              <a:rPr lang="tr-TR" sz="1200" dirty="0">
                <a:solidFill>
                  <a:schemeClr val="tx1"/>
                </a:solidFill>
              </a:rPr>
              <a:t> main() {</a:t>
            </a:r>
          </a:p>
          <a:p>
            <a:r>
              <a:rPr lang="tr-TR" sz="1200" dirty="0">
                <a:solidFill>
                  <a:schemeClr val="tx1"/>
                </a:solidFill>
              </a:rPr>
              <a:t>		</a:t>
            </a:r>
            <a:r>
              <a:rPr lang="tr-TR" sz="1200" dirty="0" err="1">
                <a:solidFill>
                  <a:schemeClr val="tx1"/>
                </a:solidFill>
              </a:rPr>
              <a:t>setlocale</a:t>
            </a:r>
            <a:r>
              <a:rPr lang="tr-TR" sz="1200" dirty="0">
                <a:solidFill>
                  <a:schemeClr val="tx1"/>
                </a:solidFill>
              </a:rPr>
              <a:t>(LC_ALL, "</a:t>
            </a:r>
            <a:r>
              <a:rPr lang="tr-TR" sz="1200" dirty="0" err="1">
                <a:solidFill>
                  <a:schemeClr val="tx1"/>
                </a:solidFill>
              </a:rPr>
              <a:t>Turkish</a:t>
            </a:r>
            <a:r>
              <a:rPr lang="tr-TR" sz="1200" dirty="0">
                <a:solidFill>
                  <a:schemeClr val="tx1"/>
                </a:solidFill>
              </a:rPr>
              <a:t>");</a:t>
            </a:r>
          </a:p>
          <a:p>
            <a:r>
              <a:rPr lang="tr-TR" sz="1200" dirty="0">
                <a:solidFill>
                  <a:schemeClr val="tx1"/>
                </a:solidFill>
              </a:rPr>
              <a:t>		insan Abdullah("Abdullah", 20, 182);</a:t>
            </a:r>
          </a:p>
          <a:p>
            <a:r>
              <a:rPr lang="tr-TR" sz="1200" dirty="0">
                <a:solidFill>
                  <a:schemeClr val="tx1"/>
                </a:solidFill>
              </a:rPr>
              <a:t>		</a:t>
            </a:r>
          </a:p>
          <a:p>
            <a:r>
              <a:rPr lang="tr-TR" sz="1200" dirty="0">
                <a:solidFill>
                  <a:schemeClr val="tx1"/>
                </a:solidFill>
              </a:rPr>
              <a:t>			</a:t>
            </a:r>
            <a:r>
              <a:rPr lang="tr-TR" sz="1200" dirty="0" err="1">
                <a:solidFill>
                  <a:schemeClr val="tx1"/>
                </a:solidFill>
              </a:rPr>
              <a:t>cout</a:t>
            </a:r>
            <a:r>
              <a:rPr lang="tr-TR" sz="1200" dirty="0">
                <a:solidFill>
                  <a:schemeClr val="tx1"/>
                </a:solidFill>
              </a:rPr>
              <a:t> &lt;&lt; "isim : " &lt;&lt; </a:t>
            </a:r>
            <a:r>
              <a:rPr lang="tr-TR" sz="1200" dirty="0" err="1">
                <a:solidFill>
                  <a:schemeClr val="tx1"/>
                </a:solidFill>
              </a:rPr>
              <a:t>Abdullah.getName</a:t>
            </a:r>
            <a:r>
              <a:rPr lang="tr-TR" sz="1200" dirty="0">
                <a:solidFill>
                  <a:schemeClr val="tx1"/>
                </a:solidFill>
              </a:rPr>
              <a:t>() &lt;&lt; </a:t>
            </a:r>
            <a:r>
              <a:rPr lang="tr-TR" sz="1200" dirty="0" err="1">
                <a:solidFill>
                  <a:schemeClr val="tx1"/>
                </a:solidFill>
              </a:rPr>
              <a:t>endl</a:t>
            </a:r>
            <a:r>
              <a:rPr lang="tr-TR" sz="1200" dirty="0">
                <a:solidFill>
                  <a:schemeClr val="tx1"/>
                </a:solidFill>
              </a:rPr>
              <a:t>;</a:t>
            </a:r>
          </a:p>
          <a:p>
            <a:r>
              <a:rPr lang="tr-TR" sz="1200" dirty="0">
                <a:solidFill>
                  <a:schemeClr val="tx1"/>
                </a:solidFill>
              </a:rPr>
              <a:t>			</a:t>
            </a:r>
            <a:r>
              <a:rPr lang="tr-TR" sz="1200" dirty="0" err="1">
                <a:solidFill>
                  <a:schemeClr val="tx1"/>
                </a:solidFill>
              </a:rPr>
              <a:t>cout</a:t>
            </a:r>
            <a:r>
              <a:rPr lang="tr-TR" sz="1200" dirty="0">
                <a:solidFill>
                  <a:schemeClr val="tx1"/>
                </a:solidFill>
              </a:rPr>
              <a:t> &lt;&lt; "yas : " &lt;&lt; </a:t>
            </a:r>
            <a:r>
              <a:rPr lang="tr-TR" sz="1200" dirty="0" err="1">
                <a:solidFill>
                  <a:schemeClr val="tx1"/>
                </a:solidFill>
              </a:rPr>
              <a:t>Abdullah.getAge</a:t>
            </a:r>
            <a:r>
              <a:rPr lang="tr-TR" sz="1200" dirty="0">
                <a:solidFill>
                  <a:schemeClr val="tx1"/>
                </a:solidFill>
              </a:rPr>
              <a:t>() &lt;&lt; </a:t>
            </a:r>
            <a:r>
              <a:rPr lang="tr-TR" sz="1200" dirty="0" err="1">
                <a:solidFill>
                  <a:schemeClr val="tx1"/>
                </a:solidFill>
              </a:rPr>
              <a:t>endl</a:t>
            </a:r>
            <a:r>
              <a:rPr lang="tr-TR" sz="1200" dirty="0">
                <a:solidFill>
                  <a:schemeClr val="tx1"/>
                </a:solidFill>
              </a:rPr>
              <a:t>;</a:t>
            </a:r>
          </a:p>
          <a:p>
            <a:r>
              <a:rPr lang="tr-TR" sz="1200" dirty="0">
                <a:solidFill>
                  <a:schemeClr val="tx1"/>
                </a:solidFill>
              </a:rPr>
              <a:t>			</a:t>
            </a:r>
            <a:r>
              <a:rPr lang="tr-TR" sz="1200" dirty="0" err="1">
                <a:solidFill>
                  <a:schemeClr val="tx1"/>
                </a:solidFill>
              </a:rPr>
              <a:t>cout</a:t>
            </a:r>
            <a:r>
              <a:rPr lang="tr-TR" sz="1200" dirty="0">
                <a:solidFill>
                  <a:schemeClr val="tx1"/>
                </a:solidFill>
              </a:rPr>
              <a:t> &lt;&lt; "boy : " &lt;&lt; </a:t>
            </a:r>
            <a:r>
              <a:rPr lang="tr-TR" sz="1200" dirty="0" err="1">
                <a:solidFill>
                  <a:schemeClr val="tx1"/>
                </a:solidFill>
              </a:rPr>
              <a:t>Abdullah.getSize</a:t>
            </a:r>
            <a:r>
              <a:rPr lang="tr-TR" sz="1200" dirty="0">
                <a:solidFill>
                  <a:schemeClr val="tx1"/>
                </a:solidFill>
              </a:rPr>
              <a:t>() &lt;&lt; </a:t>
            </a:r>
            <a:r>
              <a:rPr lang="tr-TR" sz="1200" dirty="0" err="1">
                <a:solidFill>
                  <a:schemeClr val="tx1"/>
                </a:solidFill>
              </a:rPr>
              <a:t>endl</a:t>
            </a:r>
            <a:r>
              <a:rPr lang="tr-TR" sz="1200" dirty="0">
                <a:solidFill>
                  <a:schemeClr val="tx1"/>
                </a:solidFill>
              </a:rPr>
              <a:t>;</a:t>
            </a:r>
          </a:p>
          <a:p>
            <a:r>
              <a:rPr lang="tr-TR" sz="1200" dirty="0">
                <a:solidFill>
                  <a:schemeClr val="tx1"/>
                </a:solidFill>
              </a:rPr>
              <a:t>	</a:t>
            </a:r>
            <a:r>
              <a:rPr lang="tr-TR" sz="1200" dirty="0" err="1">
                <a:solidFill>
                  <a:schemeClr val="tx1"/>
                </a:solidFill>
              </a:rPr>
              <a:t>return</a:t>
            </a:r>
            <a:r>
              <a:rPr lang="tr-TR" sz="1200" dirty="0">
                <a:solidFill>
                  <a:schemeClr val="tx1"/>
                </a:solidFill>
              </a:rPr>
              <a:t> 0;</a:t>
            </a:r>
          </a:p>
          <a:p>
            <a:r>
              <a:rPr lang="tr-TR" sz="1200" dirty="0">
                <a:solidFill>
                  <a:schemeClr val="tx1"/>
                </a:solidFill>
              </a:rPr>
              <a:t>	}</a:t>
            </a:r>
          </a:p>
          <a:p>
            <a:endParaRPr lang="tr-TR" sz="1200" dirty="0">
              <a:solidFill>
                <a:schemeClr val="tx1"/>
              </a:solidFill>
            </a:endParaRPr>
          </a:p>
        </p:txBody>
      </p:sp>
    </p:spTree>
    <p:extLst>
      <p:ext uri="{BB962C8B-B14F-4D97-AF65-F5344CB8AC3E}">
        <p14:creationId xmlns:p14="http://schemas.microsoft.com/office/powerpoint/2010/main" val="2759344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5E368B-117E-7B71-B043-E77F5BE9DF89}"/>
              </a:ext>
            </a:extLst>
          </p:cNvPr>
          <p:cNvSpPr>
            <a:spLocks noGrp="1"/>
          </p:cNvSpPr>
          <p:nvPr>
            <p:ph type="title"/>
          </p:nvPr>
        </p:nvSpPr>
        <p:spPr/>
        <p:txBody>
          <a:bodyPr>
            <a:normAutofit/>
          </a:bodyPr>
          <a:lstStyle/>
          <a:p>
            <a:r>
              <a:rPr lang="tr-TR" sz="3000" b="1" dirty="0" err="1">
                <a:solidFill>
                  <a:schemeClr val="tx1"/>
                </a:solidFill>
                <a:latin typeface="+mn-lt"/>
              </a:rPr>
              <a:t>Destructor</a:t>
            </a:r>
            <a:r>
              <a:rPr lang="tr-TR" sz="3000" dirty="0">
                <a:solidFill>
                  <a:schemeClr val="tx1"/>
                </a:solidFill>
                <a:latin typeface="+mn-lt"/>
              </a:rPr>
              <a:t>(</a:t>
            </a:r>
            <a:r>
              <a:rPr lang="tr-TR" sz="3000" b="1" dirty="0">
                <a:solidFill>
                  <a:schemeClr val="tx1"/>
                </a:solidFill>
                <a:latin typeface="+mn-lt"/>
              </a:rPr>
              <a:t>Yıkıcı</a:t>
            </a:r>
            <a:r>
              <a:rPr lang="tr-TR" sz="3000" dirty="0">
                <a:solidFill>
                  <a:schemeClr val="tx1"/>
                </a:solidFill>
                <a:latin typeface="+mn-lt"/>
              </a:rPr>
              <a:t>)</a:t>
            </a:r>
          </a:p>
        </p:txBody>
      </p:sp>
      <p:sp>
        <p:nvSpPr>
          <p:cNvPr id="3" name="İçerik Yer Tutucusu 2">
            <a:extLst>
              <a:ext uri="{FF2B5EF4-FFF2-40B4-BE49-F238E27FC236}">
                <a16:creationId xmlns:a16="http://schemas.microsoft.com/office/drawing/2014/main" id="{B8BB8F4B-CCDB-F1D3-7B0D-25DF735559BB}"/>
              </a:ext>
            </a:extLst>
          </p:cNvPr>
          <p:cNvSpPr>
            <a:spLocks noGrp="1"/>
          </p:cNvSpPr>
          <p:nvPr>
            <p:ph idx="1"/>
          </p:nvPr>
        </p:nvSpPr>
        <p:spPr/>
        <p:txBody>
          <a:bodyPr>
            <a:normAutofit/>
          </a:bodyPr>
          <a:lstStyle/>
          <a:p>
            <a:endParaRPr lang="tr-TR" sz="2500" b="0" i="0" dirty="0">
              <a:solidFill>
                <a:schemeClr val="tx1"/>
              </a:solidFill>
              <a:effectLst/>
            </a:endParaRPr>
          </a:p>
          <a:p>
            <a:r>
              <a:rPr lang="tr-TR" sz="2400" b="0" i="0" dirty="0">
                <a:solidFill>
                  <a:srgbClr val="ECECF1"/>
                </a:solidFill>
                <a:effectLst/>
                <a:latin typeface="Söhne"/>
              </a:rPr>
              <a:t>Bir nesnenin ömrünün sona erdiği noktada otomatik olarak çağrılan özel bir üye fonksiyondur. Bu fonksiyon, nesnenin bellekten serbest bırakılması veya diğer kaynakların düzenlenmesi gibi temizleme işlemlerini gerçekleştirmek için kullanılır.</a:t>
            </a:r>
            <a:endParaRPr lang="tr-TR" sz="2500" dirty="0">
              <a:solidFill>
                <a:schemeClr val="tx1"/>
              </a:solidFill>
            </a:endParaRPr>
          </a:p>
        </p:txBody>
      </p:sp>
    </p:spTree>
    <p:extLst>
      <p:ext uri="{BB962C8B-B14F-4D97-AF65-F5344CB8AC3E}">
        <p14:creationId xmlns:p14="http://schemas.microsoft.com/office/powerpoint/2010/main" val="431454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95152E0-FE8C-9E7B-2CE5-64D330866E48}"/>
              </a:ext>
            </a:extLst>
          </p:cNvPr>
          <p:cNvSpPr>
            <a:spLocks noGrp="1"/>
          </p:cNvSpPr>
          <p:nvPr>
            <p:ph idx="1"/>
          </p:nvPr>
        </p:nvSpPr>
        <p:spPr>
          <a:xfrm>
            <a:off x="684211" y="685800"/>
            <a:ext cx="10876417" cy="5649686"/>
          </a:xfrm>
        </p:spPr>
        <p:txBody>
          <a:bodyPr numCol="2">
            <a:noAutofit/>
          </a:bodyPr>
          <a:lstStyle/>
          <a:p>
            <a:r>
              <a:rPr lang="tr-TR" dirty="0">
                <a:solidFill>
                  <a:schemeClr val="tx1"/>
                </a:solidFill>
              </a:rPr>
              <a:t>#include &lt;</a:t>
            </a:r>
            <a:r>
              <a:rPr lang="tr-TR" dirty="0" err="1">
                <a:solidFill>
                  <a:schemeClr val="tx1"/>
                </a:solidFill>
              </a:rPr>
              <a:t>iostream</a:t>
            </a:r>
            <a:r>
              <a:rPr lang="tr-TR" dirty="0">
                <a:solidFill>
                  <a:schemeClr val="tx1"/>
                </a:solidFill>
              </a:rPr>
              <a:t>&gt;</a:t>
            </a:r>
          </a:p>
          <a:p>
            <a:r>
              <a:rPr lang="tr-TR" dirty="0" err="1">
                <a:solidFill>
                  <a:schemeClr val="tx1"/>
                </a:solidFill>
              </a:rPr>
              <a:t>using</a:t>
            </a:r>
            <a:r>
              <a:rPr lang="tr-TR" dirty="0">
                <a:solidFill>
                  <a:schemeClr val="tx1"/>
                </a:solidFill>
              </a:rPr>
              <a:t> </a:t>
            </a:r>
            <a:r>
              <a:rPr lang="tr-TR" dirty="0" err="1">
                <a:solidFill>
                  <a:schemeClr val="tx1"/>
                </a:solidFill>
              </a:rPr>
              <a:t>namespace</a:t>
            </a:r>
            <a:r>
              <a:rPr lang="tr-TR" dirty="0">
                <a:solidFill>
                  <a:schemeClr val="tx1"/>
                </a:solidFill>
              </a:rPr>
              <a:t> </a:t>
            </a:r>
            <a:r>
              <a:rPr lang="tr-TR" dirty="0" err="1">
                <a:solidFill>
                  <a:schemeClr val="tx1"/>
                </a:solidFill>
              </a:rPr>
              <a:t>std</a:t>
            </a:r>
            <a:r>
              <a:rPr lang="tr-TR" dirty="0">
                <a:solidFill>
                  <a:schemeClr val="tx1"/>
                </a:solidFill>
              </a:rPr>
              <a:t>;</a:t>
            </a:r>
          </a:p>
          <a:p>
            <a:r>
              <a:rPr lang="tr-TR" dirty="0" err="1">
                <a:solidFill>
                  <a:schemeClr val="tx1"/>
                </a:solidFill>
              </a:rPr>
              <a:t>class</a:t>
            </a:r>
            <a:r>
              <a:rPr lang="tr-TR" dirty="0">
                <a:solidFill>
                  <a:schemeClr val="tx1"/>
                </a:solidFill>
              </a:rPr>
              <a:t> Araba {</a:t>
            </a:r>
          </a:p>
          <a:p>
            <a:r>
              <a:rPr lang="tr-TR" dirty="0" err="1">
                <a:solidFill>
                  <a:schemeClr val="tx1"/>
                </a:solidFill>
              </a:rPr>
              <a:t>public</a:t>
            </a:r>
            <a:r>
              <a:rPr lang="tr-TR" dirty="0">
                <a:solidFill>
                  <a:schemeClr val="tx1"/>
                </a:solidFill>
              </a:rPr>
              <a:t>:</a:t>
            </a:r>
          </a:p>
          <a:p>
            <a:r>
              <a:rPr lang="tr-TR" dirty="0">
                <a:solidFill>
                  <a:schemeClr val="tx1"/>
                </a:solidFill>
              </a:rPr>
              <a:t>	// </a:t>
            </a:r>
            <a:r>
              <a:rPr lang="tr-TR" dirty="0" err="1">
                <a:solidFill>
                  <a:schemeClr val="tx1"/>
                </a:solidFill>
              </a:rPr>
              <a:t>Constructor</a:t>
            </a:r>
            <a:endParaRPr lang="tr-TR" dirty="0">
              <a:solidFill>
                <a:schemeClr val="tx1"/>
              </a:solidFill>
            </a:endParaRPr>
          </a:p>
          <a:p>
            <a:r>
              <a:rPr lang="tr-TR" dirty="0">
                <a:solidFill>
                  <a:schemeClr val="tx1"/>
                </a:solidFill>
              </a:rPr>
              <a:t>	Araba() {</a:t>
            </a:r>
          </a:p>
          <a:p>
            <a:r>
              <a:rPr lang="tr-TR" dirty="0">
                <a:solidFill>
                  <a:schemeClr val="tx1"/>
                </a:solidFill>
              </a:rPr>
              <a:t>		</a:t>
            </a:r>
            <a:r>
              <a:rPr lang="tr-TR" dirty="0" err="1">
                <a:solidFill>
                  <a:schemeClr val="tx1"/>
                </a:solidFill>
              </a:rPr>
              <a:t>cout</a:t>
            </a:r>
            <a:r>
              <a:rPr lang="tr-TR" dirty="0">
                <a:solidFill>
                  <a:schemeClr val="tx1"/>
                </a:solidFill>
              </a:rPr>
              <a:t> &lt;&lt; "Araba </a:t>
            </a:r>
            <a:r>
              <a:rPr lang="tr-TR" dirty="0" err="1">
                <a:solidFill>
                  <a:schemeClr val="tx1"/>
                </a:solidFill>
              </a:rPr>
              <a:t>olusturuldu</a:t>
            </a:r>
            <a:r>
              <a:rPr lang="tr-TR" dirty="0">
                <a:solidFill>
                  <a:schemeClr val="tx1"/>
                </a:solidFill>
              </a:rPr>
              <a:t>!" &lt;&lt; </a:t>
            </a:r>
            <a:r>
              <a:rPr lang="tr-TR" dirty="0" err="1">
                <a:solidFill>
                  <a:schemeClr val="tx1"/>
                </a:solidFill>
              </a:rPr>
              <a:t>endl</a:t>
            </a:r>
            <a:r>
              <a:rPr lang="tr-TR" dirty="0">
                <a:solidFill>
                  <a:schemeClr val="tx1"/>
                </a:solidFill>
              </a:rPr>
              <a:t>;</a:t>
            </a:r>
          </a:p>
          <a:p>
            <a:r>
              <a:rPr lang="tr-TR" dirty="0">
                <a:solidFill>
                  <a:schemeClr val="tx1"/>
                </a:solidFill>
              </a:rPr>
              <a:t>		}</a:t>
            </a:r>
          </a:p>
          <a:p>
            <a:r>
              <a:rPr lang="tr-TR" dirty="0">
                <a:solidFill>
                  <a:schemeClr val="tx1"/>
                </a:solidFill>
              </a:rPr>
              <a:t>		// </a:t>
            </a:r>
            <a:r>
              <a:rPr lang="tr-TR" dirty="0" err="1">
                <a:solidFill>
                  <a:schemeClr val="tx1"/>
                </a:solidFill>
              </a:rPr>
              <a:t>Destructor</a:t>
            </a:r>
            <a:endParaRPr lang="tr-TR" dirty="0">
              <a:solidFill>
                <a:schemeClr val="tx1"/>
              </a:solidFill>
            </a:endParaRPr>
          </a:p>
          <a:p>
            <a:r>
              <a:rPr lang="tr-TR" dirty="0">
                <a:solidFill>
                  <a:schemeClr val="tx1"/>
                </a:solidFill>
              </a:rPr>
              <a:t>		~Araba() {</a:t>
            </a:r>
          </a:p>
          <a:p>
            <a:r>
              <a:rPr lang="tr-TR" dirty="0">
                <a:solidFill>
                  <a:schemeClr val="tx1"/>
                </a:solidFill>
              </a:rPr>
              <a:t>			</a:t>
            </a:r>
            <a:r>
              <a:rPr lang="tr-TR" dirty="0" err="1">
                <a:solidFill>
                  <a:schemeClr val="tx1"/>
                </a:solidFill>
              </a:rPr>
              <a:t>cout</a:t>
            </a:r>
            <a:r>
              <a:rPr lang="tr-TR" dirty="0">
                <a:solidFill>
                  <a:schemeClr val="tx1"/>
                </a:solidFill>
              </a:rPr>
              <a:t> &lt;&lt; "Araba yok edildi!" &lt;&lt; </a:t>
            </a:r>
            <a:r>
              <a:rPr lang="tr-TR" dirty="0" err="1">
                <a:solidFill>
                  <a:schemeClr val="tx1"/>
                </a:solidFill>
              </a:rPr>
              <a:t>endl</a:t>
            </a:r>
            <a:r>
              <a:rPr lang="tr-TR" dirty="0">
                <a:solidFill>
                  <a:schemeClr val="tx1"/>
                </a:solidFill>
              </a:rPr>
              <a:t>;</a:t>
            </a:r>
          </a:p>
          <a:p>
            <a:r>
              <a:rPr lang="tr-TR" dirty="0">
                <a:solidFill>
                  <a:schemeClr val="tx1"/>
                </a:solidFill>
              </a:rPr>
              <a:t>			}</a:t>
            </a:r>
          </a:p>
          <a:p>
            <a:r>
              <a:rPr lang="tr-TR" dirty="0">
                <a:solidFill>
                  <a:schemeClr val="tx1"/>
                </a:solidFill>
              </a:rPr>
              <a:t>};</a:t>
            </a:r>
          </a:p>
          <a:p>
            <a:r>
              <a:rPr lang="tr-TR" dirty="0">
                <a:solidFill>
                  <a:schemeClr val="tx1"/>
                </a:solidFill>
              </a:rPr>
              <a:t>	</a:t>
            </a:r>
            <a:r>
              <a:rPr lang="tr-TR" dirty="0" err="1">
                <a:solidFill>
                  <a:schemeClr val="tx1"/>
                </a:solidFill>
              </a:rPr>
              <a:t>int</a:t>
            </a:r>
            <a:r>
              <a:rPr lang="tr-TR" dirty="0">
                <a:solidFill>
                  <a:schemeClr val="tx1"/>
                </a:solidFill>
              </a:rPr>
              <a:t> main() {</a:t>
            </a:r>
          </a:p>
          <a:p>
            <a:r>
              <a:rPr lang="tr-TR" dirty="0">
                <a:solidFill>
                  <a:schemeClr val="tx1"/>
                </a:solidFill>
              </a:rPr>
              <a:t>	// Araba sınıfından bir nesne oluşturulduğunda </a:t>
            </a:r>
            <a:r>
              <a:rPr lang="tr-TR" dirty="0" err="1">
                <a:solidFill>
                  <a:schemeClr val="tx1"/>
                </a:solidFill>
              </a:rPr>
              <a:t>constructor</a:t>
            </a:r>
            <a:r>
              <a:rPr lang="tr-TR" dirty="0">
                <a:solidFill>
                  <a:schemeClr val="tx1"/>
                </a:solidFill>
              </a:rPr>
              <a:t> çağrılır.</a:t>
            </a:r>
          </a:p>
          <a:p>
            <a:r>
              <a:rPr lang="tr-TR" dirty="0">
                <a:solidFill>
                  <a:schemeClr val="tx1"/>
                </a:solidFill>
              </a:rPr>
              <a:t>	Araba </a:t>
            </a:r>
            <a:r>
              <a:rPr lang="tr-TR" dirty="0" err="1">
                <a:solidFill>
                  <a:schemeClr val="tx1"/>
                </a:solidFill>
              </a:rPr>
              <a:t>araba</a:t>
            </a:r>
            <a:r>
              <a:rPr lang="tr-TR" dirty="0">
                <a:solidFill>
                  <a:schemeClr val="tx1"/>
                </a:solidFill>
              </a:rPr>
              <a:t>;</a:t>
            </a:r>
          </a:p>
          <a:p>
            <a:r>
              <a:rPr lang="tr-TR" dirty="0">
                <a:solidFill>
                  <a:schemeClr val="tx1"/>
                </a:solidFill>
              </a:rPr>
              <a:t>	// main fonksiyonu sona erdiğinde otomatik olarak </a:t>
            </a:r>
            <a:r>
              <a:rPr lang="tr-TR" dirty="0" err="1">
                <a:solidFill>
                  <a:schemeClr val="tx1"/>
                </a:solidFill>
              </a:rPr>
              <a:t>destructor</a:t>
            </a:r>
            <a:r>
              <a:rPr lang="tr-TR" dirty="0">
                <a:solidFill>
                  <a:schemeClr val="tx1"/>
                </a:solidFill>
              </a:rPr>
              <a:t> çağrılır.</a:t>
            </a:r>
          </a:p>
          <a:p>
            <a:r>
              <a:rPr lang="tr-TR" dirty="0">
                <a:solidFill>
                  <a:schemeClr val="tx1"/>
                </a:solidFill>
              </a:rPr>
              <a:t>	</a:t>
            </a:r>
            <a:r>
              <a:rPr lang="tr-TR" dirty="0" err="1">
                <a:solidFill>
                  <a:schemeClr val="tx1"/>
                </a:solidFill>
              </a:rPr>
              <a:t>return</a:t>
            </a:r>
            <a:r>
              <a:rPr lang="tr-TR" dirty="0">
                <a:solidFill>
                  <a:schemeClr val="tx1"/>
                </a:solidFill>
              </a:rPr>
              <a:t> 0;</a:t>
            </a:r>
          </a:p>
          <a:p>
            <a:r>
              <a:rPr lang="tr-TR" dirty="0">
                <a:solidFill>
                  <a:schemeClr val="tx1"/>
                </a:solidFill>
              </a:rPr>
              <a:t>	}</a:t>
            </a:r>
          </a:p>
        </p:txBody>
      </p:sp>
    </p:spTree>
    <p:extLst>
      <p:ext uri="{BB962C8B-B14F-4D97-AF65-F5344CB8AC3E}">
        <p14:creationId xmlns:p14="http://schemas.microsoft.com/office/powerpoint/2010/main" val="3871178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29C458-5ADE-469C-5FA9-E44C98689169}"/>
              </a:ext>
            </a:extLst>
          </p:cNvPr>
          <p:cNvSpPr>
            <a:spLocks noGrp="1"/>
          </p:cNvSpPr>
          <p:nvPr>
            <p:ph type="title"/>
          </p:nvPr>
        </p:nvSpPr>
        <p:spPr/>
        <p:txBody>
          <a:bodyPr/>
          <a:lstStyle/>
          <a:p>
            <a:r>
              <a:rPr lang="tr-TR" dirty="0" err="1"/>
              <a:t>Pointer</a:t>
            </a:r>
            <a:r>
              <a:rPr lang="tr-TR" dirty="0"/>
              <a:t>(işaretçi)</a:t>
            </a:r>
          </a:p>
        </p:txBody>
      </p:sp>
      <p:sp>
        <p:nvSpPr>
          <p:cNvPr id="3" name="İçerik Yer Tutucusu 2">
            <a:extLst>
              <a:ext uri="{FF2B5EF4-FFF2-40B4-BE49-F238E27FC236}">
                <a16:creationId xmlns:a16="http://schemas.microsoft.com/office/drawing/2014/main" id="{90736481-7A4A-E96F-AC98-D765B4D895BF}"/>
              </a:ext>
            </a:extLst>
          </p:cNvPr>
          <p:cNvSpPr>
            <a:spLocks noGrp="1"/>
          </p:cNvSpPr>
          <p:nvPr>
            <p:ph idx="1"/>
          </p:nvPr>
        </p:nvSpPr>
        <p:spPr/>
        <p:txBody>
          <a:bodyPr/>
          <a:lstStyle/>
          <a:p>
            <a:r>
              <a:rPr lang="tr-TR" dirty="0">
                <a:solidFill>
                  <a:schemeClr val="tx1"/>
                </a:solidFill>
              </a:rPr>
              <a:t>Şimdiye kadar nesnelere ait üyelere (.) </a:t>
            </a:r>
            <a:r>
              <a:rPr lang="tr-TR" dirty="0" err="1">
                <a:solidFill>
                  <a:schemeClr val="tx1"/>
                </a:solidFill>
              </a:rPr>
              <a:t>Işaretini</a:t>
            </a:r>
            <a:r>
              <a:rPr lang="tr-TR" dirty="0">
                <a:solidFill>
                  <a:schemeClr val="tx1"/>
                </a:solidFill>
              </a:rPr>
              <a:t> kullanarak erişiyorduk. Bu yöntem tek nesnelere çalışıyorsak doğrudur. Fakat nesnelere erişirken bu nesneye atanan bir işaretçiyi de kullanabiliriz. Erişimi işaretçiyle gerçekleştirebiliyorsak( .) işareti yerine (-&gt;) da kullanabiliriz. Nesne işaretçilerini herhangi bir değişkenin nasıl deklare ediyorsak o şekilde deklare edeceğiz.</a:t>
            </a:r>
          </a:p>
        </p:txBody>
      </p:sp>
    </p:spTree>
    <p:extLst>
      <p:ext uri="{BB962C8B-B14F-4D97-AF65-F5344CB8AC3E}">
        <p14:creationId xmlns:p14="http://schemas.microsoft.com/office/powerpoint/2010/main" val="3353283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316B895-76F8-F974-598C-1903AC230E46}"/>
              </a:ext>
            </a:extLst>
          </p:cNvPr>
          <p:cNvSpPr>
            <a:spLocks noGrp="1"/>
          </p:cNvSpPr>
          <p:nvPr>
            <p:ph idx="1"/>
          </p:nvPr>
        </p:nvSpPr>
        <p:spPr>
          <a:xfrm>
            <a:off x="1059007" y="996043"/>
            <a:ext cx="10073985" cy="4865914"/>
          </a:xfrm>
        </p:spPr>
        <p:txBody>
          <a:bodyPr numCol="2">
            <a:noAutofit/>
          </a:bodyPr>
          <a:lstStyle/>
          <a:p>
            <a:r>
              <a:rPr lang="tr-TR" sz="1500" dirty="0">
                <a:solidFill>
                  <a:schemeClr val="tx1"/>
                </a:solidFill>
              </a:rPr>
              <a:t>#include &lt;</a:t>
            </a:r>
            <a:r>
              <a:rPr lang="tr-TR" sz="1500" dirty="0" err="1">
                <a:solidFill>
                  <a:schemeClr val="tx1"/>
                </a:solidFill>
              </a:rPr>
              <a:t>iostream</a:t>
            </a:r>
            <a:r>
              <a:rPr lang="tr-TR" sz="1500" dirty="0">
                <a:solidFill>
                  <a:schemeClr val="tx1"/>
                </a:solidFill>
              </a:rPr>
              <a:t>&gt;</a:t>
            </a:r>
          </a:p>
          <a:p>
            <a:r>
              <a:rPr lang="tr-TR" sz="1500" dirty="0" err="1">
                <a:solidFill>
                  <a:schemeClr val="tx1"/>
                </a:solidFill>
              </a:rPr>
              <a:t>using</a:t>
            </a:r>
            <a:r>
              <a:rPr lang="tr-TR" sz="1500" dirty="0">
                <a:solidFill>
                  <a:schemeClr val="tx1"/>
                </a:solidFill>
              </a:rPr>
              <a:t> </a:t>
            </a:r>
            <a:r>
              <a:rPr lang="tr-TR" sz="1500" dirty="0" err="1">
                <a:solidFill>
                  <a:schemeClr val="tx1"/>
                </a:solidFill>
              </a:rPr>
              <a:t>namespace</a:t>
            </a:r>
            <a:r>
              <a:rPr lang="tr-TR" sz="1500" dirty="0">
                <a:solidFill>
                  <a:schemeClr val="tx1"/>
                </a:solidFill>
              </a:rPr>
              <a:t> </a:t>
            </a:r>
            <a:r>
              <a:rPr lang="tr-TR" sz="1500" dirty="0" err="1">
                <a:solidFill>
                  <a:schemeClr val="tx1"/>
                </a:solidFill>
              </a:rPr>
              <a:t>std</a:t>
            </a:r>
            <a:r>
              <a:rPr lang="tr-TR" sz="1500" dirty="0">
                <a:solidFill>
                  <a:schemeClr val="tx1"/>
                </a:solidFill>
              </a:rPr>
              <a:t>;</a:t>
            </a:r>
          </a:p>
          <a:p>
            <a:r>
              <a:rPr lang="tr-TR" sz="1500" dirty="0" err="1">
                <a:solidFill>
                  <a:schemeClr val="tx1"/>
                </a:solidFill>
              </a:rPr>
              <a:t>class</a:t>
            </a:r>
            <a:r>
              <a:rPr lang="tr-TR" sz="1500" dirty="0">
                <a:solidFill>
                  <a:schemeClr val="tx1"/>
                </a:solidFill>
              </a:rPr>
              <a:t> </a:t>
            </a:r>
            <a:r>
              <a:rPr lang="tr-TR" sz="1500" dirty="0" err="1">
                <a:solidFill>
                  <a:schemeClr val="tx1"/>
                </a:solidFill>
              </a:rPr>
              <a:t>myclass</a:t>
            </a:r>
            <a:r>
              <a:rPr lang="tr-TR" sz="1500" dirty="0">
                <a:solidFill>
                  <a:schemeClr val="tx1"/>
                </a:solidFill>
              </a:rPr>
              <a:t>{</a:t>
            </a:r>
          </a:p>
          <a:p>
            <a:r>
              <a:rPr lang="tr-TR" sz="1500" dirty="0">
                <a:solidFill>
                  <a:schemeClr val="tx1"/>
                </a:solidFill>
              </a:rPr>
              <a:t>	</a:t>
            </a:r>
            <a:r>
              <a:rPr lang="tr-TR" sz="1500" dirty="0" err="1">
                <a:solidFill>
                  <a:schemeClr val="tx1"/>
                </a:solidFill>
              </a:rPr>
              <a:t>int</a:t>
            </a:r>
            <a:r>
              <a:rPr lang="tr-TR" sz="1500" dirty="0">
                <a:solidFill>
                  <a:schemeClr val="tx1"/>
                </a:solidFill>
              </a:rPr>
              <a:t> a;</a:t>
            </a:r>
          </a:p>
          <a:p>
            <a:r>
              <a:rPr lang="tr-TR" sz="1500" dirty="0" err="1">
                <a:solidFill>
                  <a:schemeClr val="tx1"/>
                </a:solidFill>
              </a:rPr>
              <a:t>public</a:t>
            </a:r>
            <a:r>
              <a:rPr lang="tr-TR" sz="1500" dirty="0">
                <a:solidFill>
                  <a:schemeClr val="tx1"/>
                </a:solidFill>
              </a:rPr>
              <a:t> :</a:t>
            </a:r>
          </a:p>
          <a:p>
            <a:r>
              <a:rPr lang="tr-TR" sz="1500" dirty="0">
                <a:solidFill>
                  <a:schemeClr val="tx1"/>
                </a:solidFill>
              </a:rPr>
              <a:t>	</a:t>
            </a:r>
            <a:r>
              <a:rPr lang="tr-TR" sz="1500" dirty="0" err="1">
                <a:solidFill>
                  <a:schemeClr val="tx1"/>
                </a:solidFill>
              </a:rPr>
              <a:t>myclass</a:t>
            </a:r>
            <a:r>
              <a:rPr lang="tr-TR" sz="1500" dirty="0">
                <a:solidFill>
                  <a:schemeClr val="tx1"/>
                </a:solidFill>
              </a:rPr>
              <a:t>(</a:t>
            </a:r>
            <a:r>
              <a:rPr lang="tr-TR" sz="1500" dirty="0" err="1">
                <a:solidFill>
                  <a:schemeClr val="tx1"/>
                </a:solidFill>
              </a:rPr>
              <a:t>int</a:t>
            </a:r>
            <a:r>
              <a:rPr lang="tr-TR" sz="1500" dirty="0">
                <a:solidFill>
                  <a:schemeClr val="tx1"/>
                </a:solidFill>
              </a:rPr>
              <a:t> x);</a:t>
            </a:r>
          </a:p>
          <a:p>
            <a:r>
              <a:rPr lang="tr-TR" sz="1500" dirty="0">
                <a:solidFill>
                  <a:schemeClr val="tx1"/>
                </a:solidFill>
              </a:rPr>
              <a:t>	</a:t>
            </a:r>
            <a:r>
              <a:rPr lang="tr-TR" sz="1500" dirty="0" err="1">
                <a:solidFill>
                  <a:schemeClr val="tx1"/>
                </a:solidFill>
              </a:rPr>
              <a:t>int</a:t>
            </a:r>
            <a:r>
              <a:rPr lang="tr-TR" sz="1500" dirty="0">
                <a:solidFill>
                  <a:schemeClr val="tx1"/>
                </a:solidFill>
              </a:rPr>
              <a:t> </a:t>
            </a:r>
            <a:r>
              <a:rPr lang="tr-TR" sz="1500" dirty="0" err="1">
                <a:solidFill>
                  <a:schemeClr val="tx1"/>
                </a:solidFill>
              </a:rPr>
              <a:t>get_a</a:t>
            </a:r>
            <a:r>
              <a:rPr lang="tr-TR" sz="1500" dirty="0">
                <a:solidFill>
                  <a:schemeClr val="tx1"/>
                </a:solidFill>
              </a:rPr>
              <a:t>();</a:t>
            </a:r>
          </a:p>
          <a:p>
            <a:r>
              <a:rPr lang="tr-TR" sz="1500" dirty="0">
                <a:solidFill>
                  <a:schemeClr val="tx1"/>
                </a:solidFill>
              </a:rPr>
              <a:t>};</a:t>
            </a:r>
          </a:p>
          <a:p>
            <a:r>
              <a:rPr lang="tr-TR" sz="1500" dirty="0" err="1">
                <a:solidFill>
                  <a:schemeClr val="tx1"/>
                </a:solidFill>
              </a:rPr>
              <a:t>myclass</a:t>
            </a:r>
            <a:r>
              <a:rPr lang="tr-TR" sz="1500" dirty="0">
                <a:solidFill>
                  <a:schemeClr val="tx1"/>
                </a:solidFill>
              </a:rPr>
              <a:t>::</a:t>
            </a:r>
            <a:r>
              <a:rPr lang="tr-TR" sz="1500" dirty="0" err="1">
                <a:solidFill>
                  <a:schemeClr val="tx1"/>
                </a:solidFill>
              </a:rPr>
              <a:t>myclass</a:t>
            </a:r>
            <a:r>
              <a:rPr lang="tr-TR" sz="1500" dirty="0">
                <a:solidFill>
                  <a:schemeClr val="tx1"/>
                </a:solidFill>
              </a:rPr>
              <a:t>(</a:t>
            </a:r>
            <a:r>
              <a:rPr lang="tr-TR" sz="1500" dirty="0" err="1">
                <a:solidFill>
                  <a:schemeClr val="tx1"/>
                </a:solidFill>
              </a:rPr>
              <a:t>int</a:t>
            </a:r>
            <a:r>
              <a:rPr lang="tr-TR" sz="1500" dirty="0">
                <a:solidFill>
                  <a:schemeClr val="tx1"/>
                </a:solidFill>
              </a:rPr>
              <a:t> x){</a:t>
            </a:r>
          </a:p>
          <a:p>
            <a:r>
              <a:rPr lang="tr-TR" sz="1500" dirty="0">
                <a:solidFill>
                  <a:schemeClr val="tx1"/>
                </a:solidFill>
              </a:rPr>
              <a:t>	a = x;</a:t>
            </a:r>
          </a:p>
          <a:p>
            <a:r>
              <a:rPr lang="tr-TR" sz="1500" dirty="0">
                <a:solidFill>
                  <a:schemeClr val="tx1"/>
                </a:solidFill>
              </a:rPr>
              <a:t>}</a:t>
            </a:r>
          </a:p>
          <a:p>
            <a:endParaRPr lang="tr-TR" sz="1500" dirty="0">
              <a:solidFill>
                <a:schemeClr val="tx1"/>
              </a:solidFill>
            </a:endParaRPr>
          </a:p>
          <a:p>
            <a:r>
              <a:rPr lang="tr-TR" sz="1500" dirty="0" err="1">
                <a:solidFill>
                  <a:schemeClr val="tx1"/>
                </a:solidFill>
              </a:rPr>
              <a:t>int</a:t>
            </a:r>
            <a:r>
              <a:rPr lang="tr-TR" sz="1500" dirty="0">
                <a:solidFill>
                  <a:schemeClr val="tx1"/>
                </a:solidFill>
              </a:rPr>
              <a:t> </a:t>
            </a:r>
            <a:r>
              <a:rPr lang="tr-TR" sz="1500" dirty="0" err="1">
                <a:solidFill>
                  <a:schemeClr val="tx1"/>
                </a:solidFill>
              </a:rPr>
              <a:t>myclass</a:t>
            </a:r>
            <a:r>
              <a:rPr lang="tr-TR" sz="1500" dirty="0">
                <a:solidFill>
                  <a:schemeClr val="tx1"/>
                </a:solidFill>
              </a:rPr>
              <a:t>:: </a:t>
            </a:r>
            <a:r>
              <a:rPr lang="tr-TR" sz="1500" dirty="0" err="1">
                <a:solidFill>
                  <a:schemeClr val="tx1"/>
                </a:solidFill>
              </a:rPr>
              <a:t>get_a</a:t>
            </a:r>
            <a:r>
              <a:rPr lang="tr-TR" sz="1500" dirty="0">
                <a:solidFill>
                  <a:schemeClr val="tx1"/>
                </a:solidFill>
              </a:rPr>
              <a:t>(){</a:t>
            </a:r>
          </a:p>
          <a:p>
            <a:r>
              <a:rPr lang="tr-TR" sz="1500" dirty="0">
                <a:solidFill>
                  <a:schemeClr val="tx1"/>
                </a:solidFill>
              </a:rPr>
              <a:t>	</a:t>
            </a:r>
            <a:r>
              <a:rPr lang="tr-TR" sz="1500" dirty="0" err="1">
                <a:solidFill>
                  <a:schemeClr val="tx1"/>
                </a:solidFill>
              </a:rPr>
              <a:t>return</a:t>
            </a:r>
            <a:r>
              <a:rPr lang="tr-TR" sz="1500" dirty="0">
                <a:solidFill>
                  <a:schemeClr val="tx1"/>
                </a:solidFill>
              </a:rPr>
              <a:t> a;</a:t>
            </a:r>
          </a:p>
          <a:p>
            <a:r>
              <a:rPr lang="tr-TR" sz="1500" dirty="0">
                <a:solidFill>
                  <a:schemeClr val="tx1"/>
                </a:solidFill>
              </a:rPr>
              <a:t>}</a:t>
            </a:r>
          </a:p>
          <a:p>
            <a:r>
              <a:rPr lang="tr-TR" sz="1500" dirty="0" err="1">
                <a:solidFill>
                  <a:schemeClr val="tx1"/>
                </a:solidFill>
              </a:rPr>
              <a:t>int</a:t>
            </a:r>
            <a:r>
              <a:rPr lang="tr-TR" sz="1500" dirty="0">
                <a:solidFill>
                  <a:schemeClr val="tx1"/>
                </a:solidFill>
              </a:rPr>
              <a:t> main() {</a:t>
            </a:r>
          </a:p>
          <a:p>
            <a:r>
              <a:rPr lang="tr-TR" sz="1500" dirty="0">
                <a:solidFill>
                  <a:schemeClr val="tx1"/>
                </a:solidFill>
              </a:rPr>
              <a:t>    </a:t>
            </a:r>
            <a:r>
              <a:rPr lang="tr-TR" sz="1500" dirty="0" err="1">
                <a:solidFill>
                  <a:schemeClr val="tx1"/>
                </a:solidFill>
              </a:rPr>
              <a:t>myclass</a:t>
            </a:r>
            <a:r>
              <a:rPr lang="tr-TR" sz="1500" dirty="0">
                <a:solidFill>
                  <a:schemeClr val="tx1"/>
                </a:solidFill>
              </a:rPr>
              <a:t> </a:t>
            </a:r>
            <a:r>
              <a:rPr lang="tr-TR" sz="1500" dirty="0" err="1">
                <a:solidFill>
                  <a:schemeClr val="tx1"/>
                </a:solidFill>
              </a:rPr>
              <a:t>ob</a:t>
            </a:r>
            <a:r>
              <a:rPr lang="tr-TR" sz="1500" dirty="0">
                <a:solidFill>
                  <a:schemeClr val="tx1"/>
                </a:solidFill>
              </a:rPr>
              <a:t>(120); //nesne oluşturduk</a:t>
            </a:r>
          </a:p>
          <a:p>
            <a:r>
              <a:rPr lang="tr-TR" sz="1500" dirty="0">
                <a:solidFill>
                  <a:schemeClr val="tx1"/>
                </a:solidFill>
              </a:rPr>
              <a:t>    </a:t>
            </a:r>
            <a:r>
              <a:rPr lang="tr-TR" sz="1500" dirty="0" err="1">
                <a:solidFill>
                  <a:schemeClr val="tx1"/>
                </a:solidFill>
              </a:rPr>
              <a:t>myclass</a:t>
            </a:r>
            <a:r>
              <a:rPr lang="tr-TR" sz="1500" dirty="0">
                <a:solidFill>
                  <a:schemeClr val="tx1"/>
                </a:solidFill>
              </a:rPr>
              <a:t> *p;//nesne </a:t>
            </a:r>
            <a:r>
              <a:rPr lang="tr-TR" sz="1500" dirty="0" err="1">
                <a:solidFill>
                  <a:schemeClr val="tx1"/>
                </a:solidFill>
              </a:rPr>
              <a:t>içn</a:t>
            </a:r>
            <a:r>
              <a:rPr lang="tr-TR" sz="1500" dirty="0">
                <a:solidFill>
                  <a:schemeClr val="tx1"/>
                </a:solidFill>
              </a:rPr>
              <a:t> işaretçi oluşturdum</a:t>
            </a:r>
          </a:p>
          <a:p>
            <a:r>
              <a:rPr lang="tr-TR" sz="1500" dirty="0">
                <a:solidFill>
                  <a:schemeClr val="tx1"/>
                </a:solidFill>
              </a:rPr>
              <a:t>    p = &amp;</a:t>
            </a:r>
            <a:r>
              <a:rPr lang="tr-TR" sz="1500" dirty="0" err="1">
                <a:solidFill>
                  <a:schemeClr val="tx1"/>
                </a:solidFill>
              </a:rPr>
              <a:t>ob</a:t>
            </a:r>
            <a:r>
              <a:rPr lang="tr-TR" sz="1500" dirty="0">
                <a:solidFill>
                  <a:schemeClr val="tx1"/>
                </a:solidFill>
              </a:rPr>
              <a:t>; //nesnenin adresini p' e yerleştir</a:t>
            </a:r>
          </a:p>
          <a:p>
            <a:r>
              <a:rPr lang="tr-TR" sz="1500" dirty="0">
                <a:solidFill>
                  <a:schemeClr val="tx1"/>
                </a:solidFill>
              </a:rPr>
              <a:t>    </a:t>
            </a:r>
            <a:r>
              <a:rPr lang="tr-TR" sz="1500" dirty="0" err="1">
                <a:solidFill>
                  <a:schemeClr val="tx1"/>
                </a:solidFill>
              </a:rPr>
              <a:t>cout</a:t>
            </a:r>
            <a:r>
              <a:rPr lang="tr-TR" sz="1500" dirty="0">
                <a:solidFill>
                  <a:schemeClr val="tx1"/>
                </a:solidFill>
              </a:rPr>
              <a:t> &lt;&lt; "nesnenin </a:t>
            </a:r>
            <a:r>
              <a:rPr lang="tr-TR" sz="1500" dirty="0" err="1">
                <a:solidFill>
                  <a:schemeClr val="tx1"/>
                </a:solidFill>
              </a:rPr>
              <a:t>degeri</a:t>
            </a:r>
            <a:r>
              <a:rPr lang="tr-TR" sz="1500" dirty="0">
                <a:solidFill>
                  <a:schemeClr val="tx1"/>
                </a:solidFill>
              </a:rPr>
              <a:t> :"&lt;&lt; </a:t>
            </a:r>
            <a:r>
              <a:rPr lang="tr-TR" sz="1500" dirty="0" err="1">
                <a:solidFill>
                  <a:schemeClr val="tx1"/>
                </a:solidFill>
              </a:rPr>
              <a:t>ob.get_a</a:t>
            </a:r>
            <a:r>
              <a:rPr lang="tr-TR" sz="1500" dirty="0">
                <a:solidFill>
                  <a:schemeClr val="tx1"/>
                </a:solidFill>
              </a:rPr>
              <a:t>();</a:t>
            </a:r>
          </a:p>
          <a:p>
            <a:r>
              <a:rPr lang="tr-TR" sz="1500" dirty="0">
                <a:solidFill>
                  <a:schemeClr val="tx1"/>
                </a:solidFill>
              </a:rPr>
              <a:t>    </a:t>
            </a:r>
            <a:r>
              <a:rPr lang="tr-TR" sz="1500" dirty="0" err="1">
                <a:solidFill>
                  <a:schemeClr val="tx1"/>
                </a:solidFill>
              </a:rPr>
              <a:t>cout</a:t>
            </a:r>
            <a:r>
              <a:rPr lang="tr-TR" sz="1500" dirty="0">
                <a:solidFill>
                  <a:schemeClr val="tx1"/>
                </a:solidFill>
              </a:rPr>
              <a:t>&lt;&lt;" \n";</a:t>
            </a:r>
          </a:p>
          <a:p>
            <a:r>
              <a:rPr lang="tr-TR" sz="1500" dirty="0">
                <a:solidFill>
                  <a:schemeClr val="tx1"/>
                </a:solidFill>
              </a:rPr>
              <a:t>    </a:t>
            </a:r>
            <a:r>
              <a:rPr lang="tr-TR" sz="1500" dirty="0" err="1">
                <a:solidFill>
                  <a:schemeClr val="tx1"/>
                </a:solidFill>
              </a:rPr>
              <a:t>cout</a:t>
            </a:r>
            <a:r>
              <a:rPr lang="tr-TR" sz="1500" dirty="0">
                <a:solidFill>
                  <a:schemeClr val="tx1"/>
                </a:solidFill>
              </a:rPr>
              <a:t> &lt;&lt; "</a:t>
            </a:r>
            <a:r>
              <a:rPr lang="tr-TR" sz="1500" dirty="0" err="1">
                <a:solidFill>
                  <a:schemeClr val="tx1"/>
                </a:solidFill>
              </a:rPr>
              <a:t>isaretçiyi</a:t>
            </a:r>
            <a:r>
              <a:rPr lang="tr-TR" sz="1500" dirty="0">
                <a:solidFill>
                  <a:schemeClr val="tx1"/>
                </a:solidFill>
              </a:rPr>
              <a:t> kullanan </a:t>
            </a:r>
            <a:r>
              <a:rPr lang="tr-TR" sz="1500" dirty="0" err="1">
                <a:solidFill>
                  <a:schemeClr val="tx1"/>
                </a:solidFill>
              </a:rPr>
              <a:t>deger</a:t>
            </a:r>
            <a:r>
              <a:rPr lang="tr-TR" sz="1500" dirty="0">
                <a:solidFill>
                  <a:schemeClr val="tx1"/>
                </a:solidFill>
              </a:rPr>
              <a:t> :"&lt;&lt; p-&gt;</a:t>
            </a:r>
            <a:r>
              <a:rPr lang="tr-TR" sz="1500" dirty="0" err="1">
                <a:solidFill>
                  <a:schemeClr val="tx1"/>
                </a:solidFill>
              </a:rPr>
              <a:t>get_a</a:t>
            </a:r>
            <a:r>
              <a:rPr lang="tr-TR" sz="1500" dirty="0">
                <a:solidFill>
                  <a:schemeClr val="tx1"/>
                </a:solidFill>
              </a:rPr>
              <a:t>()&lt;&lt;</a:t>
            </a:r>
            <a:r>
              <a:rPr lang="tr-TR" sz="1500" dirty="0" err="1">
                <a:solidFill>
                  <a:schemeClr val="tx1"/>
                </a:solidFill>
              </a:rPr>
              <a:t>endl</a:t>
            </a:r>
            <a:r>
              <a:rPr lang="tr-TR" sz="1500" dirty="0">
                <a:solidFill>
                  <a:schemeClr val="tx1"/>
                </a:solidFill>
              </a:rPr>
              <a:t>;</a:t>
            </a:r>
          </a:p>
          <a:p>
            <a:r>
              <a:rPr lang="tr-TR" sz="1500" dirty="0">
                <a:solidFill>
                  <a:schemeClr val="tx1"/>
                </a:solidFill>
              </a:rPr>
              <a:t>    </a:t>
            </a:r>
          </a:p>
          <a:p>
            <a:r>
              <a:rPr lang="tr-TR" sz="1500" dirty="0">
                <a:solidFill>
                  <a:schemeClr val="tx1"/>
                </a:solidFill>
              </a:rPr>
              <a:t>    </a:t>
            </a:r>
          </a:p>
          <a:p>
            <a:r>
              <a:rPr lang="tr-TR" sz="1500" dirty="0">
                <a:solidFill>
                  <a:schemeClr val="tx1"/>
                </a:solidFill>
              </a:rPr>
              <a:t>    </a:t>
            </a:r>
          </a:p>
          <a:p>
            <a:r>
              <a:rPr lang="tr-TR" sz="1500" dirty="0">
                <a:solidFill>
                  <a:schemeClr val="tx1"/>
                </a:solidFill>
              </a:rPr>
              <a:t>    </a:t>
            </a:r>
            <a:r>
              <a:rPr lang="tr-TR" sz="1500" dirty="0" err="1">
                <a:solidFill>
                  <a:schemeClr val="tx1"/>
                </a:solidFill>
              </a:rPr>
              <a:t>return</a:t>
            </a:r>
            <a:r>
              <a:rPr lang="tr-TR" sz="1500" dirty="0">
                <a:solidFill>
                  <a:schemeClr val="tx1"/>
                </a:solidFill>
              </a:rPr>
              <a:t> 0;</a:t>
            </a:r>
          </a:p>
          <a:p>
            <a:r>
              <a:rPr lang="tr-TR" sz="1500" dirty="0">
                <a:solidFill>
                  <a:schemeClr val="tx1"/>
                </a:solidFill>
              </a:rPr>
              <a:t>}</a:t>
            </a:r>
          </a:p>
          <a:p>
            <a:endParaRPr lang="tr-TR" sz="1500" dirty="0">
              <a:solidFill>
                <a:schemeClr val="tx1"/>
              </a:solidFill>
            </a:endParaRPr>
          </a:p>
        </p:txBody>
      </p:sp>
    </p:spTree>
    <p:extLst>
      <p:ext uri="{BB962C8B-B14F-4D97-AF65-F5344CB8AC3E}">
        <p14:creationId xmlns:p14="http://schemas.microsoft.com/office/powerpoint/2010/main" val="3090844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F1D22F-7294-9233-B1FA-275888373528}"/>
              </a:ext>
            </a:extLst>
          </p:cNvPr>
          <p:cNvSpPr>
            <a:spLocks noGrp="1"/>
          </p:cNvSpPr>
          <p:nvPr>
            <p:ph type="title"/>
          </p:nvPr>
        </p:nvSpPr>
        <p:spPr/>
        <p:txBody>
          <a:bodyPr>
            <a:normAutofit/>
          </a:bodyPr>
          <a:lstStyle/>
          <a:p>
            <a:r>
              <a:rPr lang="tr-TR" sz="3000" b="1" dirty="0">
                <a:latin typeface="Calibri "/>
              </a:rPr>
              <a:t>İnline Fonksiyonları </a:t>
            </a:r>
          </a:p>
        </p:txBody>
      </p:sp>
      <p:sp>
        <p:nvSpPr>
          <p:cNvPr id="3" name="İçerik Yer Tutucusu 2">
            <a:extLst>
              <a:ext uri="{FF2B5EF4-FFF2-40B4-BE49-F238E27FC236}">
                <a16:creationId xmlns:a16="http://schemas.microsoft.com/office/drawing/2014/main" id="{F300A937-794D-ACC1-9D1F-85A298A4C1BA}"/>
              </a:ext>
            </a:extLst>
          </p:cNvPr>
          <p:cNvSpPr>
            <a:spLocks noGrp="1"/>
          </p:cNvSpPr>
          <p:nvPr>
            <p:ph idx="1"/>
          </p:nvPr>
        </p:nvSpPr>
        <p:spPr>
          <a:xfrm>
            <a:off x="684211" y="685800"/>
            <a:ext cx="9383519" cy="4035490"/>
          </a:xfrm>
        </p:spPr>
        <p:txBody>
          <a:bodyPr>
            <a:normAutofit lnSpcReduction="10000"/>
          </a:bodyPr>
          <a:lstStyle/>
          <a:p>
            <a:pPr algn="l"/>
            <a:r>
              <a:rPr lang="tr-TR" sz="2500" b="0" i="0" dirty="0">
                <a:solidFill>
                  <a:schemeClr val="tx1"/>
                </a:solidFill>
                <a:effectLst/>
                <a:latin typeface="Söhne"/>
              </a:rPr>
              <a:t>C++ programlama dilinde kullanılan bir optimizasyon tekniklerinden biridir. Bir fonksiyonun inline olarak tanımlanması, derleyiciye bu fonksiyonun çağrıldığı yerde, fonksiyon çağrısını fonksiyonun kodu ile doğrudan değiştirmesini söyler. Yani, derleyici, inline fonksiyonu çağrıldığı her yere fonksiyonun kodunu oluşturur, böylece fonksiyon çağrısı yapmak yerine, kodun kendisi çalışır.</a:t>
            </a:r>
          </a:p>
          <a:p>
            <a:pPr algn="l"/>
            <a:r>
              <a:rPr lang="tr-TR" sz="2500" b="0" i="0" dirty="0" err="1">
                <a:solidFill>
                  <a:schemeClr val="tx1"/>
                </a:solidFill>
                <a:effectLst/>
                <a:latin typeface="Söhne"/>
              </a:rPr>
              <a:t>Inline</a:t>
            </a:r>
            <a:r>
              <a:rPr lang="tr-TR" sz="2500" b="0" i="0" dirty="0">
                <a:solidFill>
                  <a:schemeClr val="tx1"/>
                </a:solidFill>
                <a:effectLst/>
                <a:latin typeface="Söhne"/>
              </a:rPr>
              <a:t> fonksiyonlar, programın performansını artırabilir, ancak her durumda avantajlı olmayabilir. Küçük, sık çağrılan ve içerisinde döngü, koşul gibi karmaşıklık içermeyen fonksiyonlar için genellikle daha uygundur.</a:t>
            </a:r>
          </a:p>
        </p:txBody>
      </p:sp>
    </p:spTree>
    <p:extLst>
      <p:ext uri="{BB962C8B-B14F-4D97-AF65-F5344CB8AC3E}">
        <p14:creationId xmlns:p14="http://schemas.microsoft.com/office/powerpoint/2010/main" val="2202642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06E881-BCEC-0ED2-5E19-43E4468D4A93}"/>
              </a:ext>
            </a:extLst>
          </p:cNvPr>
          <p:cNvSpPr>
            <a:spLocks noGrp="1"/>
          </p:cNvSpPr>
          <p:nvPr>
            <p:ph type="title"/>
          </p:nvPr>
        </p:nvSpPr>
        <p:spPr>
          <a:xfrm>
            <a:off x="1141413" y="413657"/>
            <a:ext cx="9905998" cy="1461796"/>
          </a:xfrm>
        </p:spPr>
        <p:txBody>
          <a:bodyPr/>
          <a:lstStyle/>
          <a:p>
            <a:r>
              <a:rPr lang="tr-TR" b="1" i="0" dirty="0">
                <a:effectLst/>
                <a:latin typeface="Söhne"/>
              </a:rPr>
              <a:t>Nesneye Dayalı Programlama nedir?</a:t>
            </a:r>
            <a:endParaRPr lang="tr-TR" dirty="0"/>
          </a:p>
        </p:txBody>
      </p:sp>
      <p:sp>
        <p:nvSpPr>
          <p:cNvPr id="3" name="İçerik Yer Tutucusu 2">
            <a:extLst>
              <a:ext uri="{FF2B5EF4-FFF2-40B4-BE49-F238E27FC236}">
                <a16:creationId xmlns:a16="http://schemas.microsoft.com/office/drawing/2014/main" id="{6FC328FC-C477-0560-BF6C-512C20BB96BB}"/>
              </a:ext>
            </a:extLst>
          </p:cNvPr>
          <p:cNvSpPr>
            <a:spLocks noGrp="1"/>
          </p:cNvSpPr>
          <p:nvPr>
            <p:ph idx="1"/>
          </p:nvPr>
        </p:nvSpPr>
        <p:spPr>
          <a:xfrm>
            <a:off x="1141413" y="1763487"/>
            <a:ext cx="9905998" cy="4027714"/>
          </a:xfrm>
        </p:spPr>
        <p:txBody>
          <a:bodyPr>
            <a:normAutofit fontScale="92500"/>
          </a:bodyPr>
          <a:lstStyle/>
          <a:p>
            <a:endParaRPr lang="tr-TR" sz="2500" b="0" i="0" dirty="0">
              <a:solidFill>
                <a:schemeClr val="tx1"/>
              </a:solidFill>
              <a:effectLst/>
              <a:latin typeface="Söhne"/>
            </a:endParaRPr>
          </a:p>
          <a:p>
            <a:r>
              <a:rPr lang="tr-TR" sz="2400" b="0" i="0" dirty="0">
                <a:solidFill>
                  <a:schemeClr val="tx1"/>
                </a:solidFill>
                <a:effectLst/>
                <a:latin typeface="Söhne"/>
              </a:rPr>
              <a:t>Nesneye dayalı programlama (Object-</a:t>
            </a:r>
            <a:r>
              <a:rPr lang="tr-TR" sz="2400" b="0" i="0" dirty="0" err="1">
                <a:solidFill>
                  <a:schemeClr val="tx1"/>
                </a:solidFill>
                <a:effectLst/>
                <a:latin typeface="Söhne"/>
              </a:rPr>
              <a:t>Oriented</a:t>
            </a:r>
            <a:r>
              <a:rPr lang="tr-TR" sz="2400" b="0" i="0" dirty="0">
                <a:solidFill>
                  <a:schemeClr val="tx1"/>
                </a:solidFill>
                <a:effectLst/>
                <a:latin typeface="Söhne"/>
              </a:rPr>
              <a:t> Programming - OOP), yazılım geliştirmek için kullanılan bir programlama paradigmasıdır. Bu yaklaşım, gerçek dünyadaki nesneleri modelleyerek ve bu nesneler arasındaki etkileşimleri tanımlayarak yazılım tasarlamayı amaçlar. Nesne tabanlı programlama, programları daha modüler, esnek ve anlaşılır hale getirmeyi hedefler.</a:t>
            </a:r>
          </a:p>
          <a:p>
            <a:endParaRPr lang="tr-TR" dirty="0">
              <a:solidFill>
                <a:schemeClr val="tx1"/>
              </a:solidFill>
              <a:latin typeface="Söhne"/>
            </a:endParaRPr>
          </a:p>
          <a:p>
            <a:pPr algn="l"/>
            <a:r>
              <a:rPr lang="tr-TR" sz="2400" b="0" i="0" dirty="0">
                <a:solidFill>
                  <a:schemeClr val="tx1"/>
                </a:solidFill>
                <a:effectLst/>
                <a:latin typeface="Söhne"/>
              </a:rPr>
              <a:t>Nesneye dayalı programlama temel olarak üç ana prensip üzerine kuruludur:</a:t>
            </a:r>
          </a:p>
          <a:p>
            <a:pPr marL="0" indent="0">
              <a:buNone/>
            </a:pPr>
            <a:br>
              <a:rPr lang="tr-TR" sz="2400" b="0" i="0" dirty="0">
                <a:solidFill>
                  <a:srgbClr val="D1D5DB"/>
                </a:solidFill>
                <a:effectLst/>
                <a:latin typeface="Söhne"/>
              </a:rPr>
            </a:br>
            <a:endParaRPr lang="tr-TR" sz="2500" dirty="0">
              <a:solidFill>
                <a:schemeClr val="tx1"/>
              </a:solidFill>
            </a:endParaRPr>
          </a:p>
        </p:txBody>
      </p:sp>
    </p:spTree>
    <p:extLst>
      <p:ext uri="{BB962C8B-B14F-4D97-AF65-F5344CB8AC3E}">
        <p14:creationId xmlns:p14="http://schemas.microsoft.com/office/powerpoint/2010/main" val="2164351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E8E1D4-8A98-E69F-0DF6-4DC4E7BCF4FD}"/>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E2D303F-35AC-4677-3769-B4354D273895}"/>
              </a:ext>
            </a:extLst>
          </p:cNvPr>
          <p:cNvSpPr>
            <a:spLocks noGrp="1"/>
          </p:cNvSpPr>
          <p:nvPr>
            <p:ph idx="1"/>
          </p:nvPr>
        </p:nvSpPr>
        <p:spPr/>
        <p:txBody>
          <a:bodyPr/>
          <a:lstStyle/>
          <a:p>
            <a:r>
              <a:rPr lang="tr-TR" b="0" i="0" dirty="0" err="1">
                <a:solidFill>
                  <a:srgbClr val="ECECF1"/>
                </a:solidFill>
                <a:effectLst/>
                <a:latin typeface="Söhne"/>
              </a:rPr>
              <a:t>Inline</a:t>
            </a:r>
            <a:r>
              <a:rPr lang="tr-TR" b="0" i="0" dirty="0">
                <a:solidFill>
                  <a:srgbClr val="ECECF1"/>
                </a:solidFill>
                <a:effectLst/>
                <a:latin typeface="Söhne"/>
              </a:rPr>
              <a:t> fonksiyonlar, çağrıldıkları her yerde kodun kendisi ile değiştirildikleri için, derleme sürelerini artırabilir</a:t>
            </a:r>
          </a:p>
          <a:p>
            <a:r>
              <a:rPr lang="tr-TR" b="0" i="0" dirty="0" err="1">
                <a:solidFill>
                  <a:srgbClr val="ECECF1"/>
                </a:solidFill>
                <a:effectLst/>
                <a:latin typeface="Söhne"/>
              </a:rPr>
              <a:t>Inline</a:t>
            </a:r>
            <a:r>
              <a:rPr lang="tr-TR" b="0" i="0" dirty="0">
                <a:solidFill>
                  <a:srgbClr val="ECECF1"/>
                </a:solidFill>
                <a:effectLst/>
                <a:latin typeface="Söhne"/>
              </a:rPr>
              <a:t> fonksiyonlar, kodu doğrudan çağrı yeriyle değiştirdikleri için, sıklıkla çağrılan ve kısa olan fonksiyonlar için tercih edilir. Ancak, fonksiyon büyüdükçe veya sıkça çağrıldığında, kodun boyutunu artırabilir.</a:t>
            </a:r>
          </a:p>
          <a:p>
            <a:r>
              <a:rPr lang="tr-TR" b="0" i="0" dirty="0" err="1">
                <a:solidFill>
                  <a:srgbClr val="ECECF1"/>
                </a:solidFill>
                <a:effectLst/>
                <a:latin typeface="Söhne"/>
              </a:rPr>
              <a:t>Inline</a:t>
            </a:r>
            <a:r>
              <a:rPr lang="tr-TR" b="0" i="0" dirty="0">
                <a:solidFill>
                  <a:srgbClr val="ECECF1"/>
                </a:solidFill>
                <a:effectLst/>
                <a:latin typeface="Söhne"/>
              </a:rPr>
              <a:t> fonksiyonlar, aynı kodun birçok yerde tekrarlanmasına neden olabilir. Bu durum, bakımı zorlaştırabilir ve hatalara yol açabilir.</a:t>
            </a:r>
            <a:endParaRPr lang="tr-TR" dirty="0"/>
          </a:p>
        </p:txBody>
      </p:sp>
    </p:spTree>
    <p:extLst>
      <p:ext uri="{BB962C8B-B14F-4D97-AF65-F5344CB8AC3E}">
        <p14:creationId xmlns:p14="http://schemas.microsoft.com/office/powerpoint/2010/main" val="703364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9F496C5-52F5-37B1-DD09-6D59032389FC}"/>
              </a:ext>
            </a:extLst>
          </p:cNvPr>
          <p:cNvSpPr>
            <a:spLocks noGrp="1"/>
          </p:cNvSpPr>
          <p:nvPr>
            <p:ph idx="1"/>
          </p:nvPr>
        </p:nvSpPr>
        <p:spPr>
          <a:xfrm>
            <a:off x="684211" y="223936"/>
            <a:ext cx="10848425" cy="6494106"/>
          </a:xfrm>
        </p:spPr>
        <p:txBody>
          <a:bodyPr numCol="2">
            <a:noAutofit/>
          </a:bodyPr>
          <a:lstStyle/>
          <a:p>
            <a:r>
              <a:rPr lang="tr-TR" dirty="0">
                <a:solidFill>
                  <a:schemeClr val="tx1"/>
                </a:solidFill>
              </a:rPr>
              <a:t>#include &lt;</a:t>
            </a:r>
            <a:r>
              <a:rPr lang="tr-TR" dirty="0" err="1">
                <a:solidFill>
                  <a:schemeClr val="tx1"/>
                </a:solidFill>
              </a:rPr>
              <a:t>iostream</a:t>
            </a:r>
            <a:r>
              <a:rPr lang="tr-TR" dirty="0">
                <a:solidFill>
                  <a:schemeClr val="tx1"/>
                </a:solidFill>
              </a:rPr>
              <a:t>&gt;</a:t>
            </a:r>
          </a:p>
          <a:p>
            <a:r>
              <a:rPr lang="tr-TR" dirty="0" err="1">
                <a:solidFill>
                  <a:schemeClr val="tx1"/>
                </a:solidFill>
              </a:rPr>
              <a:t>using</a:t>
            </a:r>
            <a:r>
              <a:rPr lang="tr-TR" dirty="0">
                <a:solidFill>
                  <a:schemeClr val="tx1"/>
                </a:solidFill>
              </a:rPr>
              <a:t> </a:t>
            </a:r>
            <a:r>
              <a:rPr lang="tr-TR" dirty="0" err="1">
                <a:solidFill>
                  <a:schemeClr val="tx1"/>
                </a:solidFill>
              </a:rPr>
              <a:t>namespace</a:t>
            </a:r>
            <a:r>
              <a:rPr lang="tr-TR" dirty="0">
                <a:solidFill>
                  <a:schemeClr val="tx1"/>
                </a:solidFill>
              </a:rPr>
              <a:t> </a:t>
            </a:r>
            <a:r>
              <a:rPr lang="tr-TR" dirty="0" err="1">
                <a:solidFill>
                  <a:schemeClr val="tx1"/>
                </a:solidFill>
              </a:rPr>
              <a:t>std</a:t>
            </a:r>
            <a:r>
              <a:rPr lang="tr-TR" dirty="0">
                <a:solidFill>
                  <a:schemeClr val="tx1"/>
                </a:solidFill>
              </a:rPr>
              <a:t>;</a:t>
            </a:r>
          </a:p>
          <a:p>
            <a:r>
              <a:rPr lang="tr-TR" dirty="0">
                <a:solidFill>
                  <a:schemeClr val="tx1"/>
                </a:solidFill>
              </a:rPr>
              <a:t>// </a:t>
            </a:r>
            <a:r>
              <a:rPr lang="tr-TR" dirty="0" err="1">
                <a:solidFill>
                  <a:schemeClr val="tx1"/>
                </a:solidFill>
              </a:rPr>
              <a:t>Inline</a:t>
            </a:r>
            <a:r>
              <a:rPr lang="tr-TR" dirty="0">
                <a:solidFill>
                  <a:schemeClr val="tx1"/>
                </a:solidFill>
              </a:rPr>
              <a:t> fonksiyon tanımı</a:t>
            </a:r>
          </a:p>
          <a:p>
            <a:r>
              <a:rPr lang="tr-TR" dirty="0">
                <a:solidFill>
                  <a:schemeClr val="tx1"/>
                </a:solidFill>
              </a:rPr>
              <a:t>inline </a:t>
            </a:r>
            <a:r>
              <a:rPr lang="tr-TR" dirty="0" err="1">
                <a:solidFill>
                  <a:schemeClr val="tx1"/>
                </a:solidFill>
              </a:rPr>
              <a:t>int</a:t>
            </a:r>
            <a:r>
              <a:rPr lang="tr-TR" dirty="0">
                <a:solidFill>
                  <a:schemeClr val="tx1"/>
                </a:solidFill>
              </a:rPr>
              <a:t> </a:t>
            </a:r>
            <a:r>
              <a:rPr lang="tr-TR" dirty="0" err="1">
                <a:solidFill>
                  <a:schemeClr val="tx1"/>
                </a:solidFill>
              </a:rPr>
              <a:t>square</a:t>
            </a:r>
            <a:r>
              <a:rPr lang="tr-TR" dirty="0">
                <a:solidFill>
                  <a:schemeClr val="tx1"/>
                </a:solidFill>
              </a:rPr>
              <a:t>(</a:t>
            </a:r>
            <a:r>
              <a:rPr lang="tr-TR" dirty="0" err="1">
                <a:solidFill>
                  <a:schemeClr val="tx1"/>
                </a:solidFill>
              </a:rPr>
              <a:t>int</a:t>
            </a:r>
            <a:r>
              <a:rPr lang="tr-TR" dirty="0">
                <a:solidFill>
                  <a:schemeClr val="tx1"/>
                </a:solidFill>
              </a:rPr>
              <a:t> x) {</a:t>
            </a:r>
          </a:p>
          <a:p>
            <a:r>
              <a:rPr lang="tr-TR" dirty="0" err="1">
                <a:solidFill>
                  <a:schemeClr val="tx1"/>
                </a:solidFill>
              </a:rPr>
              <a:t>return</a:t>
            </a:r>
            <a:r>
              <a:rPr lang="tr-TR" dirty="0">
                <a:solidFill>
                  <a:schemeClr val="tx1"/>
                </a:solidFill>
              </a:rPr>
              <a:t> x * x;</a:t>
            </a:r>
          </a:p>
          <a:p>
            <a:r>
              <a:rPr lang="tr-TR" dirty="0">
                <a:solidFill>
                  <a:schemeClr val="tx1"/>
                </a:solidFill>
              </a:rPr>
              <a:t>}</a:t>
            </a:r>
          </a:p>
          <a:p>
            <a:r>
              <a:rPr lang="tr-TR" dirty="0">
                <a:solidFill>
                  <a:schemeClr val="tx1"/>
                </a:solidFill>
              </a:rPr>
              <a:t>	</a:t>
            </a:r>
            <a:r>
              <a:rPr lang="tr-TR" dirty="0" err="1">
                <a:solidFill>
                  <a:schemeClr val="tx1"/>
                </a:solidFill>
              </a:rPr>
              <a:t>int</a:t>
            </a:r>
            <a:r>
              <a:rPr lang="tr-TR" dirty="0">
                <a:solidFill>
                  <a:schemeClr val="tx1"/>
                </a:solidFill>
              </a:rPr>
              <a:t> main() {</a:t>
            </a:r>
          </a:p>
          <a:p>
            <a:r>
              <a:rPr lang="tr-TR" dirty="0">
                <a:solidFill>
                  <a:schemeClr val="tx1"/>
                </a:solidFill>
              </a:rPr>
              <a:t>		</a:t>
            </a:r>
            <a:r>
              <a:rPr lang="tr-TR" dirty="0" err="1">
                <a:solidFill>
                  <a:schemeClr val="tx1"/>
                </a:solidFill>
              </a:rPr>
              <a:t>int</a:t>
            </a:r>
            <a:r>
              <a:rPr lang="tr-TR" dirty="0">
                <a:solidFill>
                  <a:schemeClr val="tx1"/>
                </a:solidFill>
              </a:rPr>
              <a:t> </a:t>
            </a:r>
            <a:r>
              <a:rPr lang="tr-TR" dirty="0" err="1">
                <a:solidFill>
                  <a:schemeClr val="tx1"/>
                </a:solidFill>
              </a:rPr>
              <a:t>num</a:t>
            </a:r>
            <a:r>
              <a:rPr lang="tr-TR" dirty="0">
                <a:solidFill>
                  <a:schemeClr val="tx1"/>
                </a:solidFill>
              </a:rPr>
              <a:t> = 5;</a:t>
            </a:r>
          </a:p>
          <a:p>
            <a:r>
              <a:rPr lang="tr-TR" dirty="0">
                <a:solidFill>
                  <a:schemeClr val="tx1"/>
                </a:solidFill>
              </a:rPr>
              <a:t>		// </a:t>
            </a:r>
            <a:r>
              <a:rPr lang="tr-TR" dirty="0" err="1">
                <a:solidFill>
                  <a:schemeClr val="tx1"/>
                </a:solidFill>
              </a:rPr>
              <a:t>square</a:t>
            </a:r>
            <a:r>
              <a:rPr lang="tr-TR" dirty="0">
                <a:solidFill>
                  <a:schemeClr val="tx1"/>
                </a:solidFill>
              </a:rPr>
              <a:t> fonksiyonu inline olarak kullanımı</a:t>
            </a:r>
          </a:p>
          <a:p>
            <a:r>
              <a:rPr lang="tr-TR" dirty="0">
                <a:solidFill>
                  <a:schemeClr val="tx1"/>
                </a:solidFill>
              </a:rPr>
              <a:t>		</a:t>
            </a:r>
            <a:r>
              <a:rPr lang="tr-TR" dirty="0" err="1">
                <a:solidFill>
                  <a:schemeClr val="tx1"/>
                </a:solidFill>
              </a:rPr>
              <a:t>int</a:t>
            </a:r>
            <a:r>
              <a:rPr lang="tr-TR" dirty="0">
                <a:solidFill>
                  <a:schemeClr val="tx1"/>
                </a:solidFill>
              </a:rPr>
              <a:t> </a:t>
            </a:r>
            <a:r>
              <a:rPr lang="tr-TR" dirty="0" err="1">
                <a:solidFill>
                  <a:schemeClr val="tx1"/>
                </a:solidFill>
              </a:rPr>
              <a:t>result</a:t>
            </a:r>
            <a:r>
              <a:rPr lang="tr-TR" dirty="0">
                <a:solidFill>
                  <a:schemeClr val="tx1"/>
                </a:solidFill>
              </a:rPr>
              <a:t> = </a:t>
            </a:r>
            <a:r>
              <a:rPr lang="tr-TR" dirty="0" err="1">
                <a:solidFill>
                  <a:schemeClr val="tx1"/>
                </a:solidFill>
              </a:rPr>
              <a:t>square</a:t>
            </a:r>
            <a:r>
              <a:rPr lang="tr-TR" dirty="0">
                <a:solidFill>
                  <a:schemeClr val="tx1"/>
                </a:solidFill>
              </a:rPr>
              <a:t>(</a:t>
            </a:r>
            <a:r>
              <a:rPr lang="tr-TR" dirty="0" err="1">
                <a:solidFill>
                  <a:schemeClr val="tx1"/>
                </a:solidFill>
              </a:rPr>
              <a:t>num</a:t>
            </a:r>
            <a:r>
              <a:rPr lang="tr-TR" dirty="0">
                <a:solidFill>
                  <a:schemeClr val="tx1"/>
                </a:solidFill>
              </a:rPr>
              <a:t>);</a:t>
            </a:r>
          </a:p>
          <a:p>
            <a:r>
              <a:rPr lang="tr-TR" dirty="0">
                <a:solidFill>
                  <a:schemeClr val="tx1"/>
                </a:solidFill>
              </a:rPr>
              <a:t>		</a:t>
            </a:r>
            <a:r>
              <a:rPr lang="tr-TR" dirty="0" err="1">
                <a:solidFill>
                  <a:schemeClr val="tx1"/>
                </a:solidFill>
              </a:rPr>
              <a:t>cout</a:t>
            </a:r>
            <a:r>
              <a:rPr lang="tr-TR" dirty="0">
                <a:solidFill>
                  <a:schemeClr val="tx1"/>
                </a:solidFill>
              </a:rPr>
              <a:t> &lt;&lt; "Karesi: " &lt;&lt; </a:t>
            </a:r>
            <a:r>
              <a:rPr lang="tr-TR" dirty="0" err="1">
                <a:solidFill>
                  <a:schemeClr val="tx1"/>
                </a:solidFill>
              </a:rPr>
              <a:t>result</a:t>
            </a:r>
            <a:r>
              <a:rPr lang="tr-TR" dirty="0">
                <a:solidFill>
                  <a:schemeClr val="tx1"/>
                </a:solidFill>
              </a:rPr>
              <a:t> &lt;&lt; </a:t>
            </a:r>
            <a:r>
              <a:rPr lang="tr-TR" dirty="0" err="1">
                <a:solidFill>
                  <a:schemeClr val="tx1"/>
                </a:solidFill>
              </a:rPr>
              <a:t>endl</a:t>
            </a:r>
            <a:r>
              <a:rPr lang="tr-TR" dirty="0">
                <a:solidFill>
                  <a:schemeClr val="tx1"/>
                </a:solidFill>
              </a:rPr>
              <a:t>;</a:t>
            </a:r>
          </a:p>
          <a:p>
            <a:r>
              <a:rPr lang="tr-TR" dirty="0" err="1">
                <a:solidFill>
                  <a:schemeClr val="tx1"/>
                </a:solidFill>
              </a:rPr>
              <a:t>return</a:t>
            </a:r>
            <a:r>
              <a:rPr lang="tr-TR" dirty="0">
                <a:solidFill>
                  <a:schemeClr val="tx1"/>
                </a:solidFill>
              </a:rPr>
              <a:t> 0;</a:t>
            </a:r>
          </a:p>
          <a:p>
            <a:r>
              <a:rPr lang="tr-TR" dirty="0">
                <a:solidFill>
                  <a:schemeClr val="tx1"/>
                </a:solidFill>
              </a:rPr>
              <a:t>}</a:t>
            </a:r>
          </a:p>
          <a:p>
            <a:r>
              <a:rPr lang="tr-TR" dirty="0">
                <a:solidFill>
                  <a:schemeClr val="tx1"/>
                </a:solidFill>
              </a:rPr>
              <a:t>		</a:t>
            </a:r>
          </a:p>
          <a:p>
            <a:endParaRPr lang="tr-TR" dirty="0">
              <a:solidFill>
                <a:schemeClr val="tx1"/>
              </a:solidFill>
            </a:endParaRPr>
          </a:p>
        </p:txBody>
      </p:sp>
    </p:spTree>
    <p:extLst>
      <p:ext uri="{BB962C8B-B14F-4D97-AF65-F5344CB8AC3E}">
        <p14:creationId xmlns:p14="http://schemas.microsoft.com/office/powerpoint/2010/main" val="469921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CA1A74-4F4B-0C08-2956-4BF8D201B0E1}"/>
              </a:ext>
            </a:extLst>
          </p:cNvPr>
          <p:cNvSpPr>
            <a:spLocks noGrp="1"/>
          </p:cNvSpPr>
          <p:nvPr>
            <p:ph type="title"/>
          </p:nvPr>
        </p:nvSpPr>
        <p:spPr/>
        <p:txBody>
          <a:bodyPr>
            <a:normAutofit/>
          </a:bodyPr>
          <a:lstStyle/>
          <a:p>
            <a:r>
              <a:rPr lang="tr-TR" sz="3000" b="1" dirty="0">
                <a:latin typeface="Calibri "/>
              </a:rPr>
              <a:t>UNİON</a:t>
            </a:r>
            <a:r>
              <a:rPr lang="tr-TR" sz="3000" b="1" dirty="0"/>
              <a:t> </a:t>
            </a:r>
            <a:r>
              <a:rPr lang="tr-TR" sz="3000" b="1" dirty="0">
                <a:latin typeface="Calibri "/>
              </a:rPr>
              <a:t>NEDİR</a:t>
            </a:r>
            <a:r>
              <a:rPr lang="tr-TR" sz="3000" b="1" dirty="0"/>
              <a:t> </a:t>
            </a:r>
          </a:p>
        </p:txBody>
      </p:sp>
      <p:sp>
        <p:nvSpPr>
          <p:cNvPr id="3" name="İçerik Yer Tutucusu 2">
            <a:extLst>
              <a:ext uri="{FF2B5EF4-FFF2-40B4-BE49-F238E27FC236}">
                <a16:creationId xmlns:a16="http://schemas.microsoft.com/office/drawing/2014/main" id="{C15F6944-8DF7-614F-053C-39665A07A10F}"/>
              </a:ext>
            </a:extLst>
          </p:cNvPr>
          <p:cNvSpPr>
            <a:spLocks noGrp="1"/>
          </p:cNvSpPr>
          <p:nvPr>
            <p:ph idx="1"/>
          </p:nvPr>
        </p:nvSpPr>
        <p:spPr/>
        <p:txBody>
          <a:bodyPr/>
          <a:lstStyle/>
          <a:p>
            <a:endParaRPr lang="tr-TR" b="0" i="0" dirty="0">
              <a:solidFill>
                <a:schemeClr val="tx1"/>
              </a:solidFill>
              <a:effectLst/>
              <a:latin typeface="Calibri "/>
            </a:endParaRPr>
          </a:p>
          <a:p>
            <a:r>
              <a:rPr lang="tr-TR" dirty="0">
                <a:solidFill>
                  <a:schemeClr val="tx1"/>
                </a:solidFill>
                <a:latin typeface="Calibri "/>
              </a:rPr>
              <a:t>F</a:t>
            </a:r>
            <a:r>
              <a:rPr lang="tr-TR" b="0" i="0" dirty="0">
                <a:solidFill>
                  <a:schemeClr val="tx1"/>
                </a:solidFill>
                <a:effectLst/>
                <a:latin typeface="Calibri "/>
              </a:rPr>
              <a:t>arklı tipteki verileri aynı bellek alanında saklamak için kullanılan bir veri yapısıdır. "</a:t>
            </a:r>
            <a:r>
              <a:rPr lang="tr-TR" b="0" i="0" dirty="0" err="1">
                <a:solidFill>
                  <a:schemeClr val="tx1"/>
                </a:solidFill>
                <a:effectLst/>
                <a:latin typeface="Calibri "/>
              </a:rPr>
              <a:t>Union</a:t>
            </a:r>
            <a:r>
              <a:rPr lang="tr-TR" b="0" i="0" dirty="0">
                <a:solidFill>
                  <a:schemeClr val="tx1"/>
                </a:solidFill>
                <a:effectLst/>
                <a:latin typeface="Calibri "/>
              </a:rPr>
              <a:t>" içindeki her eleman, aynı bellek alanını paylaşır ve bu nedenle bir anda sadece bir elemanın değeri geçerli olabilir. Bu, "</a:t>
            </a:r>
            <a:r>
              <a:rPr lang="tr-TR" b="0" i="0" dirty="0" err="1">
                <a:solidFill>
                  <a:schemeClr val="tx1"/>
                </a:solidFill>
                <a:effectLst/>
                <a:latin typeface="Calibri "/>
              </a:rPr>
              <a:t>union"ın</a:t>
            </a:r>
            <a:r>
              <a:rPr lang="tr-TR" b="0" i="0" dirty="0">
                <a:solidFill>
                  <a:schemeClr val="tx1"/>
                </a:solidFill>
                <a:effectLst/>
                <a:latin typeface="Calibri "/>
              </a:rPr>
              <a:t> bir tür "</a:t>
            </a:r>
            <a:r>
              <a:rPr lang="tr-TR" b="0" i="0" dirty="0" err="1">
                <a:solidFill>
                  <a:schemeClr val="tx1"/>
                </a:solidFill>
                <a:effectLst/>
                <a:latin typeface="Calibri "/>
              </a:rPr>
              <a:t>overlap</a:t>
            </a:r>
            <a:r>
              <a:rPr lang="tr-TR" b="0" i="0" dirty="0">
                <a:solidFill>
                  <a:schemeClr val="tx1"/>
                </a:solidFill>
                <a:effectLst/>
                <a:latin typeface="Calibri "/>
              </a:rPr>
              <a:t>" (örtüşme) sağlayan bir veri yapısı olduğu anlamına gelir.</a:t>
            </a:r>
            <a:endParaRPr lang="tr-TR" dirty="0">
              <a:solidFill>
                <a:schemeClr val="tx1"/>
              </a:solidFill>
              <a:latin typeface="Calibri "/>
            </a:endParaRPr>
          </a:p>
        </p:txBody>
      </p:sp>
    </p:spTree>
    <p:extLst>
      <p:ext uri="{BB962C8B-B14F-4D97-AF65-F5344CB8AC3E}">
        <p14:creationId xmlns:p14="http://schemas.microsoft.com/office/powerpoint/2010/main" val="2246893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782F2B6-4EA9-FCA3-4F02-3532868626C7}"/>
              </a:ext>
            </a:extLst>
          </p:cNvPr>
          <p:cNvSpPr>
            <a:spLocks noGrp="1"/>
          </p:cNvSpPr>
          <p:nvPr>
            <p:ph idx="1"/>
          </p:nvPr>
        </p:nvSpPr>
        <p:spPr>
          <a:xfrm>
            <a:off x="531845" y="699796"/>
            <a:ext cx="10926147" cy="5682343"/>
          </a:xfrm>
        </p:spPr>
        <p:txBody>
          <a:bodyPr numCol="2">
            <a:noAutofit/>
          </a:bodyPr>
          <a:lstStyle/>
          <a:p>
            <a:r>
              <a:rPr lang="tr-TR" sz="1500" dirty="0">
                <a:solidFill>
                  <a:schemeClr val="tx1"/>
                </a:solidFill>
              </a:rPr>
              <a:t>#include &lt;</a:t>
            </a:r>
            <a:r>
              <a:rPr lang="tr-TR" sz="1500" dirty="0" err="1">
                <a:solidFill>
                  <a:schemeClr val="tx1"/>
                </a:solidFill>
              </a:rPr>
              <a:t>iostream</a:t>
            </a:r>
            <a:r>
              <a:rPr lang="tr-TR" sz="1500" dirty="0">
                <a:solidFill>
                  <a:schemeClr val="tx1"/>
                </a:solidFill>
              </a:rPr>
              <a:t>&gt;</a:t>
            </a:r>
          </a:p>
          <a:p>
            <a:r>
              <a:rPr lang="tr-TR" sz="1500" dirty="0" err="1">
                <a:solidFill>
                  <a:schemeClr val="tx1"/>
                </a:solidFill>
              </a:rPr>
              <a:t>using</a:t>
            </a:r>
            <a:r>
              <a:rPr lang="tr-TR" sz="1500" dirty="0">
                <a:solidFill>
                  <a:schemeClr val="tx1"/>
                </a:solidFill>
              </a:rPr>
              <a:t> </a:t>
            </a:r>
            <a:r>
              <a:rPr lang="tr-TR" sz="1500" dirty="0" err="1">
                <a:solidFill>
                  <a:schemeClr val="tx1"/>
                </a:solidFill>
              </a:rPr>
              <a:t>namespace</a:t>
            </a:r>
            <a:r>
              <a:rPr lang="tr-TR" sz="1500" dirty="0">
                <a:solidFill>
                  <a:schemeClr val="tx1"/>
                </a:solidFill>
              </a:rPr>
              <a:t> </a:t>
            </a:r>
            <a:r>
              <a:rPr lang="tr-TR" sz="1500" dirty="0" err="1">
                <a:solidFill>
                  <a:schemeClr val="tx1"/>
                </a:solidFill>
              </a:rPr>
              <a:t>std</a:t>
            </a:r>
            <a:r>
              <a:rPr lang="tr-TR" sz="1500" dirty="0">
                <a:solidFill>
                  <a:schemeClr val="tx1"/>
                </a:solidFill>
              </a:rPr>
              <a:t>;</a:t>
            </a:r>
          </a:p>
          <a:p>
            <a:r>
              <a:rPr lang="tr-TR" sz="1500" dirty="0">
                <a:solidFill>
                  <a:schemeClr val="tx1"/>
                </a:solidFill>
              </a:rPr>
              <a:t>// Bir </a:t>
            </a:r>
            <a:r>
              <a:rPr lang="tr-TR" sz="1500" dirty="0" err="1">
                <a:solidFill>
                  <a:schemeClr val="tx1"/>
                </a:solidFill>
              </a:rPr>
              <a:t>union</a:t>
            </a:r>
            <a:r>
              <a:rPr lang="tr-TR" sz="1500" dirty="0">
                <a:solidFill>
                  <a:schemeClr val="tx1"/>
                </a:solidFill>
              </a:rPr>
              <a:t> tanımlama</a:t>
            </a:r>
          </a:p>
          <a:p>
            <a:r>
              <a:rPr lang="tr-TR" sz="1500" dirty="0" err="1">
                <a:solidFill>
                  <a:schemeClr val="tx1"/>
                </a:solidFill>
              </a:rPr>
              <a:t>union</a:t>
            </a:r>
            <a:r>
              <a:rPr lang="tr-TR" sz="1500" dirty="0">
                <a:solidFill>
                  <a:schemeClr val="tx1"/>
                </a:solidFill>
              </a:rPr>
              <a:t> </a:t>
            </a:r>
            <a:r>
              <a:rPr lang="tr-TR" sz="1500" dirty="0" err="1">
                <a:solidFill>
                  <a:schemeClr val="tx1"/>
                </a:solidFill>
              </a:rPr>
              <a:t>MyUnion</a:t>
            </a:r>
            <a:r>
              <a:rPr lang="tr-TR" sz="1500" dirty="0">
                <a:solidFill>
                  <a:schemeClr val="tx1"/>
                </a:solidFill>
              </a:rPr>
              <a:t> {</a:t>
            </a:r>
          </a:p>
          <a:p>
            <a:r>
              <a:rPr lang="tr-TR" sz="1500" dirty="0">
                <a:solidFill>
                  <a:schemeClr val="tx1"/>
                </a:solidFill>
              </a:rPr>
              <a:t>	</a:t>
            </a:r>
            <a:r>
              <a:rPr lang="tr-TR" sz="1500" dirty="0" err="1">
                <a:solidFill>
                  <a:schemeClr val="tx1"/>
                </a:solidFill>
              </a:rPr>
              <a:t>int</a:t>
            </a:r>
            <a:r>
              <a:rPr lang="tr-TR" sz="1500" dirty="0">
                <a:solidFill>
                  <a:schemeClr val="tx1"/>
                </a:solidFill>
              </a:rPr>
              <a:t> i;</a:t>
            </a:r>
          </a:p>
          <a:p>
            <a:r>
              <a:rPr lang="tr-TR" sz="1500" dirty="0">
                <a:solidFill>
                  <a:schemeClr val="tx1"/>
                </a:solidFill>
              </a:rPr>
              <a:t>	</a:t>
            </a:r>
            <a:r>
              <a:rPr lang="tr-TR" sz="1500" dirty="0" err="1">
                <a:solidFill>
                  <a:schemeClr val="tx1"/>
                </a:solidFill>
              </a:rPr>
              <a:t>float</a:t>
            </a:r>
            <a:r>
              <a:rPr lang="tr-TR" sz="1500" dirty="0">
                <a:solidFill>
                  <a:schemeClr val="tx1"/>
                </a:solidFill>
              </a:rPr>
              <a:t> f;</a:t>
            </a:r>
          </a:p>
          <a:p>
            <a:r>
              <a:rPr lang="tr-TR" sz="1500" dirty="0">
                <a:solidFill>
                  <a:schemeClr val="tx1"/>
                </a:solidFill>
              </a:rPr>
              <a:t>	</a:t>
            </a:r>
            <a:r>
              <a:rPr lang="tr-TR" sz="1500" dirty="0" err="1">
                <a:solidFill>
                  <a:schemeClr val="tx1"/>
                </a:solidFill>
              </a:rPr>
              <a:t>char</a:t>
            </a:r>
            <a:r>
              <a:rPr lang="tr-TR" sz="1500" dirty="0">
                <a:solidFill>
                  <a:schemeClr val="tx1"/>
                </a:solidFill>
              </a:rPr>
              <a:t> c;</a:t>
            </a:r>
          </a:p>
          <a:p>
            <a:r>
              <a:rPr lang="tr-TR" sz="1500" dirty="0">
                <a:solidFill>
                  <a:schemeClr val="tx1"/>
                </a:solidFill>
              </a:rPr>
              <a:t>	</a:t>
            </a:r>
          </a:p>
          <a:p>
            <a:r>
              <a:rPr lang="tr-TR" sz="1500" dirty="0">
                <a:solidFill>
                  <a:schemeClr val="tx1"/>
                </a:solidFill>
              </a:rPr>
              <a:t>};</a:t>
            </a:r>
          </a:p>
          <a:p>
            <a:r>
              <a:rPr lang="tr-TR" sz="1500" dirty="0">
                <a:solidFill>
                  <a:schemeClr val="tx1"/>
                </a:solidFill>
              </a:rPr>
              <a:t>	</a:t>
            </a:r>
            <a:r>
              <a:rPr lang="tr-TR" sz="1500" dirty="0" err="1">
                <a:solidFill>
                  <a:schemeClr val="tx1"/>
                </a:solidFill>
              </a:rPr>
              <a:t>int</a:t>
            </a:r>
            <a:r>
              <a:rPr lang="tr-TR" sz="1500" dirty="0">
                <a:solidFill>
                  <a:schemeClr val="tx1"/>
                </a:solidFill>
              </a:rPr>
              <a:t> main() {</a:t>
            </a:r>
          </a:p>
          <a:p>
            <a:r>
              <a:rPr lang="tr-TR" sz="1500" dirty="0">
                <a:solidFill>
                  <a:schemeClr val="tx1"/>
                </a:solidFill>
              </a:rPr>
              <a:t>	// Bir </a:t>
            </a:r>
            <a:r>
              <a:rPr lang="tr-TR" sz="1500" dirty="0" err="1">
                <a:solidFill>
                  <a:schemeClr val="tx1"/>
                </a:solidFill>
              </a:rPr>
              <a:t>union</a:t>
            </a:r>
            <a:r>
              <a:rPr lang="tr-TR" sz="1500" dirty="0">
                <a:solidFill>
                  <a:schemeClr val="tx1"/>
                </a:solidFill>
              </a:rPr>
              <a:t> örneği oluşturma</a:t>
            </a:r>
          </a:p>
          <a:p>
            <a:r>
              <a:rPr lang="tr-TR" sz="1500" dirty="0">
                <a:solidFill>
                  <a:schemeClr val="tx1"/>
                </a:solidFill>
              </a:rPr>
              <a:t>		</a:t>
            </a:r>
            <a:r>
              <a:rPr lang="tr-TR" sz="1500" dirty="0" err="1">
                <a:solidFill>
                  <a:schemeClr val="tx1"/>
                </a:solidFill>
              </a:rPr>
              <a:t>MyUnion</a:t>
            </a:r>
            <a:r>
              <a:rPr lang="tr-TR" sz="1500" dirty="0">
                <a:solidFill>
                  <a:schemeClr val="tx1"/>
                </a:solidFill>
              </a:rPr>
              <a:t> </a:t>
            </a:r>
            <a:r>
              <a:rPr lang="tr-TR" sz="1500" dirty="0" err="1">
                <a:solidFill>
                  <a:schemeClr val="tx1"/>
                </a:solidFill>
              </a:rPr>
              <a:t>myVar</a:t>
            </a:r>
            <a:r>
              <a:rPr lang="tr-TR" sz="1500" dirty="0">
                <a:solidFill>
                  <a:schemeClr val="tx1"/>
                </a:solidFill>
              </a:rPr>
              <a:t>;</a:t>
            </a:r>
          </a:p>
          <a:p>
            <a:r>
              <a:rPr lang="tr-TR" sz="1500" dirty="0">
                <a:solidFill>
                  <a:schemeClr val="tx1"/>
                </a:solidFill>
              </a:rPr>
              <a:t>		// Farklı elemanlara değer atama</a:t>
            </a:r>
          </a:p>
          <a:p>
            <a:r>
              <a:rPr lang="tr-TR" sz="1500" dirty="0">
                <a:solidFill>
                  <a:schemeClr val="tx1"/>
                </a:solidFill>
              </a:rPr>
              <a:t>		</a:t>
            </a:r>
            <a:r>
              <a:rPr lang="tr-TR" sz="1500" dirty="0" err="1">
                <a:solidFill>
                  <a:schemeClr val="tx1"/>
                </a:solidFill>
              </a:rPr>
              <a:t>myVar.i</a:t>
            </a:r>
            <a:r>
              <a:rPr lang="tr-TR" sz="1500" dirty="0">
                <a:solidFill>
                  <a:schemeClr val="tx1"/>
                </a:solidFill>
              </a:rPr>
              <a:t> = 42;</a:t>
            </a:r>
          </a:p>
          <a:p>
            <a:r>
              <a:rPr lang="tr-TR" sz="1500" dirty="0">
                <a:solidFill>
                  <a:schemeClr val="tx1"/>
                </a:solidFill>
              </a:rPr>
              <a:t>		</a:t>
            </a:r>
          </a:p>
          <a:p>
            <a:r>
              <a:rPr lang="tr-TR" sz="1500" dirty="0">
                <a:solidFill>
                  <a:schemeClr val="tx1"/>
                </a:solidFill>
              </a:rPr>
              <a:t>		</a:t>
            </a:r>
            <a:r>
              <a:rPr lang="tr-TR" sz="1500" dirty="0" err="1">
                <a:solidFill>
                  <a:schemeClr val="tx1"/>
                </a:solidFill>
              </a:rPr>
              <a:t>cout</a:t>
            </a:r>
            <a:r>
              <a:rPr lang="tr-TR" sz="1500" dirty="0">
                <a:solidFill>
                  <a:schemeClr val="tx1"/>
                </a:solidFill>
              </a:rPr>
              <a:t> &lt;&lt; "</a:t>
            </a:r>
            <a:r>
              <a:rPr lang="tr-TR" sz="1500" dirty="0" err="1">
                <a:solidFill>
                  <a:schemeClr val="tx1"/>
                </a:solidFill>
              </a:rPr>
              <a:t>Integer</a:t>
            </a:r>
            <a:r>
              <a:rPr lang="tr-TR" sz="1500" dirty="0">
                <a:solidFill>
                  <a:schemeClr val="tx1"/>
                </a:solidFill>
              </a:rPr>
              <a:t> </a:t>
            </a:r>
            <a:r>
              <a:rPr lang="tr-TR" sz="1500" dirty="0" err="1">
                <a:solidFill>
                  <a:schemeClr val="tx1"/>
                </a:solidFill>
              </a:rPr>
              <a:t>degeri</a:t>
            </a:r>
            <a:r>
              <a:rPr lang="tr-TR" sz="1500" dirty="0">
                <a:solidFill>
                  <a:schemeClr val="tx1"/>
                </a:solidFill>
              </a:rPr>
              <a:t>: " &lt;&lt; </a:t>
            </a:r>
            <a:r>
              <a:rPr lang="tr-TR" sz="1500" dirty="0" err="1">
                <a:solidFill>
                  <a:schemeClr val="tx1"/>
                </a:solidFill>
              </a:rPr>
              <a:t>myVar.i</a:t>
            </a:r>
            <a:r>
              <a:rPr lang="tr-TR" sz="1500" dirty="0">
                <a:solidFill>
                  <a:schemeClr val="tx1"/>
                </a:solidFill>
              </a:rPr>
              <a:t> &lt;&lt; </a:t>
            </a:r>
            <a:r>
              <a:rPr lang="tr-TR" sz="1500" dirty="0" err="1">
                <a:solidFill>
                  <a:schemeClr val="tx1"/>
                </a:solidFill>
              </a:rPr>
              <a:t>endl</a:t>
            </a:r>
            <a:r>
              <a:rPr lang="tr-TR" sz="1500" dirty="0">
                <a:solidFill>
                  <a:schemeClr val="tx1"/>
                </a:solidFill>
              </a:rPr>
              <a:t>;</a:t>
            </a:r>
          </a:p>
          <a:p>
            <a:r>
              <a:rPr lang="tr-TR" sz="1500" dirty="0">
                <a:solidFill>
                  <a:schemeClr val="tx1"/>
                </a:solidFill>
              </a:rPr>
              <a:t>		</a:t>
            </a:r>
            <a:r>
              <a:rPr lang="tr-TR" sz="1500" dirty="0" err="1">
                <a:solidFill>
                  <a:schemeClr val="tx1"/>
                </a:solidFill>
              </a:rPr>
              <a:t>myVar.f</a:t>
            </a:r>
            <a:r>
              <a:rPr lang="tr-TR" sz="1500" dirty="0">
                <a:solidFill>
                  <a:schemeClr val="tx1"/>
                </a:solidFill>
              </a:rPr>
              <a:t> = 3.14f;</a:t>
            </a:r>
          </a:p>
          <a:p>
            <a:r>
              <a:rPr lang="tr-TR" sz="1500" dirty="0">
                <a:solidFill>
                  <a:schemeClr val="tx1"/>
                </a:solidFill>
              </a:rPr>
              <a:t>		</a:t>
            </a:r>
          </a:p>
          <a:p>
            <a:r>
              <a:rPr lang="tr-TR" sz="1500" dirty="0">
                <a:solidFill>
                  <a:schemeClr val="tx1"/>
                </a:solidFill>
              </a:rPr>
              <a:t>		</a:t>
            </a:r>
            <a:r>
              <a:rPr lang="tr-TR" sz="1500" dirty="0" err="1">
                <a:solidFill>
                  <a:schemeClr val="tx1"/>
                </a:solidFill>
              </a:rPr>
              <a:t>cout</a:t>
            </a:r>
            <a:r>
              <a:rPr lang="tr-TR" sz="1500" dirty="0">
                <a:solidFill>
                  <a:schemeClr val="tx1"/>
                </a:solidFill>
              </a:rPr>
              <a:t> &lt;&lt; "</a:t>
            </a:r>
            <a:r>
              <a:rPr lang="tr-TR" sz="1500" dirty="0" err="1">
                <a:solidFill>
                  <a:schemeClr val="tx1"/>
                </a:solidFill>
              </a:rPr>
              <a:t>Float</a:t>
            </a:r>
            <a:r>
              <a:rPr lang="tr-TR" sz="1500" dirty="0">
                <a:solidFill>
                  <a:schemeClr val="tx1"/>
                </a:solidFill>
              </a:rPr>
              <a:t> </a:t>
            </a:r>
            <a:r>
              <a:rPr lang="tr-TR" sz="1500" dirty="0" err="1">
                <a:solidFill>
                  <a:schemeClr val="tx1"/>
                </a:solidFill>
              </a:rPr>
              <a:t>degeri</a:t>
            </a:r>
            <a:r>
              <a:rPr lang="tr-TR" sz="1500" dirty="0">
                <a:solidFill>
                  <a:schemeClr val="tx1"/>
                </a:solidFill>
              </a:rPr>
              <a:t>: " &lt;&lt; </a:t>
            </a:r>
            <a:r>
              <a:rPr lang="tr-TR" sz="1500" dirty="0" err="1">
                <a:solidFill>
                  <a:schemeClr val="tx1"/>
                </a:solidFill>
              </a:rPr>
              <a:t>myVar.f</a:t>
            </a:r>
            <a:r>
              <a:rPr lang="tr-TR" sz="1500" dirty="0">
                <a:solidFill>
                  <a:schemeClr val="tx1"/>
                </a:solidFill>
              </a:rPr>
              <a:t> &lt;&lt; </a:t>
            </a:r>
            <a:r>
              <a:rPr lang="tr-TR" sz="1500" dirty="0" err="1">
                <a:solidFill>
                  <a:schemeClr val="tx1"/>
                </a:solidFill>
              </a:rPr>
              <a:t>endl</a:t>
            </a:r>
            <a:r>
              <a:rPr lang="tr-TR" sz="1500" dirty="0">
                <a:solidFill>
                  <a:schemeClr val="tx1"/>
                </a:solidFill>
              </a:rPr>
              <a:t>;</a:t>
            </a:r>
          </a:p>
          <a:p>
            <a:r>
              <a:rPr lang="tr-TR" sz="1500" dirty="0">
                <a:solidFill>
                  <a:schemeClr val="tx1"/>
                </a:solidFill>
              </a:rPr>
              <a:t>		</a:t>
            </a:r>
          </a:p>
          <a:p>
            <a:r>
              <a:rPr lang="tr-TR" sz="1500" dirty="0">
                <a:solidFill>
                  <a:schemeClr val="tx1"/>
                </a:solidFill>
              </a:rPr>
              <a:t>		</a:t>
            </a:r>
            <a:r>
              <a:rPr lang="tr-TR" sz="1500" dirty="0" err="1">
                <a:solidFill>
                  <a:schemeClr val="tx1"/>
                </a:solidFill>
              </a:rPr>
              <a:t>myVar.c</a:t>
            </a:r>
            <a:r>
              <a:rPr lang="tr-TR" sz="1500" dirty="0">
                <a:solidFill>
                  <a:schemeClr val="tx1"/>
                </a:solidFill>
              </a:rPr>
              <a:t>= 'A';	</a:t>
            </a:r>
          </a:p>
          <a:p>
            <a:r>
              <a:rPr lang="tr-TR" sz="1500" dirty="0">
                <a:solidFill>
                  <a:schemeClr val="tx1"/>
                </a:solidFill>
              </a:rPr>
              <a:t>		</a:t>
            </a:r>
            <a:r>
              <a:rPr lang="tr-TR" sz="1500" dirty="0" err="1">
                <a:solidFill>
                  <a:schemeClr val="tx1"/>
                </a:solidFill>
              </a:rPr>
              <a:t>cout</a:t>
            </a:r>
            <a:r>
              <a:rPr lang="tr-TR" sz="1500" dirty="0">
                <a:solidFill>
                  <a:schemeClr val="tx1"/>
                </a:solidFill>
              </a:rPr>
              <a:t> &lt;&lt; "</a:t>
            </a:r>
            <a:r>
              <a:rPr lang="tr-TR" sz="1500" dirty="0" err="1">
                <a:solidFill>
                  <a:schemeClr val="tx1"/>
                </a:solidFill>
              </a:rPr>
              <a:t>char</a:t>
            </a:r>
            <a:r>
              <a:rPr lang="tr-TR" sz="1500" dirty="0">
                <a:solidFill>
                  <a:schemeClr val="tx1"/>
                </a:solidFill>
              </a:rPr>
              <a:t> </a:t>
            </a:r>
            <a:r>
              <a:rPr lang="tr-TR" sz="1500" dirty="0" err="1">
                <a:solidFill>
                  <a:schemeClr val="tx1"/>
                </a:solidFill>
              </a:rPr>
              <a:t>degeri</a:t>
            </a:r>
            <a:r>
              <a:rPr lang="tr-TR" sz="1500" dirty="0">
                <a:solidFill>
                  <a:schemeClr val="tx1"/>
                </a:solidFill>
              </a:rPr>
              <a:t>: " &lt;&lt; </a:t>
            </a:r>
            <a:r>
              <a:rPr lang="tr-TR" sz="1500" dirty="0" err="1">
                <a:solidFill>
                  <a:schemeClr val="tx1"/>
                </a:solidFill>
              </a:rPr>
              <a:t>myVar.c</a:t>
            </a:r>
            <a:r>
              <a:rPr lang="tr-TR" sz="1500" dirty="0">
                <a:solidFill>
                  <a:schemeClr val="tx1"/>
                </a:solidFill>
              </a:rPr>
              <a:t> &lt;&lt; </a:t>
            </a:r>
            <a:r>
              <a:rPr lang="tr-TR" sz="1500" dirty="0" err="1">
                <a:solidFill>
                  <a:schemeClr val="tx1"/>
                </a:solidFill>
              </a:rPr>
              <a:t>endl</a:t>
            </a:r>
            <a:r>
              <a:rPr lang="tr-TR" sz="1500" dirty="0">
                <a:solidFill>
                  <a:schemeClr val="tx1"/>
                </a:solidFill>
              </a:rPr>
              <a:t>;	</a:t>
            </a:r>
          </a:p>
          <a:p>
            <a:r>
              <a:rPr lang="tr-TR" sz="1500" dirty="0">
                <a:solidFill>
                  <a:schemeClr val="tx1"/>
                </a:solidFill>
              </a:rPr>
              <a:t>		// Bellek adreslerini kontrol etme</a:t>
            </a:r>
          </a:p>
          <a:p>
            <a:r>
              <a:rPr lang="tr-TR" sz="1500" dirty="0">
                <a:solidFill>
                  <a:schemeClr val="tx1"/>
                </a:solidFill>
              </a:rPr>
              <a:t>		</a:t>
            </a:r>
          </a:p>
          <a:p>
            <a:r>
              <a:rPr lang="tr-TR" sz="1500" dirty="0">
                <a:solidFill>
                  <a:schemeClr val="tx1"/>
                </a:solidFill>
              </a:rPr>
              <a:t>		</a:t>
            </a:r>
            <a:r>
              <a:rPr lang="tr-TR" sz="1500" dirty="0" err="1">
                <a:solidFill>
                  <a:schemeClr val="tx1"/>
                </a:solidFill>
              </a:rPr>
              <a:t>cout</a:t>
            </a:r>
            <a:r>
              <a:rPr lang="tr-TR" sz="1500" dirty="0">
                <a:solidFill>
                  <a:schemeClr val="tx1"/>
                </a:solidFill>
              </a:rPr>
              <a:t> &lt;&lt; "Bellek Adresi (</a:t>
            </a:r>
            <a:r>
              <a:rPr lang="tr-TR" sz="1500" dirty="0" err="1">
                <a:solidFill>
                  <a:schemeClr val="tx1"/>
                </a:solidFill>
              </a:rPr>
              <a:t>int</a:t>
            </a:r>
            <a:r>
              <a:rPr lang="tr-TR" sz="1500" dirty="0">
                <a:solidFill>
                  <a:schemeClr val="tx1"/>
                </a:solidFill>
              </a:rPr>
              <a:t>): " &lt;&lt; &amp;</a:t>
            </a:r>
            <a:r>
              <a:rPr lang="tr-TR" sz="1500" dirty="0" err="1">
                <a:solidFill>
                  <a:schemeClr val="tx1"/>
                </a:solidFill>
              </a:rPr>
              <a:t>myVar.i</a:t>
            </a:r>
            <a:r>
              <a:rPr lang="tr-TR" sz="1500" dirty="0">
                <a:solidFill>
                  <a:schemeClr val="tx1"/>
                </a:solidFill>
              </a:rPr>
              <a:t> &lt;&lt; </a:t>
            </a:r>
            <a:r>
              <a:rPr lang="tr-TR" sz="1500" dirty="0" err="1">
                <a:solidFill>
                  <a:schemeClr val="tx1"/>
                </a:solidFill>
              </a:rPr>
              <a:t>endl</a:t>
            </a:r>
            <a:r>
              <a:rPr lang="tr-TR" sz="1500" dirty="0">
                <a:solidFill>
                  <a:schemeClr val="tx1"/>
                </a:solidFill>
              </a:rPr>
              <a:t>;</a:t>
            </a:r>
          </a:p>
          <a:p>
            <a:r>
              <a:rPr lang="tr-TR" sz="1500" dirty="0">
                <a:solidFill>
                  <a:schemeClr val="tx1"/>
                </a:solidFill>
              </a:rPr>
              <a:t>		</a:t>
            </a:r>
            <a:r>
              <a:rPr lang="tr-TR" sz="1500" dirty="0" err="1">
                <a:solidFill>
                  <a:schemeClr val="tx1"/>
                </a:solidFill>
              </a:rPr>
              <a:t>cout</a:t>
            </a:r>
            <a:r>
              <a:rPr lang="tr-TR" sz="1500" dirty="0">
                <a:solidFill>
                  <a:schemeClr val="tx1"/>
                </a:solidFill>
              </a:rPr>
              <a:t> &lt;&lt; "Bellek Adresi (</a:t>
            </a:r>
            <a:r>
              <a:rPr lang="tr-TR" sz="1500" dirty="0" err="1">
                <a:solidFill>
                  <a:schemeClr val="tx1"/>
                </a:solidFill>
              </a:rPr>
              <a:t>float</a:t>
            </a:r>
            <a:r>
              <a:rPr lang="tr-TR" sz="1500" dirty="0">
                <a:solidFill>
                  <a:schemeClr val="tx1"/>
                </a:solidFill>
              </a:rPr>
              <a:t>): " &lt;&lt; &amp;</a:t>
            </a:r>
            <a:r>
              <a:rPr lang="tr-TR" sz="1500" dirty="0" err="1">
                <a:solidFill>
                  <a:schemeClr val="tx1"/>
                </a:solidFill>
              </a:rPr>
              <a:t>myVar.f</a:t>
            </a:r>
            <a:r>
              <a:rPr lang="tr-TR" sz="1500" dirty="0">
                <a:solidFill>
                  <a:schemeClr val="tx1"/>
                </a:solidFill>
              </a:rPr>
              <a:t> &lt;&lt; </a:t>
            </a:r>
            <a:r>
              <a:rPr lang="tr-TR" sz="1500" dirty="0" err="1">
                <a:solidFill>
                  <a:schemeClr val="tx1"/>
                </a:solidFill>
              </a:rPr>
              <a:t>endl</a:t>
            </a:r>
            <a:r>
              <a:rPr lang="tr-TR" sz="1500" dirty="0">
                <a:solidFill>
                  <a:schemeClr val="tx1"/>
                </a:solidFill>
              </a:rPr>
              <a:t>;</a:t>
            </a:r>
          </a:p>
          <a:p>
            <a:r>
              <a:rPr lang="tr-TR" sz="1500" dirty="0">
                <a:solidFill>
                  <a:schemeClr val="tx1"/>
                </a:solidFill>
              </a:rPr>
              <a:t>		</a:t>
            </a:r>
            <a:r>
              <a:rPr lang="tr-TR" sz="1500" dirty="0" err="1">
                <a:solidFill>
                  <a:schemeClr val="tx1"/>
                </a:solidFill>
              </a:rPr>
              <a:t>cout</a:t>
            </a:r>
            <a:r>
              <a:rPr lang="tr-TR" sz="1500" dirty="0">
                <a:solidFill>
                  <a:schemeClr val="tx1"/>
                </a:solidFill>
              </a:rPr>
              <a:t> &lt;&lt; "Bellek Adresi (</a:t>
            </a:r>
            <a:r>
              <a:rPr lang="tr-TR" sz="1500" dirty="0" err="1">
                <a:solidFill>
                  <a:schemeClr val="tx1"/>
                </a:solidFill>
              </a:rPr>
              <a:t>char</a:t>
            </a:r>
            <a:r>
              <a:rPr lang="tr-TR" sz="1500" dirty="0">
                <a:solidFill>
                  <a:schemeClr val="tx1"/>
                </a:solidFill>
              </a:rPr>
              <a:t>): " &lt;&lt; (</a:t>
            </a:r>
            <a:r>
              <a:rPr lang="tr-TR" sz="1500" dirty="0" err="1">
                <a:solidFill>
                  <a:schemeClr val="tx1"/>
                </a:solidFill>
              </a:rPr>
              <a:t>void</a:t>
            </a:r>
            <a:r>
              <a:rPr lang="tr-TR" sz="1500" dirty="0">
                <a:solidFill>
                  <a:schemeClr val="tx1"/>
                </a:solidFill>
              </a:rPr>
              <a:t>*)&amp;</a:t>
            </a:r>
            <a:r>
              <a:rPr lang="tr-TR" sz="1500" dirty="0" err="1">
                <a:solidFill>
                  <a:schemeClr val="tx1"/>
                </a:solidFill>
              </a:rPr>
              <a:t>myVar.c</a:t>
            </a:r>
            <a:r>
              <a:rPr lang="tr-TR" sz="1500" dirty="0">
                <a:solidFill>
                  <a:schemeClr val="tx1"/>
                </a:solidFill>
              </a:rPr>
              <a:t> &lt;&lt; </a:t>
            </a:r>
            <a:r>
              <a:rPr lang="tr-TR" sz="1500" dirty="0" err="1">
                <a:solidFill>
                  <a:schemeClr val="tx1"/>
                </a:solidFill>
              </a:rPr>
              <a:t>endl</a:t>
            </a:r>
            <a:r>
              <a:rPr lang="tr-TR" sz="1500" dirty="0">
                <a:solidFill>
                  <a:schemeClr val="tx1"/>
                </a:solidFill>
              </a:rPr>
              <a:t>;</a:t>
            </a:r>
          </a:p>
          <a:p>
            <a:r>
              <a:rPr lang="tr-TR" sz="1500" dirty="0" err="1">
                <a:solidFill>
                  <a:schemeClr val="tx1"/>
                </a:solidFill>
              </a:rPr>
              <a:t>return</a:t>
            </a:r>
            <a:r>
              <a:rPr lang="tr-TR" sz="1500" dirty="0">
                <a:solidFill>
                  <a:schemeClr val="tx1"/>
                </a:solidFill>
              </a:rPr>
              <a:t> 0;</a:t>
            </a:r>
          </a:p>
          <a:p>
            <a:r>
              <a:rPr lang="tr-TR" sz="1500" dirty="0">
                <a:solidFill>
                  <a:schemeClr val="tx1"/>
                </a:solidFill>
              </a:rPr>
              <a:t>}</a:t>
            </a:r>
          </a:p>
          <a:p>
            <a:endParaRPr lang="tr-TR" sz="1500" dirty="0">
              <a:solidFill>
                <a:schemeClr val="tx1"/>
              </a:solidFill>
            </a:endParaRPr>
          </a:p>
        </p:txBody>
      </p:sp>
    </p:spTree>
    <p:extLst>
      <p:ext uri="{BB962C8B-B14F-4D97-AF65-F5344CB8AC3E}">
        <p14:creationId xmlns:p14="http://schemas.microsoft.com/office/powerpoint/2010/main" val="743364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617E46-9FB5-A090-03CD-D5BA796BFF22}"/>
              </a:ext>
            </a:extLst>
          </p:cNvPr>
          <p:cNvSpPr>
            <a:spLocks noGrp="1"/>
          </p:cNvSpPr>
          <p:nvPr>
            <p:ph type="title"/>
          </p:nvPr>
        </p:nvSpPr>
        <p:spPr/>
        <p:txBody>
          <a:bodyPr>
            <a:normAutofit/>
          </a:bodyPr>
          <a:lstStyle/>
          <a:p>
            <a:r>
              <a:rPr lang="tr-TR" sz="3000" b="1" dirty="0" err="1">
                <a:latin typeface="Calibri "/>
              </a:rPr>
              <a:t>Struct</a:t>
            </a:r>
            <a:r>
              <a:rPr lang="tr-TR" sz="3000" b="1" dirty="0">
                <a:latin typeface="Calibri "/>
              </a:rPr>
              <a:t> Kullanımı</a:t>
            </a:r>
          </a:p>
        </p:txBody>
      </p:sp>
      <p:sp>
        <p:nvSpPr>
          <p:cNvPr id="3" name="İçerik Yer Tutucusu 2">
            <a:extLst>
              <a:ext uri="{FF2B5EF4-FFF2-40B4-BE49-F238E27FC236}">
                <a16:creationId xmlns:a16="http://schemas.microsoft.com/office/drawing/2014/main" id="{0A4CD93A-5D21-06F2-A934-7CDB36525A9A}"/>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b="0" i="0" u="none" strike="noStrike" cap="none" normalizeH="0" baseline="0" dirty="0">
              <a:ln>
                <a:noFill/>
              </a:ln>
              <a:solidFill>
                <a:schemeClr val="tx1"/>
              </a:solidFill>
              <a:effectLst/>
              <a:latin typeface="Calibri "/>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b="0" i="0" u="none" strike="noStrike" cap="none" normalizeH="0" baseline="0" dirty="0">
              <a:ln>
                <a:noFill/>
              </a:ln>
              <a:solidFill>
                <a:schemeClr val="tx1"/>
              </a:solidFill>
              <a:effectLst/>
              <a:latin typeface="Calibri "/>
            </a:endParaRPr>
          </a:p>
          <a:p>
            <a:pPr eaLnBrk="0" fontAlgn="base" hangingPunct="0">
              <a:lnSpc>
                <a:spcPct val="100000"/>
              </a:lnSpc>
              <a:spcBef>
                <a:spcPct val="0"/>
              </a:spcBef>
              <a:spcAft>
                <a:spcPct val="0"/>
              </a:spcAft>
              <a:buClrTx/>
              <a:buSzTx/>
            </a:pPr>
            <a:r>
              <a:rPr lang="tr-TR" b="1" i="0" dirty="0">
                <a:solidFill>
                  <a:schemeClr val="tx1"/>
                </a:solidFill>
                <a:effectLst/>
                <a:latin typeface="Calibri "/>
              </a:rPr>
              <a:t> </a:t>
            </a:r>
            <a:r>
              <a:rPr lang="tr-TR" b="1" i="0" dirty="0" err="1">
                <a:solidFill>
                  <a:schemeClr val="tx1"/>
                </a:solidFill>
                <a:effectLst/>
                <a:latin typeface="Calibri "/>
              </a:rPr>
              <a:t>struct</a:t>
            </a:r>
            <a:r>
              <a:rPr lang="tr-TR" b="1" i="0" dirty="0">
                <a:solidFill>
                  <a:schemeClr val="tx1"/>
                </a:solidFill>
                <a:effectLst/>
                <a:latin typeface="Calibri "/>
              </a:rPr>
              <a:t> (yapı)</a:t>
            </a:r>
            <a:r>
              <a:rPr lang="tr-TR" b="0" i="0" dirty="0">
                <a:solidFill>
                  <a:schemeClr val="tx1"/>
                </a:solidFill>
                <a:effectLst/>
                <a:latin typeface="Calibri "/>
              </a:rPr>
              <a:t>, bir bellek bloğunda tek bir ad altında fiziksel olarak gruplandırılmış değişkenler listesini tanımlayan ve farklı değişkenlere tek bir işaretçi (</a:t>
            </a:r>
            <a:r>
              <a:rPr lang="tr-TR" b="0" i="0" dirty="0" err="1">
                <a:solidFill>
                  <a:schemeClr val="tx1"/>
                </a:solidFill>
                <a:effectLst/>
                <a:latin typeface="Calibri "/>
              </a:rPr>
              <a:t>pointer</a:t>
            </a:r>
            <a:r>
              <a:rPr lang="tr-TR" b="0" i="0" dirty="0">
                <a:solidFill>
                  <a:schemeClr val="tx1"/>
                </a:solidFill>
                <a:effectLst/>
                <a:latin typeface="Calibri "/>
              </a:rPr>
              <a:t>) aracılığıyla erişilmesine izin veren bileşik bir veri türüdür. </a:t>
            </a:r>
            <a:r>
              <a:rPr lang="tr-TR" b="0" i="0" dirty="0" err="1">
                <a:solidFill>
                  <a:schemeClr val="tx1"/>
                </a:solidFill>
                <a:effectLst/>
                <a:latin typeface="Calibri "/>
              </a:rPr>
              <a:t>Struct</a:t>
            </a:r>
            <a:r>
              <a:rPr lang="tr-TR" b="0" i="0" dirty="0">
                <a:solidFill>
                  <a:schemeClr val="tx1"/>
                </a:solidFill>
                <a:effectLst/>
                <a:latin typeface="Calibri "/>
              </a:rPr>
              <a:t> veri tipi, başka veri türlerini içerebilir.</a:t>
            </a:r>
            <a:r>
              <a:rPr lang="tr-TR" dirty="0">
                <a:solidFill>
                  <a:schemeClr val="tx1"/>
                </a:solidFill>
                <a:latin typeface="Calibri "/>
              </a:rPr>
              <a:t> </a:t>
            </a:r>
          </a:p>
          <a:p>
            <a:pPr eaLnBrk="0" fontAlgn="base" hangingPunct="0">
              <a:lnSpc>
                <a:spcPct val="100000"/>
              </a:lnSpc>
              <a:spcBef>
                <a:spcPct val="0"/>
              </a:spcBef>
              <a:spcAft>
                <a:spcPct val="0"/>
              </a:spcAft>
              <a:buClrTx/>
              <a:buSzTx/>
            </a:pPr>
            <a:endParaRPr lang="tr-TR" dirty="0">
              <a:solidFill>
                <a:schemeClr val="tx1"/>
              </a:solidFill>
              <a:latin typeface="Calibri "/>
            </a:endParaRPr>
          </a:p>
          <a:p>
            <a:pPr eaLnBrk="0" fontAlgn="base" hangingPunct="0">
              <a:lnSpc>
                <a:spcPct val="100000"/>
              </a:lnSpc>
              <a:spcBef>
                <a:spcPct val="0"/>
              </a:spcBef>
              <a:spcAft>
                <a:spcPct val="0"/>
              </a:spcAft>
              <a:buClrTx/>
              <a:buSzTx/>
            </a:pPr>
            <a:r>
              <a:rPr lang="tr-TR" dirty="0" err="1">
                <a:solidFill>
                  <a:schemeClr val="tx1"/>
                </a:solidFill>
                <a:latin typeface="Calibri "/>
              </a:rPr>
              <a:t>Struckların</a:t>
            </a:r>
            <a:r>
              <a:rPr lang="tr-TR" dirty="0">
                <a:solidFill>
                  <a:schemeClr val="tx1"/>
                </a:solidFill>
                <a:latin typeface="Calibri "/>
              </a:rPr>
              <a:t> sınıftan farkı :</a:t>
            </a:r>
          </a:p>
          <a:p>
            <a:pPr eaLnBrk="0" fontAlgn="base" hangingPunct="0">
              <a:lnSpc>
                <a:spcPct val="100000"/>
              </a:lnSpc>
              <a:spcBef>
                <a:spcPct val="0"/>
              </a:spcBef>
              <a:spcAft>
                <a:spcPct val="0"/>
              </a:spcAft>
              <a:buClrTx/>
              <a:buSzTx/>
            </a:pPr>
            <a:r>
              <a:rPr lang="tr-TR" dirty="0" err="1">
                <a:solidFill>
                  <a:schemeClr val="tx1"/>
                </a:solidFill>
                <a:latin typeface="Calibri "/>
              </a:rPr>
              <a:t>Strucklar</a:t>
            </a:r>
            <a:r>
              <a:rPr lang="tr-TR" dirty="0">
                <a:solidFill>
                  <a:schemeClr val="tx1"/>
                </a:solidFill>
                <a:latin typeface="Calibri "/>
              </a:rPr>
              <a:t> değer türüyken sınıflar referans türüdür.</a:t>
            </a:r>
          </a:p>
          <a:p>
            <a:pPr marL="0" indent="0" eaLnBrk="0" fontAlgn="base" hangingPunct="0">
              <a:lnSpc>
                <a:spcPct val="100000"/>
              </a:lnSpc>
              <a:spcBef>
                <a:spcPct val="0"/>
              </a:spcBef>
              <a:spcAft>
                <a:spcPct val="0"/>
              </a:spcAft>
              <a:buClrTx/>
              <a:buSzTx/>
              <a:buNone/>
            </a:pPr>
            <a:r>
              <a:rPr lang="tr-TR" dirty="0">
                <a:solidFill>
                  <a:schemeClr val="tx1"/>
                </a:solidFill>
                <a:latin typeface="Calibri "/>
              </a:rPr>
              <a:t>     Sınıflara referans aracılığıyla ulaşılırken </a:t>
            </a:r>
            <a:r>
              <a:rPr lang="tr-TR" dirty="0" err="1">
                <a:solidFill>
                  <a:schemeClr val="tx1"/>
                </a:solidFill>
                <a:latin typeface="Calibri "/>
              </a:rPr>
              <a:t>strucklara</a:t>
            </a:r>
            <a:r>
              <a:rPr lang="tr-TR" dirty="0">
                <a:solidFill>
                  <a:schemeClr val="tx1"/>
                </a:solidFill>
                <a:latin typeface="Calibri "/>
              </a:rPr>
              <a:t> doğrudan ulaşılır bu yüzden daha az maliyetli ve daha hızlıdır.</a:t>
            </a:r>
          </a:p>
        </p:txBody>
      </p:sp>
    </p:spTree>
    <p:extLst>
      <p:ext uri="{BB962C8B-B14F-4D97-AF65-F5344CB8AC3E}">
        <p14:creationId xmlns:p14="http://schemas.microsoft.com/office/powerpoint/2010/main" val="853910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113A166-EE26-CB97-BA6F-3520C04CCC31}"/>
              </a:ext>
            </a:extLst>
          </p:cNvPr>
          <p:cNvSpPr>
            <a:spLocks noGrp="1"/>
          </p:cNvSpPr>
          <p:nvPr>
            <p:ph idx="1"/>
          </p:nvPr>
        </p:nvSpPr>
        <p:spPr>
          <a:xfrm>
            <a:off x="684211" y="685800"/>
            <a:ext cx="10736457" cy="5612363"/>
          </a:xfrm>
        </p:spPr>
        <p:txBody>
          <a:bodyPr numCol="2">
            <a:noAutofit/>
          </a:bodyPr>
          <a:lstStyle/>
          <a:p>
            <a:r>
              <a:rPr lang="tr-TR" sz="1500" dirty="0">
                <a:solidFill>
                  <a:schemeClr val="tx1"/>
                </a:solidFill>
              </a:rPr>
              <a:t>#include &lt;</a:t>
            </a:r>
            <a:r>
              <a:rPr lang="tr-TR" sz="1500" dirty="0" err="1">
                <a:solidFill>
                  <a:schemeClr val="tx1"/>
                </a:solidFill>
              </a:rPr>
              <a:t>iostream</a:t>
            </a:r>
            <a:r>
              <a:rPr lang="tr-TR" sz="1500" dirty="0">
                <a:solidFill>
                  <a:schemeClr val="tx1"/>
                </a:solidFill>
              </a:rPr>
              <a:t>&gt;</a:t>
            </a:r>
          </a:p>
          <a:p>
            <a:r>
              <a:rPr lang="tr-TR" sz="1500" dirty="0">
                <a:solidFill>
                  <a:schemeClr val="tx1"/>
                </a:solidFill>
              </a:rPr>
              <a:t>#include &lt;</a:t>
            </a:r>
            <a:r>
              <a:rPr lang="tr-TR" sz="1500" dirty="0" err="1">
                <a:solidFill>
                  <a:schemeClr val="tx1"/>
                </a:solidFill>
              </a:rPr>
              <a:t>string</a:t>
            </a:r>
            <a:r>
              <a:rPr lang="tr-TR" sz="1500" dirty="0">
                <a:solidFill>
                  <a:schemeClr val="tx1"/>
                </a:solidFill>
              </a:rPr>
              <a:t>&gt;</a:t>
            </a:r>
          </a:p>
          <a:p>
            <a:r>
              <a:rPr lang="tr-TR" sz="1500" dirty="0" err="1">
                <a:solidFill>
                  <a:schemeClr val="tx1"/>
                </a:solidFill>
              </a:rPr>
              <a:t>using</a:t>
            </a:r>
            <a:r>
              <a:rPr lang="tr-TR" sz="1500" dirty="0">
                <a:solidFill>
                  <a:schemeClr val="tx1"/>
                </a:solidFill>
              </a:rPr>
              <a:t> </a:t>
            </a:r>
            <a:r>
              <a:rPr lang="tr-TR" sz="1500" dirty="0" err="1">
                <a:solidFill>
                  <a:schemeClr val="tx1"/>
                </a:solidFill>
              </a:rPr>
              <a:t>namespace</a:t>
            </a:r>
            <a:r>
              <a:rPr lang="tr-TR" sz="1500" dirty="0">
                <a:solidFill>
                  <a:schemeClr val="tx1"/>
                </a:solidFill>
              </a:rPr>
              <a:t> </a:t>
            </a:r>
            <a:r>
              <a:rPr lang="tr-TR" sz="1500" dirty="0" err="1">
                <a:solidFill>
                  <a:schemeClr val="tx1"/>
                </a:solidFill>
              </a:rPr>
              <a:t>std</a:t>
            </a:r>
            <a:r>
              <a:rPr lang="tr-TR" sz="1500" dirty="0">
                <a:solidFill>
                  <a:schemeClr val="tx1"/>
                </a:solidFill>
              </a:rPr>
              <a:t>;</a:t>
            </a:r>
          </a:p>
          <a:p>
            <a:r>
              <a:rPr lang="tr-TR" sz="1500" dirty="0">
                <a:solidFill>
                  <a:schemeClr val="tx1"/>
                </a:solidFill>
              </a:rPr>
              <a:t>// Bir </a:t>
            </a:r>
            <a:r>
              <a:rPr lang="tr-TR" sz="1500" dirty="0" err="1">
                <a:solidFill>
                  <a:schemeClr val="tx1"/>
                </a:solidFill>
              </a:rPr>
              <a:t>struct</a:t>
            </a:r>
            <a:r>
              <a:rPr lang="tr-TR" sz="1500" dirty="0">
                <a:solidFill>
                  <a:schemeClr val="tx1"/>
                </a:solidFill>
              </a:rPr>
              <a:t> tanımlama</a:t>
            </a:r>
          </a:p>
          <a:p>
            <a:r>
              <a:rPr lang="tr-TR" sz="1500" dirty="0" err="1">
                <a:solidFill>
                  <a:schemeClr val="tx1"/>
                </a:solidFill>
              </a:rPr>
              <a:t>struct</a:t>
            </a:r>
            <a:r>
              <a:rPr lang="tr-TR" sz="1500" dirty="0">
                <a:solidFill>
                  <a:schemeClr val="tx1"/>
                </a:solidFill>
              </a:rPr>
              <a:t> </a:t>
            </a:r>
            <a:r>
              <a:rPr lang="tr-TR" sz="1500" dirty="0" err="1">
                <a:solidFill>
                  <a:schemeClr val="tx1"/>
                </a:solidFill>
              </a:rPr>
              <a:t>Person</a:t>
            </a:r>
            <a:r>
              <a:rPr lang="tr-TR" sz="1500" dirty="0">
                <a:solidFill>
                  <a:schemeClr val="tx1"/>
                </a:solidFill>
              </a:rPr>
              <a:t> {</a:t>
            </a:r>
          </a:p>
          <a:p>
            <a:r>
              <a:rPr lang="tr-TR" sz="1500" dirty="0">
                <a:solidFill>
                  <a:schemeClr val="tx1"/>
                </a:solidFill>
              </a:rPr>
              <a:t>// Veri elemanları (</a:t>
            </a:r>
            <a:r>
              <a:rPr lang="tr-TR" sz="1500" dirty="0" err="1">
                <a:solidFill>
                  <a:schemeClr val="tx1"/>
                </a:solidFill>
              </a:rPr>
              <a:t>members</a:t>
            </a:r>
            <a:r>
              <a:rPr lang="tr-TR" sz="1500" dirty="0">
                <a:solidFill>
                  <a:schemeClr val="tx1"/>
                </a:solidFill>
              </a:rPr>
              <a:t>)</a:t>
            </a:r>
          </a:p>
          <a:p>
            <a:r>
              <a:rPr lang="tr-TR" sz="1500" dirty="0">
                <a:solidFill>
                  <a:schemeClr val="tx1"/>
                </a:solidFill>
              </a:rPr>
              <a:t>	</a:t>
            </a:r>
            <a:r>
              <a:rPr lang="tr-TR" sz="1500" dirty="0" err="1">
                <a:solidFill>
                  <a:schemeClr val="tx1"/>
                </a:solidFill>
              </a:rPr>
              <a:t>string</a:t>
            </a:r>
            <a:r>
              <a:rPr lang="tr-TR" sz="1500" dirty="0">
                <a:solidFill>
                  <a:schemeClr val="tx1"/>
                </a:solidFill>
              </a:rPr>
              <a:t> name;</a:t>
            </a:r>
          </a:p>
          <a:p>
            <a:r>
              <a:rPr lang="tr-TR" sz="1500" dirty="0">
                <a:solidFill>
                  <a:schemeClr val="tx1"/>
                </a:solidFill>
              </a:rPr>
              <a:t>	</a:t>
            </a:r>
            <a:r>
              <a:rPr lang="tr-TR" sz="1500" dirty="0" err="1">
                <a:solidFill>
                  <a:schemeClr val="tx1"/>
                </a:solidFill>
              </a:rPr>
              <a:t>int</a:t>
            </a:r>
            <a:r>
              <a:rPr lang="tr-TR" sz="1500" dirty="0">
                <a:solidFill>
                  <a:schemeClr val="tx1"/>
                </a:solidFill>
              </a:rPr>
              <a:t> </a:t>
            </a:r>
            <a:r>
              <a:rPr lang="tr-TR" sz="1500" dirty="0" err="1">
                <a:solidFill>
                  <a:schemeClr val="tx1"/>
                </a:solidFill>
              </a:rPr>
              <a:t>age</a:t>
            </a:r>
            <a:r>
              <a:rPr lang="tr-TR" sz="1500" dirty="0">
                <a:solidFill>
                  <a:schemeClr val="tx1"/>
                </a:solidFill>
              </a:rPr>
              <a:t>;</a:t>
            </a:r>
          </a:p>
          <a:p>
            <a:r>
              <a:rPr lang="tr-TR" sz="1500" dirty="0">
                <a:solidFill>
                  <a:schemeClr val="tx1"/>
                </a:solidFill>
              </a:rPr>
              <a:t>	 </a:t>
            </a:r>
            <a:r>
              <a:rPr lang="tr-TR" sz="1500" dirty="0" err="1">
                <a:solidFill>
                  <a:schemeClr val="tx1"/>
                </a:solidFill>
              </a:rPr>
              <a:t>double</a:t>
            </a:r>
            <a:r>
              <a:rPr lang="tr-TR" sz="1500" dirty="0">
                <a:solidFill>
                  <a:schemeClr val="tx1"/>
                </a:solidFill>
              </a:rPr>
              <a:t> </a:t>
            </a:r>
            <a:r>
              <a:rPr lang="tr-TR" sz="1500" dirty="0" err="1">
                <a:solidFill>
                  <a:schemeClr val="tx1"/>
                </a:solidFill>
              </a:rPr>
              <a:t>height</a:t>
            </a:r>
            <a:r>
              <a:rPr lang="tr-TR" sz="1500" dirty="0">
                <a:solidFill>
                  <a:schemeClr val="tx1"/>
                </a:solidFill>
              </a:rPr>
              <a:t>;</a:t>
            </a:r>
          </a:p>
          <a:p>
            <a:r>
              <a:rPr lang="tr-TR" sz="1500" dirty="0">
                <a:solidFill>
                  <a:schemeClr val="tx1"/>
                </a:solidFill>
              </a:rPr>
              <a:t>};</a:t>
            </a:r>
          </a:p>
          <a:p>
            <a:r>
              <a:rPr lang="tr-TR" sz="1500" dirty="0">
                <a:solidFill>
                  <a:schemeClr val="tx1"/>
                </a:solidFill>
              </a:rPr>
              <a:t>	</a:t>
            </a:r>
            <a:r>
              <a:rPr lang="tr-TR" sz="1500" dirty="0" err="1">
                <a:solidFill>
                  <a:schemeClr val="tx1"/>
                </a:solidFill>
              </a:rPr>
              <a:t>int</a:t>
            </a:r>
            <a:r>
              <a:rPr lang="tr-TR" sz="1500" dirty="0">
                <a:solidFill>
                  <a:schemeClr val="tx1"/>
                </a:solidFill>
              </a:rPr>
              <a:t> main() {</a:t>
            </a:r>
          </a:p>
          <a:p>
            <a:r>
              <a:rPr lang="tr-TR" sz="1500" dirty="0">
                <a:solidFill>
                  <a:schemeClr val="tx1"/>
                </a:solidFill>
              </a:rPr>
              <a:t>	</a:t>
            </a:r>
            <a:r>
              <a:rPr lang="tr-TR" sz="1500" dirty="0" err="1">
                <a:solidFill>
                  <a:schemeClr val="tx1"/>
                </a:solidFill>
              </a:rPr>
              <a:t>Person</a:t>
            </a:r>
            <a:r>
              <a:rPr lang="tr-TR" sz="1500" dirty="0">
                <a:solidFill>
                  <a:schemeClr val="tx1"/>
                </a:solidFill>
              </a:rPr>
              <a:t> person1;</a:t>
            </a:r>
          </a:p>
          <a:p>
            <a:r>
              <a:rPr lang="tr-TR" sz="1500" dirty="0">
                <a:solidFill>
                  <a:schemeClr val="tx1"/>
                </a:solidFill>
              </a:rPr>
              <a:t>	</a:t>
            </a:r>
          </a:p>
          <a:p>
            <a:r>
              <a:rPr lang="tr-TR" sz="1500" dirty="0">
                <a:solidFill>
                  <a:schemeClr val="tx1"/>
                </a:solidFill>
              </a:rPr>
              <a:t>	// Veri elemanlarına değer atama</a:t>
            </a:r>
          </a:p>
          <a:p>
            <a:r>
              <a:rPr lang="tr-TR" sz="1500" dirty="0">
                <a:solidFill>
                  <a:schemeClr val="tx1"/>
                </a:solidFill>
              </a:rPr>
              <a:t>	person1.name = "</a:t>
            </a:r>
            <a:r>
              <a:rPr lang="tr-TR" sz="1500" dirty="0" err="1">
                <a:solidFill>
                  <a:schemeClr val="tx1"/>
                </a:solidFill>
              </a:rPr>
              <a:t>elon</a:t>
            </a:r>
            <a:r>
              <a:rPr lang="tr-TR" sz="1500" dirty="0">
                <a:solidFill>
                  <a:schemeClr val="tx1"/>
                </a:solidFill>
              </a:rPr>
              <a:t>";</a:t>
            </a:r>
          </a:p>
          <a:p>
            <a:r>
              <a:rPr lang="tr-TR" sz="1500" dirty="0">
                <a:solidFill>
                  <a:schemeClr val="tx1"/>
                </a:solidFill>
              </a:rPr>
              <a:t>	person1.age = 25;</a:t>
            </a:r>
          </a:p>
          <a:p>
            <a:r>
              <a:rPr lang="tr-TR" sz="1500" dirty="0">
                <a:solidFill>
                  <a:schemeClr val="tx1"/>
                </a:solidFill>
              </a:rPr>
              <a:t>	person1.height = 175.5;</a:t>
            </a:r>
          </a:p>
          <a:p>
            <a:endParaRPr lang="tr-TR" sz="1500" dirty="0">
              <a:solidFill>
                <a:schemeClr val="tx1"/>
              </a:solidFill>
            </a:endParaRPr>
          </a:p>
          <a:p>
            <a:r>
              <a:rPr lang="tr-TR" sz="1500" dirty="0">
                <a:solidFill>
                  <a:schemeClr val="tx1"/>
                </a:solidFill>
              </a:rPr>
              <a:t>	// Verilere erişim</a:t>
            </a:r>
          </a:p>
          <a:p>
            <a:endParaRPr lang="tr-TR" sz="1500" dirty="0">
              <a:solidFill>
                <a:schemeClr val="tx1"/>
              </a:solidFill>
            </a:endParaRPr>
          </a:p>
          <a:p>
            <a:r>
              <a:rPr lang="tr-TR" sz="1500" dirty="0">
                <a:solidFill>
                  <a:schemeClr val="tx1"/>
                </a:solidFill>
              </a:rPr>
              <a:t>	</a:t>
            </a:r>
            <a:r>
              <a:rPr lang="tr-TR" sz="1500" dirty="0" err="1">
                <a:solidFill>
                  <a:schemeClr val="tx1"/>
                </a:solidFill>
              </a:rPr>
              <a:t>cout</a:t>
            </a:r>
            <a:r>
              <a:rPr lang="tr-TR" sz="1500" dirty="0">
                <a:solidFill>
                  <a:schemeClr val="tx1"/>
                </a:solidFill>
              </a:rPr>
              <a:t> &lt;&lt; "Ad: " &lt;&lt; person1.name &lt;&lt;</a:t>
            </a:r>
            <a:r>
              <a:rPr lang="tr-TR" sz="1500" dirty="0" err="1">
                <a:solidFill>
                  <a:schemeClr val="tx1"/>
                </a:solidFill>
              </a:rPr>
              <a:t>endl</a:t>
            </a:r>
            <a:r>
              <a:rPr lang="tr-TR" sz="1500" dirty="0">
                <a:solidFill>
                  <a:schemeClr val="tx1"/>
                </a:solidFill>
              </a:rPr>
              <a:t>;</a:t>
            </a:r>
          </a:p>
          <a:p>
            <a:r>
              <a:rPr lang="tr-TR" sz="1500" dirty="0">
                <a:solidFill>
                  <a:schemeClr val="tx1"/>
                </a:solidFill>
              </a:rPr>
              <a:t>	</a:t>
            </a:r>
            <a:r>
              <a:rPr lang="tr-TR" sz="1500" dirty="0" err="1">
                <a:solidFill>
                  <a:schemeClr val="tx1"/>
                </a:solidFill>
              </a:rPr>
              <a:t>cout</a:t>
            </a:r>
            <a:r>
              <a:rPr lang="tr-TR" sz="1500" dirty="0">
                <a:solidFill>
                  <a:schemeClr val="tx1"/>
                </a:solidFill>
              </a:rPr>
              <a:t> &lt;&lt; "Yas: " &lt;&lt; person1.age &lt;&lt; </a:t>
            </a:r>
            <a:r>
              <a:rPr lang="tr-TR" sz="1500" dirty="0" err="1">
                <a:solidFill>
                  <a:schemeClr val="tx1"/>
                </a:solidFill>
              </a:rPr>
              <a:t>endl</a:t>
            </a:r>
            <a:r>
              <a:rPr lang="tr-TR" sz="1500" dirty="0">
                <a:solidFill>
                  <a:schemeClr val="tx1"/>
                </a:solidFill>
              </a:rPr>
              <a:t>;</a:t>
            </a:r>
          </a:p>
          <a:p>
            <a:r>
              <a:rPr lang="tr-TR" sz="1500" dirty="0">
                <a:solidFill>
                  <a:schemeClr val="tx1"/>
                </a:solidFill>
              </a:rPr>
              <a:t>	</a:t>
            </a:r>
            <a:r>
              <a:rPr lang="tr-TR" sz="1500" dirty="0" err="1">
                <a:solidFill>
                  <a:schemeClr val="tx1"/>
                </a:solidFill>
              </a:rPr>
              <a:t>cout</a:t>
            </a:r>
            <a:r>
              <a:rPr lang="tr-TR" sz="1500" dirty="0">
                <a:solidFill>
                  <a:schemeClr val="tx1"/>
                </a:solidFill>
              </a:rPr>
              <a:t> &lt;&lt; "Boy: " &lt;&lt; person1.height &lt;&lt; " cm" &lt;&lt; </a:t>
            </a:r>
            <a:r>
              <a:rPr lang="tr-TR" sz="1500" dirty="0" err="1">
                <a:solidFill>
                  <a:schemeClr val="tx1"/>
                </a:solidFill>
              </a:rPr>
              <a:t>endl</a:t>
            </a:r>
            <a:r>
              <a:rPr lang="tr-TR" sz="1500" dirty="0">
                <a:solidFill>
                  <a:schemeClr val="tx1"/>
                </a:solidFill>
              </a:rPr>
              <a:t>;</a:t>
            </a:r>
          </a:p>
          <a:p>
            <a:r>
              <a:rPr lang="tr-TR" sz="1500" dirty="0" err="1">
                <a:solidFill>
                  <a:schemeClr val="tx1"/>
                </a:solidFill>
              </a:rPr>
              <a:t>return</a:t>
            </a:r>
            <a:r>
              <a:rPr lang="tr-TR" sz="1500" dirty="0">
                <a:solidFill>
                  <a:schemeClr val="tx1"/>
                </a:solidFill>
              </a:rPr>
              <a:t> 0;</a:t>
            </a:r>
          </a:p>
          <a:p>
            <a:r>
              <a:rPr lang="tr-TR" sz="1500" dirty="0">
                <a:solidFill>
                  <a:schemeClr val="tx1"/>
                </a:solidFill>
              </a:rPr>
              <a:t>}</a:t>
            </a:r>
          </a:p>
          <a:p>
            <a:endParaRPr lang="tr-TR" sz="1500" dirty="0">
              <a:solidFill>
                <a:schemeClr val="tx1"/>
              </a:solidFill>
            </a:endParaRPr>
          </a:p>
        </p:txBody>
      </p:sp>
    </p:spTree>
    <p:extLst>
      <p:ext uri="{BB962C8B-B14F-4D97-AF65-F5344CB8AC3E}">
        <p14:creationId xmlns:p14="http://schemas.microsoft.com/office/powerpoint/2010/main" val="2940566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9812BF-C827-6DCC-01FF-9F16C5919449}"/>
              </a:ext>
            </a:extLst>
          </p:cNvPr>
          <p:cNvSpPr>
            <a:spLocks noGrp="1"/>
          </p:cNvSpPr>
          <p:nvPr>
            <p:ph type="title"/>
          </p:nvPr>
        </p:nvSpPr>
        <p:spPr/>
        <p:txBody>
          <a:bodyPr>
            <a:normAutofit/>
          </a:bodyPr>
          <a:lstStyle/>
          <a:p>
            <a:r>
              <a:rPr lang="tr-TR" sz="3000" b="1" dirty="0" err="1">
                <a:latin typeface="Calibri "/>
              </a:rPr>
              <a:t>Friend</a:t>
            </a:r>
            <a:r>
              <a:rPr lang="tr-TR" sz="3000" b="1" dirty="0">
                <a:latin typeface="Calibri "/>
              </a:rPr>
              <a:t> (Arkadaş) Fonksiyonları</a:t>
            </a:r>
          </a:p>
        </p:txBody>
      </p:sp>
      <p:sp>
        <p:nvSpPr>
          <p:cNvPr id="3" name="İçerik Yer Tutucusu 2">
            <a:extLst>
              <a:ext uri="{FF2B5EF4-FFF2-40B4-BE49-F238E27FC236}">
                <a16:creationId xmlns:a16="http://schemas.microsoft.com/office/drawing/2014/main" id="{F40097D9-C898-95DF-54AC-FADE3F624505}"/>
              </a:ext>
            </a:extLst>
          </p:cNvPr>
          <p:cNvSpPr>
            <a:spLocks noGrp="1"/>
          </p:cNvSpPr>
          <p:nvPr>
            <p:ph idx="1"/>
          </p:nvPr>
        </p:nvSpPr>
        <p:spPr/>
        <p:txBody>
          <a:bodyPr/>
          <a:lstStyle/>
          <a:p>
            <a:endParaRPr lang="tr-TR" altLang="tr-TR" b="1" dirty="0">
              <a:solidFill>
                <a:schemeClr val="tx1"/>
              </a:solidFill>
              <a:latin typeface="Calibri "/>
            </a:endParaRPr>
          </a:p>
          <a:p>
            <a:r>
              <a:rPr kumimoji="0" lang="tr-TR" altLang="tr-TR" b="1" i="0" u="none" strike="noStrike" cap="none" normalizeH="0" baseline="0" dirty="0" err="1">
                <a:ln>
                  <a:noFill/>
                </a:ln>
                <a:solidFill>
                  <a:schemeClr val="tx1"/>
                </a:solidFill>
                <a:effectLst/>
                <a:latin typeface="Calibri "/>
              </a:rPr>
              <a:t>Friend</a:t>
            </a:r>
            <a:r>
              <a:rPr kumimoji="0" lang="tr-TR" altLang="tr-TR" b="0" i="0" u="none" strike="noStrike" cap="none" normalizeH="0" baseline="0" dirty="0">
                <a:ln>
                  <a:noFill/>
                </a:ln>
                <a:solidFill>
                  <a:schemeClr val="tx1"/>
                </a:solidFill>
                <a:effectLst/>
                <a:latin typeface="Calibri "/>
              </a:rPr>
              <a:t> fonksiyonları, bir sınıfın (</a:t>
            </a:r>
            <a:r>
              <a:rPr kumimoji="0" lang="tr-TR" altLang="tr-TR" b="0" i="0" u="none" strike="noStrike" cap="none" normalizeH="0" baseline="0" dirty="0" err="1">
                <a:ln>
                  <a:noFill/>
                </a:ln>
                <a:solidFill>
                  <a:schemeClr val="tx1"/>
                </a:solidFill>
                <a:effectLst/>
                <a:latin typeface="Calibri "/>
              </a:rPr>
              <a:t>class</a:t>
            </a:r>
            <a:r>
              <a:rPr kumimoji="0" lang="tr-TR" altLang="tr-TR" b="0" i="0" u="none" strike="noStrike" cap="none" normalizeH="0" baseline="0" dirty="0">
                <a:ln>
                  <a:noFill/>
                </a:ln>
                <a:solidFill>
                  <a:schemeClr val="tx1"/>
                </a:solidFill>
                <a:effectLst/>
                <a:latin typeface="Calibri "/>
              </a:rPr>
              <a:t>) özel üye fonksiyonlarına dışarıdan erişim sağlayan bir mekanizmadır. </a:t>
            </a:r>
          </a:p>
          <a:p>
            <a:r>
              <a:rPr kumimoji="0" lang="tr-TR" altLang="tr-TR" b="1" i="0" u="none" strike="noStrike" cap="none" normalizeH="0" baseline="0" dirty="0" err="1">
                <a:ln>
                  <a:noFill/>
                </a:ln>
                <a:solidFill>
                  <a:schemeClr val="tx1"/>
                </a:solidFill>
                <a:effectLst/>
                <a:latin typeface="Calibri "/>
              </a:rPr>
              <a:t>Friend</a:t>
            </a:r>
            <a:r>
              <a:rPr kumimoji="0" lang="tr-TR" altLang="tr-TR" b="0" i="0" u="none" strike="noStrike" cap="none" normalizeH="0" baseline="0" dirty="0">
                <a:ln>
                  <a:noFill/>
                </a:ln>
                <a:solidFill>
                  <a:schemeClr val="tx1"/>
                </a:solidFill>
                <a:effectLst/>
                <a:latin typeface="Calibri "/>
              </a:rPr>
              <a:t> anahtar kelimesi, bir sınıfın içindeki </a:t>
            </a:r>
            <a:r>
              <a:rPr kumimoji="0" lang="tr-TR" altLang="tr-TR" b="1" i="0" u="none" strike="noStrike" cap="none" normalizeH="0" baseline="0" dirty="0" err="1">
                <a:ln>
                  <a:noFill/>
                </a:ln>
                <a:solidFill>
                  <a:schemeClr val="tx1"/>
                </a:solidFill>
                <a:effectLst/>
                <a:latin typeface="Calibri "/>
              </a:rPr>
              <a:t>private</a:t>
            </a:r>
            <a:r>
              <a:rPr kumimoji="0" lang="tr-TR" altLang="tr-TR" b="0" i="0" u="none" strike="noStrike" cap="none" normalizeH="0" baseline="0" dirty="0">
                <a:ln>
                  <a:noFill/>
                </a:ln>
                <a:solidFill>
                  <a:schemeClr val="tx1"/>
                </a:solidFill>
                <a:effectLst/>
                <a:latin typeface="Calibri "/>
              </a:rPr>
              <a:t> üye verilere veya fonksiyonlara başka bir sınıfın veya fonksiyonun erişim izni vermek için kullanılır. </a:t>
            </a:r>
          </a:p>
          <a:p>
            <a:endParaRPr lang="tr-TR" dirty="0"/>
          </a:p>
        </p:txBody>
      </p:sp>
    </p:spTree>
    <p:extLst>
      <p:ext uri="{BB962C8B-B14F-4D97-AF65-F5344CB8AC3E}">
        <p14:creationId xmlns:p14="http://schemas.microsoft.com/office/powerpoint/2010/main" val="3390230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F23E38D-12D6-1EEC-CDA6-EE7ADD801E33}"/>
              </a:ext>
            </a:extLst>
          </p:cNvPr>
          <p:cNvSpPr>
            <a:spLocks noGrp="1"/>
          </p:cNvSpPr>
          <p:nvPr>
            <p:ph idx="1"/>
          </p:nvPr>
        </p:nvSpPr>
        <p:spPr>
          <a:xfrm>
            <a:off x="877078" y="839755"/>
            <a:ext cx="10384971" cy="4982547"/>
          </a:xfrm>
        </p:spPr>
        <p:txBody>
          <a:bodyPr numCol="2">
            <a:normAutofit/>
          </a:bodyPr>
          <a:lstStyle/>
          <a:p>
            <a:r>
              <a:rPr lang="tr-TR" sz="1500" dirty="0">
                <a:solidFill>
                  <a:schemeClr val="tx1"/>
                </a:solidFill>
              </a:rPr>
              <a:t>#include&lt;iostream&gt;</a:t>
            </a:r>
          </a:p>
          <a:p>
            <a:r>
              <a:rPr lang="tr-TR" sz="1500" dirty="0" err="1">
                <a:solidFill>
                  <a:schemeClr val="tx1"/>
                </a:solidFill>
              </a:rPr>
              <a:t>using</a:t>
            </a:r>
            <a:r>
              <a:rPr lang="tr-TR" sz="1500" dirty="0">
                <a:solidFill>
                  <a:schemeClr val="tx1"/>
                </a:solidFill>
              </a:rPr>
              <a:t> </a:t>
            </a:r>
            <a:r>
              <a:rPr lang="tr-TR" sz="1500" dirty="0" err="1">
                <a:solidFill>
                  <a:schemeClr val="tx1"/>
                </a:solidFill>
              </a:rPr>
              <a:t>namespace</a:t>
            </a:r>
            <a:r>
              <a:rPr lang="tr-TR" sz="1500" dirty="0">
                <a:solidFill>
                  <a:schemeClr val="tx1"/>
                </a:solidFill>
              </a:rPr>
              <a:t> </a:t>
            </a:r>
            <a:r>
              <a:rPr lang="tr-TR" sz="1500" dirty="0" err="1">
                <a:solidFill>
                  <a:schemeClr val="tx1"/>
                </a:solidFill>
              </a:rPr>
              <a:t>std</a:t>
            </a:r>
            <a:r>
              <a:rPr lang="tr-TR" sz="1500" dirty="0">
                <a:solidFill>
                  <a:schemeClr val="tx1"/>
                </a:solidFill>
              </a:rPr>
              <a:t>;</a:t>
            </a:r>
          </a:p>
          <a:p>
            <a:r>
              <a:rPr lang="tr-TR" sz="1500" dirty="0" err="1">
                <a:solidFill>
                  <a:schemeClr val="tx1"/>
                </a:solidFill>
              </a:rPr>
              <a:t>class</a:t>
            </a:r>
            <a:r>
              <a:rPr lang="tr-TR" sz="1500" dirty="0">
                <a:solidFill>
                  <a:schemeClr val="tx1"/>
                </a:solidFill>
              </a:rPr>
              <a:t> insan {</a:t>
            </a:r>
          </a:p>
          <a:p>
            <a:r>
              <a:rPr lang="tr-TR" sz="1500" dirty="0" err="1">
                <a:solidFill>
                  <a:schemeClr val="tx1"/>
                </a:solidFill>
              </a:rPr>
              <a:t>private</a:t>
            </a:r>
            <a:r>
              <a:rPr lang="tr-TR" sz="1500" dirty="0">
                <a:solidFill>
                  <a:schemeClr val="tx1"/>
                </a:solidFill>
              </a:rPr>
              <a:t>:</a:t>
            </a:r>
          </a:p>
          <a:p>
            <a:r>
              <a:rPr lang="tr-TR" sz="1500" dirty="0">
                <a:solidFill>
                  <a:schemeClr val="tx1"/>
                </a:solidFill>
              </a:rPr>
              <a:t>	</a:t>
            </a:r>
            <a:r>
              <a:rPr lang="tr-TR" sz="1500" dirty="0" err="1">
                <a:solidFill>
                  <a:schemeClr val="tx1"/>
                </a:solidFill>
              </a:rPr>
              <a:t>friend</a:t>
            </a:r>
            <a:r>
              <a:rPr lang="tr-TR" sz="1500" dirty="0">
                <a:solidFill>
                  <a:schemeClr val="tx1"/>
                </a:solidFill>
              </a:rPr>
              <a:t> </a:t>
            </a:r>
            <a:r>
              <a:rPr lang="tr-TR" sz="1500" dirty="0" err="1">
                <a:solidFill>
                  <a:schemeClr val="tx1"/>
                </a:solidFill>
              </a:rPr>
              <a:t>void</a:t>
            </a:r>
            <a:r>
              <a:rPr lang="tr-TR" sz="1500" dirty="0">
                <a:solidFill>
                  <a:schemeClr val="tx1"/>
                </a:solidFill>
              </a:rPr>
              <a:t> </a:t>
            </a:r>
            <a:r>
              <a:rPr lang="tr-TR" sz="1500" dirty="0" err="1">
                <a:solidFill>
                  <a:schemeClr val="tx1"/>
                </a:solidFill>
              </a:rPr>
              <a:t>yassoyle</a:t>
            </a:r>
            <a:r>
              <a:rPr lang="tr-TR" sz="1500" dirty="0">
                <a:solidFill>
                  <a:schemeClr val="tx1"/>
                </a:solidFill>
              </a:rPr>
              <a:t>(insan </a:t>
            </a:r>
            <a:r>
              <a:rPr lang="tr-TR" sz="1500" dirty="0" err="1">
                <a:solidFill>
                  <a:schemeClr val="tx1"/>
                </a:solidFill>
              </a:rPr>
              <a:t>obj</a:t>
            </a:r>
            <a:r>
              <a:rPr lang="tr-TR" sz="1500" dirty="0">
                <a:solidFill>
                  <a:schemeClr val="tx1"/>
                </a:solidFill>
              </a:rPr>
              <a:t>);</a:t>
            </a:r>
          </a:p>
          <a:p>
            <a:r>
              <a:rPr lang="tr-TR" sz="1500" dirty="0">
                <a:solidFill>
                  <a:schemeClr val="tx1"/>
                </a:solidFill>
              </a:rPr>
              <a:t>	</a:t>
            </a:r>
            <a:r>
              <a:rPr lang="tr-TR" sz="1500" dirty="0" err="1">
                <a:solidFill>
                  <a:schemeClr val="tx1"/>
                </a:solidFill>
              </a:rPr>
              <a:t>string</a:t>
            </a:r>
            <a:r>
              <a:rPr lang="tr-TR" sz="1500" dirty="0">
                <a:solidFill>
                  <a:schemeClr val="tx1"/>
                </a:solidFill>
              </a:rPr>
              <a:t> isim;</a:t>
            </a:r>
          </a:p>
          <a:p>
            <a:r>
              <a:rPr lang="tr-TR" sz="1500" dirty="0">
                <a:solidFill>
                  <a:schemeClr val="tx1"/>
                </a:solidFill>
              </a:rPr>
              <a:t>	</a:t>
            </a:r>
            <a:r>
              <a:rPr lang="tr-TR" sz="1500" dirty="0" err="1">
                <a:solidFill>
                  <a:schemeClr val="tx1"/>
                </a:solidFill>
              </a:rPr>
              <a:t>int</a:t>
            </a:r>
            <a:r>
              <a:rPr lang="tr-TR" sz="1500" dirty="0">
                <a:solidFill>
                  <a:schemeClr val="tx1"/>
                </a:solidFill>
              </a:rPr>
              <a:t> yas;</a:t>
            </a:r>
          </a:p>
          <a:p>
            <a:r>
              <a:rPr lang="tr-TR" sz="1500" dirty="0" err="1">
                <a:solidFill>
                  <a:schemeClr val="tx1"/>
                </a:solidFill>
              </a:rPr>
              <a:t>public</a:t>
            </a:r>
            <a:r>
              <a:rPr lang="tr-TR" sz="1500" dirty="0">
                <a:solidFill>
                  <a:schemeClr val="tx1"/>
                </a:solidFill>
              </a:rPr>
              <a:t>:</a:t>
            </a:r>
          </a:p>
          <a:p>
            <a:r>
              <a:rPr lang="tr-TR" sz="1500" dirty="0">
                <a:solidFill>
                  <a:schemeClr val="tx1"/>
                </a:solidFill>
              </a:rPr>
              <a:t>	insan (</a:t>
            </a:r>
            <a:r>
              <a:rPr lang="tr-TR" sz="1500" dirty="0" err="1">
                <a:solidFill>
                  <a:schemeClr val="tx1"/>
                </a:solidFill>
              </a:rPr>
              <a:t>string</a:t>
            </a:r>
            <a:r>
              <a:rPr lang="tr-TR" sz="1500" dirty="0">
                <a:solidFill>
                  <a:schemeClr val="tx1"/>
                </a:solidFill>
              </a:rPr>
              <a:t> </a:t>
            </a:r>
            <a:r>
              <a:rPr lang="tr-TR" sz="1500" dirty="0" err="1">
                <a:solidFill>
                  <a:schemeClr val="tx1"/>
                </a:solidFill>
              </a:rPr>
              <a:t>name,int</a:t>
            </a:r>
            <a:r>
              <a:rPr lang="tr-TR" sz="1500" dirty="0">
                <a:solidFill>
                  <a:schemeClr val="tx1"/>
                </a:solidFill>
              </a:rPr>
              <a:t> </a:t>
            </a:r>
            <a:r>
              <a:rPr lang="tr-TR" sz="1500" dirty="0" err="1">
                <a:solidFill>
                  <a:schemeClr val="tx1"/>
                </a:solidFill>
              </a:rPr>
              <a:t>age</a:t>
            </a:r>
            <a:r>
              <a:rPr lang="tr-TR" sz="1500" dirty="0">
                <a:solidFill>
                  <a:schemeClr val="tx1"/>
                </a:solidFill>
              </a:rPr>
              <a:t>){</a:t>
            </a:r>
          </a:p>
          <a:p>
            <a:r>
              <a:rPr lang="tr-TR" sz="1500" dirty="0">
                <a:solidFill>
                  <a:schemeClr val="tx1"/>
                </a:solidFill>
              </a:rPr>
              <a:t>	isim = name;</a:t>
            </a:r>
          </a:p>
          <a:p>
            <a:r>
              <a:rPr lang="tr-TR" sz="1500" dirty="0">
                <a:solidFill>
                  <a:schemeClr val="tx1"/>
                </a:solidFill>
              </a:rPr>
              <a:t>	yas = </a:t>
            </a:r>
            <a:r>
              <a:rPr lang="tr-TR" sz="1500" dirty="0" err="1">
                <a:solidFill>
                  <a:schemeClr val="tx1"/>
                </a:solidFill>
              </a:rPr>
              <a:t>age</a:t>
            </a:r>
            <a:r>
              <a:rPr lang="tr-TR" sz="1500" dirty="0">
                <a:solidFill>
                  <a:schemeClr val="tx1"/>
                </a:solidFill>
              </a:rPr>
              <a:t>;</a:t>
            </a:r>
          </a:p>
          <a:p>
            <a:r>
              <a:rPr lang="tr-TR" sz="1500" dirty="0">
                <a:solidFill>
                  <a:schemeClr val="tx1"/>
                </a:solidFill>
              </a:rPr>
              <a:t>	}</a:t>
            </a:r>
          </a:p>
          <a:p>
            <a:r>
              <a:rPr lang="tr-TR" sz="1500" dirty="0">
                <a:solidFill>
                  <a:schemeClr val="tx1"/>
                </a:solidFill>
              </a:rPr>
              <a:t>	</a:t>
            </a:r>
            <a:r>
              <a:rPr lang="tr-TR" sz="1500" dirty="0" err="1">
                <a:solidFill>
                  <a:schemeClr val="tx1"/>
                </a:solidFill>
              </a:rPr>
              <a:t>void</a:t>
            </a:r>
            <a:r>
              <a:rPr lang="tr-TR" sz="1500" dirty="0">
                <a:solidFill>
                  <a:schemeClr val="tx1"/>
                </a:solidFill>
              </a:rPr>
              <a:t> </a:t>
            </a:r>
            <a:r>
              <a:rPr lang="tr-TR" sz="1500" dirty="0" err="1">
                <a:solidFill>
                  <a:schemeClr val="tx1"/>
                </a:solidFill>
              </a:rPr>
              <a:t>isimsoyle</a:t>
            </a:r>
            <a:r>
              <a:rPr lang="tr-TR" sz="1500" dirty="0">
                <a:solidFill>
                  <a:schemeClr val="tx1"/>
                </a:solidFill>
              </a:rPr>
              <a:t>();</a:t>
            </a:r>
          </a:p>
          <a:p>
            <a:r>
              <a:rPr lang="tr-TR" sz="1500" dirty="0">
                <a:solidFill>
                  <a:schemeClr val="tx1"/>
                </a:solidFill>
              </a:rPr>
              <a:t>};</a:t>
            </a:r>
          </a:p>
          <a:p>
            <a:r>
              <a:rPr lang="tr-TR" sz="1500" dirty="0">
                <a:solidFill>
                  <a:schemeClr val="tx1"/>
                </a:solidFill>
              </a:rPr>
              <a:t>	</a:t>
            </a:r>
            <a:r>
              <a:rPr lang="tr-TR" sz="1500" dirty="0" err="1">
                <a:solidFill>
                  <a:schemeClr val="tx1"/>
                </a:solidFill>
              </a:rPr>
              <a:t>int</a:t>
            </a:r>
            <a:r>
              <a:rPr lang="tr-TR" sz="1500" dirty="0">
                <a:solidFill>
                  <a:schemeClr val="tx1"/>
                </a:solidFill>
              </a:rPr>
              <a:t> main() {</a:t>
            </a:r>
          </a:p>
          <a:p>
            <a:r>
              <a:rPr lang="tr-TR" sz="1500" dirty="0">
                <a:solidFill>
                  <a:schemeClr val="tx1"/>
                </a:solidFill>
              </a:rPr>
              <a:t>	insan Mehmet("mehmet",21);</a:t>
            </a:r>
          </a:p>
          <a:p>
            <a:r>
              <a:rPr lang="tr-TR" sz="1500" dirty="0">
                <a:solidFill>
                  <a:schemeClr val="tx1"/>
                </a:solidFill>
              </a:rPr>
              <a:t>	</a:t>
            </a:r>
            <a:r>
              <a:rPr lang="tr-TR" sz="1500" dirty="0" err="1">
                <a:solidFill>
                  <a:schemeClr val="tx1"/>
                </a:solidFill>
              </a:rPr>
              <a:t>Mehmet.isimsoyle</a:t>
            </a:r>
            <a:r>
              <a:rPr lang="tr-TR" sz="1500" dirty="0">
                <a:solidFill>
                  <a:schemeClr val="tx1"/>
                </a:solidFill>
              </a:rPr>
              <a:t>();</a:t>
            </a:r>
          </a:p>
          <a:p>
            <a:r>
              <a:rPr lang="tr-TR" sz="1500" dirty="0">
                <a:solidFill>
                  <a:schemeClr val="tx1"/>
                </a:solidFill>
              </a:rPr>
              <a:t>	</a:t>
            </a:r>
            <a:r>
              <a:rPr lang="tr-TR" sz="1500" dirty="0" err="1">
                <a:solidFill>
                  <a:schemeClr val="tx1"/>
                </a:solidFill>
              </a:rPr>
              <a:t>yassoyle</a:t>
            </a:r>
            <a:r>
              <a:rPr lang="tr-TR" sz="1500" dirty="0">
                <a:solidFill>
                  <a:schemeClr val="tx1"/>
                </a:solidFill>
              </a:rPr>
              <a:t>(Mehmet);</a:t>
            </a:r>
          </a:p>
          <a:p>
            <a:r>
              <a:rPr lang="tr-TR" sz="1500" dirty="0" err="1">
                <a:solidFill>
                  <a:schemeClr val="tx1"/>
                </a:solidFill>
              </a:rPr>
              <a:t>return</a:t>
            </a:r>
            <a:r>
              <a:rPr lang="tr-TR" sz="1500" dirty="0">
                <a:solidFill>
                  <a:schemeClr val="tx1"/>
                </a:solidFill>
              </a:rPr>
              <a:t> 0;</a:t>
            </a:r>
          </a:p>
          <a:p>
            <a:r>
              <a:rPr lang="tr-TR" sz="1500" dirty="0">
                <a:solidFill>
                  <a:schemeClr val="tx1"/>
                </a:solidFill>
              </a:rPr>
              <a:t>}</a:t>
            </a:r>
          </a:p>
          <a:p>
            <a:r>
              <a:rPr lang="tr-TR" sz="1500" dirty="0" err="1">
                <a:solidFill>
                  <a:schemeClr val="tx1"/>
                </a:solidFill>
              </a:rPr>
              <a:t>void</a:t>
            </a:r>
            <a:r>
              <a:rPr lang="tr-TR" sz="1500" dirty="0">
                <a:solidFill>
                  <a:schemeClr val="tx1"/>
                </a:solidFill>
              </a:rPr>
              <a:t> insan::</a:t>
            </a:r>
            <a:r>
              <a:rPr lang="tr-TR" sz="1500" dirty="0" err="1">
                <a:solidFill>
                  <a:schemeClr val="tx1"/>
                </a:solidFill>
              </a:rPr>
              <a:t>isimsoyle</a:t>
            </a:r>
            <a:r>
              <a:rPr lang="tr-TR" sz="1500" dirty="0">
                <a:solidFill>
                  <a:schemeClr val="tx1"/>
                </a:solidFill>
              </a:rPr>
              <a:t>() {</a:t>
            </a:r>
          </a:p>
          <a:p>
            <a:r>
              <a:rPr lang="tr-TR" sz="1500" dirty="0">
                <a:solidFill>
                  <a:schemeClr val="tx1"/>
                </a:solidFill>
              </a:rPr>
              <a:t>	</a:t>
            </a:r>
            <a:r>
              <a:rPr lang="tr-TR" sz="1500" dirty="0" err="1">
                <a:solidFill>
                  <a:schemeClr val="tx1"/>
                </a:solidFill>
              </a:rPr>
              <a:t>cout</a:t>
            </a:r>
            <a:r>
              <a:rPr lang="tr-TR" sz="1500" dirty="0">
                <a:solidFill>
                  <a:schemeClr val="tx1"/>
                </a:solidFill>
              </a:rPr>
              <a:t> &lt;&lt; "Benim adim :"&lt;&lt;isim&lt;&lt; </a:t>
            </a:r>
            <a:r>
              <a:rPr lang="tr-TR" sz="1500" dirty="0" err="1">
                <a:solidFill>
                  <a:schemeClr val="tx1"/>
                </a:solidFill>
              </a:rPr>
              <a:t>endl</a:t>
            </a:r>
            <a:r>
              <a:rPr lang="tr-TR" sz="1500" dirty="0">
                <a:solidFill>
                  <a:schemeClr val="tx1"/>
                </a:solidFill>
              </a:rPr>
              <a:t>;</a:t>
            </a:r>
          </a:p>
          <a:p>
            <a:r>
              <a:rPr lang="tr-TR" sz="1500" dirty="0">
                <a:solidFill>
                  <a:schemeClr val="tx1"/>
                </a:solidFill>
              </a:rPr>
              <a:t>	}</a:t>
            </a:r>
          </a:p>
          <a:p>
            <a:r>
              <a:rPr lang="tr-TR" sz="1500" dirty="0" err="1">
                <a:solidFill>
                  <a:schemeClr val="tx1"/>
                </a:solidFill>
              </a:rPr>
              <a:t>void</a:t>
            </a:r>
            <a:r>
              <a:rPr lang="tr-TR" sz="1500" dirty="0">
                <a:solidFill>
                  <a:schemeClr val="tx1"/>
                </a:solidFill>
              </a:rPr>
              <a:t> </a:t>
            </a:r>
            <a:r>
              <a:rPr lang="tr-TR" sz="1500" dirty="0" err="1">
                <a:solidFill>
                  <a:schemeClr val="tx1"/>
                </a:solidFill>
              </a:rPr>
              <a:t>yassoyle</a:t>
            </a:r>
            <a:r>
              <a:rPr lang="tr-TR" sz="1500" dirty="0">
                <a:solidFill>
                  <a:schemeClr val="tx1"/>
                </a:solidFill>
              </a:rPr>
              <a:t>(insan </a:t>
            </a:r>
            <a:r>
              <a:rPr lang="tr-TR" sz="1500" dirty="0" err="1">
                <a:solidFill>
                  <a:schemeClr val="tx1"/>
                </a:solidFill>
              </a:rPr>
              <a:t>obj</a:t>
            </a:r>
            <a:r>
              <a:rPr lang="tr-TR" sz="1500" dirty="0">
                <a:solidFill>
                  <a:schemeClr val="tx1"/>
                </a:solidFill>
              </a:rPr>
              <a:t>) {</a:t>
            </a:r>
          </a:p>
          <a:p>
            <a:r>
              <a:rPr lang="tr-TR" sz="1500" dirty="0">
                <a:solidFill>
                  <a:schemeClr val="tx1"/>
                </a:solidFill>
              </a:rPr>
              <a:t>	</a:t>
            </a:r>
            <a:r>
              <a:rPr lang="tr-TR" sz="1500" dirty="0" err="1">
                <a:solidFill>
                  <a:schemeClr val="tx1"/>
                </a:solidFill>
              </a:rPr>
              <a:t>cout</a:t>
            </a:r>
            <a:r>
              <a:rPr lang="tr-TR" sz="1500" dirty="0">
                <a:solidFill>
                  <a:schemeClr val="tx1"/>
                </a:solidFill>
              </a:rPr>
              <a:t> &lt;&lt; "Benim </a:t>
            </a:r>
            <a:r>
              <a:rPr lang="tr-TR" sz="1500" dirty="0" err="1">
                <a:solidFill>
                  <a:schemeClr val="tx1"/>
                </a:solidFill>
              </a:rPr>
              <a:t>yasim</a:t>
            </a:r>
            <a:r>
              <a:rPr lang="tr-TR" sz="1500" dirty="0">
                <a:solidFill>
                  <a:schemeClr val="tx1"/>
                </a:solidFill>
              </a:rPr>
              <a:t> :"&lt;&lt;</a:t>
            </a:r>
            <a:r>
              <a:rPr lang="tr-TR" sz="1500" dirty="0" err="1">
                <a:solidFill>
                  <a:schemeClr val="tx1"/>
                </a:solidFill>
              </a:rPr>
              <a:t>obj.yas</a:t>
            </a:r>
            <a:r>
              <a:rPr lang="tr-TR" sz="1500" dirty="0">
                <a:solidFill>
                  <a:schemeClr val="tx1"/>
                </a:solidFill>
              </a:rPr>
              <a:t>&lt;&lt; </a:t>
            </a:r>
            <a:r>
              <a:rPr lang="tr-TR" sz="1500" dirty="0" err="1">
                <a:solidFill>
                  <a:schemeClr val="tx1"/>
                </a:solidFill>
              </a:rPr>
              <a:t>endl</a:t>
            </a:r>
            <a:r>
              <a:rPr lang="tr-TR" sz="1500" dirty="0">
                <a:solidFill>
                  <a:schemeClr val="tx1"/>
                </a:solidFill>
              </a:rPr>
              <a:t>;</a:t>
            </a:r>
          </a:p>
          <a:p>
            <a:r>
              <a:rPr lang="tr-TR" sz="1500" dirty="0">
                <a:solidFill>
                  <a:schemeClr val="tx1"/>
                </a:solidFill>
              </a:rPr>
              <a:t>	}</a:t>
            </a:r>
          </a:p>
          <a:p>
            <a:endParaRPr lang="tr-TR" sz="1500" dirty="0">
              <a:solidFill>
                <a:schemeClr val="tx1"/>
              </a:solidFill>
            </a:endParaRPr>
          </a:p>
        </p:txBody>
      </p:sp>
    </p:spTree>
    <p:extLst>
      <p:ext uri="{BB962C8B-B14F-4D97-AF65-F5344CB8AC3E}">
        <p14:creationId xmlns:p14="http://schemas.microsoft.com/office/powerpoint/2010/main" val="2474769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CCE13E-BE02-BA8F-A84E-7B12332C3AE6}"/>
              </a:ext>
            </a:extLst>
          </p:cNvPr>
          <p:cNvSpPr>
            <a:spLocks noGrp="1"/>
          </p:cNvSpPr>
          <p:nvPr>
            <p:ph type="title"/>
          </p:nvPr>
        </p:nvSpPr>
        <p:spPr/>
        <p:txBody>
          <a:bodyPr>
            <a:normAutofit/>
          </a:bodyPr>
          <a:lstStyle/>
          <a:p>
            <a:r>
              <a:rPr lang="tr-TR" sz="3000" b="1" dirty="0">
                <a:latin typeface="Calibri "/>
              </a:rPr>
              <a:t>NESNE DİZİLERİ</a:t>
            </a:r>
          </a:p>
        </p:txBody>
      </p:sp>
      <p:sp>
        <p:nvSpPr>
          <p:cNvPr id="3" name="İçerik Yer Tutucusu 2">
            <a:extLst>
              <a:ext uri="{FF2B5EF4-FFF2-40B4-BE49-F238E27FC236}">
                <a16:creationId xmlns:a16="http://schemas.microsoft.com/office/drawing/2014/main" id="{54CF427E-AF83-D0D8-60E1-F4BFEDD799AD}"/>
              </a:ext>
            </a:extLst>
          </p:cNvPr>
          <p:cNvSpPr>
            <a:spLocks noGrp="1"/>
          </p:cNvSpPr>
          <p:nvPr>
            <p:ph idx="1"/>
          </p:nvPr>
        </p:nvSpPr>
        <p:spPr/>
        <p:txBody>
          <a:bodyPr/>
          <a:lstStyle/>
          <a:p>
            <a:endParaRPr lang="tr-TR" dirty="0"/>
          </a:p>
          <a:p>
            <a:r>
              <a:rPr lang="tr-TR" dirty="0">
                <a:solidFill>
                  <a:schemeClr val="tx1"/>
                </a:solidFill>
                <a:latin typeface="Calibri "/>
              </a:rPr>
              <a:t>Nesneler de diğer tüm değişkenlerle aynı özellikleri ve yetenekleri olan bir tür değişkendir. Bu sebeple nesnelerin diziler halinde kullanılmasında da hiçbir sakınca yoktur. Bir dizi nesnenin deklare şeklinde diğer herhangi bir değişken dizisinin deklare şeklinden farklı değildir. Biraz daha ileri gidersek nesne dizilerini erişim biçimi diğer tipteki değişken dizilerininki ile tamamen ayrıdır.</a:t>
            </a:r>
          </a:p>
        </p:txBody>
      </p:sp>
    </p:spTree>
    <p:extLst>
      <p:ext uri="{BB962C8B-B14F-4D97-AF65-F5344CB8AC3E}">
        <p14:creationId xmlns:p14="http://schemas.microsoft.com/office/powerpoint/2010/main" val="1117527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0672FC5-79C7-B59F-8CCB-BAA091D1B26B}"/>
              </a:ext>
            </a:extLst>
          </p:cNvPr>
          <p:cNvSpPr>
            <a:spLocks noGrp="1"/>
          </p:cNvSpPr>
          <p:nvPr>
            <p:ph idx="1"/>
          </p:nvPr>
        </p:nvSpPr>
        <p:spPr>
          <a:xfrm>
            <a:off x="684212" y="685800"/>
            <a:ext cx="10773780" cy="5584371"/>
          </a:xfrm>
        </p:spPr>
        <p:txBody>
          <a:bodyPr numCol="2">
            <a:noAutofit/>
          </a:bodyPr>
          <a:lstStyle/>
          <a:p>
            <a:r>
              <a:rPr lang="tr-TR" sz="1500" dirty="0">
                <a:solidFill>
                  <a:schemeClr val="tx1"/>
                </a:solidFill>
              </a:rPr>
              <a:t>#include&lt;iostream&gt;</a:t>
            </a:r>
          </a:p>
          <a:p>
            <a:r>
              <a:rPr lang="tr-TR" sz="1500" dirty="0" err="1">
                <a:solidFill>
                  <a:schemeClr val="tx1"/>
                </a:solidFill>
              </a:rPr>
              <a:t>using</a:t>
            </a:r>
            <a:r>
              <a:rPr lang="tr-TR" sz="1500" dirty="0">
                <a:solidFill>
                  <a:schemeClr val="tx1"/>
                </a:solidFill>
              </a:rPr>
              <a:t> </a:t>
            </a:r>
            <a:r>
              <a:rPr lang="tr-TR" sz="1500" dirty="0" err="1">
                <a:solidFill>
                  <a:schemeClr val="tx1"/>
                </a:solidFill>
              </a:rPr>
              <a:t>namespace</a:t>
            </a:r>
            <a:r>
              <a:rPr lang="tr-TR" sz="1500" dirty="0">
                <a:solidFill>
                  <a:schemeClr val="tx1"/>
                </a:solidFill>
              </a:rPr>
              <a:t> </a:t>
            </a:r>
            <a:r>
              <a:rPr lang="tr-TR" sz="1500" dirty="0" err="1">
                <a:solidFill>
                  <a:schemeClr val="tx1"/>
                </a:solidFill>
              </a:rPr>
              <a:t>std</a:t>
            </a:r>
            <a:r>
              <a:rPr lang="tr-TR" sz="1500" dirty="0">
                <a:solidFill>
                  <a:schemeClr val="tx1"/>
                </a:solidFill>
              </a:rPr>
              <a:t>;</a:t>
            </a:r>
          </a:p>
          <a:p>
            <a:r>
              <a:rPr lang="tr-TR" sz="1500" dirty="0" err="1">
                <a:solidFill>
                  <a:schemeClr val="tx1"/>
                </a:solidFill>
              </a:rPr>
              <a:t>class</a:t>
            </a:r>
            <a:r>
              <a:rPr lang="tr-TR" sz="1500" dirty="0">
                <a:solidFill>
                  <a:schemeClr val="tx1"/>
                </a:solidFill>
              </a:rPr>
              <a:t> </a:t>
            </a:r>
            <a:r>
              <a:rPr lang="tr-TR" sz="1500" dirty="0" err="1">
                <a:solidFill>
                  <a:schemeClr val="tx1"/>
                </a:solidFill>
              </a:rPr>
              <a:t>samp</a:t>
            </a:r>
            <a:r>
              <a:rPr lang="tr-TR" sz="1500" dirty="0">
                <a:solidFill>
                  <a:schemeClr val="tx1"/>
                </a:solidFill>
              </a:rPr>
              <a:t>{</a:t>
            </a:r>
          </a:p>
          <a:p>
            <a:r>
              <a:rPr lang="tr-TR" sz="1500" dirty="0">
                <a:solidFill>
                  <a:schemeClr val="tx1"/>
                </a:solidFill>
              </a:rPr>
              <a:t>	</a:t>
            </a:r>
            <a:r>
              <a:rPr lang="tr-TR" sz="1500" dirty="0" err="1">
                <a:solidFill>
                  <a:schemeClr val="tx1"/>
                </a:solidFill>
              </a:rPr>
              <a:t>int</a:t>
            </a:r>
            <a:r>
              <a:rPr lang="tr-TR" sz="1500" dirty="0">
                <a:solidFill>
                  <a:schemeClr val="tx1"/>
                </a:solidFill>
              </a:rPr>
              <a:t> a ;</a:t>
            </a:r>
          </a:p>
          <a:p>
            <a:r>
              <a:rPr lang="tr-TR" sz="1500" dirty="0" err="1">
                <a:solidFill>
                  <a:schemeClr val="tx1"/>
                </a:solidFill>
              </a:rPr>
              <a:t>public</a:t>
            </a:r>
            <a:r>
              <a:rPr lang="tr-TR" sz="1500" dirty="0">
                <a:solidFill>
                  <a:schemeClr val="tx1"/>
                </a:solidFill>
              </a:rPr>
              <a:t>:</a:t>
            </a:r>
          </a:p>
          <a:p>
            <a:r>
              <a:rPr lang="tr-TR" sz="1500" dirty="0">
                <a:solidFill>
                  <a:schemeClr val="tx1"/>
                </a:solidFill>
              </a:rPr>
              <a:t>	</a:t>
            </a:r>
            <a:r>
              <a:rPr lang="tr-TR" sz="1500" dirty="0" err="1">
                <a:solidFill>
                  <a:schemeClr val="tx1"/>
                </a:solidFill>
              </a:rPr>
              <a:t>void</a:t>
            </a:r>
            <a:r>
              <a:rPr lang="tr-TR" sz="1500" dirty="0">
                <a:solidFill>
                  <a:schemeClr val="tx1"/>
                </a:solidFill>
              </a:rPr>
              <a:t> </a:t>
            </a:r>
            <a:r>
              <a:rPr lang="tr-TR" sz="1500" dirty="0" err="1">
                <a:solidFill>
                  <a:schemeClr val="tx1"/>
                </a:solidFill>
              </a:rPr>
              <a:t>set_a</a:t>
            </a:r>
            <a:r>
              <a:rPr lang="tr-TR" sz="1500" dirty="0">
                <a:solidFill>
                  <a:schemeClr val="tx1"/>
                </a:solidFill>
              </a:rPr>
              <a:t>(</a:t>
            </a:r>
            <a:r>
              <a:rPr lang="tr-TR" sz="1500" dirty="0" err="1">
                <a:solidFill>
                  <a:schemeClr val="tx1"/>
                </a:solidFill>
              </a:rPr>
              <a:t>int</a:t>
            </a:r>
            <a:r>
              <a:rPr lang="tr-TR" sz="1500" dirty="0">
                <a:solidFill>
                  <a:schemeClr val="tx1"/>
                </a:solidFill>
              </a:rPr>
              <a:t> n) {a=n ;}</a:t>
            </a:r>
          </a:p>
          <a:p>
            <a:r>
              <a:rPr lang="tr-TR" sz="1500" dirty="0">
                <a:solidFill>
                  <a:schemeClr val="tx1"/>
                </a:solidFill>
              </a:rPr>
              <a:t>	</a:t>
            </a:r>
            <a:r>
              <a:rPr lang="tr-TR" sz="1500" dirty="0" err="1">
                <a:solidFill>
                  <a:schemeClr val="tx1"/>
                </a:solidFill>
              </a:rPr>
              <a:t>int</a:t>
            </a:r>
            <a:r>
              <a:rPr lang="tr-TR" sz="1500" dirty="0">
                <a:solidFill>
                  <a:schemeClr val="tx1"/>
                </a:solidFill>
              </a:rPr>
              <a:t> </a:t>
            </a:r>
            <a:r>
              <a:rPr lang="tr-TR" sz="1500" dirty="0" err="1">
                <a:solidFill>
                  <a:schemeClr val="tx1"/>
                </a:solidFill>
              </a:rPr>
              <a:t>get_a</a:t>
            </a:r>
            <a:r>
              <a:rPr lang="tr-TR" sz="1500" dirty="0">
                <a:solidFill>
                  <a:schemeClr val="tx1"/>
                </a:solidFill>
              </a:rPr>
              <a:t>() {</a:t>
            </a:r>
            <a:r>
              <a:rPr lang="tr-TR" sz="1500" dirty="0" err="1">
                <a:solidFill>
                  <a:schemeClr val="tx1"/>
                </a:solidFill>
              </a:rPr>
              <a:t>return</a:t>
            </a:r>
            <a:r>
              <a:rPr lang="tr-TR" sz="1500" dirty="0">
                <a:solidFill>
                  <a:schemeClr val="tx1"/>
                </a:solidFill>
              </a:rPr>
              <a:t> a;}</a:t>
            </a:r>
          </a:p>
          <a:p>
            <a:r>
              <a:rPr lang="tr-TR" sz="1500" dirty="0">
                <a:solidFill>
                  <a:schemeClr val="tx1"/>
                </a:solidFill>
              </a:rPr>
              <a:t>};</a:t>
            </a:r>
          </a:p>
          <a:p>
            <a:r>
              <a:rPr lang="tr-TR" sz="1500" dirty="0">
                <a:solidFill>
                  <a:schemeClr val="tx1"/>
                </a:solidFill>
              </a:rPr>
              <a:t>	</a:t>
            </a:r>
            <a:r>
              <a:rPr lang="tr-TR" sz="1500" dirty="0" err="1">
                <a:solidFill>
                  <a:schemeClr val="tx1"/>
                </a:solidFill>
              </a:rPr>
              <a:t>int</a:t>
            </a:r>
            <a:r>
              <a:rPr lang="tr-TR" sz="1500" dirty="0">
                <a:solidFill>
                  <a:schemeClr val="tx1"/>
                </a:solidFill>
              </a:rPr>
              <a:t> main() {</a:t>
            </a:r>
          </a:p>
          <a:p>
            <a:r>
              <a:rPr lang="tr-TR" sz="1500" dirty="0">
                <a:solidFill>
                  <a:schemeClr val="tx1"/>
                </a:solidFill>
              </a:rPr>
              <a:t>		</a:t>
            </a:r>
            <a:r>
              <a:rPr lang="tr-TR" sz="1500" dirty="0" err="1">
                <a:solidFill>
                  <a:schemeClr val="tx1"/>
                </a:solidFill>
              </a:rPr>
              <a:t>samp</a:t>
            </a:r>
            <a:r>
              <a:rPr lang="tr-TR" sz="1500" dirty="0">
                <a:solidFill>
                  <a:schemeClr val="tx1"/>
                </a:solidFill>
              </a:rPr>
              <a:t> </a:t>
            </a:r>
            <a:r>
              <a:rPr lang="tr-TR" sz="1500" dirty="0" err="1">
                <a:solidFill>
                  <a:schemeClr val="tx1"/>
                </a:solidFill>
              </a:rPr>
              <a:t>ob</a:t>
            </a:r>
            <a:r>
              <a:rPr lang="tr-TR" sz="1500" dirty="0">
                <a:solidFill>
                  <a:schemeClr val="tx1"/>
                </a:solidFill>
              </a:rPr>
              <a:t>[4];</a:t>
            </a:r>
          </a:p>
          <a:p>
            <a:r>
              <a:rPr lang="tr-TR" sz="1500" dirty="0">
                <a:solidFill>
                  <a:schemeClr val="tx1"/>
                </a:solidFill>
              </a:rPr>
              <a:t>		</a:t>
            </a:r>
            <a:r>
              <a:rPr lang="tr-TR" sz="1500" dirty="0" err="1">
                <a:solidFill>
                  <a:schemeClr val="tx1"/>
                </a:solidFill>
              </a:rPr>
              <a:t>int</a:t>
            </a:r>
            <a:r>
              <a:rPr lang="tr-TR" sz="1500" dirty="0">
                <a:solidFill>
                  <a:schemeClr val="tx1"/>
                </a:solidFill>
              </a:rPr>
              <a:t> i;</a:t>
            </a:r>
          </a:p>
          <a:p>
            <a:r>
              <a:rPr lang="tr-TR" sz="1500" dirty="0">
                <a:solidFill>
                  <a:schemeClr val="tx1"/>
                </a:solidFill>
              </a:rPr>
              <a:t>		</a:t>
            </a:r>
          </a:p>
          <a:p>
            <a:r>
              <a:rPr lang="tr-TR" sz="1500" dirty="0">
                <a:solidFill>
                  <a:schemeClr val="tx1"/>
                </a:solidFill>
              </a:rPr>
              <a:t>		</a:t>
            </a:r>
            <a:r>
              <a:rPr lang="tr-TR" sz="1500" dirty="0" err="1">
                <a:solidFill>
                  <a:schemeClr val="tx1"/>
                </a:solidFill>
              </a:rPr>
              <a:t>for</a:t>
            </a:r>
            <a:r>
              <a:rPr lang="tr-TR" sz="1500" dirty="0">
                <a:solidFill>
                  <a:schemeClr val="tx1"/>
                </a:solidFill>
              </a:rPr>
              <a:t>(i=0;i&lt;4;i++) </a:t>
            </a:r>
            <a:r>
              <a:rPr lang="tr-TR" sz="1500" dirty="0" err="1">
                <a:solidFill>
                  <a:schemeClr val="tx1"/>
                </a:solidFill>
              </a:rPr>
              <a:t>ob</a:t>
            </a:r>
            <a:r>
              <a:rPr lang="tr-TR" sz="1500" dirty="0">
                <a:solidFill>
                  <a:schemeClr val="tx1"/>
                </a:solidFill>
              </a:rPr>
              <a:t>[i].</a:t>
            </a:r>
            <a:r>
              <a:rPr lang="tr-TR" sz="1500" dirty="0" err="1">
                <a:solidFill>
                  <a:schemeClr val="tx1"/>
                </a:solidFill>
              </a:rPr>
              <a:t>set_a</a:t>
            </a:r>
            <a:r>
              <a:rPr lang="tr-TR" sz="1500" dirty="0">
                <a:solidFill>
                  <a:schemeClr val="tx1"/>
                </a:solidFill>
              </a:rPr>
              <a:t>(i);</a:t>
            </a:r>
          </a:p>
          <a:p>
            <a:r>
              <a:rPr lang="tr-TR" sz="1500" dirty="0">
                <a:solidFill>
                  <a:schemeClr val="tx1"/>
                </a:solidFill>
              </a:rPr>
              <a:t>		</a:t>
            </a:r>
          </a:p>
          <a:p>
            <a:r>
              <a:rPr lang="tr-TR" sz="1500" dirty="0">
                <a:solidFill>
                  <a:schemeClr val="tx1"/>
                </a:solidFill>
              </a:rPr>
              <a:t>		</a:t>
            </a:r>
            <a:r>
              <a:rPr lang="tr-TR" sz="1500" dirty="0" err="1">
                <a:solidFill>
                  <a:schemeClr val="tx1"/>
                </a:solidFill>
              </a:rPr>
              <a:t>for</a:t>
            </a:r>
            <a:r>
              <a:rPr lang="tr-TR" sz="1500" dirty="0">
                <a:solidFill>
                  <a:schemeClr val="tx1"/>
                </a:solidFill>
              </a:rPr>
              <a:t>(i=0;i&lt;4;i++) </a:t>
            </a:r>
            <a:r>
              <a:rPr lang="tr-TR" sz="1500" dirty="0" err="1">
                <a:solidFill>
                  <a:schemeClr val="tx1"/>
                </a:solidFill>
              </a:rPr>
              <a:t>cout</a:t>
            </a:r>
            <a:r>
              <a:rPr lang="tr-TR" sz="1500" dirty="0">
                <a:solidFill>
                  <a:schemeClr val="tx1"/>
                </a:solidFill>
              </a:rPr>
              <a:t>&lt;&lt; </a:t>
            </a:r>
            <a:r>
              <a:rPr lang="tr-TR" sz="1500" dirty="0" err="1">
                <a:solidFill>
                  <a:schemeClr val="tx1"/>
                </a:solidFill>
              </a:rPr>
              <a:t>ob</a:t>
            </a:r>
            <a:r>
              <a:rPr lang="tr-TR" sz="1500" dirty="0">
                <a:solidFill>
                  <a:schemeClr val="tx1"/>
                </a:solidFill>
              </a:rPr>
              <a:t>[i].</a:t>
            </a:r>
            <a:r>
              <a:rPr lang="tr-TR" sz="1500" dirty="0" err="1">
                <a:solidFill>
                  <a:schemeClr val="tx1"/>
                </a:solidFill>
              </a:rPr>
              <a:t>get_a</a:t>
            </a:r>
            <a:r>
              <a:rPr lang="tr-TR" sz="1500" dirty="0">
                <a:solidFill>
                  <a:schemeClr val="tx1"/>
                </a:solidFill>
              </a:rPr>
              <a:t>();</a:t>
            </a:r>
          </a:p>
          <a:p>
            <a:r>
              <a:rPr lang="tr-TR" sz="1500" dirty="0" err="1">
                <a:solidFill>
                  <a:schemeClr val="tx1"/>
                </a:solidFill>
              </a:rPr>
              <a:t>return</a:t>
            </a:r>
            <a:r>
              <a:rPr lang="tr-TR" sz="1500" dirty="0">
                <a:solidFill>
                  <a:schemeClr val="tx1"/>
                </a:solidFill>
              </a:rPr>
              <a:t> 0;</a:t>
            </a:r>
          </a:p>
          <a:p>
            <a:r>
              <a:rPr lang="tr-TR" sz="1500" dirty="0">
                <a:solidFill>
                  <a:schemeClr val="tx1"/>
                </a:solidFill>
              </a:rPr>
              <a:t>}</a:t>
            </a:r>
          </a:p>
          <a:p>
            <a:r>
              <a:rPr lang="tr-TR" sz="1500" dirty="0">
                <a:solidFill>
                  <a:schemeClr val="tx1"/>
                </a:solidFill>
              </a:rPr>
              <a:t>		</a:t>
            </a:r>
          </a:p>
          <a:p>
            <a:endParaRPr lang="tr-TR" sz="1500" dirty="0">
              <a:solidFill>
                <a:schemeClr val="tx1"/>
              </a:solidFill>
            </a:endParaRPr>
          </a:p>
        </p:txBody>
      </p:sp>
    </p:spTree>
    <p:extLst>
      <p:ext uri="{BB962C8B-B14F-4D97-AF65-F5344CB8AC3E}">
        <p14:creationId xmlns:p14="http://schemas.microsoft.com/office/powerpoint/2010/main" val="1054308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3B88FAA-AB4F-7762-6502-1CB193699883}"/>
              </a:ext>
            </a:extLst>
          </p:cNvPr>
          <p:cNvSpPr>
            <a:spLocks noGrp="1"/>
          </p:cNvSpPr>
          <p:nvPr>
            <p:ph idx="1"/>
          </p:nvPr>
        </p:nvSpPr>
        <p:spPr>
          <a:xfrm>
            <a:off x="590905" y="905070"/>
            <a:ext cx="11174996" cy="6055567"/>
          </a:xfrm>
        </p:spPr>
        <p:txBody>
          <a:bodyPr>
            <a:normAutofit/>
          </a:bodyPr>
          <a:lstStyle/>
          <a:p>
            <a:r>
              <a:rPr lang="tr-TR" b="1" i="0" dirty="0" err="1">
                <a:solidFill>
                  <a:schemeClr val="tx1"/>
                </a:solidFill>
                <a:effectLst/>
                <a:latin typeface="Söhne"/>
              </a:rPr>
              <a:t>Encapsulation</a:t>
            </a:r>
            <a:r>
              <a:rPr lang="tr-TR" b="1" i="0" dirty="0">
                <a:solidFill>
                  <a:schemeClr val="tx1"/>
                </a:solidFill>
                <a:effectLst/>
                <a:latin typeface="Söhne"/>
              </a:rPr>
              <a:t>(Depolama):</a:t>
            </a:r>
            <a:r>
              <a:rPr lang="tr-TR" b="0" i="0" dirty="0">
                <a:solidFill>
                  <a:schemeClr val="tx1"/>
                </a:solidFill>
                <a:effectLst/>
                <a:latin typeface="Söhne"/>
              </a:rPr>
              <a:t> </a:t>
            </a:r>
            <a:r>
              <a:rPr lang="tr-TR" b="0" i="0" dirty="0" err="1">
                <a:solidFill>
                  <a:schemeClr val="tx1"/>
                </a:solidFill>
                <a:effectLst/>
                <a:latin typeface="Söhne"/>
              </a:rPr>
              <a:t>Encapsulation'ın</a:t>
            </a:r>
            <a:r>
              <a:rPr lang="tr-TR" b="0" i="0" dirty="0">
                <a:solidFill>
                  <a:schemeClr val="tx1"/>
                </a:solidFill>
                <a:effectLst/>
                <a:latin typeface="Söhne"/>
              </a:rPr>
              <a:t> temel amacı, bir nesnenin iç durumunun kontrol altında tutulması ve bu duruma sadece belirli yöntemler aracılığıyla erişilmesidir. Bu sayede, programın diğer kısımlarındaki değişikliklerin bir nesnenin iç yapısını etkilemesi önlenir. Bu da kodun daha modüler, güvenilir ve sürdürülebilir olmasını sağlar.</a:t>
            </a:r>
          </a:p>
          <a:p>
            <a:r>
              <a:rPr lang="tr-TR" b="1" i="0" dirty="0" err="1">
                <a:solidFill>
                  <a:schemeClr val="tx1"/>
                </a:solidFill>
                <a:effectLst/>
                <a:latin typeface="Söhne"/>
              </a:rPr>
              <a:t>Polymorphism</a:t>
            </a:r>
            <a:r>
              <a:rPr lang="tr-TR" b="1" i="0" dirty="0">
                <a:solidFill>
                  <a:schemeClr val="tx1"/>
                </a:solidFill>
                <a:effectLst/>
                <a:latin typeface="Söhne"/>
              </a:rPr>
              <a:t> (Çok Biçimcilik):</a:t>
            </a:r>
            <a:r>
              <a:rPr lang="tr-TR" b="0" i="0" dirty="0">
                <a:solidFill>
                  <a:schemeClr val="tx1"/>
                </a:solidFill>
                <a:effectLst/>
                <a:latin typeface="Söhne"/>
              </a:rPr>
              <a:t> Aynı arabirimle farklı nesnelerin davranışını tanımlama yeteneğidir. Bu, aynı metodun farklı sınıflar tarafından farklı şekillerde uygulanabilmesini ifade eder. Polimorfizm, programın genel esnekliğini artırır ve kodun daha genel ve anlaşılır olmasına katkıda bulunur.</a:t>
            </a:r>
          </a:p>
          <a:p>
            <a:r>
              <a:rPr lang="tr-TR" b="1" i="0" dirty="0" err="1">
                <a:solidFill>
                  <a:schemeClr val="tx1"/>
                </a:solidFill>
                <a:effectLst/>
                <a:latin typeface="Söhne"/>
              </a:rPr>
              <a:t>Inheritance</a:t>
            </a:r>
            <a:r>
              <a:rPr lang="tr-TR" b="1" i="0" dirty="0">
                <a:solidFill>
                  <a:schemeClr val="tx1"/>
                </a:solidFill>
                <a:effectLst/>
                <a:latin typeface="Söhne"/>
              </a:rPr>
              <a:t> (Miras):</a:t>
            </a:r>
            <a:r>
              <a:rPr lang="tr-TR" b="0" i="0" dirty="0">
                <a:solidFill>
                  <a:schemeClr val="tx1"/>
                </a:solidFill>
                <a:effectLst/>
                <a:latin typeface="Söhne"/>
              </a:rPr>
              <a:t> Bir sınıfın başka bir sınıftan türetilmesine izin veren bir mekanizmadır. Bu, kodun tekrar kullanılabilirliğini artırır ve hiyerarşik bir yapı oluşturur. Alt sınıflar, üst sınıfların özelliklerini ve davranışlarını devralabilir ve bu özellikleri değiştirebilir veya genişletebilir</a:t>
            </a:r>
            <a:r>
              <a:rPr lang="tr-TR" b="0" i="0" dirty="0">
                <a:solidFill>
                  <a:srgbClr val="D1D5DB"/>
                </a:solidFill>
                <a:effectLst/>
                <a:latin typeface="Söhne"/>
              </a:rPr>
              <a:t>.</a:t>
            </a:r>
          </a:p>
          <a:p>
            <a:r>
              <a:rPr lang="tr-TR" b="1" i="0" dirty="0">
                <a:solidFill>
                  <a:schemeClr val="tx1"/>
                </a:solidFill>
                <a:effectLst/>
                <a:latin typeface="Söhne"/>
              </a:rPr>
              <a:t>Sınıflar ve Nesneler:</a:t>
            </a:r>
            <a:r>
              <a:rPr lang="tr-TR" b="0" i="0" dirty="0">
                <a:solidFill>
                  <a:schemeClr val="tx1"/>
                </a:solidFill>
                <a:effectLst/>
                <a:latin typeface="Söhne"/>
              </a:rPr>
              <a:t> Bir sınıf, benzer özelliklere sahip nesnelerin bir şablonunu tanımlar. Nesneler, bu sınıflardan türetilir ve belirli bir sınıfın özelliklerini (veri alanları) ve davranışlarını (</a:t>
            </a:r>
            <a:r>
              <a:rPr lang="tr-TR" b="0" i="0" dirty="0" err="1">
                <a:solidFill>
                  <a:schemeClr val="tx1"/>
                </a:solidFill>
                <a:effectLst/>
                <a:latin typeface="Söhne"/>
              </a:rPr>
              <a:t>metodlar</a:t>
            </a:r>
            <a:r>
              <a:rPr lang="tr-TR" b="0" i="0" dirty="0">
                <a:solidFill>
                  <a:schemeClr val="tx1"/>
                </a:solidFill>
                <a:effectLst/>
                <a:latin typeface="Söhne"/>
              </a:rPr>
              <a:t>) içerir.</a:t>
            </a:r>
          </a:p>
          <a:p>
            <a:endParaRPr lang="tr-TR" b="0" i="0" dirty="0">
              <a:solidFill>
                <a:srgbClr val="D1D5DB"/>
              </a:solidFill>
              <a:effectLst/>
              <a:latin typeface="Söhne"/>
            </a:endParaRPr>
          </a:p>
          <a:p>
            <a:endParaRPr lang="tr-TR" b="0" i="0" dirty="0">
              <a:solidFill>
                <a:schemeClr val="tx1"/>
              </a:solidFill>
              <a:effectLst/>
              <a:latin typeface="Söhne"/>
            </a:endParaRPr>
          </a:p>
          <a:p>
            <a:endParaRPr lang="tr-TR" dirty="0">
              <a:solidFill>
                <a:schemeClr val="tx1"/>
              </a:solidFill>
            </a:endParaRPr>
          </a:p>
          <a:p>
            <a:endParaRPr lang="tr-TR" dirty="0"/>
          </a:p>
        </p:txBody>
      </p:sp>
    </p:spTree>
    <p:extLst>
      <p:ext uri="{BB962C8B-B14F-4D97-AF65-F5344CB8AC3E}">
        <p14:creationId xmlns:p14="http://schemas.microsoft.com/office/powerpoint/2010/main" val="2084864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D9BDDC-6FE9-FC00-20C4-132EEA7B800D}"/>
              </a:ext>
            </a:extLst>
          </p:cNvPr>
          <p:cNvSpPr>
            <a:spLocks noGrp="1"/>
          </p:cNvSpPr>
          <p:nvPr>
            <p:ph type="title"/>
          </p:nvPr>
        </p:nvSpPr>
        <p:spPr/>
        <p:txBody>
          <a:bodyPr>
            <a:normAutofit/>
          </a:bodyPr>
          <a:lstStyle/>
          <a:p>
            <a:r>
              <a:rPr lang="tr-TR" sz="3000" b="1" dirty="0">
                <a:latin typeface="Calibri "/>
              </a:rPr>
              <a:t>NESNELERE POİNTER (İŞARETÇİ) KULLANMAK</a:t>
            </a:r>
          </a:p>
        </p:txBody>
      </p:sp>
      <p:sp>
        <p:nvSpPr>
          <p:cNvPr id="3" name="İçerik Yer Tutucusu 2">
            <a:extLst>
              <a:ext uri="{FF2B5EF4-FFF2-40B4-BE49-F238E27FC236}">
                <a16:creationId xmlns:a16="http://schemas.microsoft.com/office/drawing/2014/main" id="{DF21F2E7-356D-CE0E-158E-DDB6C246EC90}"/>
              </a:ext>
            </a:extLst>
          </p:cNvPr>
          <p:cNvSpPr>
            <a:spLocks noGrp="1"/>
          </p:cNvSpPr>
          <p:nvPr>
            <p:ph idx="1"/>
          </p:nvPr>
        </p:nvSpPr>
        <p:spPr/>
        <p:txBody>
          <a:bodyPr/>
          <a:lstStyle/>
          <a:p>
            <a:r>
              <a:rPr lang="tr-TR" dirty="0">
                <a:solidFill>
                  <a:schemeClr val="tx1"/>
                </a:solidFill>
              </a:rPr>
              <a:t>Nesnelere işaretçiler vasıtasıyla da erişebilir. Bildiğimiz gibi nesnelere işaretçi kullanıldığından nesnenin üyelerine başvurular (.) ile değil (-&gt;) operatörü ile gerçekleştirilmektedir. Diğer veri tipleri için geçerli olan işaretçi işlemlerin nesne işaretçileri için de geçerlidir. Bu nesnenin tipine bağlı olarak gerçekleştirilir.</a:t>
            </a:r>
          </a:p>
          <a:p>
            <a:endParaRPr lang="tr-TR" dirty="0">
              <a:solidFill>
                <a:schemeClr val="tx1"/>
              </a:solidFill>
            </a:endParaRPr>
          </a:p>
        </p:txBody>
      </p:sp>
    </p:spTree>
    <p:extLst>
      <p:ext uri="{BB962C8B-B14F-4D97-AF65-F5344CB8AC3E}">
        <p14:creationId xmlns:p14="http://schemas.microsoft.com/office/powerpoint/2010/main" val="1929676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2F0D47A-8B8D-03CC-5C5C-C0F1E35FE21E}"/>
              </a:ext>
            </a:extLst>
          </p:cNvPr>
          <p:cNvSpPr>
            <a:spLocks noGrp="1"/>
          </p:cNvSpPr>
          <p:nvPr>
            <p:ph idx="1"/>
          </p:nvPr>
        </p:nvSpPr>
        <p:spPr>
          <a:xfrm>
            <a:off x="684211" y="685800"/>
            <a:ext cx="10643151" cy="5789645"/>
          </a:xfrm>
        </p:spPr>
        <p:txBody>
          <a:bodyPr numCol="2">
            <a:noAutofit/>
          </a:bodyPr>
          <a:lstStyle/>
          <a:p>
            <a:r>
              <a:rPr lang="tr-TR" sz="1500" dirty="0">
                <a:solidFill>
                  <a:schemeClr val="tx1"/>
                </a:solidFill>
              </a:rPr>
              <a:t>#include&lt;iostream&gt;</a:t>
            </a:r>
          </a:p>
          <a:p>
            <a:r>
              <a:rPr lang="tr-TR" sz="1500" dirty="0" err="1">
                <a:solidFill>
                  <a:schemeClr val="tx1"/>
                </a:solidFill>
              </a:rPr>
              <a:t>using</a:t>
            </a:r>
            <a:r>
              <a:rPr lang="tr-TR" sz="1500" dirty="0">
                <a:solidFill>
                  <a:schemeClr val="tx1"/>
                </a:solidFill>
              </a:rPr>
              <a:t> </a:t>
            </a:r>
            <a:r>
              <a:rPr lang="tr-TR" sz="1500" dirty="0" err="1">
                <a:solidFill>
                  <a:schemeClr val="tx1"/>
                </a:solidFill>
              </a:rPr>
              <a:t>namespace</a:t>
            </a:r>
            <a:r>
              <a:rPr lang="tr-TR" sz="1500" dirty="0">
                <a:solidFill>
                  <a:schemeClr val="tx1"/>
                </a:solidFill>
              </a:rPr>
              <a:t> </a:t>
            </a:r>
            <a:r>
              <a:rPr lang="tr-TR" sz="1500" dirty="0" err="1">
                <a:solidFill>
                  <a:schemeClr val="tx1"/>
                </a:solidFill>
              </a:rPr>
              <a:t>std</a:t>
            </a:r>
            <a:r>
              <a:rPr lang="tr-TR" sz="1500" dirty="0">
                <a:solidFill>
                  <a:schemeClr val="tx1"/>
                </a:solidFill>
              </a:rPr>
              <a:t>;</a:t>
            </a:r>
          </a:p>
          <a:p>
            <a:endParaRPr lang="tr-TR" sz="1500" dirty="0">
              <a:solidFill>
                <a:schemeClr val="tx1"/>
              </a:solidFill>
            </a:endParaRPr>
          </a:p>
          <a:p>
            <a:r>
              <a:rPr lang="tr-TR" sz="1500" dirty="0" err="1">
                <a:solidFill>
                  <a:schemeClr val="tx1"/>
                </a:solidFill>
              </a:rPr>
              <a:t>class</a:t>
            </a:r>
            <a:r>
              <a:rPr lang="tr-TR" sz="1500" dirty="0">
                <a:solidFill>
                  <a:schemeClr val="tx1"/>
                </a:solidFill>
              </a:rPr>
              <a:t> </a:t>
            </a:r>
            <a:r>
              <a:rPr lang="tr-TR" sz="1500" dirty="0" err="1">
                <a:solidFill>
                  <a:schemeClr val="tx1"/>
                </a:solidFill>
              </a:rPr>
              <a:t>samp</a:t>
            </a:r>
            <a:r>
              <a:rPr lang="tr-TR" sz="1500" dirty="0">
                <a:solidFill>
                  <a:schemeClr val="tx1"/>
                </a:solidFill>
              </a:rPr>
              <a:t>{</a:t>
            </a:r>
          </a:p>
          <a:p>
            <a:r>
              <a:rPr lang="tr-TR" sz="1500" dirty="0">
                <a:solidFill>
                  <a:schemeClr val="tx1"/>
                </a:solidFill>
              </a:rPr>
              <a:t>	</a:t>
            </a:r>
            <a:r>
              <a:rPr lang="tr-TR" sz="1500" dirty="0" err="1">
                <a:solidFill>
                  <a:schemeClr val="tx1"/>
                </a:solidFill>
              </a:rPr>
              <a:t>int</a:t>
            </a:r>
            <a:r>
              <a:rPr lang="tr-TR" sz="1500" dirty="0">
                <a:solidFill>
                  <a:schemeClr val="tx1"/>
                </a:solidFill>
              </a:rPr>
              <a:t> </a:t>
            </a:r>
            <a:r>
              <a:rPr lang="tr-TR" sz="1500" dirty="0" err="1">
                <a:solidFill>
                  <a:schemeClr val="tx1"/>
                </a:solidFill>
              </a:rPr>
              <a:t>a,b</a:t>
            </a:r>
            <a:r>
              <a:rPr lang="tr-TR" sz="1500" dirty="0">
                <a:solidFill>
                  <a:schemeClr val="tx1"/>
                </a:solidFill>
              </a:rPr>
              <a:t>;</a:t>
            </a:r>
          </a:p>
          <a:p>
            <a:r>
              <a:rPr lang="tr-TR" sz="1500" dirty="0">
                <a:solidFill>
                  <a:schemeClr val="tx1"/>
                </a:solidFill>
              </a:rPr>
              <a:t>	</a:t>
            </a:r>
            <a:r>
              <a:rPr lang="tr-TR" sz="1500" dirty="0" err="1">
                <a:solidFill>
                  <a:schemeClr val="tx1"/>
                </a:solidFill>
              </a:rPr>
              <a:t>public</a:t>
            </a:r>
            <a:r>
              <a:rPr lang="tr-TR" sz="1500" dirty="0">
                <a:solidFill>
                  <a:schemeClr val="tx1"/>
                </a:solidFill>
              </a:rPr>
              <a:t>:</a:t>
            </a:r>
          </a:p>
          <a:p>
            <a:r>
              <a:rPr lang="tr-TR" sz="1500" dirty="0">
                <a:solidFill>
                  <a:schemeClr val="tx1"/>
                </a:solidFill>
              </a:rPr>
              <a:t>		</a:t>
            </a:r>
            <a:r>
              <a:rPr lang="tr-TR" sz="1500" dirty="0" err="1">
                <a:solidFill>
                  <a:schemeClr val="tx1"/>
                </a:solidFill>
              </a:rPr>
              <a:t>samp</a:t>
            </a:r>
            <a:r>
              <a:rPr lang="tr-TR" sz="1500" dirty="0">
                <a:solidFill>
                  <a:schemeClr val="tx1"/>
                </a:solidFill>
              </a:rPr>
              <a:t>(</a:t>
            </a:r>
            <a:r>
              <a:rPr lang="tr-TR" sz="1500" dirty="0" err="1">
                <a:solidFill>
                  <a:schemeClr val="tx1"/>
                </a:solidFill>
              </a:rPr>
              <a:t>int</a:t>
            </a:r>
            <a:r>
              <a:rPr lang="tr-TR" sz="1500" dirty="0">
                <a:solidFill>
                  <a:schemeClr val="tx1"/>
                </a:solidFill>
              </a:rPr>
              <a:t> </a:t>
            </a:r>
            <a:r>
              <a:rPr lang="tr-TR" sz="1500" dirty="0" err="1">
                <a:solidFill>
                  <a:schemeClr val="tx1"/>
                </a:solidFill>
              </a:rPr>
              <a:t>n,int</a:t>
            </a:r>
            <a:r>
              <a:rPr lang="tr-TR" sz="1500" dirty="0">
                <a:solidFill>
                  <a:schemeClr val="tx1"/>
                </a:solidFill>
              </a:rPr>
              <a:t> m) { a = n, b = m;}</a:t>
            </a:r>
          </a:p>
          <a:p>
            <a:r>
              <a:rPr lang="tr-TR" sz="1500" dirty="0">
                <a:solidFill>
                  <a:schemeClr val="tx1"/>
                </a:solidFill>
              </a:rPr>
              <a:t>		</a:t>
            </a:r>
            <a:r>
              <a:rPr lang="tr-TR" sz="1500" dirty="0" err="1">
                <a:solidFill>
                  <a:schemeClr val="tx1"/>
                </a:solidFill>
              </a:rPr>
              <a:t>int</a:t>
            </a:r>
            <a:r>
              <a:rPr lang="tr-TR" sz="1500" dirty="0">
                <a:solidFill>
                  <a:schemeClr val="tx1"/>
                </a:solidFill>
              </a:rPr>
              <a:t> </a:t>
            </a:r>
            <a:r>
              <a:rPr lang="tr-TR" sz="1500" dirty="0" err="1">
                <a:solidFill>
                  <a:schemeClr val="tx1"/>
                </a:solidFill>
              </a:rPr>
              <a:t>get_a</a:t>
            </a:r>
            <a:r>
              <a:rPr lang="tr-TR" sz="1500" dirty="0">
                <a:solidFill>
                  <a:schemeClr val="tx1"/>
                </a:solidFill>
              </a:rPr>
              <a:t>() {</a:t>
            </a:r>
            <a:r>
              <a:rPr lang="tr-TR" sz="1500" dirty="0" err="1">
                <a:solidFill>
                  <a:schemeClr val="tx1"/>
                </a:solidFill>
              </a:rPr>
              <a:t>return</a:t>
            </a:r>
            <a:r>
              <a:rPr lang="tr-TR" sz="1500" dirty="0">
                <a:solidFill>
                  <a:schemeClr val="tx1"/>
                </a:solidFill>
              </a:rPr>
              <a:t> a;}</a:t>
            </a:r>
          </a:p>
          <a:p>
            <a:r>
              <a:rPr lang="tr-TR" sz="1500" dirty="0">
                <a:solidFill>
                  <a:schemeClr val="tx1"/>
                </a:solidFill>
              </a:rPr>
              <a:t>		</a:t>
            </a:r>
            <a:r>
              <a:rPr lang="tr-TR" sz="1500" dirty="0" err="1">
                <a:solidFill>
                  <a:schemeClr val="tx1"/>
                </a:solidFill>
              </a:rPr>
              <a:t>int</a:t>
            </a:r>
            <a:r>
              <a:rPr lang="tr-TR" sz="1500" dirty="0">
                <a:solidFill>
                  <a:schemeClr val="tx1"/>
                </a:solidFill>
              </a:rPr>
              <a:t> </a:t>
            </a:r>
            <a:r>
              <a:rPr lang="tr-TR" sz="1500" dirty="0" err="1">
                <a:solidFill>
                  <a:schemeClr val="tx1"/>
                </a:solidFill>
              </a:rPr>
              <a:t>get_b</a:t>
            </a:r>
            <a:r>
              <a:rPr lang="tr-TR" sz="1500" dirty="0">
                <a:solidFill>
                  <a:schemeClr val="tx1"/>
                </a:solidFill>
              </a:rPr>
              <a:t>() {</a:t>
            </a:r>
            <a:r>
              <a:rPr lang="tr-TR" sz="1500" dirty="0" err="1">
                <a:solidFill>
                  <a:schemeClr val="tx1"/>
                </a:solidFill>
              </a:rPr>
              <a:t>return</a:t>
            </a:r>
            <a:r>
              <a:rPr lang="tr-TR" sz="1500" dirty="0">
                <a:solidFill>
                  <a:schemeClr val="tx1"/>
                </a:solidFill>
              </a:rPr>
              <a:t> b;}</a:t>
            </a:r>
          </a:p>
          <a:p>
            <a:r>
              <a:rPr lang="tr-TR" sz="1500" dirty="0">
                <a:solidFill>
                  <a:schemeClr val="tx1"/>
                </a:solidFill>
              </a:rPr>
              <a:t>};</a:t>
            </a:r>
          </a:p>
          <a:p>
            <a:r>
              <a:rPr lang="tr-TR" sz="1500" dirty="0" err="1">
                <a:solidFill>
                  <a:schemeClr val="tx1"/>
                </a:solidFill>
              </a:rPr>
              <a:t>int</a:t>
            </a:r>
            <a:r>
              <a:rPr lang="tr-TR" sz="1500" dirty="0">
                <a:solidFill>
                  <a:schemeClr val="tx1"/>
                </a:solidFill>
              </a:rPr>
              <a:t> main(){</a:t>
            </a:r>
          </a:p>
          <a:p>
            <a:r>
              <a:rPr lang="tr-TR" sz="1500" dirty="0">
                <a:solidFill>
                  <a:schemeClr val="tx1"/>
                </a:solidFill>
              </a:rPr>
              <a:t>	</a:t>
            </a:r>
            <a:r>
              <a:rPr lang="tr-TR" sz="1500" dirty="0" err="1">
                <a:solidFill>
                  <a:schemeClr val="tx1"/>
                </a:solidFill>
              </a:rPr>
              <a:t>samp</a:t>
            </a:r>
            <a:r>
              <a:rPr lang="tr-TR" sz="1500" dirty="0">
                <a:solidFill>
                  <a:schemeClr val="tx1"/>
                </a:solidFill>
              </a:rPr>
              <a:t> </a:t>
            </a:r>
            <a:r>
              <a:rPr lang="tr-TR" sz="1500" dirty="0" err="1">
                <a:solidFill>
                  <a:schemeClr val="tx1"/>
                </a:solidFill>
              </a:rPr>
              <a:t>ob</a:t>
            </a:r>
            <a:r>
              <a:rPr lang="tr-TR" sz="1500" dirty="0">
                <a:solidFill>
                  <a:schemeClr val="tx1"/>
                </a:solidFill>
              </a:rPr>
              <a:t>[4] = {</a:t>
            </a:r>
            <a:r>
              <a:rPr lang="tr-TR" sz="1500" dirty="0" err="1">
                <a:solidFill>
                  <a:schemeClr val="tx1"/>
                </a:solidFill>
              </a:rPr>
              <a:t>samp</a:t>
            </a:r>
            <a:r>
              <a:rPr lang="tr-TR" sz="1500" dirty="0">
                <a:solidFill>
                  <a:schemeClr val="tx1"/>
                </a:solidFill>
              </a:rPr>
              <a:t>(1,2),</a:t>
            </a:r>
            <a:r>
              <a:rPr lang="tr-TR" sz="1500" dirty="0" err="1">
                <a:solidFill>
                  <a:schemeClr val="tx1"/>
                </a:solidFill>
              </a:rPr>
              <a:t>samp</a:t>
            </a:r>
            <a:r>
              <a:rPr lang="tr-TR" sz="1500" dirty="0">
                <a:solidFill>
                  <a:schemeClr val="tx1"/>
                </a:solidFill>
              </a:rPr>
              <a:t>(3,4),</a:t>
            </a:r>
            <a:r>
              <a:rPr lang="tr-TR" sz="1500" dirty="0" err="1">
                <a:solidFill>
                  <a:schemeClr val="tx1"/>
                </a:solidFill>
              </a:rPr>
              <a:t>samp</a:t>
            </a:r>
            <a:r>
              <a:rPr lang="tr-TR" sz="1500" dirty="0">
                <a:solidFill>
                  <a:schemeClr val="tx1"/>
                </a:solidFill>
              </a:rPr>
              <a:t>(5,6),</a:t>
            </a:r>
            <a:r>
              <a:rPr lang="tr-TR" sz="1500" dirty="0" err="1">
                <a:solidFill>
                  <a:schemeClr val="tx1"/>
                </a:solidFill>
              </a:rPr>
              <a:t>samp</a:t>
            </a:r>
            <a:r>
              <a:rPr lang="tr-TR" sz="1500" dirty="0">
                <a:solidFill>
                  <a:schemeClr val="tx1"/>
                </a:solidFill>
              </a:rPr>
              <a:t>(7,8)</a:t>
            </a:r>
          </a:p>
          <a:p>
            <a:r>
              <a:rPr lang="tr-TR" sz="1500" dirty="0">
                <a:solidFill>
                  <a:schemeClr val="tx1"/>
                </a:solidFill>
              </a:rPr>
              <a:t>	};</a:t>
            </a:r>
          </a:p>
          <a:p>
            <a:r>
              <a:rPr lang="tr-TR" sz="1500" dirty="0">
                <a:solidFill>
                  <a:schemeClr val="tx1"/>
                </a:solidFill>
              </a:rPr>
              <a:t>	</a:t>
            </a:r>
            <a:r>
              <a:rPr lang="tr-TR" sz="1500" dirty="0" err="1">
                <a:solidFill>
                  <a:schemeClr val="tx1"/>
                </a:solidFill>
              </a:rPr>
              <a:t>int</a:t>
            </a:r>
            <a:r>
              <a:rPr lang="tr-TR" sz="1500" dirty="0">
                <a:solidFill>
                  <a:schemeClr val="tx1"/>
                </a:solidFill>
              </a:rPr>
              <a:t> i;</a:t>
            </a:r>
          </a:p>
          <a:p>
            <a:r>
              <a:rPr lang="tr-TR" sz="1500" dirty="0">
                <a:solidFill>
                  <a:schemeClr val="tx1"/>
                </a:solidFill>
              </a:rPr>
              <a:t>	</a:t>
            </a:r>
            <a:r>
              <a:rPr lang="tr-TR" sz="1500" dirty="0" err="1">
                <a:solidFill>
                  <a:schemeClr val="tx1"/>
                </a:solidFill>
              </a:rPr>
              <a:t>samp</a:t>
            </a:r>
            <a:r>
              <a:rPr lang="tr-TR" sz="1500" dirty="0">
                <a:solidFill>
                  <a:schemeClr val="tx1"/>
                </a:solidFill>
              </a:rPr>
              <a:t> *p;</a:t>
            </a:r>
          </a:p>
          <a:p>
            <a:r>
              <a:rPr lang="tr-TR" sz="1500" dirty="0">
                <a:solidFill>
                  <a:schemeClr val="tx1"/>
                </a:solidFill>
              </a:rPr>
              <a:t>	</a:t>
            </a:r>
          </a:p>
          <a:p>
            <a:r>
              <a:rPr lang="tr-TR" sz="1500" dirty="0">
                <a:solidFill>
                  <a:schemeClr val="tx1"/>
                </a:solidFill>
              </a:rPr>
              <a:t>	p = </a:t>
            </a:r>
            <a:r>
              <a:rPr lang="tr-TR" sz="1500" dirty="0" err="1">
                <a:solidFill>
                  <a:schemeClr val="tx1"/>
                </a:solidFill>
              </a:rPr>
              <a:t>ob</a:t>
            </a:r>
            <a:r>
              <a:rPr lang="tr-TR" sz="1500" dirty="0">
                <a:solidFill>
                  <a:schemeClr val="tx1"/>
                </a:solidFill>
              </a:rPr>
              <a:t>; //Dizinin başlangıç adresini al</a:t>
            </a:r>
          </a:p>
          <a:p>
            <a:r>
              <a:rPr lang="tr-TR" sz="1500" dirty="0">
                <a:solidFill>
                  <a:schemeClr val="tx1"/>
                </a:solidFill>
              </a:rPr>
              <a:t>	</a:t>
            </a:r>
          </a:p>
          <a:p>
            <a:r>
              <a:rPr lang="tr-TR" sz="1500" dirty="0">
                <a:solidFill>
                  <a:schemeClr val="tx1"/>
                </a:solidFill>
              </a:rPr>
              <a:t>	</a:t>
            </a:r>
            <a:r>
              <a:rPr lang="tr-TR" sz="1500" dirty="0" err="1">
                <a:solidFill>
                  <a:schemeClr val="tx1"/>
                </a:solidFill>
              </a:rPr>
              <a:t>for</a:t>
            </a:r>
            <a:r>
              <a:rPr lang="tr-TR" sz="1500" dirty="0">
                <a:solidFill>
                  <a:schemeClr val="tx1"/>
                </a:solidFill>
              </a:rPr>
              <a:t>(i=0; i &lt; 4; i++){</a:t>
            </a:r>
          </a:p>
          <a:p>
            <a:r>
              <a:rPr lang="tr-TR" sz="1500" dirty="0">
                <a:solidFill>
                  <a:schemeClr val="tx1"/>
                </a:solidFill>
              </a:rPr>
              <a:t>		</a:t>
            </a:r>
            <a:r>
              <a:rPr lang="tr-TR" sz="1500" dirty="0" err="1">
                <a:solidFill>
                  <a:schemeClr val="tx1"/>
                </a:solidFill>
              </a:rPr>
              <a:t>cout</a:t>
            </a:r>
            <a:r>
              <a:rPr lang="tr-TR" sz="1500" dirty="0">
                <a:solidFill>
                  <a:schemeClr val="tx1"/>
                </a:solidFill>
              </a:rPr>
              <a:t>&lt;&lt; p-&gt;</a:t>
            </a:r>
            <a:r>
              <a:rPr lang="tr-TR" sz="1500" dirty="0" err="1">
                <a:solidFill>
                  <a:schemeClr val="tx1"/>
                </a:solidFill>
              </a:rPr>
              <a:t>get_a</a:t>
            </a:r>
            <a:r>
              <a:rPr lang="tr-TR" sz="1500" dirty="0">
                <a:solidFill>
                  <a:schemeClr val="tx1"/>
                </a:solidFill>
              </a:rPr>
              <a:t>()&lt;&lt;" ";</a:t>
            </a:r>
          </a:p>
          <a:p>
            <a:r>
              <a:rPr lang="tr-TR" sz="1500" dirty="0">
                <a:solidFill>
                  <a:schemeClr val="tx1"/>
                </a:solidFill>
              </a:rPr>
              <a:t>		</a:t>
            </a:r>
            <a:r>
              <a:rPr lang="tr-TR" sz="1500" dirty="0" err="1">
                <a:solidFill>
                  <a:schemeClr val="tx1"/>
                </a:solidFill>
              </a:rPr>
              <a:t>cout</a:t>
            </a:r>
            <a:r>
              <a:rPr lang="tr-TR" sz="1500" dirty="0">
                <a:solidFill>
                  <a:schemeClr val="tx1"/>
                </a:solidFill>
              </a:rPr>
              <a:t>&lt;&lt; p-&gt;</a:t>
            </a:r>
            <a:r>
              <a:rPr lang="tr-TR" sz="1500" dirty="0" err="1">
                <a:solidFill>
                  <a:schemeClr val="tx1"/>
                </a:solidFill>
              </a:rPr>
              <a:t>get_b</a:t>
            </a:r>
            <a:r>
              <a:rPr lang="tr-TR" sz="1500" dirty="0">
                <a:solidFill>
                  <a:schemeClr val="tx1"/>
                </a:solidFill>
              </a:rPr>
              <a:t>()&lt;&lt;</a:t>
            </a:r>
            <a:r>
              <a:rPr lang="tr-TR" sz="1500" dirty="0" err="1">
                <a:solidFill>
                  <a:schemeClr val="tx1"/>
                </a:solidFill>
              </a:rPr>
              <a:t>endl</a:t>
            </a:r>
            <a:r>
              <a:rPr lang="tr-TR" sz="1500" dirty="0">
                <a:solidFill>
                  <a:schemeClr val="tx1"/>
                </a:solidFill>
              </a:rPr>
              <a:t>;</a:t>
            </a:r>
          </a:p>
          <a:p>
            <a:r>
              <a:rPr lang="tr-TR" sz="1500" dirty="0">
                <a:solidFill>
                  <a:schemeClr val="tx1"/>
                </a:solidFill>
              </a:rPr>
              <a:t>		p++;// bir sonraki nesneye geç</a:t>
            </a:r>
          </a:p>
          <a:p>
            <a:r>
              <a:rPr lang="tr-TR" sz="1500" dirty="0">
                <a:solidFill>
                  <a:schemeClr val="tx1"/>
                </a:solidFill>
              </a:rPr>
              <a:t>	}</a:t>
            </a:r>
          </a:p>
          <a:p>
            <a:r>
              <a:rPr lang="tr-TR" sz="1500" dirty="0">
                <a:solidFill>
                  <a:schemeClr val="tx1"/>
                </a:solidFill>
              </a:rPr>
              <a:t>	</a:t>
            </a:r>
            <a:r>
              <a:rPr lang="tr-TR" sz="1500" dirty="0" err="1">
                <a:solidFill>
                  <a:schemeClr val="tx1"/>
                </a:solidFill>
              </a:rPr>
              <a:t>return</a:t>
            </a:r>
            <a:r>
              <a:rPr lang="tr-TR" sz="1500" dirty="0">
                <a:solidFill>
                  <a:schemeClr val="tx1"/>
                </a:solidFill>
              </a:rPr>
              <a:t> 0;</a:t>
            </a:r>
          </a:p>
          <a:p>
            <a:r>
              <a:rPr lang="tr-TR" sz="1500" dirty="0">
                <a:solidFill>
                  <a:schemeClr val="tx1"/>
                </a:solidFill>
              </a:rPr>
              <a:t>}</a:t>
            </a:r>
          </a:p>
        </p:txBody>
      </p:sp>
    </p:spTree>
    <p:extLst>
      <p:ext uri="{BB962C8B-B14F-4D97-AF65-F5344CB8AC3E}">
        <p14:creationId xmlns:p14="http://schemas.microsoft.com/office/powerpoint/2010/main" val="2689772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57EB96-C084-1D80-0039-DE7EFA7AAFCB}"/>
              </a:ext>
            </a:extLst>
          </p:cNvPr>
          <p:cNvSpPr>
            <a:spLocks noGrp="1"/>
          </p:cNvSpPr>
          <p:nvPr>
            <p:ph type="title"/>
          </p:nvPr>
        </p:nvSpPr>
        <p:spPr/>
        <p:txBody>
          <a:bodyPr/>
          <a:lstStyle/>
          <a:p>
            <a:r>
              <a:rPr lang="tr-TR" dirty="0"/>
              <a:t>New ve </a:t>
            </a:r>
            <a:r>
              <a:rPr lang="tr-TR" dirty="0" err="1"/>
              <a:t>Delete</a:t>
            </a:r>
            <a:r>
              <a:rPr lang="tr-TR" dirty="0"/>
              <a:t> </a:t>
            </a:r>
          </a:p>
        </p:txBody>
      </p:sp>
      <p:sp>
        <p:nvSpPr>
          <p:cNvPr id="3" name="İçerik Yer Tutucusu 2">
            <a:extLst>
              <a:ext uri="{FF2B5EF4-FFF2-40B4-BE49-F238E27FC236}">
                <a16:creationId xmlns:a16="http://schemas.microsoft.com/office/drawing/2014/main" id="{D084F550-600E-0F58-49BB-F207131D34A3}"/>
              </a:ext>
            </a:extLst>
          </p:cNvPr>
          <p:cNvSpPr>
            <a:spLocks noGrp="1"/>
          </p:cNvSpPr>
          <p:nvPr>
            <p:ph idx="1"/>
          </p:nvPr>
        </p:nvSpPr>
        <p:spPr/>
        <p:txBody>
          <a:bodyPr/>
          <a:lstStyle/>
          <a:p>
            <a:r>
              <a:rPr lang="tr-TR" b="0" i="0" dirty="0">
                <a:solidFill>
                  <a:srgbClr val="ECECF1"/>
                </a:solidFill>
                <a:effectLst/>
                <a:latin typeface="Söhne"/>
              </a:rPr>
              <a:t>"</a:t>
            </a:r>
            <a:r>
              <a:rPr lang="tr-TR" b="0" i="0" dirty="0" err="1">
                <a:solidFill>
                  <a:srgbClr val="ECECF1"/>
                </a:solidFill>
                <a:effectLst/>
                <a:latin typeface="Söhne"/>
              </a:rPr>
              <a:t>new</a:t>
            </a:r>
            <a:r>
              <a:rPr lang="tr-TR" b="0" i="0" dirty="0">
                <a:solidFill>
                  <a:srgbClr val="ECECF1"/>
                </a:solidFill>
                <a:effectLst/>
                <a:latin typeface="Söhne"/>
              </a:rPr>
              <a:t>" ve "</a:t>
            </a:r>
            <a:r>
              <a:rPr lang="tr-TR" b="0" i="0" dirty="0" err="1">
                <a:solidFill>
                  <a:srgbClr val="ECECF1"/>
                </a:solidFill>
                <a:effectLst/>
                <a:latin typeface="Söhne"/>
              </a:rPr>
              <a:t>delete</a:t>
            </a:r>
            <a:r>
              <a:rPr lang="tr-TR" b="0" i="0" dirty="0">
                <a:solidFill>
                  <a:srgbClr val="ECECF1"/>
                </a:solidFill>
                <a:effectLst/>
                <a:latin typeface="Söhne"/>
              </a:rPr>
              <a:t>" operatörleri, dinamik bellek yönetimini sağlamak için kullanılır. "</a:t>
            </a:r>
            <a:r>
              <a:rPr lang="tr-TR" b="0" i="0" dirty="0" err="1">
                <a:solidFill>
                  <a:srgbClr val="ECECF1"/>
                </a:solidFill>
                <a:effectLst/>
                <a:latin typeface="Söhne"/>
              </a:rPr>
              <a:t>new</a:t>
            </a:r>
            <a:r>
              <a:rPr lang="tr-TR" b="0" i="0" dirty="0">
                <a:solidFill>
                  <a:srgbClr val="ECECF1"/>
                </a:solidFill>
                <a:effectLst/>
                <a:latin typeface="Söhne"/>
              </a:rPr>
              <a:t>" operatörü, programın çalışma zamanında bir nesne için bellek tahsis etmek için kullanılırken, "</a:t>
            </a:r>
            <a:r>
              <a:rPr lang="tr-TR" b="0" i="0" dirty="0" err="1">
                <a:solidFill>
                  <a:srgbClr val="ECECF1"/>
                </a:solidFill>
                <a:effectLst/>
                <a:latin typeface="Söhne"/>
              </a:rPr>
              <a:t>delete</a:t>
            </a:r>
            <a:r>
              <a:rPr lang="tr-TR" b="0" i="0" dirty="0">
                <a:solidFill>
                  <a:srgbClr val="ECECF1"/>
                </a:solidFill>
                <a:effectLst/>
                <a:latin typeface="Söhne"/>
              </a:rPr>
              <a:t>" operatörü ise ayrılan belleği serbest bırakmak için kullanılır.</a:t>
            </a:r>
            <a:endParaRPr lang="tr-TR" dirty="0"/>
          </a:p>
        </p:txBody>
      </p:sp>
    </p:spTree>
    <p:extLst>
      <p:ext uri="{BB962C8B-B14F-4D97-AF65-F5344CB8AC3E}">
        <p14:creationId xmlns:p14="http://schemas.microsoft.com/office/powerpoint/2010/main" val="2704580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2107452-CFA6-EC45-B133-3C211E13CA7E}"/>
              </a:ext>
            </a:extLst>
          </p:cNvPr>
          <p:cNvSpPr>
            <a:spLocks noGrp="1"/>
          </p:cNvSpPr>
          <p:nvPr>
            <p:ph idx="1"/>
          </p:nvPr>
        </p:nvSpPr>
        <p:spPr>
          <a:xfrm>
            <a:off x="839754" y="429208"/>
            <a:ext cx="9958907" cy="5999584"/>
          </a:xfrm>
        </p:spPr>
        <p:txBody>
          <a:bodyPr numCol="2">
            <a:noAutofit/>
          </a:bodyPr>
          <a:lstStyle/>
          <a:p>
            <a:r>
              <a:rPr lang="tr-TR" sz="1500" dirty="0">
                <a:solidFill>
                  <a:schemeClr val="tx1"/>
                </a:solidFill>
              </a:rPr>
              <a:t>#include &lt;</a:t>
            </a:r>
            <a:r>
              <a:rPr lang="tr-TR" sz="1500" dirty="0" err="1">
                <a:solidFill>
                  <a:schemeClr val="tx1"/>
                </a:solidFill>
              </a:rPr>
              <a:t>iostream</a:t>
            </a:r>
            <a:r>
              <a:rPr lang="tr-TR" sz="1500" dirty="0">
                <a:solidFill>
                  <a:schemeClr val="tx1"/>
                </a:solidFill>
              </a:rPr>
              <a:t>&gt;</a:t>
            </a:r>
          </a:p>
          <a:p>
            <a:endParaRPr lang="tr-TR" sz="1500" dirty="0">
              <a:solidFill>
                <a:schemeClr val="tx1"/>
              </a:solidFill>
            </a:endParaRPr>
          </a:p>
          <a:p>
            <a:r>
              <a:rPr lang="tr-TR" sz="1500" dirty="0" err="1">
                <a:solidFill>
                  <a:schemeClr val="tx1"/>
                </a:solidFill>
              </a:rPr>
              <a:t>int</a:t>
            </a:r>
            <a:r>
              <a:rPr lang="tr-TR" sz="1500" dirty="0">
                <a:solidFill>
                  <a:schemeClr val="tx1"/>
                </a:solidFill>
              </a:rPr>
              <a:t> main() {</a:t>
            </a:r>
          </a:p>
          <a:p>
            <a:r>
              <a:rPr lang="tr-TR" sz="1500" dirty="0">
                <a:solidFill>
                  <a:schemeClr val="tx1"/>
                </a:solidFill>
              </a:rPr>
              <a:t>    // </a:t>
            </a:r>
            <a:r>
              <a:rPr lang="tr-TR" sz="1500" dirty="0" err="1">
                <a:solidFill>
                  <a:schemeClr val="tx1"/>
                </a:solidFill>
              </a:rPr>
              <a:t>new</a:t>
            </a:r>
            <a:r>
              <a:rPr lang="tr-TR" sz="1500" dirty="0">
                <a:solidFill>
                  <a:schemeClr val="tx1"/>
                </a:solidFill>
              </a:rPr>
              <a:t> operatörü ile dinamik bellek tahsis ediliyor</a:t>
            </a:r>
          </a:p>
          <a:p>
            <a:r>
              <a:rPr lang="tr-TR" sz="1500" dirty="0">
                <a:solidFill>
                  <a:schemeClr val="tx1"/>
                </a:solidFill>
              </a:rPr>
              <a:t>    </a:t>
            </a:r>
            <a:r>
              <a:rPr lang="tr-TR" sz="1500" dirty="0" err="1">
                <a:solidFill>
                  <a:schemeClr val="tx1"/>
                </a:solidFill>
              </a:rPr>
              <a:t>int</a:t>
            </a:r>
            <a:r>
              <a:rPr lang="tr-TR" sz="1500" dirty="0">
                <a:solidFill>
                  <a:schemeClr val="tx1"/>
                </a:solidFill>
              </a:rPr>
              <a:t> *</a:t>
            </a:r>
            <a:r>
              <a:rPr lang="tr-TR" sz="1500" dirty="0" err="1">
                <a:solidFill>
                  <a:schemeClr val="tx1"/>
                </a:solidFill>
              </a:rPr>
              <a:t>sayi</a:t>
            </a:r>
            <a:r>
              <a:rPr lang="tr-TR" sz="1500" dirty="0">
                <a:solidFill>
                  <a:schemeClr val="tx1"/>
                </a:solidFill>
              </a:rPr>
              <a:t> = </a:t>
            </a:r>
            <a:r>
              <a:rPr lang="tr-TR" sz="1500" dirty="0" err="1">
                <a:solidFill>
                  <a:schemeClr val="tx1"/>
                </a:solidFill>
              </a:rPr>
              <a:t>new</a:t>
            </a:r>
            <a:r>
              <a:rPr lang="tr-TR" sz="1500" dirty="0">
                <a:solidFill>
                  <a:schemeClr val="tx1"/>
                </a:solidFill>
              </a:rPr>
              <a:t> </a:t>
            </a:r>
            <a:r>
              <a:rPr lang="tr-TR" sz="1500" dirty="0" err="1">
                <a:solidFill>
                  <a:schemeClr val="tx1"/>
                </a:solidFill>
              </a:rPr>
              <a:t>int</a:t>
            </a:r>
            <a:r>
              <a:rPr lang="tr-TR" sz="1500" dirty="0">
                <a:solidFill>
                  <a:schemeClr val="tx1"/>
                </a:solidFill>
              </a:rPr>
              <a:t>;</a:t>
            </a:r>
          </a:p>
          <a:p>
            <a:endParaRPr lang="tr-TR" sz="1500" dirty="0">
              <a:solidFill>
                <a:schemeClr val="tx1"/>
              </a:solidFill>
            </a:endParaRPr>
          </a:p>
          <a:p>
            <a:r>
              <a:rPr lang="tr-TR" sz="1500" dirty="0">
                <a:solidFill>
                  <a:schemeClr val="tx1"/>
                </a:solidFill>
              </a:rPr>
              <a:t>    // Dinamik bellek üzerine değer atama</a:t>
            </a:r>
          </a:p>
          <a:p>
            <a:r>
              <a:rPr lang="tr-TR" sz="1500" dirty="0">
                <a:solidFill>
                  <a:schemeClr val="tx1"/>
                </a:solidFill>
              </a:rPr>
              <a:t>    *</a:t>
            </a:r>
            <a:r>
              <a:rPr lang="tr-TR" sz="1500" dirty="0" err="1">
                <a:solidFill>
                  <a:schemeClr val="tx1"/>
                </a:solidFill>
              </a:rPr>
              <a:t>sayi</a:t>
            </a:r>
            <a:r>
              <a:rPr lang="tr-TR" sz="1500" dirty="0">
                <a:solidFill>
                  <a:schemeClr val="tx1"/>
                </a:solidFill>
              </a:rPr>
              <a:t> = 42;</a:t>
            </a:r>
          </a:p>
          <a:p>
            <a:endParaRPr lang="tr-TR" sz="1500" dirty="0">
              <a:solidFill>
                <a:schemeClr val="tx1"/>
              </a:solidFill>
            </a:endParaRPr>
          </a:p>
          <a:p>
            <a:r>
              <a:rPr lang="tr-TR" sz="1500" dirty="0">
                <a:solidFill>
                  <a:schemeClr val="tx1"/>
                </a:solidFill>
              </a:rPr>
              <a:t>    // Değerin ekrana yazdırılması</a:t>
            </a:r>
          </a:p>
          <a:p>
            <a:r>
              <a:rPr lang="tr-TR" sz="1500" dirty="0">
                <a:solidFill>
                  <a:schemeClr val="tx1"/>
                </a:solidFill>
              </a:rPr>
              <a:t>    </a:t>
            </a:r>
            <a:r>
              <a:rPr lang="tr-TR" sz="1500" dirty="0" err="1">
                <a:solidFill>
                  <a:schemeClr val="tx1"/>
                </a:solidFill>
              </a:rPr>
              <a:t>std</a:t>
            </a:r>
            <a:r>
              <a:rPr lang="tr-TR" sz="1500" dirty="0">
                <a:solidFill>
                  <a:schemeClr val="tx1"/>
                </a:solidFill>
              </a:rPr>
              <a:t>::</a:t>
            </a:r>
            <a:r>
              <a:rPr lang="tr-TR" sz="1500" dirty="0" err="1">
                <a:solidFill>
                  <a:schemeClr val="tx1"/>
                </a:solidFill>
              </a:rPr>
              <a:t>cout</a:t>
            </a:r>
            <a:r>
              <a:rPr lang="tr-TR" sz="1500" dirty="0">
                <a:solidFill>
                  <a:schemeClr val="tx1"/>
                </a:solidFill>
              </a:rPr>
              <a:t> &lt;&lt; "Dinamik bellekteki </a:t>
            </a:r>
            <a:r>
              <a:rPr lang="tr-TR" sz="1500" dirty="0" err="1">
                <a:solidFill>
                  <a:schemeClr val="tx1"/>
                </a:solidFill>
              </a:rPr>
              <a:t>sayi</a:t>
            </a:r>
            <a:r>
              <a:rPr lang="tr-TR" sz="1500" dirty="0">
                <a:solidFill>
                  <a:schemeClr val="tx1"/>
                </a:solidFill>
              </a:rPr>
              <a:t> </a:t>
            </a:r>
            <a:r>
              <a:rPr lang="tr-TR" sz="1500" dirty="0" err="1">
                <a:solidFill>
                  <a:schemeClr val="tx1"/>
                </a:solidFill>
              </a:rPr>
              <a:t>degeri</a:t>
            </a:r>
            <a:r>
              <a:rPr lang="tr-TR" sz="1500" dirty="0">
                <a:solidFill>
                  <a:schemeClr val="tx1"/>
                </a:solidFill>
              </a:rPr>
              <a:t>: " &lt;&lt; *</a:t>
            </a:r>
            <a:r>
              <a:rPr lang="tr-TR" sz="1500" dirty="0" err="1">
                <a:solidFill>
                  <a:schemeClr val="tx1"/>
                </a:solidFill>
              </a:rPr>
              <a:t>sayi</a:t>
            </a:r>
            <a:r>
              <a:rPr lang="tr-TR" sz="1500" dirty="0">
                <a:solidFill>
                  <a:schemeClr val="tx1"/>
                </a:solidFill>
              </a:rPr>
              <a:t> &lt;&lt; </a:t>
            </a:r>
            <a:r>
              <a:rPr lang="tr-TR" sz="1500" dirty="0" err="1">
                <a:solidFill>
                  <a:schemeClr val="tx1"/>
                </a:solidFill>
              </a:rPr>
              <a:t>std</a:t>
            </a:r>
            <a:r>
              <a:rPr lang="tr-TR" sz="1500" dirty="0">
                <a:solidFill>
                  <a:schemeClr val="tx1"/>
                </a:solidFill>
              </a:rPr>
              <a:t>::</a:t>
            </a:r>
            <a:r>
              <a:rPr lang="tr-TR" sz="1500" dirty="0" err="1">
                <a:solidFill>
                  <a:schemeClr val="tx1"/>
                </a:solidFill>
              </a:rPr>
              <a:t>endl</a:t>
            </a:r>
            <a:r>
              <a:rPr lang="tr-TR" sz="1500" dirty="0">
                <a:solidFill>
                  <a:schemeClr val="tx1"/>
                </a:solidFill>
              </a:rPr>
              <a:t>;</a:t>
            </a:r>
          </a:p>
          <a:p>
            <a:endParaRPr lang="tr-TR" sz="1500" dirty="0">
              <a:solidFill>
                <a:schemeClr val="tx1"/>
              </a:solidFill>
            </a:endParaRPr>
          </a:p>
          <a:p>
            <a:r>
              <a:rPr lang="tr-TR" sz="1500" dirty="0">
                <a:solidFill>
                  <a:schemeClr val="tx1"/>
                </a:solidFill>
              </a:rPr>
              <a:t>    // </a:t>
            </a:r>
            <a:r>
              <a:rPr lang="tr-TR" sz="1500" dirty="0" err="1">
                <a:solidFill>
                  <a:schemeClr val="tx1"/>
                </a:solidFill>
              </a:rPr>
              <a:t>delete</a:t>
            </a:r>
            <a:r>
              <a:rPr lang="tr-TR" sz="1500" dirty="0">
                <a:solidFill>
                  <a:schemeClr val="tx1"/>
                </a:solidFill>
              </a:rPr>
              <a:t> operatörü ile dinamik bellek serbest bırakılıyor</a:t>
            </a:r>
          </a:p>
          <a:p>
            <a:r>
              <a:rPr lang="tr-TR" sz="1500" dirty="0">
                <a:solidFill>
                  <a:schemeClr val="tx1"/>
                </a:solidFill>
              </a:rPr>
              <a:t>    </a:t>
            </a:r>
            <a:r>
              <a:rPr lang="tr-TR" sz="1500" dirty="0" err="1">
                <a:solidFill>
                  <a:schemeClr val="tx1"/>
                </a:solidFill>
              </a:rPr>
              <a:t>delete</a:t>
            </a:r>
            <a:r>
              <a:rPr lang="tr-TR" sz="1500" dirty="0">
                <a:solidFill>
                  <a:schemeClr val="tx1"/>
                </a:solidFill>
              </a:rPr>
              <a:t> </a:t>
            </a:r>
            <a:r>
              <a:rPr lang="tr-TR" sz="1500" dirty="0" err="1">
                <a:solidFill>
                  <a:schemeClr val="tx1"/>
                </a:solidFill>
              </a:rPr>
              <a:t>sayi</a:t>
            </a:r>
            <a:r>
              <a:rPr lang="tr-TR" sz="1500" dirty="0">
                <a:solidFill>
                  <a:schemeClr val="tx1"/>
                </a:solidFill>
              </a:rPr>
              <a:t>;</a:t>
            </a:r>
          </a:p>
          <a:p>
            <a:endParaRPr lang="tr-TR" sz="1500" dirty="0">
              <a:solidFill>
                <a:schemeClr val="tx1"/>
              </a:solidFill>
            </a:endParaRPr>
          </a:p>
          <a:p>
            <a:r>
              <a:rPr lang="tr-TR" sz="1500" dirty="0">
                <a:solidFill>
                  <a:schemeClr val="tx1"/>
                </a:solidFill>
              </a:rPr>
              <a:t>    </a:t>
            </a:r>
            <a:r>
              <a:rPr lang="tr-TR" sz="1500" dirty="0" err="1">
                <a:solidFill>
                  <a:schemeClr val="tx1"/>
                </a:solidFill>
              </a:rPr>
              <a:t>return</a:t>
            </a:r>
            <a:r>
              <a:rPr lang="tr-TR" sz="1500" dirty="0">
                <a:solidFill>
                  <a:schemeClr val="tx1"/>
                </a:solidFill>
              </a:rPr>
              <a:t> 0;</a:t>
            </a:r>
          </a:p>
          <a:p>
            <a:r>
              <a:rPr lang="tr-TR" sz="1500" dirty="0">
                <a:solidFill>
                  <a:schemeClr val="tx1"/>
                </a:solidFill>
              </a:rPr>
              <a:t>}</a:t>
            </a:r>
          </a:p>
        </p:txBody>
      </p:sp>
    </p:spTree>
    <p:extLst>
      <p:ext uri="{BB962C8B-B14F-4D97-AF65-F5344CB8AC3E}">
        <p14:creationId xmlns:p14="http://schemas.microsoft.com/office/powerpoint/2010/main" val="170237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E41944-A2BF-BA97-A97B-5A035E5E3951}"/>
              </a:ext>
            </a:extLst>
          </p:cNvPr>
          <p:cNvSpPr>
            <a:spLocks noGrp="1"/>
          </p:cNvSpPr>
          <p:nvPr>
            <p:ph type="title"/>
          </p:nvPr>
        </p:nvSpPr>
        <p:spPr/>
        <p:txBody>
          <a:bodyPr>
            <a:normAutofit/>
          </a:bodyPr>
          <a:lstStyle/>
          <a:p>
            <a:r>
              <a:rPr lang="tr-TR" sz="3500" b="1" kern="100" dirty="0">
                <a:ln>
                  <a:noFill/>
                </a:ln>
                <a:solidFill>
                  <a:schemeClr val="tx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ENCAPSULATİON </a:t>
            </a:r>
            <a:r>
              <a:rPr lang="tr-TR" sz="35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(DEPOLAMA)</a:t>
            </a:r>
            <a:br>
              <a:rPr lang="tr-TR" sz="3500" kern="100" dirty="0">
                <a:effectLst/>
                <a:latin typeface="Calibri" panose="020F0502020204030204" pitchFamily="34" charset="0"/>
                <a:ea typeface="Calibri" panose="020F0502020204030204" pitchFamily="34" charset="0"/>
                <a:cs typeface="Times New Roman" panose="02020603050405020304" pitchFamily="18" charset="0"/>
              </a:rPr>
            </a:br>
            <a:endParaRPr lang="tr-TR" sz="3500" dirty="0"/>
          </a:p>
        </p:txBody>
      </p:sp>
      <p:sp>
        <p:nvSpPr>
          <p:cNvPr id="3" name="İçerik Yer Tutucusu 2">
            <a:extLst>
              <a:ext uri="{FF2B5EF4-FFF2-40B4-BE49-F238E27FC236}">
                <a16:creationId xmlns:a16="http://schemas.microsoft.com/office/drawing/2014/main" id="{80D6D56A-8156-55CA-4840-F3B1136F7820}"/>
              </a:ext>
            </a:extLst>
          </p:cNvPr>
          <p:cNvSpPr>
            <a:spLocks noGrp="1"/>
          </p:cNvSpPr>
          <p:nvPr>
            <p:ph idx="1"/>
          </p:nvPr>
        </p:nvSpPr>
        <p:spPr/>
        <p:txBody>
          <a:bodyPr>
            <a:normAutofit lnSpcReduction="10000"/>
          </a:bodyPr>
          <a:lstStyle/>
          <a:p>
            <a:pPr>
              <a:lnSpc>
                <a:spcPct val="107000"/>
              </a:lnSpc>
              <a:spcAft>
                <a:spcPts val="800"/>
              </a:spcAft>
            </a:pPr>
            <a:r>
              <a:rPr lang="tr-TR"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Encapsulation</a:t>
            </a:r>
            <a:r>
              <a:rPr lang="tr-TR"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kodu ve kodun işlediği verileri bir araya getiren ve onları dış etkilerden yanlış kullanımlardan koruyan mekanizmadır. Nesneye dayalı dillerde kod ve veri bir kara kutu oluşturacak şekilde bir araya getirilir. Kod ve verinin bir birine bağlanmasıyla nesne meydana getirilmiş olur.</a:t>
            </a:r>
          </a:p>
          <a:p>
            <a:pPr>
              <a:lnSpc>
                <a:spcPct val="107000"/>
              </a:lnSpc>
              <a:spcAft>
                <a:spcPts val="800"/>
              </a:spcAft>
            </a:pPr>
            <a:r>
              <a:rPr lang="tr-TR"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Nesnenin içindeki kod </a:t>
            </a:r>
            <a:r>
              <a:rPr lang="tr-TR"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private</a:t>
            </a:r>
            <a:r>
              <a:rPr lang="tr-TR"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veya </a:t>
            </a:r>
            <a:r>
              <a:rPr lang="tr-TR"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public</a:t>
            </a:r>
            <a:r>
              <a:rPr lang="tr-TR"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şeklinde olabilir. </a:t>
            </a:r>
            <a:r>
              <a:rPr lang="tr-TR"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Private</a:t>
            </a:r>
            <a:r>
              <a:rPr lang="tr-TR"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kod ve veriler sadece o nesneye ait bileşenler tarafından bilinebilir ve erişilebilir. Programın nesneye ait olmayan bileşimleri </a:t>
            </a:r>
            <a:r>
              <a:rPr lang="tr-TR"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private</a:t>
            </a:r>
            <a:r>
              <a:rPr lang="tr-TR"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kod ve verilere erişemez. Kod ve verilerimiz </a:t>
            </a:r>
            <a:r>
              <a:rPr lang="tr-TR"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public</a:t>
            </a:r>
            <a:r>
              <a:rPr lang="tr-TR"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ise belirli bir nesnenin içinde </a:t>
            </a:r>
            <a:r>
              <a:rPr lang="tr-TR"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tanımlansalar’da</a:t>
            </a:r>
            <a:r>
              <a:rPr lang="tr-TR"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programın diğer parçaları tarafından erişilebilir. Nesnelere ait </a:t>
            </a:r>
            <a:r>
              <a:rPr lang="tr-TR"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public</a:t>
            </a:r>
            <a:r>
              <a:rPr lang="tr-TR"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elemanları </a:t>
            </a:r>
            <a:r>
              <a:rPr lang="tr-TR"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private</a:t>
            </a:r>
            <a:r>
              <a:rPr lang="tr-TR"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elemanlara denetlenebilir şekilde erişebilmek amacıyla kullanırız.</a:t>
            </a:r>
          </a:p>
          <a:p>
            <a:endParaRPr lang="tr-TR" dirty="0"/>
          </a:p>
        </p:txBody>
      </p:sp>
    </p:spTree>
    <p:extLst>
      <p:ext uri="{BB962C8B-B14F-4D97-AF65-F5344CB8AC3E}">
        <p14:creationId xmlns:p14="http://schemas.microsoft.com/office/powerpoint/2010/main" val="324625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3529B3-43F6-9C17-8B4D-6D64174EE755}"/>
              </a:ext>
            </a:extLst>
          </p:cNvPr>
          <p:cNvSpPr>
            <a:spLocks noGrp="1"/>
          </p:cNvSpPr>
          <p:nvPr>
            <p:ph type="title"/>
          </p:nvPr>
        </p:nvSpPr>
        <p:spPr>
          <a:xfrm>
            <a:off x="525592" y="422469"/>
            <a:ext cx="8534400" cy="1507067"/>
          </a:xfrm>
        </p:spPr>
        <p:txBody>
          <a:bodyPr/>
          <a:lstStyle/>
          <a:p>
            <a:r>
              <a:rPr lang="tr-TR" sz="3600" b="1" kern="100" dirty="0">
                <a:ln>
                  <a:noFill/>
                </a:ln>
                <a:solidFill>
                  <a:schemeClr val="tx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ENCAPSULATİON PUBLİC ÖRNEĞİ:</a:t>
            </a:r>
            <a:br>
              <a:rPr lang="tr-TR" sz="3600" b="1" kern="100" dirty="0">
                <a:ln>
                  <a:noFill/>
                </a:ln>
                <a:solidFill>
                  <a:schemeClr val="tx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B783EC27-F768-07EE-0C44-964926FB1D25}"/>
              </a:ext>
            </a:extLst>
          </p:cNvPr>
          <p:cNvSpPr>
            <a:spLocks noGrp="1"/>
          </p:cNvSpPr>
          <p:nvPr>
            <p:ph idx="1"/>
          </p:nvPr>
        </p:nvSpPr>
        <p:spPr>
          <a:xfrm>
            <a:off x="525592" y="1621366"/>
            <a:ext cx="11277632" cy="4975377"/>
          </a:xfrm>
        </p:spPr>
        <p:txBody>
          <a:bodyPr numCol="2">
            <a:noAutofit/>
          </a:bodyPr>
          <a:lstStyle/>
          <a:p>
            <a:r>
              <a:rPr lang="tr-TR" dirty="0">
                <a:solidFill>
                  <a:schemeClr val="tx1"/>
                </a:solidFill>
              </a:rPr>
              <a:t>#include&lt;iostream&gt;</a:t>
            </a:r>
          </a:p>
          <a:p>
            <a:r>
              <a:rPr lang="tr-TR" dirty="0" err="1">
                <a:solidFill>
                  <a:schemeClr val="tx1"/>
                </a:solidFill>
              </a:rPr>
              <a:t>using</a:t>
            </a:r>
            <a:r>
              <a:rPr lang="tr-TR" dirty="0">
                <a:solidFill>
                  <a:schemeClr val="tx1"/>
                </a:solidFill>
              </a:rPr>
              <a:t> </a:t>
            </a:r>
            <a:r>
              <a:rPr lang="tr-TR" dirty="0" err="1">
                <a:solidFill>
                  <a:schemeClr val="tx1"/>
                </a:solidFill>
              </a:rPr>
              <a:t>namespace</a:t>
            </a:r>
            <a:r>
              <a:rPr lang="tr-TR" dirty="0">
                <a:solidFill>
                  <a:schemeClr val="tx1"/>
                </a:solidFill>
              </a:rPr>
              <a:t> </a:t>
            </a:r>
            <a:r>
              <a:rPr lang="tr-TR" dirty="0" err="1">
                <a:solidFill>
                  <a:schemeClr val="tx1"/>
                </a:solidFill>
              </a:rPr>
              <a:t>std</a:t>
            </a:r>
            <a:r>
              <a:rPr lang="tr-TR" dirty="0">
                <a:solidFill>
                  <a:schemeClr val="tx1"/>
                </a:solidFill>
              </a:rPr>
              <a:t>;</a:t>
            </a:r>
          </a:p>
          <a:p>
            <a:r>
              <a:rPr lang="tr-TR" dirty="0" err="1">
                <a:solidFill>
                  <a:schemeClr val="tx1"/>
                </a:solidFill>
              </a:rPr>
              <a:t>class</a:t>
            </a:r>
            <a:r>
              <a:rPr lang="tr-TR" dirty="0">
                <a:solidFill>
                  <a:schemeClr val="tx1"/>
                </a:solidFill>
              </a:rPr>
              <a:t> </a:t>
            </a:r>
            <a:r>
              <a:rPr lang="tr-TR" dirty="0" err="1">
                <a:solidFill>
                  <a:schemeClr val="tx1"/>
                </a:solidFill>
              </a:rPr>
              <a:t>human</a:t>
            </a:r>
            <a:r>
              <a:rPr lang="tr-TR" dirty="0">
                <a:solidFill>
                  <a:schemeClr val="tx1"/>
                </a:solidFill>
              </a:rPr>
              <a:t> {</a:t>
            </a:r>
          </a:p>
          <a:p>
            <a:r>
              <a:rPr lang="tr-TR" dirty="0" err="1">
                <a:solidFill>
                  <a:schemeClr val="tx1"/>
                </a:solidFill>
              </a:rPr>
              <a:t>public</a:t>
            </a:r>
            <a:r>
              <a:rPr lang="tr-TR" dirty="0">
                <a:solidFill>
                  <a:schemeClr val="tx1"/>
                </a:solidFill>
              </a:rPr>
              <a:t>:</a:t>
            </a:r>
          </a:p>
          <a:p>
            <a:r>
              <a:rPr lang="tr-TR" dirty="0">
                <a:solidFill>
                  <a:schemeClr val="tx1"/>
                </a:solidFill>
              </a:rPr>
              <a:t>    </a:t>
            </a:r>
            <a:r>
              <a:rPr lang="tr-TR" dirty="0" err="1">
                <a:solidFill>
                  <a:schemeClr val="tx1"/>
                </a:solidFill>
              </a:rPr>
              <a:t>string</a:t>
            </a:r>
            <a:r>
              <a:rPr lang="tr-TR" dirty="0">
                <a:solidFill>
                  <a:schemeClr val="tx1"/>
                </a:solidFill>
              </a:rPr>
              <a:t> isim;</a:t>
            </a:r>
          </a:p>
          <a:p>
            <a:r>
              <a:rPr lang="tr-TR" dirty="0">
                <a:solidFill>
                  <a:schemeClr val="tx1"/>
                </a:solidFill>
              </a:rPr>
              <a:t>	</a:t>
            </a:r>
            <a:r>
              <a:rPr lang="tr-TR" dirty="0" err="1">
                <a:solidFill>
                  <a:schemeClr val="tx1"/>
                </a:solidFill>
              </a:rPr>
              <a:t>int</a:t>
            </a:r>
            <a:r>
              <a:rPr lang="tr-TR" dirty="0">
                <a:solidFill>
                  <a:schemeClr val="tx1"/>
                </a:solidFill>
              </a:rPr>
              <a:t> yas;</a:t>
            </a:r>
          </a:p>
          <a:p>
            <a:r>
              <a:rPr lang="tr-TR" dirty="0">
                <a:solidFill>
                  <a:schemeClr val="tx1"/>
                </a:solidFill>
              </a:rPr>
              <a:t>	</a:t>
            </a:r>
            <a:r>
              <a:rPr lang="tr-TR" dirty="0" err="1">
                <a:solidFill>
                  <a:schemeClr val="tx1"/>
                </a:solidFill>
              </a:rPr>
              <a:t>string</a:t>
            </a:r>
            <a:r>
              <a:rPr lang="tr-TR" dirty="0">
                <a:solidFill>
                  <a:schemeClr val="tx1"/>
                </a:solidFill>
              </a:rPr>
              <a:t> cinsiyet;</a:t>
            </a:r>
          </a:p>
          <a:p>
            <a:r>
              <a:rPr lang="tr-TR" dirty="0">
                <a:solidFill>
                  <a:schemeClr val="tx1"/>
                </a:solidFill>
              </a:rPr>
              <a:t>	};</a:t>
            </a:r>
          </a:p>
          <a:p>
            <a:r>
              <a:rPr lang="tr-TR" dirty="0">
                <a:solidFill>
                  <a:schemeClr val="tx1"/>
                </a:solidFill>
              </a:rPr>
              <a:t>	</a:t>
            </a:r>
            <a:r>
              <a:rPr lang="tr-TR" dirty="0" err="1">
                <a:solidFill>
                  <a:schemeClr val="tx1"/>
                </a:solidFill>
              </a:rPr>
              <a:t>int</a:t>
            </a:r>
            <a:r>
              <a:rPr lang="tr-TR" dirty="0">
                <a:solidFill>
                  <a:schemeClr val="tx1"/>
                </a:solidFill>
              </a:rPr>
              <a:t> main() {  </a:t>
            </a:r>
          </a:p>
          <a:p>
            <a:r>
              <a:rPr lang="tr-TR" dirty="0">
                <a:solidFill>
                  <a:schemeClr val="tx1"/>
                </a:solidFill>
              </a:rPr>
              <a:t>	  </a:t>
            </a:r>
            <a:r>
              <a:rPr lang="tr-TR" dirty="0" err="1">
                <a:solidFill>
                  <a:schemeClr val="tx1"/>
                </a:solidFill>
              </a:rPr>
              <a:t>human</a:t>
            </a:r>
            <a:r>
              <a:rPr lang="tr-TR" dirty="0">
                <a:solidFill>
                  <a:schemeClr val="tx1"/>
                </a:solidFill>
              </a:rPr>
              <a:t> Abdullah;</a:t>
            </a:r>
          </a:p>
          <a:p>
            <a:r>
              <a:rPr lang="tr-TR" dirty="0">
                <a:solidFill>
                  <a:schemeClr val="tx1"/>
                </a:solidFill>
              </a:rPr>
              <a:t>	  	 </a:t>
            </a:r>
            <a:r>
              <a:rPr lang="tr-TR" dirty="0" err="1">
                <a:solidFill>
                  <a:schemeClr val="tx1"/>
                </a:solidFill>
              </a:rPr>
              <a:t>Abdullah.isim</a:t>
            </a:r>
            <a:r>
              <a:rPr lang="tr-TR" dirty="0">
                <a:solidFill>
                  <a:schemeClr val="tx1"/>
                </a:solidFill>
              </a:rPr>
              <a:t> = "Abdullah";</a:t>
            </a:r>
          </a:p>
          <a:p>
            <a:r>
              <a:rPr lang="tr-TR" dirty="0">
                <a:solidFill>
                  <a:schemeClr val="tx1"/>
                </a:solidFill>
              </a:rPr>
              <a:t>		 </a:t>
            </a:r>
            <a:r>
              <a:rPr lang="tr-TR" dirty="0" err="1">
                <a:solidFill>
                  <a:schemeClr val="tx1"/>
                </a:solidFill>
              </a:rPr>
              <a:t>Abdullah.yas</a:t>
            </a:r>
            <a:r>
              <a:rPr lang="tr-TR" dirty="0">
                <a:solidFill>
                  <a:schemeClr val="tx1"/>
                </a:solidFill>
              </a:rPr>
              <a:t> = 20;</a:t>
            </a:r>
          </a:p>
          <a:p>
            <a:r>
              <a:rPr lang="tr-TR" dirty="0">
                <a:solidFill>
                  <a:schemeClr val="tx1"/>
                </a:solidFill>
              </a:rPr>
              <a:t>		 </a:t>
            </a:r>
            <a:r>
              <a:rPr lang="tr-TR" dirty="0" err="1">
                <a:solidFill>
                  <a:schemeClr val="tx1"/>
                </a:solidFill>
              </a:rPr>
              <a:t>Abdullah.cinsiyet</a:t>
            </a:r>
            <a:r>
              <a:rPr lang="tr-TR" dirty="0">
                <a:solidFill>
                  <a:schemeClr val="tx1"/>
                </a:solidFill>
              </a:rPr>
              <a:t> = "ERKEK";</a:t>
            </a:r>
          </a:p>
          <a:p>
            <a:r>
              <a:rPr lang="tr-TR" dirty="0">
                <a:solidFill>
                  <a:schemeClr val="tx1"/>
                </a:solidFill>
              </a:rPr>
              <a:t>		     </a:t>
            </a:r>
          </a:p>
          <a:p>
            <a:r>
              <a:rPr lang="tr-TR" dirty="0">
                <a:solidFill>
                  <a:schemeClr val="tx1"/>
                </a:solidFill>
              </a:rPr>
              <a:t>	    </a:t>
            </a:r>
            <a:r>
              <a:rPr lang="tr-TR" dirty="0" err="1">
                <a:solidFill>
                  <a:schemeClr val="tx1"/>
                </a:solidFill>
              </a:rPr>
              <a:t>cout</a:t>
            </a:r>
            <a:r>
              <a:rPr lang="tr-TR" dirty="0">
                <a:solidFill>
                  <a:schemeClr val="tx1"/>
                </a:solidFill>
              </a:rPr>
              <a:t> &lt;&lt; " </a:t>
            </a:r>
            <a:r>
              <a:rPr lang="tr-TR" dirty="0" err="1">
                <a:solidFill>
                  <a:schemeClr val="tx1"/>
                </a:solidFill>
              </a:rPr>
              <a:t>Isim</a:t>
            </a:r>
            <a:r>
              <a:rPr lang="tr-TR" dirty="0">
                <a:solidFill>
                  <a:schemeClr val="tx1"/>
                </a:solidFill>
              </a:rPr>
              <a:t> = " &lt;&lt; </a:t>
            </a:r>
            <a:r>
              <a:rPr lang="tr-TR" dirty="0" err="1">
                <a:solidFill>
                  <a:schemeClr val="tx1"/>
                </a:solidFill>
              </a:rPr>
              <a:t>Abdullah.isim</a:t>
            </a:r>
            <a:r>
              <a:rPr lang="tr-TR" dirty="0">
                <a:solidFill>
                  <a:schemeClr val="tx1"/>
                </a:solidFill>
              </a:rPr>
              <a:t> &lt;&lt; </a:t>
            </a:r>
            <a:r>
              <a:rPr lang="tr-TR" dirty="0" err="1">
                <a:solidFill>
                  <a:schemeClr val="tx1"/>
                </a:solidFill>
              </a:rPr>
              <a:t>endl</a:t>
            </a:r>
            <a:r>
              <a:rPr lang="tr-TR" dirty="0">
                <a:solidFill>
                  <a:schemeClr val="tx1"/>
                </a:solidFill>
              </a:rPr>
              <a:t>;</a:t>
            </a:r>
          </a:p>
          <a:p>
            <a:r>
              <a:rPr lang="tr-TR" dirty="0">
                <a:solidFill>
                  <a:schemeClr val="tx1"/>
                </a:solidFill>
              </a:rPr>
              <a:t>        </a:t>
            </a:r>
            <a:r>
              <a:rPr lang="tr-TR" dirty="0" err="1">
                <a:solidFill>
                  <a:schemeClr val="tx1"/>
                </a:solidFill>
              </a:rPr>
              <a:t>cout</a:t>
            </a:r>
            <a:r>
              <a:rPr lang="tr-TR" dirty="0">
                <a:solidFill>
                  <a:schemeClr val="tx1"/>
                </a:solidFill>
              </a:rPr>
              <a:t> &lt;&lt; " yas = " &lt;&lt; </a:t>
            </a:r>
            <a:r>
              <a:rPr lang="tr-TR" dirty="0" err="1">
                <a:solidFill>
                  <a:schemeClr val="tx1"/>
                </a:solidFill>
              </a:rPr>
              <a:t>Abdullah.yas</a:t>
            </a:r>
            <a:r>
              <a:rPr lang="tr-TR" dirty="0">
                <a:solidFill>
                  <a:schemeClr val="tx1"/>
                </a:solidFill>
              </a:rPr>
              <a:t> &lt;&lt; </a:t>
            </a:r>
            <a:r>
              <a:rPr lang="tr-TR" dirty="0" err="1">
                <a:solidFill>
                  <a:schemeClr val="tx1"/>
                </a:solidFill>
              </a:rPr>
              <a:t>endl</a:t>
            </a:r>
            <a:r>
              <a:rPr lang="tr-TR" dirty="0">
                <a:solidFill>
                  <a:schemeClr val="tx1"/>
                </a:solidFill>
              </a:rPr>
              <a:t>;    </a:t>
            </a:r>
          </a:p>
          <a:p>
            <a:r>
              <a:rPr lang="tr-TR" dirty="0">
                <a:solidFill>
                  <a:schemeClr val="tx1"/>
                </a:solidFill>
              </a:rPr>
              <a:t>		</a:t>
            </a:r>
            <a:r>
              <a:rPr lang="tr-TR" dirty="0" err="1">
                <a:solidFill>
                  <a:schemeClr val="tx1"/>
                </a:solidFill>
              </a:rPr>
              <a:t>cout</a:t>
            </a:r>
            <a:r>
              <a:rPr lang="tr-TR" dirty="0">
                <a:solidFill>
                  <a:schemeClr val="tx1"/>
                </a:solidFill>
              </a:rPr>
              <a:t> &lt;&lt; " cinsiyet = " &lt;&lt; </a:t>
            </a:r>
            <a:r>
              <a:rPr lang="tr-TR" dirty="0" err="1">
                <a:solidFill>
                  <a:schemeClr val="tx1"/>
                </a:solidFill>
              </a:rPr>
              <a:t>Abdullah.cinsiyet</a:t>
            </a:r>
            <a:r>
              <a:rPr lang="tr-TR" dirty="0">
                <a:solidFill>
                  <a:schemeClr val="tx1"/>
                </a:solidFill>
              </a:rPr>
              <a:t> &lt;&lt; </a:t>
            </a:r>
            <a:r>
              <a:rPr lang="tr-TR" dirty="0" err="1">
                <a:solidFill>
                  <a:schemeClr val="tx1"/>
                </a:solidFill>
              </a:rPr>
              <a:t>endl</a:t>
            </a:r>
            <a:r>
              <a:rPr lang="tr-TR" dirty="0">
                <a:solidFill>
                  <a:schemeClr val="tx1"/>
                </a:solidFill>
              </a:rPr>
              <a:t>;</a:t>
            </a:r>
          </a:p>
          <a:p>
            <a:r>
              <a:rPr lang="tr-TR" dirty="0">
                <a:solidFill>
                  <a:schemeClr val="tx1"/>
                </a:solidFill>
              </a:rPr>
              <a:t>		</a:t>
            </a:r>
            <a:r>
              <a:rPr lang="tr-TR" dirty="0" err="1">
                <a:solidFill>
                  <a:schemeClr val="tx1"/>
                </a:solidFill>
              </a:rPr>
              <a:t>cout</a:t>
            </a:r>
            <a:r>
              <a:rPr lang="tr-TR" dirty="0">
                <a:solidFill>
                  <a:schemeClr val="tx1"/>
                </a:solidFill>
              </a:rPr>
              <a:t> &lt;&lt; "\n";</a:t>
            </a:r>
          </a:p>
          <a:p>
            <a:r>
              <a:rPr lang="tr-TR" dirty="0">
                <a:solidFill>
                  <a:schemeClr val="tx1"/>
                </a:solidFill>
              </a:rPr>
              <a:t>		</a:t>
            </a:r>
            <a:r>
              <a:rPr lang="tr-TR" dirty="0" err="1">
                <a:solidFill>
                  <a:schemeClr val="tx1"/>
                </a:solidFill>
              </a:rPr>
              <a:t>return</a:t>
            </a:r>
            <a:r>
              <a:rPr lang="tr-TR" dirty="0">
                <a:solidFill>
                  <a:schemeClr val="tx1"/>
                </a:solidFill>
              </a:rPr>
              <a:t> 0;</a:t>
            </a:r>
          </a:p>
          <a:p>
            <a:r>
              <a:rPr lang="tr-TR" dirty="0">
                <a:solidFill>
                  <a:schemeClr val="tx1"/>
                </a:solidFill>
              </a:rPr>
              <a:t>		}</a:t>
            </a:r>
          </a:p>
          <a:p>
            <a:endParaRPr lang="tr-TR" dirty="0">
              <a:solidFill>
                <a:schemeClr val="tx1"/>
              </a:solidFill>
            </a:endParaRPr>
          </a:p>
        </p:txBody>
      </p:sp>
    </p:spTree>
    <p:extLst>
      <p:ext uri="{BB962C8B-B14F-4D97-AF65-F5344CB8AC3E}">
        <p14:creationId xmlns:p14="http://schemas.microsoft.com/office/powerpoint/2010/main" val="3595434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04CE95-AC65-A8DC-8EF7-F53D3D12C419}"/>
              </a:ext>
            </a:extLst>
          </p:cNvPr>
          <p:cNvSpPr>
            <a:spLocks noGrp="1"/>
          </p:cNvSpPr>
          <p:nvPr>
            <p:ph type="title"/>
          </p:nvPr>
        </p:nvSpPr>
        <p:spPr>
          <a:xfrm>
            <a:off x="217681" y="129936"/>
            <a:ext cx="8534400" cy="1507067"/>
          </a:xfrm>
        </p:spPr>
        <p:txBody>
          <a:bodyPr/>
          <a:lstStyle/>
          <a:p>
            <a:r>
              <a:rPr lang="tr-TR" sz="3600" b="1" kern="100" dirty="0">
                <a:ln>
                  <a:noFill/>
                </a:ln>
                <a:solidFill>
                  <a:schemeClr val="tx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ENCAPSULATİON PRİVATE ÖRNEĞİ:</a:t>
            </a:r>
            <a:br>
              <a:rPr lang="tr-TR" sz="5400" b="1" kern="100" dirty="0">
                <a:ln>
                  <a:noFill/>
                </a:ln>
                <a:solidFill>
                  <a:schemeClr val="tx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260723CA-73EB-7FD3-E41B-047A0659E1CD}"/>
              </a:ext>
            </a:extLst>
          </p:cNvPr>
          <p:cNvSpPr>
            <a:spLocks noGrp="1"/>
          </p:cNvSpPr>
          <p:nvPr>
            <p:ph idx="1"/>
          </p:nvPr>
        </p:nvSpPr>
        <p:spPr>
          <a:xfrm>
            <a:off x="580831" y="1436913"/>
            <a:ext cx="11030338" cy="5188513"/>
          </a:xfrm>
        </p:spPr>
        <p:txBody>
          <a:bodyPr numCol="2">
            <a:noAutofit/>
          </a:bodyPr>
          <a:lstStyle/>
          <a:p>
            <a:r>
              <a:rPr lang="tr-TR" sz="1000" dirty="0">
                <a:solidFill>
                  <a:schemeClr val="tx1"/>
                </a:solidFill>
              </a:rPr>
              <a:t>#include&lt;iostream&gt;</a:t>
            </a:r>
          </a:p>
          <a:p>
            <a:r>
              <a:rPr lang="tr-TR" sz="1000" dirty="0" err="1">
                <a:solidFill>
                  <a:schemeClr val="tx1"/>
                </a:solidFill>
              </a:rPr>
              <a:t>using</a:t>
            </a:r>
            <a:r>
              <a:rPr lang="tr-TR" sz="1000" dirty="0">
                <a:solidFill>
                  <a:schemeClr val="tx1"/>
                </a:solidFill>
              </a:rPr>
              <a:t> </a:t>
            </a:r>
            <a:r>
              <a:rPr lang="tr-TR" sz="1000" dirty="0" err="1">
                <a:solidFill>
                  <a:schemeClr val="tx1"/>
                </a:solidFill>
              </a:rPr>
              <a:t>namespace</a:t>
            </a:r>
            <a:r>
              <a:rPr lang="tr-TR" sz="1000" dirty="0">
                <a:solidFill>
                  <a:schemeClr val="tx1"/>
                </a:solidFill>
              </a:rPr>
              <a:t> </a:t>
            </a:r>
            <a:r>
              <a:rPr lang="tr-TR" sz="1000" dirty="0" err="1">
                <a:solidFill>
                  <a:schemeClr val="tx1"/>
                </a:solidFill>
              </a:rPr>
              <a:t>std</a:t>
            </a:r>
            <a:r>
              <a:rPr lang="tr-TR" sz="1000" dirty="0">
                <a:solidFill>
                  <a:schemeClr val="tx1"/>
                </a:solidFill>
              </a:rPr>
              <a:t>;</a:t>
            </a:r>
          </a:p>
          <a:p>
            <a:r>
              <a:rPr lang="tr-TR" sz="1000" dirty="0" err="1">
                <a:solidFill>
                  <a:schemeClr val="tx1"/>
                </a:solidFill>
              </a:rPr>
              <a:t>class</a:t>
            </a:r>
            <a:r>
              <a:rPr lang="tr-TR" sz="1000" dirty="0">
                <a:solidFill>
                  <a:schemeClr val="tx1"/>
                </a:solidFill>
              </a:rPr>
              <a:t> </a:t>
            </a:r>
            <a:r>
              <a:rPr lang="tr-TR" sz="1000" dirty="0" err="1">
                <a:solidFill>
                  <a:schemeClr val="tx1"/>
                </a:solidFill>
              </a:rPr>
              <a:t>human</a:t>
            </a:r>
            <a:r>
              <a:rPr lang="tr-TR" sz="1000" dirty="0">
                <a:solidFill>
                  <a:schemeClr val="tx1"/>
                </a:solidFill>
              </a:rPr>
              <a:t> {</a:t>
            </a:r>
          </a:p>
          <a:p>
            <a:r>
              <a:rPr lang="tr-TR" sz="1000" dirty="0" err="1">
                <a:solidFill>
                  <a:schemeClr val="tx1"/>
                </a:solidFill>
              </a:rPr>
              <a:t>private</a:t>
            </a:r>
            <a:r>
              <a:rPr lang="tr-TR" sz="1000" dirty="0">
                <a:solidFill>
                  <a:schemeClr val="tx1"/>
                </a:solidFill>
              </a:rPr>
              <a:t>:</a:t>
            </a:r>
          </a:p>
          <a:p>
            <a:r>
              <a:rPr lang="tr-TR" sz="1000" dirty="0">
                <a:solidFill>
                  <a:schemeClr val="tx1"/>
                </a:solidFill>
              </a:rPr>
              <a:t>    </a:t>
            </a:r>
            <a:r>
              <a:rPr lang="tr-TR" sz="1000" dirty="0" err="1">
                <a:solidFill>
                  <a:schemeClr val="tx1"/>
                </a:solidFill>
              </a:rPr>
              <a:t>string</a:t>
            </a:r>
            <a:r>
              <a:rPr lang="tr-TR" sz="1000" dirty="0">
                <a:solidFill>
                  <a:schemeClr val="tx1"/>
                </a:solidFill>
              </a:rPr>
              <a:t> isim;</a:t>
            </a:r>
          </a:p>
          <a:p>
            <a:r>
              <a:rPr lang="tr-TR" sz="1000" dirty="0">
                <a:solidFill>
                  <a:schemeClr val="tx1"/>
                </a:solidFill>
              </a:rPr>
              <a:t>	</a:t>
            </a:r>
            <a:r>
              <a:rPr lang="tr-TR" sz="1000" dirty="0" err="1">
                <a:solidFill>
                  <a:schemeClr val="tx1"/>
                </a:solidFill>
              </a:rPr>
              <a:t>int</a:t>
            </a:r>
            <a:r>
              <a:rPr lang="tr-TR" sz="1000" dirty="0">
                <a:solidFill>
                  <a:schemeClr val="tx1"/>
                </a:solidFill>
              </a:rPr>
              <a:t> yas;</a:t>
            </a:r>
          </a:p>
          <a:p>
            <a:r>
              <a:rPr lang="tr-TR" sz="1000" dirty="0">
                <a:solidFill>
                  <a:schemeClr val="tx1"/>
                </a:solidFill>
              </a:rPr>
              <a:t>	</a:t>
            </a:r>
            <a:r>
              <a:rPr lang="tr-TR" sz="1000" dirty="0" err="1">
                <a:solidFill>
                  <a:schemeClr val="tx1"/>
                </a:solidFill>
              </a:rPr>
              <a:t>string</a:t>
            </a:r>
            <a:r>
              <a:rPr lang="tr-TR" sz="1000" dirty="0">
                <a:solidFill>
                  <a:schemeClr val="tx1"/>
                </a:solidFill>
              </a:rPr>
              <a:t> cinsiyet;</a:t>
            </a:r>
          </a:p>
          <a:p>
            <a:r>
              <a:rPr lang="tr-TR" sz="1000" dirty="0" err="1">
                <a:solidFill>
                  <a:schemeClr val="tx1"/>
                </a:solidFill>
              </a:rPr>
              <a:t>public</a:t>
            </a:r>
            <a:r>
              <a:rPr lang="tr-TR" sz="1000" dirty="0">
                <a:solidFill>
                  <a:schemeClr val="tx1"/>
                </a:solidFill>
              </a:rPr>
              <a:t>: </a:t>
            </a:r>
          </a:p>
          <a:p>
            <a:r>
              <a:rPr lang="tr-TR" sz="1000" dirty="0">
                <a:solidFill>
                  <a:schemeClr val="tx1"/>
                </a:solidFill>
              </a:rPr>
              <a:t>//Olası problemleri önlemek, işlemleri güvenilir ve kontrollü bir şekilde gerçekleştirmek için Set ve </a:t>
            </a:r>
            <a:r>
              <a:rPr lang="tr-TR" sz="1000" dirty="0" err="1">
                <a:solidFill>
                  <a:schemeClr val="tx1"/>
                </a:solidFill>
              </a:rPr>
              <a:t>Get</a:t>
            </a:r>
            <a:r>
              <a:rPr lang="tr-TR" sz="1000" dirty="0">
                <a:solidFill>
                  <a:schemeClr val="tx1"/>
                </a:solidFill>
              </a:rPr>
              <a:t> metotlarını kullanırız</a:t>
            </a:r>
          </a:p>
          <a:p>
            <a:r>
              <a:rPr lang="tr-TR" sz="1000" dirty="0">
                <a:solidFill>
                  <a:schemeClr val="tx1"/>
                </a:solidFill>
              </a:rPr>
              <a:t>	//Bir özelliğe atama yapılmak istenildiğinde o özelliğe ait SET metodu çalışır</a:t>
            </a:r>
          </a:p>
          <a:p>
            <a:r>
              <a:rPr lang="tr-TR" sz="1000" dirty="0">
                <a:solidFill>
                  <a:schemeClr val="tx1"/>
                </a:solidFill>
              </a:rPr>
              <a:t>	</a:t>
            </a:r>
            <a:r>
              <a:rPr lang="tr-TR" sz="1000" dirty="0" err="1">
                <a:solidFill>
                  <a:schemeClr val="tx1"/>
                </a:solidFill>
              </a:rPr>
              <a:t>void</a:t>
            </a:r>
            <a:r>
              <a:rPr lang="tr-TR" sz="1000" dirty="0">
                <a:solidFill>
                  <a:schemeClr val="tx1"/>
                </a:solidFill>
              </a:rPr>
              <a:t> </a:t>
            </a:r>
            <a:r>
              <a:rPr lang="tr-TR" sz="1000" dirty="0" err="1">
                <a:solidFill>
                  <a:schemeClr val="tx1"/>
                </a:solidFill>
              </a:rPr>
              <a:t>setName</a:t>
            </a:r>
            <a:r>
              <a:rPr lang="tr-TR" sz="1000" dirty="0">
                <a:solidFill>
                  <a:schemeClr val="tx1"/>
                </a:solidFill>
              </a:rPr>
              <a:t>(</a:t>
            </a:r>
            <a:r>
              <a:rPr lang="tr-TR" sz="1000" dirty="0" err="1">
                <a:solidFill>
                  <a:schemeClr val="tx1"/>
                </a:solidFill>
              </a:rPr>
              <a:t>string</a:t>
            </a:r>
            <a:r>
              <a:rPr lang="tr-TR" sz="1000" dirty="0">
                <a:solidFill>
                  <a:schemeClr val="tx1"/>
                </a:solidFill>
              </a:rPr>
              <a:t> name) {</a:t>
            </a:r>
          </a:p>
          <a:p>
            <a:r>
              <a:rPr lang="tr-TR" sz="1000" dirty="0">
                <a:solidFill>
                  <a:schemeClr val="tx1"/>
                </a:solidFill>
              </a:rPr>
              <a:t>	isim = name;</a:t>
            </a:r>
          </a:p>
          <a:p>
            <a:r>
              <a:rPr lang="tr-TR" sz="1000" dirty="0">
                <a:solidFill>
                  <a:schemeClr val="tx1"/>
                </a:solidFill>
              </a:rPr>
              <a:t>	}</a:t>
            </a:r>
          </a:p>
          <a:p>
            <a:r>
              <a:rPr lang="tr-TR" sz="1000" dirty="0">
                <a:solidFill>
                  <a:schemeClr val="tx1"/>
                </a:solidFill>
              </a:rPr>
              <a:t> 	</a:t>
            </a:r>
            <a:r>
              <a:rPr lang="tr-TR" sz="1000" dirty="0" err="1">
                <a:solidFill>
                  <a:schemeClr val="tx1"/>
                </a:solidFill>
              </a:rPr>
              <a:t>void</a:t>
            </a:r>
            <a:r>
              <a:rPr lang="tr-TR" sz="1000" dirty="0">
                <a:solidFill>
                  <a:schemeClr val="tx1"/>
                </a:solidFill>
              </a:rPr>
              <a:t> </a:t>
            </a:r>
            <a:r>
              <a:rPr lang="tr-TR" sz="1000" dirty="0" err="1">
                <a:solidFill>
                  <a:schemeClr val="tx1"/>
                </a:solidFill>
              </a:rPr>
              <a:t>setAge</a:t>
            </a:r>
            <a:r>
              <a:rPr lang="tr-TR" sz="1000" dirty="0">
                <a:solidFill>
                  <a:schemeClr val="tx1"/>
                </a:solidFill>
              </a:rPr>
              <a:t>(</a:t>
            </a:r>
            <a:r>
              <a:rPr lang="tr-TR" sz="1000" dirty="0" err="1">
                <a:solidFill>
                  <a:schemeClr val="tx1"/>
                </a:solidFill>
              </a:rPr>
              <a:t>int</a:t>
            </a:r>
            <a:r>
              <a:rPr lang="tr-TR" sz="1000" dirty="0">
                <a:solidFill>
                  <a:schemeClr val="tx1"/>
                </a:solidFill>
              </a:rPr>
              <a:t> </a:t>
            </a:r>
            <a:r>
              <a:rPr lang="tr-TR" sz="1000" dirty="0" err="1">
                <a:solidFill>
                  <a:schemeClr val="tx1"/>
                </a:solidFill>
              </a:rPr>
              <a:t>age</a:t>
            </a:r>
            <a:r>
              <a:rPr lang="tr-TR" sz="1000" dirty="0">
                <a:solidFill>
                  <a:schemeClr val="tx1"/>
                </a:solidFill>
              </a:rPr>
              <a:t>) {</a:t>
            </a:r>
          </a:p>
          <a:p>
            <a:r>
              <a:rPr lang="tr-TR" sz="1000" dirty="0">
                <a:solidFill>
                  <a:schemeClr val="tx1"/>
                </a:solidFill>
              </a:rPr>
              <a:t> 	 yas = </a:t>
            </a:r>
            <a:r>
              <a:rPr lang="tr-TR" sz="1000" dirty="0" err="1">
                <a:solidFill>
                  <a:schemeClr val="tx1"/>
                </a:solidFill>
              </a:rPr>
              <a:t>age</a:t>
            </a:r>
            <a:r>
              <a:rPr lang="tr-TR" sz="1000" dirty="0">
                <a:solidFill>
                  <a:schemeClr val="tx1"/>
                </a:solidFill>
              </a:rPr>
              <a:t>;</a:t>
            </a:r>
          </a:p>
          <a:p>
            <a:r>
              <a:rPr lang="tr-TR" sz="1000" dirty="0">
                <a:solidFill>
                  <a:schemeClr val="tx1"/>
                </a:solidFill>
              </a:rPr>
              <a:t> 	}</a:t>
            </a:r>
          </a:p>
          <a:p>
            <a:r>
              <a:rPr lang="tr-TR" sz="1000" dirty="0">
                <a:solidFill>
                  <a:schemeClr val="tx1"/>
                </a:solidFill>
              </a:rPr>
              <a:t>	</a:t>
            </a:r>
            <a:r>
              <a:rPr lang="tr-TR" sz="1000" dirty="0" err="1">
                <a:solidFill>
                  <a:schemeClr val="tx1"/>
                </a:solidFill>
              </a:rPr>
              <a:t>void</a:t>
            </a:r>
            <a:r>
              <a:rPr lang="tr-TR" sz="1000" dirty="0">
                <a:solidFill>
                  <a:schemeClr val="tx1"/>
                </a:solidFill>
              </a:rPr>
              <a:t> </a:t>
            </a:r>
            <a:r>
              <a:rPr lang="tr-TR" sz="1000" dirty="0" err="1">
                <a:solidFill>
                  <a:schemeClr val="tx1"/>
                </a:solidFill>
              </a:rPr>
              <a:t>setGender</a:t>
            </a:r>
            <a:r>
              <a:rPr lang="tr-TR" sz="1000" dirty="0">
                <a:solidFill>
                  <a:schemeClr val="tx1"/>
                </a:solidFill>
              </a:rPr>
              <a:t>(</a:t>
            </a:r>
            <a:r>
              <a:rPr lang="tr-TR" sz="1000" dirty="0" err="1">
                <a:solidFill>
                  <a:schemeClr val="tx1"/>
                </a:solidFill>
              </a:rPr>
              <a:t>string</a:t>
            </a:r>
            <a:r>
              <a:rPr lang="tr-TR" sz="1000" dirty="0">
                <a:solidFill>
                  <a:schemeClr val="tx1"/>
                </a:solidFill>
              </a:rPr>
              <a:t> </a:t>
            </a:r>
            <a:r>
              <a:rPr lang="tr-TR" sz="1000" dirty="0" err="1">
                <a:solidFill>
                  <a:schemeClr val="tx1"/>
                </a:solidFill>
              </a:rPr>
              <a:t>gender</a:t>
            </a:r>
            <a:r>
              <a:rPr lang="tr-TR" sz="1000" dirty="0">
                <a:solidFill>
                  <a:schemeClr val="tx1"/>
                </a:solidFill>
              </a:rPr>
              <a:t>) {</a:t>
            </a:r>
          </a:p>
          <a:p>
            <a:r>
              <a:rPr lang="tr-TR" sz="1000" dirty="0">
                <a:solidFill>
                  <a:schemeClr val="tx1"/>
                </a:solidFill>
              </a:rPr>
              <a:t>	cinsiyet = </a:t>
            </a:r>
            <a:r>
              <a:rPr lang="tr-TR" sz="1000" dirty="0" err="1">
                <a:solidFill>
                  <a:schemeClr val="tx1"/>
                </a:solidFill>
              </a:rPr>
              <a:t>gender</a:t>
            </a:r>
            <a:r>
              <a:rPr lang="tr-TR" sz="1000" dirty="0">
                <a:solidFill>
                  <a:schemeClr val="tx1"/>
                </a:solidFill>
              </a:rPr>
              <a:t>;</a:t>
            </a:r>
          </a:p>
          <a:p>
            <a:r>
              <a:rPr lang="tr-TR" sz="1000" dirty="0">
                <a:solidFill>
                  <a:schemeClr val="tx1"/>
                </a:solidFill>
              </a:rPr>
              <a:t>		}</a:t>
            </a:r>
          </a:p>
          <a:p>
            <a:r>
              <a:rPr lang="tr-TR" sz="1000" dirty="0">
                <a:solidFill>
                  <a:schemeClr val="tx1"/>
                </a:solidFill>
              </a:rPr>
              <a:t>	//Bir özelliğin değeri okunmak istenildiğinde o özelliğe ait GET metodu çalışır.	</a:t>
            </a:r>
          </a:p>
          <a:p>
            <a:r>
              <a:rPr lang="tr-TR" sz="1000" dirty="0">
                <a:solidFill>
                  <a:schemeClr val="tx1"/>
                </a:solidFill>
              </a:rPr>
              <a:t>	</a:t>
            </a:r>
            <a:r>
              <a:rPr lang="tr-TR" sz="1000" dirty="0" err="1">
                <a:solidFill>
                  <a:schemeClr val="tx1"/>
                </a:solidFill>
              </a:rPr>
              <a:t>string</a:t>
            </a:r>
            <a:r>
              <a:rPr lang="tr-TR" sz="1000" dirty="0">
                <a:solidFill>
                  <a:schemeClr val="tx1"/>
                </a:solidFill>
              </a:rPr>
              <a:t> </a:t>
            </a:r>
            <a:r>
              <a:rPr lang="tr-TR" sz="1000" dirty="0" err="1">
                <a:solidFill>
                  <a:schemeClr val="tx1"/>
                </a:solidFill>
              </a:rPr>
              <a:t>getName</a:t>
            </a:r>
            <a:r>
              <a:rPr lang="tr-TR" sz="1000" dirty="0">
                <a:solidFill>
                  <a:schemeClr val="tx1"/>
                </a:solidFill>
              </a:rPr>
              <a:t>() {</a:t>
            </a:r>
          </a:p>
          <a:p>
            <a:r>
              <a:rPr lang="tr-TR" sz="1000" dirty="0">
                <a:solidFill>
                  <a:schemeClr val="tx1"/>
                </a:solidFill>
              </a:rPr>
              <a:t>		</a:t>
            </a:r>
            <a:r>
              <a:rPr lang="tr-TR" sz="1000" dirty="0" err="1">
                <a:solidFill>
                  <a:schemeClr val="tx1"/>
                </a:solidFill>
              </a:rPr>
              <a:t>return</a:t>
            </a:r>
            <a:r>
              <a:rPr lang="tr-TR" sz="1000" dirty="0">
                <a:solidFill>
                  <a:schemeClr val="tx1"/>
                </a:solidFill>
              </a:rPr>
              <a:t> isim;    </a:t>
            </a:r>
          </a:p>
          <a:p>
            <a:r>
              <a:rPr lang="tr-TR" sz="1000" dirty="0">
                <a:solidFill>
                  <a:schemeClr val="tx1"/>
                </a:solidFill>
              </a:rPr>
              <a:t>		}</a:t>
            </a:r>
          </a:p>
          <a:p>
            <a:r>
              <a:rPr lang="tr-TR" sz="1000" dirty="0">
                <a:solidFill>
                  <a:schemeClr val="tx1"/>
                </a:solidFill>
              </a:rPr>
              <a:t>	</a:t>
            </a:r>
            <a:r>
              <a:rPr lang="tr-TR" sz="1000" dirty="0" err="1">
                <a:solidFill>
                  <a:schemeClr val="tx1"/>
                </a:solidFill>
              </a:rPr>
              <a:t>int</a:t>
            </a:r>
            <a:r>
              <a:rPr lang="tr-TR" sz="1000" dirty="0">
                <a:solidFill>
                  <a:schemeClr val="tx1"/>
                </a:solidFill>
              </a:rPr>
              <a:t> </a:t>
            </a:r>
            <a:r>
              <a:rPr lang="tr-TR" sz="1000" dirty="0" err="1">
                <a:solidFill>
                  <a:schemeClr val="tx1"/>
                </a:solidFill>
              </a:rPr>
              <a:t>getAge</a:t>
            </a:r>
            <a:r>
              <a:rPr lang="tr-TR" sz="1000" dirty="0">
                <a:solidFill>
                  <a:schemeClr val="tx1"/>
                </a:solidFill>
              </a:rPr>
              <a:t>() {</a:t>
            </a:r>
          </a:p>
          <a:p>
            <a:r>
              <a:rPr lang="tr-TR" sz="1000" dirty="0">
                <a:solidFill>
                  <a:schemeClr val="tx1"/>
                </a:solidFill>
              </a:rPr>
              <a:t>		</a:t>
            </a:r>
            <a:r>
              <a:rPr lang="tr-TR" sz="1000" dirty="0" err="1">
                <a:solidFill>
                  <a:schemeClr val="tx1"/>
                </a:solidFill>
              </a:rPr>
              <a:t>return</a:t>
            </a:r>
            <a:r>
              <a:rPr lang="tr-TR" sz="1000" dirty="0">
                <a:solidFill>
                  <a:schemeClr val="tx1"/>
                </a:solidFill>
              </a:rPr>
              <a:t> yas;   </a:t>
            </a:r>
          </a:p>
          <a:p>
            <a:r>
              <a:rPr lang="tr-TR" sz="1000" dirty="0">
                <a:solidFill>
                  <a:schemeClr val="tx1"/>
                </a:solidFill>
              </a:rPr>
              <a:t>	 }    </a:t>
            </a:r>
          </a:p>
          <a:p>
            <a:r>
              <a:rPr lang="tr-TR" sz="1000" dirty="0">
                <a:solidFill>
                  <a:schemeClr val="tx1"/>
                </a:solidFill>
              </a:rPr>
              <a:t>	</a:t>
            </a:r>
            <a:r>
              <a:rPr lang="tr-TR" sz="1000" dirty="0" err="1">
                <a:solidFill>
                  <a:schemeClr val="tx1"/>
                </a:solidFill>
              </a:rPr>
              <a:t>string</a:t>
            </a:r>
            <a:r>
              <a:rPr lang="tr-TR" sz="1000" dirty="0">
                <a:solidFill>
                  <a:schemeClr val="tx1"/>
                </a:solidFill>
              </a:rPr>
              <a:t> </a:t>
            </a:r>
            <a:r>
              <a:rPr lang="tr-TR" sz="1000" dirty="0" err="1">
                <a:solidFill>
                  <a:schemeClr val="tx1"/>
                </a:solidFill>
              </a:rPr>
              <a:t>getGender</a:t>
            </a:r>
            <a:r>
              <a:rPr lang="tr-TR" sz="1000" dirty="0">
                <a:solidFill>
                  <a:schemeClr val="tx1"/>
                </a:solidFill>
              </a:rPr>
              <a:t>() {</a:t>
            </a:r>
          </a:p>
          <a:p>
            <a:r>
              <a:rPr lang="tr-TR" sz="1000" dirty="0">
                <a:solidFill>
                  <a:schemeClr val="tx1"/>
                </a:solidFill>
              </a:rPr>
              <a:t>	</a:t>
            </a:r>
            <a:r>
              <a:rPr lang="tr-TR" sz="1000" dirty="0" err="1">
                <a:solidFill>
                  <a:schemeClr val="tx1"/>
                </a:solidFill>
              </a:rPr>
              <a:t>return</a:t>
            </a:r>
            <a:r>
              <a:rPr lang="tr-TR" sz="1000" dirty="0">
                <a:solidFill>
                  <a:schemeClr val="tx1"/>
                </a:solidFill>
              </a:rPr>
              <a:t> cinsiyet;</a:t>
            </a:r>
          </a:p>
          <a:p>
            <a:r>
              <a:rPr lang="tr-TR" sz="1000" dirty="0">
                <a:solidFill>
                  <a:schemeClr val="tx1"/>
                </a:solidFill>
              </a:rPr>
              <a:t>	 }</a:t>
            </a:r>
          </a:p>
          <a:p>
            <a:r>
              <a:rPr lang="tr-TR" sz="1000" dirty="0">
                <a:solidFill>
                  <a:schemeClr val="tx1"/>
                </a:solidFill>
              </a:rPr>
              <a:t> };		 </a:t>
            </a:r>
          </a:p>
          <a:p>
            <a:r>
              <a:rPr lang="tr-TR" sz="1000" dirty="0">
                <a:solidFill>
                  <a:schemeClr val="tx1"/>
                </a:solidFill>
              </a:rPr>
              <a:t>	</a:t>
            </a:r>
            <a:r>
              <a:rPr lang="tr-TR" sz="1000" dirty="0" err="1">
                <a:solidFill>
                  <a:schemeClr val="tx1"/>
                </a:solidFill>
              </a:rPr>
              <a:t>int</a:t>
            </a:r>
            <a:r>
              <a:rPr lang="tr-TR" sz="1000" dirty="0">
                <a:solidFill>
                  <a:schemeClr val="tx1"/>
                </a:solidFill>
              </a:rPr>
              <a:t> main() {</a:t>
            </a:r>
          </a:p>
          <a:p>
            <a:r>
              <a:rPr lang="tr-TR" sz="1000" dirty="0">
                <a:solidFill>
                  <a:schemeClr val="tx1"/>
                </a:solidFill>
              </a:rPr>
              <a:t>		 </a:t>
            </a:r>
            <a:r>
              <a:rPr lang="tr-TR" sz="1000" dirty="0" err="1">
                <a:solidFill>
                  <a:schemeClr val="tx1"/>
                </a:solidFill>
              </a:rPr>
              <a:t>human</a:t>
            </a:r>
            <a:r>
              <a:rPr lang="tr-TR" sz="1000" dirty="0">
                <a:solidFill>
                  <a:schemeClr val="tx1"/>
                </a:solidFill>
              </a:rPr>
              <a:t> Abdullah;</a:t>
            </a:r>
          </a:p>
          <a:p>
            <a:r>
              <a:rPr lang="tr-TR" sz="1000" dirty="0">
                <a:solidFill>
                  <a:schemeClr val="tx1"/>
                </a:solidFill>
              </a:rPr>
              <a:t>		 </a:t>
            </a:r>
            <a:r>
              <a:rPr lang="tr-TR" sz="1000" dirty="0" err="1">
                <a:solidFill>
                  <a:schemeClr val="tx1"/>
                </a:solidFill>
              </a:rPr>
              <a:t>Abdullah.setName</a:t>
            </a:r>
            <a:r>
              <a:rPr lang="tr-TR" sz="1000" dirty="0">
                <a:solidFill>
                  <a:schemeClr val="tx1"/>
                </a:solidFill>
              </a:rPr>
              <a:t>("Abdullah");</a:t>
            </a:r>
          </a:p>
          <a:p>
            <a:r>
              <a:rPr lang="tr-TR" sz="1000" dirty="0">
                <a:solidFill>
                  <a:schemeClr val="tx1"/>
                </a:solidFill>
              </a:rPr>
              <a:t>		 </a:t>
            </a:r>
            <a:r>
              <a:rPr lang="tr-TR" sz="1000" dirty="0" err="1">
                <a:solidFill>
                  <a:schemeClr val="tx1"/>
                </a:solidFill>
              </a:rPr>
              <a:t>Abdullah.setAge</a:t>
            </a:r>
            <a:r>
              <a:rPr lang="tr-TR" sz="1000" dirty="0">
                <a:solidFill>
                  <a:schemeClr val="tx1"/>
                </a:solidFill>
              </a:rPr>
              <a:t>(20);</a:t>
            </a:r>
          </a:p>
          <a:p>
            <a:r>
              <a:rPr lang="tr-TR" sz="1000" dirty="0">
                <a:solidFill>
                  <a:schemeClr val="tx1"/>
                </a:solidFill>
              </a:rPr>
              <a:t>		 </a:t>
            </a:r>
            <a:r>
              <a:rPr lang="tr-TR" sz="1000" dirty="0" err="1">
                <a:solidFill>
                  <a:schemeClr val="tx1"/>
                </a:solidFill>
              </a:rPr>
              <a:t>Abdullah.setGender</a:t>
            </a:r>
            <a:r>
              <a:rPr lang="tr-TR" sz="1000" dirty="0">
                <a:solidFill>
                  <a:schemeClr val="tx1"/>
                </a:solidFill>
              </a:rPr>
              <a:t>("erkek");</a:t>
            </a:r>
          </a:p>
          <a:p>
            <a:r>
              <a:rPr lang="tr-TR" sz="1000" dirty="0">
                <a:solidFill>
                  <a:schemeClr val="tx1"/>
                </a:solidFill>
              </a:rPr>
              <a:t>		 </a:t>
            </a:r>
          </a:p>
          <a:p>
            <a:r>
              <a:rPr lang="tr-TR" sz="1000" dirty="0">
                <a:solidFill>
                  <a:schemeClr val="tx1"/>
                </a:solidFill>
              </a:rPr>
              <a:t>		 </a:t>
            </a:r>
            <a:r>
              <a:rPr lang="tr-TR" sz="1000" dirty="0" err="1">
                <a:solidFill>
                  <a:schemeClr val="tx1"/>
                </a:solidFill>
              </a:rPr>
              <a:t>cout</a:t>
            </a:r>
            <a:r>
              <a:rPr lang="tr-TR" sz="1000" dirty="0">
                <a:solidFill>
                  <a:schemeClr val="tx1"/>
                </a:solidFill>
              </a:rPr>
              <a:t> &lt;&lt; " </a:t>
            </a:r>
            <a:r>
              <a:rPr lang="tr-TR" sz="1000" dirty="0" err="1">
                <a:solidFill>
                  <a:schemeClr val="tx1"/>
                </a:solidFill>
              </a:rPr>
              <a:t>Isim</a:t>
            </a:r>
            <a:r>
              <a:rPr lang="tr-TR" sz="1000" dirty="0">
                <a:solidFill>
                  <a:schemeClr val="tx1"/>
                </a:solidFill>
              </a:rPr>
              <a:t> = " &lt;&lt; </a:t>
            </a:r>
            <a:r>
              <a:rPr lang="tr-TR" sz="1000" dirty="0" err="1">
                <a:solidFill>
                  <a:schemeClr val="tx1"/>
                </a:solidFill>
              </a:rPr>
              <a:t>Abdullah.getName</a:t>
            </a:r>
            <a:r>
              <a:rPr lang="tr-TR" sz="1000" dirty="0">
                <a:solidFill>
                  <a:schemeClr val="tx1"/>
                </a:solidFill>
              </a:rPr>
              <a:t>() &lt;&lt; </a:t>
            </a:r>
            <a:r>
              <a:rPr lang="tr-TR" sz="1000" dirty="0" err="1">
                <a:solidFill>
                  <a:schemeClr val="tx1"/>
                </a:solidFill>
              </a:rPr>
              <a:t>endl</a:t>
            </a:r>
            <a:r>
              <a:rPr lang="tr-TR" sz="1000" dirty="0">
                <a:solidFill>
                  <a:schemeClr val="tx1"/>
                </a:solidFill>
              </a:rPr>
              <a:t>;</a:t>
            </a:r>
          </a:p>
          <a:p>
            <a:r>
              <a:rPr lang="tr-TR" sz="1000" dirty="0">
                <a:solidFill>
                  <a:schemeClr val="tx1"/>
                </a:solidFill>
              </a:rPr>
              <a:t>		 </a:t>
            </a:r>
            <a:r>
              <a:rPr lang="tr-TR" sz="1000" dirty="0" err="1">
                <a:solidFill>
                  <a:schemeClr val="tx1"/>
                </a:solidFill>
              </a:rPr>
              <a:t>cout</a:t>
            </a:r>
            <a:r>
              <a:rPr lang="tr-TR" sz="1000" dirty="0">
                <a:solidFill>
                  <a:schemeClr val="tx1"/>
                </a:solidFill>
              </a:rPr>
              <a:t> &lt;&lt; " yas = " &lt;&lt; </a:t>
            </a:r>
            <a:r>
              <a:rPr lang="tr-TR" sz="1000" dirty="0" err="1">
                <a:solidFill>
                  <a:schemeClr val="tx1"/>
                </a:solidFill>
              </a:rPr>
              <a:t>Abdullah.getAge</a:t>
            </a:r>
            <a:r>
              <a:rPr lang="tr-TR" sz="1000" dirty="0">
                <a:solidFill>
                  <a:schemeClr val="tx1"/>
                </a:solidFill>
              </a:rPr>
              <a:t>() &lt;&lt; </a:t>
            </a:r>
            <a:r>
              <a:rPr lang="tr-TR" sz="1000" dirty="0" err="1">
                <a:solidFill>
                  <a:schemeClr val="tx1"/>
                </a:solidFill>
              </a:rPr>
              <a:t>endl</a:t>
            </a:r>
            <a:r>
              <a:rPr lang="tr-TR" sz="1000" dirty="0">
                <a:solidFill>
                  <a:schemeClr val="tx1"/>
                </a:solidFill>
              </a:rPr>
              <a:t>;</a:t>
            </a:r>
          </a:p>
          <a:p>
            <a:r>
              <a:rPr lang="tr-TR" sz="1000" dirty="0">
                <a:solidFill>
                  <a:schemeClr val="tx1"/>
                </a:solidFill>
              </a:rPr>
              <a:t>		 </a:t>
            </a:r>
            <a:r>
              <a:rPr lang="tr-TR" sz="1000" dirty="0" err="1">
                <a:solidFill>
                  <a:schemeClr val="tx1"/>
                </a:solidFill>
              </a:rPr>
              <a:t>cout</a:t>
            </a:r>
            <a:r>
              <a:rPr lang="tr-TR" sz="1000" dirty="0">
                <a:solidFill>
                  <a:schemeClr val="tx1"/>
                </a:solidFill>
              </a:rPr>
              <a:t> &lt;&lt; " cinsiyet = " &lt;&lt; </a:t>
            </a:r>
            <a:r>
              <a:rPr lang="tr-TR" sz="1000" dirty="0" err="1">
                <a:solidFill>
                  <a:schemeClr val="tx1"/>
                </a:solidFill>
              </a:rPr>
              <a:t>Abdullah.getGender</a:t>
            </a:r>
            <a:r>
              <a:rPr lang="tr-TR" sz="1000" dirty="0">
                <a:solidFill>
                  <a:schemeClr val="tx1"/>
                </a:solidFill>
              </a:rPr>
              <a:t>() &lt;&lt; </a:t>
            </a:r>
            <a:r>
              <a:rPr lang="tr-TR" sz="1000" dirty="0" err="1">
                <a:solidFill>
                  <a:schemeClr val="tx1"/>
                </a:solidFill>
              </a:rPr>
              <a:t>endl</a:t>
            </a:r>
            <a:r>
              <a:rPr lang="tr-TR" sz="1000" dirty="0">
                <a:solidFill>
                  <a:schemeClr val="tx1"/>
                </a:solidFill>
              </a:rPr>
              <a:t>;</a:t>
            </a:r>
          </a:p>
          <a:p>
            <a:r>
              <a:rPr lang="tr-TR" sz="1000" dirty="0">
                <a:solidFill>
                  <a:schemeClr val="tx1"/>
                </a:solidFill>
              </a:rPr>
              <a:t>		 </a:t>
            </a:r>
            <a:r>
              <a:rPr lang="tr-TR" sz="1000" dirty="0" err="1">
                <a:solidFill>
                  <a:schemeClr val="tx1"/>
                </a:solidFill>
              </a:rPr>
              <a:t>cout</a:t>
            </a:r>
            <a:r>
              <a:rPr lang="tr-TR" sz="1000" dirty="0">
                <a:solidFill>
                  <a:schemeClr val="tx1"/>
                </a:solidFill>
              </a:rPr>
              <a:t> &lt;&lt; "\n";</a:t>
            </a:r>
          </a:p>
          <a:p>
            <a:r>
              <a:rPr lang="tr-TR" sz="1000" dirty="0">
                <a:solidFill>
                  <a:schemeClr val="tx1"/>
                </a:solidFill>
              </a:rPr>
              <a:t>		 </a:t>
            </a:r>
            <a:r>
              <a:rPr lang="tr-TR" sz="1000" dirty="0" err="1">
                <a:solidFill>
                  <a:schemeClr val="tx1"/>
                </a:solidFill>
              </a:rPr>
              <a:t>return</a:t>
            </a:r>
            <a:r>
              <a:rPr lang="tr-TR" sz="1000" dirty="0">
                <a:solidFill>
                  <a:schemeClr val="tx1"/>
                </a:solidFill>
              </a:rPr>
              <a:t> 0;</a:t>
            </a:r>
          </a:p>
          <a:p>
            <a:r>
              <a:rPr lang="tr-TR" sz="1000" dirty="0">
                <a:solidFill>
                  <a:schemeClr val="tx1"/>
                </a:solidFill>
              </a:rPr>
              <a:t>		 }</a:t>
            </a:r>
          </a:p>
          <a:p>
            <a:r>
              <a:rPr lang="tr-TR" sz="1000" dirty="0">
                <a:solidFill>
                  <a:schemeClr val="tx1"/>
                </a:solidFill>
              </a:rPr>
              <a:t>		 </a:t>
            </a:r>
          </a:p>
          <a:p>
            <a:r>
              <a:rPr lang="tr-TR" sz="1000" dirty="0">
                <a:solidFill>
                  <a:schemeClr val="tx1"/>
                </a:solidFill>
              </a:rPr>
              <a:t>	</a:t>
            </a:r>
          </a:p>
        </p:txBody>
      </p:sp>
    </p:spTree>
    <p:extLst>
      <p:ext uri="{BB962C8B-B14F-4D97-AF65-F5344CB8AC3E}">
        <p14:creationId xmlns:p14="http://schemas.microsoft.com/office/powerpoint/2010/main" val="210459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0738E3-934C-DB1D-86C6-7C3351044E79}"/>
              </a:ext>
            </a:extLst>
          </p:cNvPr>
          <p:cNvSpPr>
            <a:spLocks noGrp="1"/>
          </p:cNvSpPr>
          <p:nvPr>
            <p:ph type="title"/>
          </p:nvPr>
        </p:nvSpPr>
        <p:spPr>
          <a:xfrm>
            <a:off x="760412" y="342900"/>
            <a:ext cx="8534400" cy="1507067"/>
          </a:xfrm>
        </p:spPr>
        <p:txBody>
          <a:bodyPr>
            <a:normAutofit fontScale="90000"/>
          </a:bodyPr>
          <a:lstStyle/>
          <a:p>
            <a:r>
              <a:rPr lang="tr-TR" sz="4800" b="1" i="0" dirty="0" err="1">
                <a:solidFill>
                  <a:schemeClr val="tx1"/>
                </a:solidFill>
                <a:effectLst/>
                <a:latin typeface="Söhne"/>
              </a:rPr>
              <a:t>Polymorphism</a:t>
            </a:r>
            <a:r>
              <a:rPr lang="tr-TR" sz="4800" b="1" i="0" dirty="0">
                <a:solidFill>
                  <a:schemeClr val="tx1"/>
                </a:solidFill>
                <a:effectLst/>
                <a:latin typeface="Söhne"/>
              </a:rPr>
              <a:t> (Çok Biçimcilik):</a:t>
            </a:r>
            <a:endParaRPr lang="tr-TR" dirty="0"/>
          </a:p>
        </p:txBody>
      </p:sp>
      <p:sp>
        <p:nvSpPr>
          <p:cNvPr id="3" name="İçerik Yer Tutucusu 2">
            <a:extLst>
              <a:ext uri="{FF2B5EF4-FFF2-40B4-BE49-F238E27FC236}">
                <a16:creationId xmlns:a16="http://schemas.microsoft.com/office/drawing/2014/main" id="{69244144-9A91-CB3E-CE8B-EE8A3F121470}"/>
              </a:ext>
            </a:extLst>
          </p:cNvPr>
          <p:cNvSpPr>
            <a:spLocks noGrp="1"/>
          </p:cNvSpPr>
          <p:nvPr>
            <p:ph idx="1"/>
          </p:nvPr>
        </p:nvSpPr>
        <p:spPr>
          <a:xfrm>
            <a:off x="760412" y="1781175"/>
            <a:ext cx="8534400" cy="3615267"/>
          </a:xfrm>
        </p:spPr>
        <p:txBody>
          <a:bodyPr/>
          <a:lstStyle/>
          <a:p>
            <a:endParaRPr lang="tr-TR" sz="2500" b="0" i="0" dirty="0">
              <a:solidFill>
                <a:schemeClr val="tx1"/>
              </a:solidFill>
              <a:effectLst/>
              <a:latin typeface="Söhne"/>
            </a:endParaRPr>
          </a:p>
          <a:p>
            <a:r>
              <a:rPr lang="tr-TR" sz="2500" b="0" i="0" dirty="0">
                <a:solidFill>
                  <a:schemeClr val="tx1"/>
                </a:solidFill>
                <a:effectLst/>
                <a:latin typeface="Söhne"/>
              </a:rPr>
              <a:t>Polimorfizm, nesne yönelimli programlama (OOP) paradigmalarından biridir ve aynı isme sahip ancak farklı davranışlara sahip fonksiyonların, </a:t>
            </a:r>
            <a:r>
              <a:rPr lang="tr-TR" sz="2500" b="0" i="0" dirty="0" err="1">
                <a:solidFill>
                  <a:schemeClr val="tx1"/>
                </a:solidFill>
                <a:effectLst/>
                <a:latin typeface="Söhne"/>
              </a:rPr>
              <a:t>metodların</a:t>
            </a:r>
            <a:r>
              <a:rPr lang="tr-TR" sz="2500" b="0" i="0" dirty="0">
                <a:solidFill>
                  <a:schemeClr val="tx1"/>
                </a:solidFill>
                <a:effectLst/>
                <a:latin typeface="Söhne"/>
              </a:rPr>
              <a:t> veya operatörlerin aynı sınıf içinde veya sınıflar arasında kullanılabilmesini ifade eder. Polimorfizm, programlamanın esneklik, genişletilebilirlik ve sürdürülebilirlik gibi temel prensiplerini destekler.</a:t>
            </a:r>
          </a:p>
          <a:p>
            <a:endParaRPr lang="tr-TR" dirty="0">
              <a:solidFill>
                <a:schemeClr val="tx1"/>
              </a:solidFill>
            </a:endParaRPr>
          </a:p>
          <a:p>
            <a:endParaRPr lang="tr-TR" dirty="0">
              <a:solidFill>
                <a:schemeClr val="tx1"/>
              </a:solidFill>
            </a:endParaRPr>
          </a:p>
        </p:txBody>
      </p:sp>
    </p:spTree>
    <p:extLst>
      <p:ext uri="{BB962C8B-B14F-4D97-AF65-F5344CB8AC3E}">
        <p14:creationId xmlns:p14="http://schemas.microsoft.com/office/powerpoint/2010/main" val="3998584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8456808-109A-5CF1-72C0-46C20CE1EA8B}"/>
              </a:ext>
            </a:extLst>
          </p:cNvPr>
          <p:cNvSpPr>
            <a:spLocks noGrp="1"/>
          </p:cNvSpPr>
          <p:nvPr>
            <p:ph idx="1"/>
          </p:nvPr>
        </p:nvSpPr>
        <p:spPr>
          <a:xfrm>
            <a:off x="354563" y="391886"/>
            <a:ext cx="11159413" cy="5943600"/>
          </a:xfrm>
        </p:spPr>
        <p:txBody>
          <a:bodyPr numCol="2">
            <a:normAutofit fontScale="70000" lnSpcReduction="20000"/>
          </a:bodyPr>
          <a:lstStyle/>
          <a:p>
            <a:r>
              <a:rPr lang="tr-TR" dirty="0">
                <a:solidFill>
                  <a:schemeClr val="tx1"/>
                </a:solidFill>
              </a:rPr>
              <a:t>#include &lt;</a:t>
            </a:r>
            <a:r>
              <a:rPr lang="tr-TR" dirty="0" err="1">
                <a:solidFill>
                  <a:schemeClr val="tx1"/>
                </a:solidFill>
              </a:rPr>
              <a:t>iostream</a:t>
            </a:r>
            <a:r>
              <a:rPr lang="tr-TR" dirty="0">
                <a:solidFill>
                  <a:schemeClr val="tx1"/>
                </a:solidFill>
              </a:rPr>
              <a:t>&gt;</a:t>
            </a:r>
          </a:p>
          <a:p>
            <a:r>
              <a:rPr lang="tr-TR" dirty="0" err="1">
                <a:solidFill>
                  <a:schemeClr val="tx1"/>
                </a:solidFill>
              </a:rPr>
              <a:t>using</a:t>
            </a:r>
            <a:r>
              <a:rPr lang="tr-TR" dirty="0">
                <a:solidFill>
                  <a:schemeClr val="tx1"/>
                </a:solidFill>
              </a:rPr>
              <a:t> </a:t>
            </a:r>
            <a:r>
              <a:rPr lang="tr-TR" dirty="0" err="1">
                <a:solidFill>
                  <a:schemeClr val="tx1"/>
                </a:solidFill>
              </a:rPr>
              <a:t>namespace</a:t>
            </a:r>
            <a:r>
              <a:rPr lang="tr-TR" dirty="0">
                <a:solidFill>
                  <a:schemeClr val="tx1"/>
                </a:solidFill>
              </a:rPr>
              <a:t> </a:t>
            </a:r>
            <a:r>
              <a:rPr lang="tr-TR" dirty="0" err="1">
                <a:solidFill>
                  <a:schemeClr val="tx1"/>
                </a:solidFill>
              </a:rPr>
              <a:t>std</a:t>
            </a:r>
            <a:r>
              <a:rPr lang="tr-TR" dirty="0">
                <a:solidFill>
                  <a:schemeClr val="tx1"/>
                </a:solidFill>
              </a:rPr>
              <a:t>;</a:t>
            </a:r>
          </a:p>
          <a:p>
            <a:r>
              <a:rPr lang="tr-TR" dirty="0" err="1">
                <a:solidFill>
                  <a:schemeClr val="tx1"/>
                </a:solidFill>
              </a:rPr>
              <a:t>class</a:t>
            </a:r>
            <a:r>
              <a:rPr lang="tr-TR" dirty="0">
                <a:solidFill>
                  <a:schemeClr val="tx1"/>
                </a:solidFill>
              </a:rPr>
              <a:t> Sekil {</a:t>
            </a:r>
          </a:p>
          <a:p>
            <a:r>
              <a:rPr lang="tr-TR" dirty="0" err="1">
                <a:solidFill>
                  <a:schemeClr val="tx1"/>
                </a:solidFill>
              </a:rPr>
              <a:t>public</a:t>
            </a:r>
            <a:r>
              <a:rPr lang="tr-TR" dirty="0">
                <a:solidFill>
                  <a:schemeClr val="tx1"/>
                </a:solidFill>
              </a:rPr>
              <a:t>:</a:t>
            </a:r>
          </a:p>
          <a:p>
            <a:r>
              <a:rPr lang="tr-TR" dirty="0">
                <a:solidFill>
                  <a:schemeClr val="tx1"/>
                </a:solidFill>
              </a:rPr>
              <a:t>	</a:t>
            </a:r>
            <a:r>
              <a:rPr lang="tr-TR" dirty="0" err="1">
                <a:solidFill>
                  <a:schemeClr val="tx1"/>
                </a:solidFill>
              </a:rPr>
              <a:t>virtual</a:t>
            </a:r>
            <a:r>
              <a:rPr lang="tr-TR" dirty="0">
                <a:solidFill>
                  <a:schemeClr val="tx1"/>
                </a:solidFill>
              </a:rPr>
              <a:t> </a:t>
            </a:r>
            <a:r>
              <a:rPr lang="tr-TR" dirty="0" err="1">
                <a:solidFill>
                  <a:schemeClr val="tx1"/>
                </a:solidFill>
              </a:rPr>
              <a:t>void</a:t>
            </a:r>
            <a:r>
              <a:rPr lang="tr-TR" dirty="0">
                <a:solidFill>
                  <a:schemeClr val="tx1"/>
                </a:solidFill>
              </a:rPr>
              <a:t> </a:t>
            </a:r>
            <a:r>
              <a:rPr lang="tr-TR" dirty="0" err="1">
                <a:solidFill>
                  <a:schemeClr val="tx1"/>
                </a:solidFill>
              </a:rPr>
              <a:t>alanHesapla</a:t>
            </a:r>
            <a:r>
              <a:rPr lang="tr-TR" dirty="0">
                <a:solidFill>
                  <a:schemeClr val="tx1"/>
                </a:solidFill>
              </a:rPr>
              <a:t>() </a:t>
            </a:r>
          </a:p>
          <a:p>
            <a:r>
              <a:rPr lang="tr-TR" dirty="0">
                <a:solidFill>
                  <a:schemeClr val="tx1"/>
                </a:solidFill>
              </a:rPr>
              <a:t>	{</a:t>
            </a:r>
          </a:p>
          <a:p>
            <a:r>
              <a:rPr lang="tr-TR" dirty="0">
                <a:solidFill>
                  <a:schemeClr val="tx1"/>
                </a:solidFill>
              </a:rPr>
              <a:t>	 	</a:t>
            </a:r>
            <a:r>
              <a:rPr lang="tr-TR" dirty="0" err="1">
                <a:solidFill>
                  <a:schemeClr val="tx1"/>
                </a:solidFill>
              </a:rPr>
              <a:t>cout</a:t>
            </a:r>
            <a:r>
              <a:rPr lang="tr-TR" dirty="0">
                <a:solidFill>
                  <a:schemeClr val="tx1"/>
                </a:solidFill>
              </a:rPr>
              <a:t> &lt;&lt; "Sekil sınıfı alan hesaplaması." &lt;&lt; </a:t>
            </a:r>
            <a:r>
              <a:rPr lang="tr-TR" dirty="0" err="1">
                <a:solidFill>
                  <a:schemeClr val="tx1"/>
                </a:solidFill>
              </a:rPr>
              <a:t>endl</a:t>
            </a:r>
            <a:r>
              <a:rPr lang="tr-TR" dirty="0">
                <a:solidFill>
                  <a:schemeClr val="tx1"/>
                </a:solidFill>
              </a:rPr>
              <a:t>;</a:t>
            </a:r>
          </a:p>
          <a:p>
            <a:r>
              <a:rPr lang="tr-TR" dirty="0">
                <a:solidFill>
                  <a:schemeClr val="tx1"/>
                </a:solidFill>
              </a:rPr>
              <a:t>	}</a:t>
            </a:r>
          </a:p>
          <a:p>
            <a:r>
              <a:rPr lang="tr-TR" dirty="0">
                <a:solidFill>
                  <a:schemeClr val="tx1"/>
                </a:solidFill>
              </a:rPr>
              <a:t>	};</a:t>
            </a:r>
          </a:p>
          <a:p>
            <a:r>
              <a:rPr lang="tr-TR" dirty="0" err="1">
                <a:solidFill>
                  <a:schemeClr val="tx1"/>
                </a:solidFill>
              </a:rPr>
              <a:t>class</a:t>
            </a:r>
            <a:r>
              <a:rPr lang="tr-TR" dirty="0">
                <a:solidFill>
                  <a:schemeClr val="tx1"/>
                </a:solidFill>
              </a:rPr>
              <a:t> </a:t>
            </a:r>
            <a:r>
              <a:rPr lang="tr-TR" dirty="0" err="1">
                <a:solidFill>
                  <a:schemeClr val="tx1"/>
                </a:solidFill>
              </a:rPr>
              <a:t>Dikdortgen</a:t>
            </a:r>
            <a:r>
              <a:rPr lang="tr-TR" dirty="0">
                <a:solidFill>
                  <a:schemeClr val="tx1"/>
                </a:solidFill>
              </a:rPr>
              <a:t> : </a:t>
            </a:r>
            <a:r>
              <a:rPr lang="tr-TR" dirty="0" err="1">
                <a:solidFill>
                  <a:schemeClr val="tx1"/>
                </a:solidFill>
              </a:rPr>
              <a:t>public</a:t>
            </a:r>
            <a:r>
              <a:rPr lang="tr-TR" dirty="0">
                <a:solidFill>
                  <a:schemeClr val="tx1"/>
                </a:solidFill>
              </a:rPr>
              <a:t> Sekil {</a:t>
            </a:r>
          </a:p>
          <a:p>
            <a:r>
              <a:rPr lang="tr-TR" dirty="0" err="1">
                <a:solidFill>
                  <a:schemeClr val="tx1"/>
                </a:solidFill>
              </a:rPr>
              <a:t>public</a:t>
            </a:r>
            <a:r>
              <a:rPr lang="tr-TR" dirty="0">
                <a:solidFill>
                  <a:schemeClr val="tx1"/>
                </a:solidFill>
              </a:rPr>
              <a:t>:</a:t>
            </a:r>
          </a:p>
          <a:p>
            <a:r>
              <a:rPr lang="tr-TR" dirty="0">
                <a:solidFill>
                  <a:schemeClr val="tx1"/>
                </a:solidFill>
              </a:rPr>
              <a:t>   </a:t>
            </a:r>
            <a:r>
              <a:rPr lang="tr-TR" dirty="0" err="1">
                <a:solidFill>
                  <a:schemeClr val="tx1"/>
                </a:solidFill>
              </a:rPr>
              <a:t>void</a:t>
            </a:r>
            <a:r>
              <a:rPr lang="tr-TR" dirty="0">
                <a:solidFill>
                  <a:schemeClr val="tx1"/>
                </a:solidFill>
              </a:rPr>
              <a:t> </a:t>
            </a:r>
            <a:r>
              <a:rPr lang="tr-TR" dirty="0" err="1">
                <a:solidFill>
                  <a:schemeClr val="tx1"/>
                </a:solidFill>
              </a:rPr>
              <a:t>alanHesapla</a:t>
            </a:r>
            <a:r>
              <a:rPr lang="tr-TR" dirty="0">
                <a:solidFill>
                  <a:schemeClr val="tx1"/>
                </a:solidFill>
              </a:rPr>
              <a:t>() </a:t>
            </a:r>
            <a:r>
              <a:rPr lang="tr-TR" dirty="0" err="1">
                <a:solidFill>
                  <a:schemeClr val="tx1"/>
                </a:solidFill>
              </a:rPr>
              <a:t>override</a:t>
            </a:r>
            <a:r>
              <a:rPr lang="tr-TR" dirty="0">
                <a:solidFill>
                  <a:schemeClr val="tx1"/>
                </a:solidFill>
              </a:rPr>
              <a:t> {</a:t>
            </a:r>
          </a:p>
          <a:p>
            <a:r>
              <a:rPr lang="tr-TR" dirty="0">
                <a:solidFill>
                  <a:schemeClr val="tx1"/>
                </a:solidFill>
              </a:rPr>
              <a:t>        </a:t>
            </a:r>
            <a:r>
              <a:rPr lang="tr-TR" dirty="0" err="1">
                <a:solidFill>
                  <a:schemeClr val="tx1"/>
                </a:solidFill>
              </a:rPr>
              <a:t>cout</a:t>
            </a:r>
            <a:r>
              <a:rPr lang="tr-TR" dirty="0">
                <a:solidFill>
                  <a:schemeClr val="tx1"/>
                </a:solidFill>
              </a:rPr>
              <a:t> &lt;&lt; "Dikdörtgen sınıfı alan hesaplaması." &lt;&lt; </a:t>
            </a:r>
            <a:r>
              <a:rPr lang="tr-TR" dirty="0" err="1">
                <a:solidFill>
                  <a:schemeClr val="tx1"/>
                </a:solidFill>
              </a:rPr>
              <a:t>endl</a:t>
            </a:r>
            <a:r>
              <a:rPr lang="tr-TR" dirty="0">
                <a:solidFill>
                  <a:schemeClr val="tx1"/>
                </a:solidFill>
              </a:rPr>
              <a:t>;</a:t>
            </a:r>
          </a:p>
          <a:p>
            <a:r>
              <a:rPr lang="tr-TR" dirty="0">
                <a:solidFill>
                  <a:schemeClr val="tx1"/>
                </a:solidFill>
              </a:rPr>
              <a:t>		}</a:t>
            </a:r>
          </a:p>
          <a:p>
            <a:r>
              <a:rPr lang="tr-TR" dirty="0">
                <a:solidFill>
                  <a:schemeClr val="tx1"/>
                </a:solidFill>
              </a:rPr>
              <a:t>		};</a:t>
            </a:r>
          </a:p>
          <a:p>
            <a:r>
              <a:rPr lang="tr-TR" dirty="0" err="1">
                <a:solidFill>
                  <a:schemeClr val="tx1"/>
                </a:solidFill>
              </a:rPr>
              <a:t>class</a:t>
            </a:r>
            <a:r>
              <a:rPr lang="tr-TR" dirty="0">
                <a:solidFill>
                  <a:schemeClr val="tx1"/>
                </a:solidFill>
              </a:rPr>
              <a:t> </a:t>
            </a:r>
            <a:r>
              <a:rPr lang="tr-TR" dirty="0" err="1">
                <a:solidFill>
                  <a:schemeClr val="tx1"/>
                </a:solidFill>
              </a:rPr>
              <a:t>Ucgen</a:t>
            </a:r>
            <a:r>
              <a:rPr lang="tr-TR" dirty="0">
                <a:solidFill>
                  <a:schemeClr val="tx1"/>
                </a:solidFill>
              </a:rPr>
              <a:t> : </a:t>
            </a:r>
            <a:r>
              <a:rPr lang="tr-TR" dirty="0" err="1">
                <a:solidFill>
                  <a:schemeClr val="tx1"/>
                </a:solidFill>
              </a:rPr>
              <a:t>public</a:t>
            </a:r>
            <a:r>
              <a:rPr lang="tr-TR" dirty="0">
                <a:solidFill>
                  <a:schemeClr val="tx1"/>
                </a:solidFill>
              </a:rPr>
              <a:t> Sekil {</a:t>
            </a:r>
          </a:p>
          <a:p>
            <a:r>
              <a:rPr lang="tr-TR" dirty="0" err="1">
                <a:solidFill>
                  <a:schemeClr val="tx1"/>
                </a:solidFill>
              </a:rPr>
              <a:t>public</a:t>
            </a:r>
            <a:r>
              <a:rPr lang="tr-TR" dirty="0">
                <a:solidFill>
                  <a:schemeClr val="tx1"/>
                </a:solidFill>
              </a:rPr>
              <a:t>:</a:t>
            </a:r>
          </a:p>
          <a:p>
            <a:r>
              <a:rPr lang="tr-TR" dirty="0">
                <a:solidFill>
                  <a:schemeClr val="tx1"/>
                </a:solidFill>
              </a:rPr>
              <a:t> 	</a:t>
            </a:r>
            <a:r>
              <a:rPr lang="tr-TR" dirty="0" err="1">
                <a:solidFill>
                  <a:schemeClr val="tx1"/>
                </a:solidFill>
              </a:rPr>
              <a:t>void</a:t>
            </a:r>
            <a:r>
              <a:rPr lang="tr-TR" dirty="0">
                <a:solidFill>
                  <a:schemeClr val="tx1"/>
                </a:solidFill>
              </a:rPr>
              <a:t> </a:t>
            </a:r>
            <a:r>
              <a:rPr lang="tr-TR" dirty="0" err="1">
                <a:solidFill>
                  <a:schemeClr val="tx1"/>
                </a:solidFill>
              </a:rPr>
              <a:t>alanHesapla</a:t>
            </a:r>
            <a:r>
              <a:rPr lang="tr-TR" dirty="0">
                <a:solidFill>
                  <a:schemeClr val="tx1"/>
                </a:solidFill>
              </a:rPr>
              <a:t>() </a:t>
            </a:r>
            <a:r>
              <a:rPr lang="tr-TR" dirty="0" err="1">
                <a:solidFill>
                  <a:schemeClr val="tx1"/>
                </a:solidFill>
              </a:rPr>
              <a:t>override</a:t>
            </a:r>
            <a:r>
              <a:rPr lang="tr-TR" dirty="0">
                <a:solidFill>
                  <a:schemeClr val="tx1"/>
                </a:solidFill>
              </a:rPr>
              <a:t> {</a:t>
            </a:r>
          </a:p>
          <a:p>
            <a:r>
              <a:rPr lang="tr-TR" dirty="0">
                <a:solidFill>
                  <a:schemeClr val="tx1"/>
                </a:solidFill>
              </a:rPr>
              <a:t>		</a:t>
            </a:r>
            <a:r>
              <a:rPr lang="tr-TR" dirty="0" err="1">
                <a:solidFill>
                  <a:schemeClr val="tx1"/>
                </a:solidFill>
              </a:rPr>
              <a:t>cout</a:t>
            </a:r>
            <a:r>
              <a:rPr lang="tr-TR" dirty="0">
                <a:solidFill>
                  <a:schemeClr val="tx1"/>
                </a:solidFill>
              </a:rPr>
              <a:t> &lt;&lt; "Üçgen sınıfı alan hesaplaması." &lt;&lt; </a:t>
            </a:r>
            <a:r>
              <a:rPr lang="tr-TR" dirty="0" err="1">
                <a:solidFill>
                  <a:schemeClr val="tx1"/>
                </a:solidFill>
              </a:rPr>
              <a:t>endl</a:t>
            </a:r>
            <a:r>
              <a:rPr lang="tr-TR" dirty="0">
                <a:solidFill>
                  <a:schemeClr val="tx1"/>
                </a:solidFill>
              </a:rPr>
              <a:t>;</a:t>
            </a:r>
          </a:p>
          <a:p>
            <a:r>
              <a:rPr lang="tr-TR" dirty="0">
                <a:solidFill>
                  <a:schemeClr val="tx1"/>
                </a:solidFill>
              </a:rPr>
              <a:t>		}</a:t>
            </a:r>
          </a:p>
          <a:p>
            <a:r>
              <a:rPr lang="tr-TR" dirty="0">
                <a:solidFill>
                  <a:schemeClr val="tx1"/>
                </a:solidFill>
              </a:rPr>
              <a:t>		};</a:t>
            </a:r>
          </a:p>
          <a:p>
            <a:r>
              <a:rPr lang="tr-TR" dirty="0" err="1">
                <a:solidFill>
                  <a:schemeClr val="tx1"/>
                </a:solidFill>
              </a:rPr>
              <a:t>int</a:t>
            </a:r>
            <a:r>
              <a:rPr lang="tr-TR" dirty="0">
                <a:solidFill>
                  <a:schemeClr val="tx1"/>
                </a:solidFill>
              </a:rPr>
              <a:t> main() {</a:t>
            </a:r>
          </a:p>
          <a:p>
            <a:r>
              <a:rPr lang="tr-TR" dirty="0">
                <a:solidFill>
                  <a:schemeClr val="tx1"/>
                </a:solidFill>
              </a:rPr>
              <a:t>	</a:t>
            </a:r>
            <a:r>
              <a:rPr lang="tr-TR" dirty="0" err="1">
                <a:solidFill>
                  <a:schemeClr val="tx1"/>
                </a:solidFill>
              </a:rPr>
              <a:t>setlocale</a:t>
            </a:r>
            <a:r>
              <a:rPr lang="tr-TR" dirty="0">
                <a:solidFill>
                  <a:schemeClr val="tx1"/>
                </a:solidFill>
              </a:rPr>
              <a:t>(LC_ALL, "</a:t>
            </a:r>
            <a:r>
              <a:rPr lang="tr-TR" dirty="0" err="1">
                <a:solidFill>
                  <a:schemeClr val="tx1"/>
                </a:solidFill>
              </a:rPr>
              <a:t>Turkish</a:t>
            </a:r>
            <a:r>
              <a:rPr lang="tr-TR" dirty="0">
                <a:solidFill>
                  <a:schemeClr val="tx1"/>
                </a:solidFill>
              </a:rPr>
              <a:t>");</a:t>
            </a:r>
          </a:p>
          <a:p>
            <a:r>
              <a:rPr lang="tr-TR" dirty="0">
                <a:solidFill>
                  <a:schemeClr val="tx1"/>
                </a:solidFill>
              </a:rPr>
              <a:t>	    // Sekil tipinde nesneler    </a:t>
            </a:r>
          </a:p>
          <a:p>
            <a:r>
              <a:rPr lang="tr-TR" dirty="0">
                <a:solidFill>
                  <a:schemeClr val="tx1"/>
                </a:solidFill>
              </a:rPr>
              <a:t>		Sekil </a:t>
            </a:r>
            <a:r>
              <a:rPr lang="tr-TR" dirty="0" err="1">
                <a:solidFill>
                  <a:schemeClr val="tx1"/>
                </a:solidFill>
              </a:rPr>
              <a:t>sekil</a:t>
            </a:r>
            <a:r>
              <a:rPr lang="tr-TR" dirty="0">
                <a:solidFill>
                  <a:schemeClr val="tx1"/>
                </a:solidFill>
              </a:rPr>
              <a:t>;</a:t>
            </a:r>
          </a:p>
          <a:p>
            <a:r>
              <a:rPr lang="tr-TR" dirty="0">
                <a:solidFill>
                  <a:schemeClr val="tx1"/>
                </a:solidFill>
              </a:rPr>
              <a:t>		</a:t>
            </a:r>
            <a:r>
              <a:rPr lang="tr-TR" dirty="0" err="1">
                <a:solidFill>
                  <a:schemeClr val="tx1"/>
                </a:solidFill>
              </a:rPr>
              <a:t>Dikdortgen</a:t>
            </a:r>
            <a:r>
              <a:rPr lang="tr-TR" dirty="0">
                <a:solidFill>
                  <a:schemeClr val="tx1"/>
                </a:solidFill>
              </a:rPr>
              <a:t> </a:t>
            </a:r>
            <a:r>
              <a:rPr lang="tr-TR" dirty="0" err="1">
                <a:solidFill>
                  <a:schemeClr val="tx1"/>
                </a:solidFill>
              </a:rPr>
              <a:t>dikdortgen</a:t>
            </a:r>
            <a:r>
              <a:rPr lang="tr-TR" dirty="0">
                <a:solidFill>
                  <a:schemeClr val="tx1"/>
                </a:solidFill>
              </a:rPr>
              <a:t>;</a:t>
            </a:r>
          </a:p>
          <a:p>
            <a:r>
              <a:rPr lang="tr-TR" dirty="0">
                <a:solidFill>
                  <a:schemeClr val="tx1"/>
                </a:solidFill>
              </a:rPr>
              <a:t>		</a:t>
            </a:r>
            <a:r>
              <a:rPr lang="tr-TR" dirty="0" err="1">
                <a:solidFill>
                  <a:schemeClr val="tx1"/>
                </a:solidFill>
              </a:rPr>
              <a:t>Ucgen</a:t>
            </a:r>
            <a:r>
              <a:rPr lang="tr-TR" dirty="0">
                <a:solidFill>
                  <a:schemeClr val="tx1"/>
                </a:solidFill>
              </a:rPr>
              <a:t> </a:t>
            </a:r>
            <a:r>
              <a:rPr lang="tr-TR" dirty="0" err="1">
                <a:solidFill>
                  <a:schemeClr val="tx1"/>
                </a:solidFill>
              </a:rPr>
              <a:t>ucgen</a:t>
            </a:r>
            <a:r>
              <a:rPr lang="tr-TR" dirty="0">
                <a:solidFill>
                  <a:schemeClr val="tx1"/>
                </a:solidFill>
              </a:rPr>
              <a:t>;</a:t>
            </a:r>
          </a:p>
          <a:p>
            <a:r>
              <a:rPr lang="tr-TR" dirty="0">
                <a:solidFill>
                  <a:schemeClr val="tx1"/>
                </a:solidFill>
              </a:rPr>
              <a:t>		// Polimorfizm: Aynı isme sahip ancak farklı davranışa sahip fonksiyonların çağrılması</a:t>
            </a:r>
          </a:p>
          <a:p>
            <a:r>
              <a:rPr lang="tr-TR" dirty="0">
                <a:solidFill>
                  <a:schemeClr val="tx1"/>
                </a:solidFill>
              </a:rPr>
              <a:t>		</a:t>
            </a:r>
            <a:r>
              <a:rPr lang="tr-TR" dirty="0" err="1">
                <a:solidFill>
                  <a:schemeClr val="tx1"/>
                </a:solidFill>
              </a:rPr>
              <a:t>sekil.alanHesapla</a:t>
            </a:r>
            <a:r>
              <a:rPr lang="tr-TR" dirty="0">
                <a:solidFill>
                  <a:schemeClr val="tx1"/>
                </a:solidFill>
              </a:rPr>
              <a:t>();      // Sekil sınıfı alan hesaplaması.</a:t>
            </a:r>
          </a:p>
          <a:p>
            <a:r>
              <a:rPr lang="tr-TR" dirty="0">
                <a:solidFill>
                  <a:schemeClr val="tx1"/>
                </a:solidFill>
              </a:rPr>
              <a:t>		</a:t>
            </a:r>
            <a:r>
              <a:rPr lang="tr-TR" dirty="0" err="1">
                <a:solidFill>
                  <a:schemeClr val="tx1"/>
                </a:solidFill>
              </a:rPr>
              <a:t>dikdortgen.alanHesapla</a:t>
            </a:r>
            <a:r>
              <a:rPr lang="tr-TR" dirty="0">
                <a:solidFill>
                  <a:schemeClr val="tx1"/>
                </a:solidFill>
              </a:rPr>
              <a:t>();  // Dikdörtgen sınıfı alan hesaplaması.</a:t>
            </a:r>
          </a:p>
          <a:p>
            <a:r>
              <a:rPr lang="tr-TR" dirty="0">
                <a:solidFill>
                  <a:schemeClr val="tx1"/>
                </a:solidFill>
              </a:rPr>
              <a:t>		</a:t>
            </a:r>
            <a:r>
              <a:rPr lang="tr-TR" dirty="0" err="1">
                <a:solidFill>
                  <a:schemeClr val="tx1"/>
                </a:solidFill>
              </a:rPr>
              <a:t>ucgen.alanHesapla</a:t>
            </a:r>
            <a:r>
              <a:rPr lang="tr-TR" dirty="0">
                <a:solidFill>
                  <a:schemeClr val="tx1"/>
                </a:solidFill>
              </a:rPr>
              <a:t>();       // Üçgen sınıfı alan hesaplaması.</a:t>
            </a:r>
          </a:p>
          <a:p>
            <a:r>
              <a:rPr lang="tr-TR" dirty="0">
                <a:solidFill>
                  <a:schemeClr val="tx1"/>
                </a:solidFill>
              </a:rPr>
              <a:t>		</a:t>
            </a:r>
          </a:p>
          <a:p>
            <a:r>
              <a:rPr lang="tr-TR" dirty="0">
                <a:solidFill>
                  <a:schemeClr val="tx1"/>
                </a:solidFill>
              </a:rPr>
              <a:t>     	</a:t>
            </a:r>
            <a:r>
              <a:rPr lang="tr-TR" dirty="0" err="1">
                <a:solidFill>
                  <a:schemeClr val="tx1"/>
                </a:solidFill>
              </a:rPr>
              <a:t>return</a:t>
            </a:r>
            <a:r>
              <a:rPr lang="tr-TR" dirty="0">
                <a:solidFill>
                  <a:schemeClr val="tx1"/>
                </a:solidFill>
              </a:rPr>
              <a:t> 0;</a:t>
            </a:r>
          </a:p>
          <a:p>
            <a:r>
              <a:rPr lang="tr-TR" dirty="0">
                <a:solidFill>
                  <a:schemeClr val="tx1"/>
                </a:solidFill>
              </a:rPr>
              <a:t>			  }</a:t>
            </a:r>
          </a:p>
          <a:p>
            <a:endParaRPr lang="tr-TR" dirty="0">
              <a:solidFill>
                <a:schemeClr val="tx1"/>
              </a:solidFill>
            </a:endParaRPr>
          </a:p>
        </p:txBody>
      </p:sp>
    </p:spTree>
    <p:extLst>
      <p:ext uri="{BB962C8B-B14F-4D97-AF65-F5344CB8AC3E}">
        <p14:creationId xmlns:p14="http://schemas.microsoft.com/office/powerpoint/2010/main" val="126129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268E6E-0123-E3E2-5856-6F710E22113B}"/>
              </a:ext>
            </a:extLst>
          </p:cNvPr>
          <p:cNvSpPr>
            <a:spLocks noGrp="1"/>
          </p:cNvSpPr>
          <p:nvPr>
            <p:ph type="title"/>
          </p:nvPr>
        </p:nvSpPr>
        <p:spPr>
          <a:xfrm>
            <a:off x="1097280" y="539714"/>
            <a:ext cx="10058400" cy="898384"/>
          </a:xfrm>
        </p:spPr>
        <p:txBody>
          <a:bodyPr/>
          <a:lstStyle/>
          <a:p>
            <a:r>
              <a:rPr lang="tr-TR" b="1" i="0" dirty="0" err="1">
                <a:solidFill>
                  <a:schemeClr val="tx1"/>
                </a:solidFill>
                <a:effectLst/>
                <a:latin typeface="Söhne"/>
              </a:rPr>
              <a:t>Inheritance</a:t>
            </a:r>
            <a:r>
              <a:rPr lang="tr-TR" b="1" i="0" dirty="0">
                <a:solidFill>
                  <a:schemeClr val="tx1"/>
                </a:solidFill>
                <a:effectLst/>
                <a:latin typeface="Söhne"/>
              </a:rPr>
              <a:t> (Miras)</a:t>
            </a:r>
            <a:endParaRPr lang="tr-TR" dirty="0"/>
          </a:p>
        </p:txBody>
      </p:sp>
      <p:sp>
        <p:nvSpPr>
          <p:cNvPr id="3" name="İçerik Yer Tutucusu 2">
            <a:extLst>
              <a:ext uri="{FF2B5EF4-FFF2-40B4-BE49-F238E27FC236}">
                <a16:creationId xmlns:a16="http://schemas.microsoft.com/office/drawing/2014/main" id="{0606CE6D-7AF1-140D-D201-CF0C0364D96B}"/>
              </a:ext>
            </a:extLst>
          </p:cNvPr>
          <p:cNvSpPr>
            <a:spLocks noGrp="1"/>
          </p:cNvSpPr>
          <p:nvPr>
            <p:ph idx="1"/>
          </p:nvPr>
        </p:nvSpPr>
        <p:spPr>
          <a:xfrm>
            <a:off x="1097280" y="1726163"/>
            <a:ext cx="10058400" cy="4142931"/>
          </a:xfrm>
        </p:spPr>
        <p:txBody>
          <a:bodyPr>
            <a:normAutofit/>
          </a:bodyPr>
          <a:lstStyle/>
          <a:p>
            <a:endParaRPr lang="tr-TR" sz="2500" dirty="0">
              <a:solidFill>
                <a:schemeClr val="tx1"/>
              </a:solidFill>
              <a:latin typeface="Söhne"/>
            </a:endParaRPr>
          </a:p>
          <a:p>
            <a:r>
              <a:rPr lang="tr-TR" sz="2500" dirty="0" err="1">
                <a:solidFill>
                  <a:schemeClr val="tx1"/>
                </a:solidFill>
                <a:latin typeface="Söhne"/>
              </a:rPr>
              <a:t>İ</a:t>
            </a:r>
            <a:r>
              <a:rPr lang="tr-TR" sz="2500" b="0" i="0" dirty="0" err="1">
                <a:solidFill>
                  <a:schemeClr val="tx1"/>
                </a:solidFill>
                <a:effectLst/>
                <a:latin typeface="Söhne"/>
              </a:rPr>
              <a:t>nheritance</a:t>
            </a:r>
            <a:r>
              <a:rPr lang="tr-TR" sz="2500" b="0" i="0" dirty="0">
                <a:solidFill>
                  <a:schemeClr val="tx1"/>
                </a:solidFill>
                <a:effectLst/>
                <a:latin typeface="Söhne"/>
              </a:rPr>
              <a:t> (miras) alma konsepti, nesne yönelimli programlamada (OOP) önemli bir kavramdır. Bu konsept, bir sınıfın başka bir sınıftan özelliklerini ve davranışlarını devralmasını sağlar. Bu, kodun tekrar kullanılabilirliğini artırır ve programları daha organize ve sürdürülebilir hale getirir.</a:t>
            </a:r>
          </a:p>
          <a:p>
            <a:r>
              <a:rPr lang="tr-TR" sz="2500" dirty="0" err="1">
                <a:solidFill>
                  <a:schemeClr val="tx1"/>
                </a:solidFill>
              </a:rPr>
              <a:t>İnheritance’ın</a:t>
            </a:r>
            <a:r>
              <a:rPr lang="tr-TR" sz="2500" dirty="0">
                <a:solidFill>
                  <a:schemeClr val="tx1"/>
                </a:solidFill>
              </a:rPr>
              <a:t> arkasındaki fikir, daha önce oluşturmuş olduğumuz </a:t>
            </a:r>
            <a:r>
              <a:rPr lang="tr-TR" sz="2500" dirty="0" err="1">
                <a:solidFill>
                  <a:schemeClr val="tx1"/>
                </a:solidFill>
              </a:rPr>
              <a:t>classların</a:t>
            </a:r>
            <a:r>
              <a:rPr lang="tr-TR" sz="2500" dirty="0">
                <a:solidFill>
                  <a:schemeClr val="tx1"/>
                </a:solidFill>
              </a:rPr>
              <a:t> üzerine yeni </a:t>
            </a:r>
            <a:r>
              <a:rPr lang="tr-TR" sz="2500" dirty="0" err="1">
                <a:solidFill>
                  <a:schemeClr val="tx1"/>
                </a:solidFill>
              </a:rPr>
              <a:t>classlar</a:t>
            </a:r>
            <a:r>
              <a:rPr lang="tr-TR" sz="2500" dirty="0">
                <a:solidFill>
                  <a:schemeClr val="tx1"/>
                </a:solidFill>
              </a:rPr>
              <a:t> oluşturmaktır.</a:t>
            </a:r>
          </a:p>
        </p:txBody>
      </p:sp>
    </p:spTree>
    <p:extLst>
      <p:ext uri="{BB962C8B-B14F-4D97-AF65-F5344CB8AC3E}">
        <p14:creationId xmlns:p14="http://schemas.microsoft.com/office/powerpoint/2010/main" val="3483914958"/>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551</TotalTime>
  <Words>3389</Words>
  <Application>Microsoft Office PowerPoint</Application>
  <PresentationFormat>Geniş ekran</PresentationFormat>
  <Paragraphs>453</Paragraphs>
  <Slides>33</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33</vt:i4>
      </vt:variant>
    </vt:vector>
  </HeadingPairs>
  <TitlesOfParts>
    <vt:vector size="40" baseType="lpstr">
      <vt:lpstr>Calibri</vt:lpstr>
      <vt:lpstr>Calibri </vt:lpstr>
      <vt:lpstr>Calibri Light</vt:lpstr>
      <vt:lpstr>Century Gothic</vt:lpstr>
      <vt:lpstr>Söhne</vt:lpstr>
      <vt:lpstr>Wingdings 3</vt:lpstr>
      <vt:lpstr>Dilim</vt:lpstr>
      <vt:lpstr>Nesneye Dayalı Programlama (OOP) </vt:lpstr>
      <vt:lpstr>Nesneye Dayalı Programlama nedir?</vt:lpstr>
      <vt:lpstr>PowerPoint Sunusu</vt:lpstr>
      <vt:lpstr>ENCAPSULATİON (DEPOLAMA) </vt:lpstr>
      <vt:lpstr>ENCAPSULATİON PUBLİC ÖRNEĞİ: </vt:lpstr>
      <vt:lpstr>ENCAPSULATİON PRİVATE ÖRNEĞİ: </vt:lpstr>
      <vt:lpstr>Polymorphism (Çok Biçimcilik):</vt:lpstr>
      <vt:lpstr>PowerPoint Sunusu</vt:lpstr>
      <vt:lpstr>Inheritance (Miras)</vt:lpstr>
      <vt:lpstr>PowerPoint Sunusu</vt:lpstr>
      <vt:lpstr>Contructor (Yapıcı) </vt:lpstr>
      <vt:lpstr>PowerPoint Sunusu</vt:lpstr>
      <vt:lpstr>Parametre Alan Constructorlar</vt:lpstr>
      <vt:lpstr>PowerPoint Sunusu</vt:lpstr>
      <vt:lpstr>Destructor(Yıkıcı)</vt:lpstr>
      <vt:lpstr>PowerPoint Sunusu</vt:lpstr>
      <vt:lpstr>Pointer(işaretçi)</vt:lpstr>
      <vt:lpstr>PowerPoint Sunusu</vt:lpstr>
      <vt:lpstr>İnline Fonksiyonları </vt:lpstr>
      <vt:lpstr>PowerPoint Sunusu</vt:lpstr>
      <vt:lpstr>PowerPoint Sunusu</vt:lpstr>
      <vt:lpstr>UNİON NEDİR </vt:lpstr>
      <vt:lpstr>PowerPoint Sunusu</vt:lpstr>
      <vt:lpstr>Struct Kullanımı</vt:lpstr>
      <vt:lpstr>PowerPoint Sunusu</vt:lpstr>
      <vt:lpstr>Friend (Arkadaş) Fonksiyonları</vt:lpstr>
      <vt:lpstr>PowerPoint Sunusu</vt:lpstr>
      <vt:lpstr>NESNE DİZİLERİ</vt:lpstr>
      <vt:lpstr>PowerPoint Sunusu</vt:lpstr>
      <vt:lpstr>NESNELERE POİNTER (İŞARETÇİ) KULLANMAK</vt:lpstr>
      <vt:lpstr>PowerPoint Sunusu</vt:lpstr>
      <vt:lpstr>New ve Delete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Nesneye Dayalı Programlama (OOP) </dc:title>
  <dc:creator>Berkun TUĞRUL</dc:creator>
  <cp:lastModifiedBy>Berkun TUĞRUL</cp:lastModifiedBy>
  <cp:revision>7</cp:revision>
  <dcterms:created xsi:type="dcterms:W3CDTF">2023-11-12T18:08:10Z</dcterms:created>
  <dcterms:modified xsi:type="dcterms:W3CDTF">2023-11-17T04:55:05Z</dcterms:modified>
</cp:coreProperties>
</file>