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58" r:id="rId6"/>
    <p:sldId id="259" r:id="rId7"/>
    <p:sldId id="263" r:id="rId8"/>
    <p:sldId id="264" r:id="rId9"/>
    <p:sldId id="265"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7" autoAdjust="0"/>
    <p:restoredTop sz="94660"/>
  </p:normalViewPr>
  <p:slideViewPr>
    <p:cSldViewPr snapToGrid="0">
      <p:cViewPr varScale="1">
        <p:scale>
          <a:sx n="48" d="100"/>
          <a:sy n="48" d="100"/>
        </p:scale>
        <p:origin x="58"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33753912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8C4F3D-C6E4-4702-9A30-FACEE9E91123}" type="datetimeFigureOut">
              <a:rPr lang="tr-TR" smtClean="0"/>
              <a:t>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393676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4013401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3861675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1894393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188128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2419356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4035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168477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251658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38C4F3D-C6E4-4702-9A30-FACEE9E91123}" type="datetimeFigureOut">
              <a:rPr lang="tr-TR" smtClean="0"/>
              <a:t>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400320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38C4F3D-C6E4-4702-9A30-FACEE9E91123}" type="datetimeFigureOut">
              <a:rPr lang="tr-TR" smtClean="0"/>
              <a:t>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276861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38C4F3D-C6E4-4702-9A30-FACEE9E91123}" type="datetimeFigureOut">
              <a:rPr lang="tr-TR" smtClean="0"/>
              <a:t>7.11.2022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59984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38C4F3D-C6E4-4702-9A30-FACEE9E91123}" type="datetimeFigureOut">
              <a:rPr lang="tr-TR" smtClean="0"/>
              <a:t>7.11.2022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283850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38C4F3D-C6E4-4702-9A30-FACEE9E91123}" type="datetimeFigureOut">
              <a:rPr lang="tr-TR" smtClean="0"/>
              <a:t>7.11.2022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1029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8C4F3D-C6E4-4702-9A30-FACEE9E91123}" type="datetimeFigureOut">
              <a:rPr lang="tr-TR" smtClean="0"/>
              <a:t>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370732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8C4F3D-C6E4-4702-9A30-FACEE9E91123}" type="datetimeFigureOut">
              <a:rPr lang="tr-TR" smtClean="0"/>
              <a:t>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2DA039-A604-451E-B9AF-8C72FE02082F}" type="slidenum">
              <a:rPr lang="tr-TR" smtClean="0"/>
              <a:t>‹#›</a:t>
            </a:fld>
            <a:endParaRPr lang="tr-TR"/>
          </a:p>
        </p:txBody>
      </p:sp>
    </p:spTree>
    <p:extLst>
      <p:ext uri="{BB962C8B-B14F-4D97-AF65-F5344CB8AC3E}">
        <p14:creationId xmlns:p14="http://schemas.microsoft.com/office/powerpoint/2010/main" val="39798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8C4F3D-C6E4-4702-9A30-FACEE9E91123}" type="datetimeFigureOut">
              <a:rPr lang="tr-TR" smtClean="0"/>
              <a:t>7.11.2022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2DA039-A604-451E-B9AF-8C72FE02082F}" type="slidenum">
              <a:rPr lang="tr-TR" smtClean="0"/>
              <a:t>‹#›</a:t>
            </a:fld>
            <a:endParaRPr lang="tr-TR"/>
          </a:p>
        </p:txBody>
      </p:sp>
    </p:spTree>
    <p:extLst>
      <p:ext uri="{BB962C8B-B14F-4D97-AF65-F5344CB8AC3E}">
        <p14:creationId xmlns:p14="http://schemas.microsoft.com/office/powerpoint/2010/main" val="2286816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918BA-60DF-4537-85EF-1E7E6E2E62C9}"/>
              </a:ext>
            </a:extLst>
          </p:cNvPr>
          <p:cNvSpPr>
            <a:spLocks noGrp="1"/>
          </p:cNvSpPr>
          <p:nvPr>
            <p:ph type="ctrTitle"/>
          </p:nvPr>
        </p:nvSpPr>
        <p:spPr>
          <a:xfrm>
            <a:off x="2650921" y="109058"/>
            <a:ext cx="5570290" cy="6550918"/>
          </a:xfrm>
        </p:spPr>
        <p:txBody>
          <a:bodyPr>
            <a:noAutofit/>
          </a:bodyPr>
          <a:lstStyle/>
          <a:p>
            <a:r>
              <a:rPr lang="tr-TR" sz="7200" b="1" dirty="0"/>
              <a:t>Görüntü</a:t>
            </a:r>
            <a:br>
              <a:rPr lang="en-US" sz="7200" b="1" dirty="0"/>
            </a:br>
            <a:r>
              <a:rPr lang="tr-TR" sz="7200" b="1" dirty="0"/>
              <a:t>işleme teknikleri kullanılarak ekmek doku analizi </a:t>
            </a:r>
          </a:p>
        </p:txBody>
      </p:sp>
    </p:spTree>
    <p:extLst>
      <p:ext uri="{BB962C8B-B14F-4D97-AF65-F5344CB8AC3E}">
        <p14:creationId xmlns:p14="http://schemas.microsoft.com/office/powerpoint/2010/main" val="391614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34179D-AE51-4EB3-8781-5E58C7DD0924}"/>
              </a:ext>
            </a:extLst>
          </p:cNvPr>
          <p:cNvSpPr>
            <a:spLocks noGrp="1"/>
          </p:cNvSpPr>
          <p:nvPr>
            <p:ph idx="1"/>
          </p:nvPr>
        </p:nvSpPr>
        <p:spPr>
          <a:xfrm>
            <a:off x="316832" y="653716"/>
            <a:ext cx="5410199" cy="5550568"/>
          </a:xfrm>
        </p:spPr>
        <p:txBody>
          <a:bodyPr>
            <a:normAutofit/>
          </a:bodyPr>
          <a:lstStyle/>
          <a:p>
            <a:r>
              <a:rPr lang="tr-TR" dirty="0"/>
              <a:t>Yapılan çalışmada farklı büyüklükteki gözeneklerin sayılarındaki değişimlerin gözlenmesi amacıyla gözenekler 0,002mm2 -1mm2 , 1mm2 -3mm2 , 3mm2 -5mm2 ve 5mm2 - 7mm2 olmak üzere 4 sınıfa ayrılmıştır. Her bir sınıf, bir etiket grubuna dâhil edilmiştir. Böylelikle her bir gruptaki</a:t>
            </a:r>
            <a:r>
              <a:rPr lang="en-US" dirty="0"/>
              <a:t> </a:t>
            </a:r>
            <a:r>
              <a:rPr lang="tr-TR" dirty="0"/>
              <a:t>gözeneklerin önce sınırları belirlenmiş sonra da bu sınırlara etiket grubuna göre, Şekil</a:t>
            </a:r>
            <a:r>
              <a:rPr lang="en-US" dirty="0"/>
              <a:t>de</a:t>
            </a:r>
            <a:r>
              <a:rPr lang="tr-TR" dirty="0"/>
              <a:t>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p>
        </p:txBody>
      </p:sp>
      <p:pic>
        <p:nvPicPr>
          <p:cNvPr id="5" name="Resim 4">
            <a:extLst>
              <a:ext uri="{FF2B5EF4-FFF2-40B4-BE49-F238E27FC236}">
                <a16:creationId xmlns:a16="http://schemas.microsoft.com/office/drawing/2014/main" id="{160137B2-AAB0-4C4C-BDD9-3C8746F94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971" y="526032"/>
            <a:ext cx="4808829" cy="5805935"/>
          </a:xfrm>
          <a:prstGeom prst="rect">
            <a:avLst/>
          </a:prstGeom>
        </p:spPr>
      </p:pic>
    </p:spTree>
    <p:extLst>
      <p:ext uri="{BB962C8B-B14F-4D97-AF65-F5344CB8AC3E}">
        <p14:creationId xmlns:p14="http://schemas.microsoft.com/office/powerpoint/2010/main" val="327428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C6F00E-618B-45BC-9B06-AE93F06892FC}"/>
              </a:ext>
            </a:extLst>
          </p:cNvPr>
          <p:cNvSpPr>
            <a:spLocks noGrp="1"/>
          </p:cNvSpPr>
          <p:nvPr>
            <p:ph type="title"/>
          </p:nvPr>
        </p:nvSpPr>
        <p:spPr>
          <a:xfrm>
            <a:off x="2338433" y="587928"/>
            <a:ext cx="10131425" cy="5682143"/>
          </a:xfrm>
        </p:spPr>
        <p:txBody>
          <a:bodyPr>
            <a:normAutofit/>
          </a:bodyPr>
          <a:lstStyle/>
          <a:p>
            <a:r>
              <a:rPr lang="en-US" b="1" dirty="0"/>
              <a:t>Muhammet </a:t>
            </a:r>
            <a:r>
              <a:rPr lang="en-US" b="1" dirty="0" err="1"/>
              <a:t>aslan</a:t>
            </a:r>
            <a:r>
              <a:rPr lang="en-US" b="1" dirty="0"/>
              <a:t> </a:t>
            </a:r>
            <a:br>
              <a:rPr lang="en-US" b="1" dirty="0"/>
            </a:br>
            <a:br>
              <a:rPr lang="en-US" b="1" dirty="0"/>
            </a:br>
            <a:r>
              <a:rPr lang="en-US" b="1" dirty="0"/>
              <a:t>02190201045</a:t>
            </a:r>
            <a:br>
              <a:rPr lang="en-US" b="1" dirty="0"/>
            </a:br>
            <a:br>
              <a:rPr lang="en-US" b="1" dirty="0"/>
            </a:br>
            <a:r>
              <a:rPr lang="en-US" b="1" dirty="0"/>
              <a:t>Görüntü </a:t>
            </a:r>
            <a:r>
              <a:rPr lang="en-US" b="1" dirty="0" err="1"/>
              <a:t>İşleme</a:t>
            </a:r>
            <a:r>
              <a:rPr lang="en-US" b="1" dirty="0"/>
              <a:t> Ödevi</a:t>
            </a:r>
            <a:endParaRPr lang="tr-TR" b="1" dirty="0"/>
          </a:p>
        </p:txBody>
      </p:sp>
    </p:spTree>
    <p:extLst>
      <p:ext uri="{BB962C8B-B14F-4D97-AF65-F5344CB8AC3E}">
        <p14:creationId xmlns:p14="http://schemas.microsoft.com/office/powerpoint/2010/main" val="343312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C12341-46BE-4B0B-A5F1-840004D2607B}"/>
              </a:ext>
            </a:extLst>
          </p:cNvPr>
          <p:cNvSpPr>
            <a:spLocks noGrp="1"/>
          </p:cNvSpPr>
          <p:nvPr>
            <p:ph type="title"/>
          </p:nvPr>
        </p:nvSpPr>
        <p:spPr/>
        <p:txBody>
          <a:bodyPr/>
          <a:lstStyle/>
          <a:p>
            <a:r>
              <a:rPr lang="en-US" dirty="0" err="1"/>
              <a:t>EkMEĞİN</a:t>
            </a:r>
            <a:r>
              <a:rPr lang="en-US" dirty="0"/>
              <a:t> KALİTESİ BELİRYEYEN BAZI FAKTÖRLER</a:t>
            </a:r>
            <a:endParaRPr lang="tr-TR" dirty="0"/>
          </a:p>
        </p:txBody>
      </p:sp>
      <p:sp>
        <p:nvSpPr>
          <p:cNvPr id="3" name="İçerik Yer Tutucusu 2">
            <a:extLst>
              <a:ext uri="{FF2B5EF4-FFF2-40B4-BE49-F238E27FC236}">
                <a16:creationId xmlns:a16="http://schemas.microsoft.com/office/drawing/2014/main" id="{E9BF38FB-4EBC-4C57-B895-E0B196477279}"/>
              </a:ext>
            </a:extLst>
          </p:cNvPr>
          <p:cNvSpPr>
            <a:spLocks noGrp="1"/>
          </p:cNvSpPr>
          <p:nvPr>
            <p:ph idx="1"/>
          </p:nvPr>
        </p:nvSpPr>
        <p:spPr/>
        <p:txBody>
          <a:bodyPr/>
          <a:lstStyle/>
          <a:p>
            <a:r>
              <a:rPr lang="tr-TR" dirty="0"/>
              <a:t>ekmeğin gözenekli </a:t>
            </a:r>
            <a:r>
              <a:rPr lang="tr-TR" dirty="0" err="1"/>
              <a:t>yapıs</a:t>
            </a:r>
            <a:r>
              <a:rPr lang="en-US" dirty="0"/>
              <a:t>ı</a:t>
            </a:r>
          </a:p>
          <a:p>
            <a:r>
              <a:rPr lang="en-US" dirty="0" err="1"/>
              <a:t>Ekmeklerin</a:t>
            </a:r>
            <a:r>
              <a:rPr lang="en-US" dirty="0"/>
              <a:t> </a:t>
            </a:r>
            <a:r>
              <a:rPr lang="tr-TR" dirty="0"/>
              <a:t>gözenekler</a:t>
            </a:r>
            <a:r>
              <a:rPr lang="en-US" dirty="0" err="1"/>
              <a:t>inin</a:t>
            </a:r>
            <a:r>
              <a:rPr lang="tr-TR" dirty="0"/>
              <a:t> büyüklü</a:t>
            </a:r>
            <a:r>
              <a:rPr lang="en-US" dirty="0" err="1"/>
              <a:t>ğü</a:t>
            </a:r>
            <a:endParaRPr lang="en-US" dirty="0"/>
          </a:p>
          <a:p>
            <a:r>
              <a:rPr lang="en-US" dirty="0" err="1"/>
              <a:t>Ekmekleri</a:t>
            </a:r>
            <a:r>
              <a:rPr lang="en-US" dirty="0"/>
              <a:t> </a:t>
            </a:r>
            <a:r>
              <a:rPr lang="en-US" dirty="0" err="1"/>
              <a:t>gözeneklerini</a:t>
            </a:r>
            <a:r>
              <a:rPr lang="en-US" dirty="0"/>
              <a:t> </a:t>
            </a:r>
            <a:r>
              <a:rPr lang="en-US" dirty="0" err="1"/>
              <a:t>düzeni</a:t>
            </a:r>
            <a:endParaRPr lang="en-US" dirty="0"/>
          </a:p>
          <a:p>
            <a:r>
              <a:rPr lang="en-US" dirty="0" err="1"/>
              <a:t>Ekmeklerin</a:t>
            </a:r>
            <a:r>
              <a:rPr lang="en-US" dirty="0"/>
              <a:t> </a:t>
            </a:r>
            <a:r>
              <a:rPr lang="tr-TR" dirty="0"/>
              <a:t>gözenek</a:t>
            </a:r>
            <a:r>
              <a:rPr lang="en-US" dirty="0" err="1"/>
              <a:t>lerinin</a:t>
            </a:r>
            <a:r>
              <a:rPr lang="tr-TR" dirty="0"/>
              <a:t> duvarı</a:t>
            </a:r>
            <a:r>
              <a:rPr lang="en-US" dirty="0" err="1"/>
              <a:t>nın</a:t>
            </a:r>
            <a:r>
              <a:rPr lang="tr-TR" dirty="0"/>
              <a:t> kalınlığı</a:t>
            </a:r>
            <a:endParaRPr lang="en-US" dirty="0"/>
          </a:p>
          <a:p>
            <a:r>
              <a:rPr lang="en-US" dirty="0" err="1"/>
              <a:t>Ekmeklerin</a:t>
            </a:r>
            <a:r>
              <a:rPr lang="tr-TR" dirty="0"/>
              <a:t> şekil</a:t>
            </a:r>
            <a:r>
              <a:rPr lang="en-US" dirty="0" err="1"/>
              <a:t>leri</a:t>
            </a:r>
            <a:endParaRPr lang="en-US" dirty="0"/>
          </a:p>
          <a:p>
            <a:endParaRPr lang="tr-TR" dirty="0"/>
          </a:p>
        </p:txBody>
      </p:sp>
    </p:spTree>
    <p:extLst>
      <p:ext uri="{BB962C8B-B14F-4D97-AF65-F5344CB8AC3E}">
        <p14:creationId xmlns:p14="http://schemas.microsoft.com/office/powerpoint/2010/main" val="417179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2BB76A-2CAA-407F-BF42-86C85D147F96}"/>
              </a:ext>
            </a:extLst>
          </p:cNvPr>
          <p:cNvSpPr>
            <a:spLocks noGrp="1"/>
          </p:cNvSpPr>
          <p:nvPr>
            <p:ph type="title"/>
          </p:nvPr>
        </p:nvSpPr>
        <p:spPr/>
        <p:txBody>
          <a:bodyPr/>
          <a:lstStyle/>
          <a:p>
            <a:r>
              <a:rPr lang="en-US" dirty="0" err="1"/>
              <a:t>Ekmek</a:t>
            </a:r>
            <a:r>
              <a:rPr lang="en-US" dirty="0"/>
              <a:t> </a:t>
            </a:r>
            <a:r>
              <a:rPr lang="en-US" dirty="0" err="1"/>
              <a:t>kalıtesi</a:t>
            </a:r>
            <a:r>
              <a:rPr lang="en-US" dirty="0"/>
              <a:t> </a:t>
            </a:r>
            <a:r>
              <a:rPr lang="en-US" dirty="0" err="1"/>
              <a:t>ılgili</a:t>
            </a:r>
            <a:r>
              <a:rPr lang="en-US" dirty="0"/>
              <a:t> </a:t>
            </a:r>
            <a:r>
              <a:rPr lang="en-US" dirty="0" err="1"/>
              <a:t>yorumlar</a:t>
            </a:r>
            <a:endParaRPr lang="tr-TR" dirty="0"/>
          </a:p>
        </p:txBody>
      </p:sp>
      <p:sp>
        <p:nvSpPr>
          <p:cNvPr id="3" name="İçerik Yer Tutucusu 2">
            <a:extLst>
              <a:ext uri="{FF2B5EF4-FFF2-40B4-BE49-F238E27FC236}">
                <a16:creationId xmlns:a16="http://schemas.microsoft.com/office/drawing/2014/main" id="{AF2361E6-14F9-4B15-A668-FFC1237D4DE4}"/>
              </a:ext>
            </a:extLst>
          </p:cNvPr>
          <p:cNvSpPr>
            <a:spLocks noGrp="1"/>
          </p:cNvSpPr>
          <p:nvPr>
            <p:ph idx="1"/>
          </p:nvPr>
        </p:nvSpPr>
        <p:spPr/>
        <p:txBody>
          <a:bodyPr/>
          <a:lstStyle/>
          <a:p>
            <a:r>
              <a:rPr lang="en-US" dirty="0"/>
              <a:t>O</a:t>
            </a:r>
            <a:r>
              <a:rPr lang="tr-TR" dirty="0" err="1"/>
              <a:t>rganik</a:t>
            </a:r>
            <a:r>
              <a:rPr lang="tr-TR" dirty="0"/>
              <a:t> ekmeklerin daha büyük gözeneklere sahip olduğu, bu yüzden daha heterojen ve büyük taneli bir yapıda olduğu ifade edilmiştir</a:t>
            </a:r>
            <a:r>
              <a:rPr lang="en-US" dirty="0"/>
              <a:t>.</a:t>
            </a:r>
          </a:p>
          <a:p>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 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 . Ancak öz miktarı yetersiz olan unlara uygun miktarda katkı maddesi ilavesi yapılarak üretilen ekmeklerin raf ömrü uzar, hacmi artar, ekmek içlerinin gözenek yapıları iyileşir, dokuları ve yumuşaklıkları daha iyi olur</a:t>
            </a:r>
            <a:r>
              <a:rPr lang="en-US" dirty="0"/>
              <a:t>.</a:t>
            </a:r>
          </a:p>
          <a:p>
            <a:endParaRPr lang="tr-TR" dirty="0"/>
          </a:p>
        </p:txBody>
      </p:sp>
    </p:spTree>
    <p:extLst>
      <p:ext uri="{BB962C8B-B14F-4D97-AF65-F5344CB8AC3E}">
        <p14:creationId xmlns:p14="http://schemas.microsoft.com/office/powerpoint/2010/main" val="122115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54EB3A3-BCEA-4DA1-BEA3-6FC076018284}"/>
              </a:ext>
            </a:extLst>
          </p:cNvPr>
          <p:cNvSpPr>
            <a:spLocks noGrp="1"/>
          </p:cNvSpPr>
          <p:nvPr>
            <p:ph idx="1"/>
          </p:nvPr>
        </p:nvSpPr>
        <p:spPr>
          <a:xfrm>
            <a:off x="643856" y="1085054"/>
            <a:ext cx="10131425" cy="3649133"/>
          </a:xfrm>
        </p:spPr>
        <p:txBody>
          <a:bodyPr>
            <a:normAutofit fontScale="92500" lnSpcReduction="10000"/>
          </a:bodyPr>
          <a:lstStyle/>
          <a:p>
            <a:r>
              <a:rPr lang="tr-TR" dirty="0"/>
              <a:t>Ekmek gözeneklerinin </a:t>
            </a:r>
            <a:r>
              <a:rPr lang="tr-TR" dirty="0" err="1"/>
              <a:t>bölütlenmesine</a:t>
            </a:r>
            <a:r>
              <a:rPr lang="tr-TR" dirty="0"/>
              <a:t> yönelik H.D. </a:t>
            </a:r>
            <a:r>
              <a:rPr lang="tr-TR" dirty="0" err="1"/>
              <a:t>Sapirstein</a:t>
            </a:r>
            <a:r>
              <a:rPr lang="tr-TR" dirty="0"/>
              <a:t> ve arkadaşlarının yapmış oldukları çalışmada, </a:t>
            </a:r>
            <a:r>
              <a:rPr lang="tr-TR" dirty="0" err="1"/>
              <a:t>oksidansız</a:t>
            </a:r>
            <a:r>
              <a:rPr lang="tr-TR" dirty="0"/>
              <a:t> ve </a:t>
            </a:r>
            <a:r>
              <a:rPr lang="tr-TR" dirty="0" err="1"/>
              <a:t>oksidanlı</a:t>
            </a:r>
            <a:r>
              <a:rPr lang="tr-TR" dirty="0"/>
              <a:t> toplam 30 adet ekmek görüntüsüne K-</a:t>
            </a:r>
            <a:r>
              <a:rPr lang="tr-TR" dirty="0" err="1"/>
              <a:t>means</a:t>
            </a:r>
            <a:r>
              <a:rPr lang="tr-TR" dirty="0"/>
              <a:t> algoritması kullanılarak ekmek görüntü analizi yapılmış ve ekmeğe ait gözenek alanı, gözenek yoğunluğu (hücre/cm2 ), boşluk oranı (hücre alanını /toplam ekmek alanı) gibi bazı </a:t>
            </a:r>
            <a:r>
              <a:rPr lang="tr-TR" dirty="0" err="1"/>
              <a:t>morfometrik</a:t>
            </a:r>
            <a:r>
              <a:rPr lang="tr-TR" dirty="0"/>
              <a:t> parametreler hesaplamıştır. Elde edilen sonuçlar </a:t>
            </a:r>
            <a:r>
              <a:rPr lang="tr-TR" dirty="0" err="1"/>
              <a:t>oksidanlı</a:t>
            </a:r>
            <a:r>
              <a:rPr lang="tr-TR" dirty="0"/>
              <a:t> ekmeklerin </a:t>
            </a:r>
            <a:r>
              <a:rPr lang="tr-TR" dirty="0" err="1"/>
              <a:t>oksidansız</a:t>
            </a:r>
            <a:r>
              <a:rPr lang="tr-TR" dirty="0"/>
              <a:t> ekmeklere göre %6 daha parlak, %21 daha fazla gözenek yoğunluğuna, %17 daha küçük gözeneklere, %13 daha ince gözeneklere ve %16 daha fazla birbirine benzer gözeneklere sahip olduğunu göstermiştir.</a:t>
            </a:r>
            <a:endParaRPr lang="en-US" dirty="0"/>
          </a:p>
          <a:p>
            <a:r>
              <a:rPr lang="tr-TR" dirty="0"/>
              <a:t>görüntü işleme teknikleri kullanılarak ekmek içi gözeneklerinin </a:t>
            </a:r>
            <a:r>
              <a:rPr lang="tr-TR" dirty="0" err="1"/>
              <a:t>bölütlenmesi</a:t>
            </a:r>
            <a:r>
              <a:rPr lang="tr-TR" dirty="0"/>
              <a:t> temelli bir yazılım geliştirilmiştir. Oluşturulan yazılım sayesinde ekmek içi yapısına yönelik gözenek sayısı, gözenek yoğunluğu, toplam ekmek alanı, boşluk oranı (toplam gözenek alanı/toplam ekmek alanı), gibi </a:t>
            </a:r>
            <a:r>
              <a:rPr lang="tr-TR" dirty="0" err="1"/>
              <a:t>morfometrik</a:t>
            </a:r>
            <a:r>
              <a:rPr lang="tr-TR" dirty="0"/>
              <a:t> parametreler elde edilmiştir.</a:t>
            </a:r>
            <a:endParaRPr lang="en-US" dirty="0"/>
          </a:p>
          <a:p>
            <a:r>
              <a:rPr lang="en-US" dirty="0"/>
              <a:t>F</a:t>
            </a:r>
            <a:r>
              <a:rPr lang="tr-TR" dirty="0"/>
              <a:t>arklı büyüklükteki gözeneklerin sayılarındaki değişimlerin gözlenmesi ve gözenek büyüklüklerine göre gruplandırılması, uzmanın deneyimine bağlı görsel analizinden kurtarılarak, objektif hale getirilmiştir. Bu sayede aynı gruptaki gözenekler aynı renkle gösterilerek ilgili ekmek dilimine bakıldığında görsel olarak ta daha iyi bir analiz yapılabilmesi mümkündür.</a:t>
            </a:r>
          </a:p>
        </p:txBody>
      </p:sp>
    </p:spTree>
    <p:extLst>
      <p:ext uri="{BB962C8B-B14F-4D97-AF65-F5344CB8AC3E}">
        <p14:creationId xmlns:p14="http://schemas.microsoft.com/office/powerpoint/2010/main" val="188633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1F0B49-00F0-410A-9932-266D59BCBD02}"/>
              </a:ext>
            </a:extLst>
          </p:cNvPr>
          <p:cNvSpPr>
            <a:spLocks noGrp="1"/>
          </p:cNvSpPr>
          <p:nvPr>
            <p:ph type="title"/>
          </p:nvPr>
        </p:nvSpPr>
        <p:spPr/>
        <p:txBody>
          <a:bodyPr/>
          <a:lstStyle/>
          <a:p>
            <a:r>
              <a:rPr lang="en-US" dirty="0"/>
              <a:t>Görüntü </a:t>
            </a:r>
            <a:r>
              <a:rPr lang="en-US" dirty="0" err="1"/>
              <a:t>İşleme</a:t>
            </a:r>
            <a:r>
              <a:rPr lang="en-US" dirty="0"/>
              <a:t> </a:t>
            </a:r>
            <a:r>
              <a:rPr lang="en-US" dirty="0" err="1"/>
              <a:t>kullanılacak</a:t>
            </a:r>
            <a:r>
              <a:rPr lang="en-US" dirty="0"/>
              <a:t> </a:t>
            </a:r>
            <a:r>
              <a:rPr lang="en-US" dirty="0" err="1"/>
              <a:t>ekmeklerin</a:t>
            </a:r>
            <a:r>
              <a:rPr lang="en-US" dirty="0"/>
              <a:t> </a:t>
            </a:r>
            <a:r>
              <a:rPr lang="en-US" dirty="0" err="1"/>
              <a:t>Hazırlanması</a:t>
            </a:r>
            <a:endParaRPr lang="tr-TR" dirty="0"/>
          </a:p>
        </p:txBody>
      </p:sp>
      <p:sp>
        <p:nvSpPr>
          <p:cNvPr id="3" name="İçerik Yer Tutucusu 2">
            <a:extLst>
              <a:ext uri="{FF2B5EF4-FFF2-40B4-BE49-F238E27FC236}">
                <a16:creationId xmlns:a16="http://schemas.microsoft.com/office/drawing/2014/main" id="{308CC451-0437-43E2-B75C-94B78EDC2D1C}"/>
              </a:ext>
            </a:extLst>
          </p:cNvPr>
          <p:cNvSpPr>
            <a:spLocks noGrp="1"/>
          </p:cNvSpPr>
          <p:nvPr>
            <p:ph idx="1"/>
          </p:nvPr>
        </p:nvSpPr>
        <p:spPr/>
        <p:txBody>
          <a:bodyPr/>
          <a:lstStyle/>
          <a:p>
            <a:r>
              <a:rPr lang="en-US" dirty="0" err="1"/>
              <a:t>Ekmeklerin</a:t>
            </a:r>
            <a:r>
              <a:rPr lang="en-US" dirty="0"/>
              <a:t> </a:t>
            </a:r>
            <a:r>
              <a:rPr lang="en-US" dirty="0" err="1"/>
              <a:t>hamurlarında</a:t>
            </a:r>
            <a:r>
              <a:rPr lang="en-US" dirty="0"/>
              <a:t> </a:t>
            </a:r>
            <a:r>
              <a:rPr lang="en-US" dirty="0" err="1"/>
              <a:t>kullanılan</a:t>
            </a:r>
            <a:r>
              <a:rPr lang="en-US" dirty="0"/>
              <a:t> </a:t>
            </a:r>
            <a:r>
              <a:rPr lang="en-US" dirty="0" err="1"/>
              <a:t>malzemeler</a:t>
            </a:r>
            <a:r>
              <a:rPr lang="en-US" dirty="0"/>
              <a:t> </a:t>
            </a:r>
            <a:r>
              <a:rPr lang="en-US" dirty="0" err="1"/>
              <a:t>aynıdır</a:t>
            </a:r>
            <a:r>
              <a:rPr lang="en-US" dirty="0"/>
              <a:t>.</a:t>
            </a:r>
          </a:p>
          <a:p>
            <a:r>
              <a:rPr lang="en-US" dirty="0" err="1"/>
              <a:t>Ekmeklerin</a:t>
            </a:r>
            <a:r>
              <a:rPr lang="en-US" dirty="0"/>
              <a:t> </a:t>
            </a:r>
            <a:r>
              <a:rPr lang="en-US" dirty="0" err="1"/>
              <a:t>hazırlanışı</a:t>
            </a:r>
            <a:r>
              <a:rPr lang="en-US" dirty="0"/>
              <a:t> </a:t>
            </a:r>
            <a:r>
              <a:rPr lang="en-US" dirty="0" err="1"/>
              <a:t>birebir</a:t>
            </a:r>
            <a:r>
              <a:rPr lang="en-US" dirty="0"/>
              <a:t> </a:t>
            </a:r>
            <a:r>
              <a:rPr lang="en-US" dirty="0" err="1"/>
              <a:t>aynıdır</a:t>
            </a:r>
            <a:r>
              <a:rPr lang="en-US" dirty="0"/>
              <a:t>.</a:t>
            </a:r>
          </a:p>
          <a:p>
            <a:r>
              <a:rPr lang="en-US" dirty="0" err="1"/>
              <a:t>Ekmekler</a:t>
            </a:r>
            <a:r>
              <a:rPr lang="en-US" dirty="0"/>
              <a:t> </a:t>
            </a:r>
            <a:r>
              <a:rPr lang="en-US" dirty="0" err="1"/>
              <a:t>aynı</a:t>
            </a:r>
            <a:r>
              <a:rPr lang="en-US" dirty="0"/>
              <a:t> </a:t>
            </a:r>
            <a:r>
              <a:rPr lang="en-US" dirty="0" err="1"/>
              <a:t>koşullara</a:t>
            </a:r>
            <a:r>
              <a:rPr lang="en-US" dirty="0"/>
              <a:t> </a:t>
            </a:r>
            <a:r>
              <a:rPr lang="en-US" dirty="0" err="1"/>
              <a:t>maruz</a:t>
            </a:r>
            <a:r>
              <a:rPr lang="en-US" dirty="0"/>
              <a:t> </a:t>
            </a:r>
            <a:r>
              <a:rPr lang="en-US" dirty="0" err="1"/>
              <a:t>bırakılmıştır</a:t>
            </a:r>
            <a:r>
              <a:rPr lang="en-US" dirty="0"/>
              <a:t>.</a:t>
            </a:r>
          </a:p>
          <a:p>
            <a:r>
              <a:rPr lang="en-US" dirty="0"/>
              <a:t> </a:t>
            </a:r>
            <a:r>
              <a:rPr lang="en-US" dirty="0" err="1"/>
              <a:t>Ekmekler</a:t>
            </a:r>
            <a:r>
              <a:rPr lang="en-US" dirty="0"/>
              <a:t> </a:t>
            </a:r>
            <a:r>
              <a:rPr lang="en-US" dirty="0" err="1"/>
              <a:t>aynı</a:t>
            </a:r>
            <a:r>
              <a:rPr lang="en-US" dirty="0"/>
              <a:t> </a:t>
            </a:r>
            <a:r>
              <a:rPr lang="en-US" dirty="0" err="1"/>
              <a:t>koşullarda</a:t>
            </a:r>
            <a:r>
              <a:rPr lang="en-US" dirty="0"/>
              <a:t> </a:t>
            </a:r>
            <a:r>
              <a:rPr lang="en-US" dirty="0" err="1"/>
              <a:t>pişirilmiştir</a:t>
            </a:r>
            <a:r>
              <a:rPr lang="en-US" dirty="0"/>
              <a:t> </a:t>
            </a:r>
            <a:r>
              <a:rPr lang="en-US" dirty="0" err="1"/>
              <a:t>ve</a:t>
            </a:r>
            <a:r>
              <a:rPr lang="en-US" dirty="0"/>
              <a:t> </a:t>
            </a:r>
            <a:r>
              <a:rPr lang="en-US" dirty="0" err="1"/>
              <a:t>aynı</a:t>
            </a:r>
            <a:r>
              <a:rPr lang="en-US" dirty="0"/>
              <a:t> </a:t>
            </a:r>
            <a:r>
              <a:rPr lang="en-US" dirty="0" err="1"/>
              <a:t>koşullarda</a:t>
            </a:r>
            <a:r>
              <a:rPr lang="en-US" dirty="0"/>
              <a:t> </a:t>
            </a:r>
            <a:r>
              <a:rPr lang="en-US" dirty="0" err="1"/>
              <a:t>soğumaya</a:t>
            </a:r>
            <a:r>
              <a:rPr lang="en-US" dirty="0"/>
              <a:t> </a:t>
            </a:r>
            <a:r>
              <a:rPr lang="en-US" dirty="0" err="1"/>
              <a:t>bırakılmıştır</a:t>
            </a:r>
            <a:r>
              <a:rPr lang="en-US" dirty="0"/>
              <a:t>.</a:t>
            </a:r>
          </a:p>
          <a:p>
            <a:r>
              <a:rPr lang="en-US" dirty="0" err="1"/>
              <a:t>Analizde</a:t>
            </a:r>
            <a:r>
              <a:rPr lang="en-US" dirty="0"/>
              <a:t> </a:t>
            </a:r>
            <a:r>
              <a:rPr lang="en-US" dirty="0" err="1"/>
              <a:t>kullanılacak</a:t>
            </a:r>
            <a:r>
              <a:rPr lang="en-US" dirty="0"/>
              <a:t> </a:t>
            </a:r>
            <a:r>
              <a:rPr lang="en-US" dirty="0" err="1"/>
              <a:t>ekmekler</a:t>
            </a:r>
            <a:r>
              <a:rPr lang="en-US" dirty="0"/>
              <a:t> </a:t>
            </a:r>
            <a:r>
              <a:rPr lang="en-US" dirty="0" err="1"/>
              <a:t>eşit</a:t>
            </a:r>
            <a:r>
              <a:rPr lang="en-US" dirty="0"/>
              <a:t> </a:t>
            </a:r>
            <a:r>
              <a:rPr lang="en-US" dirty="0" err="1"/>
              <a:t>ende</a:t>
            </a:r>
            <a:r>
              <a:rPr lang="en-US" dirty="0"/>
              <a:t> </a:t>
            </a:r>
            <a:r>
              <a:rPr lang="en-US" dirty="0" err="1"/>
              <a:t>ve</a:t>
            </a:r>
            <a:r>
              <a:rPr lang="en-US" dirty="0"/>
              <a:t> </a:t>
            </a:r>
            <a:r>
              <a:rPr lang="en-US" dirty="0" err="1"/>
              <a:t>boyda</a:t>
            </a:r>
            <a:r>
              <a:rPr lang="en-US" dirty="0"/>
              <a:t> </a:t>
            </a:r>
            <a:r>
              <a:rPr lang="en-US" dirty="0" err="1"/>
              <a:t>kesilmiştir</a:t>
            </a:r>
            <a:r>
              <a:rPr lang="en-US" dirty="0"/>
              <a:t> </a:t>
            </a:r>
            <a:r>
              <a:rPr lang="en-US" dirty="0" err="1"/>
              <a:t>ve</a:t>
            </a:r>
            <a:r>
              <a:rPr lang="en-US" dirty="0"/>
              <a:t> </a:t>
            </a:r>
            <a:r>
              <a:rPr lang="en-US" dirty="0" err="1"/>
              <a:t>görüntüleri</a:t>
            </a:r>
            <a:r>
              <a:rPr lang="en-US" dirty="0"/>
              <a:t> </a:t>
            </a:r>
            <a:r>
              <a:rPr lang="en-US" dirty="0" err="1"/>
              <a:t>alınmıştır</a:t>
            </a:r>
            <a:r>
              <a:rPr lang="en-US" dirty="0"/>
              <a:t>.</a:t>
            </a:r>
          </a:p>
          <a:p>
            <a:r>
              <a:rPr lang="en-US" dirty="0" err="1"/>
              <a:t>Bazı</a:t>
            </a:r>
            <a:r>
              <a:rPr lang="en-US" dirty="0"/>
              <a:t>  </a:t>
            </a:r>
            <a:r>
              <a:rPr lang="en-US" dirty="0" err="1"/>
              <a:t>ekmekler</a:t>
            </a:r>
            <a:r>
              <a:rPr lang="en-US" dirty="0"/>
              <a:t> </a:t>
            </a:r>
            <a:r>
              <a:rPr lang="en-US" dirty="0" err="1"/>
              <a:t>kontrol</a:t>
            </a:r>
            <a:r>
              <a:rPr lang="en-US" dirty="0"/>
              <a:t> </a:t>
            </a:r>
            <a:r>
              <a:rPr lang="en-US" dirty="0" err="1"/>
              <a:t>grubu</a:t>
            </a:r>
            <a:r>
              <a:rPr lang="en-US" dirty="0"/>
              <a:t> </a:t>
            </a:r>
            <a:r>
              <a:rPr lang="en-US" dirty="0" err="1"/>
              <a:t>olarak</a:t>
            </a:r>
            <a:r>
              <a:rPr lang="en-US" dirty="0"/>
              <a:t> </a:t>
            </a:r>
            <a:r>
              <a:rPr lang="en-US" dirty="0" err="1"/>
              <a:t>katkı</a:t>
            </a:r>
            <a:r>
              <a:rPr lang="en-US" dirty="0"/>
              <a:t> </a:t>
            </a:r>
            <a:r>
              <a:rPr lang="en-US" dirty="0" err="1"/>
              <a:t>maddesi</a:t>
            </a:r>
            <a:r>
              <a:rPr lang="en-US" dirty="0"/>
              <a:t> </a:t>
            </a:r>
            <a:r>
              <a:rPr lang="en-US" dirty="0" err="1"/>
              <a:t>eklenmemiştir</a:t>
            </a:r>
            <a:r>
              <a:rPr lang="en-US" dirty="0"/>
              <a:t>.</a:t>
            </a:r>
          </a:p>
          <a:p>
            <a:r>
              <a:rPr lang="en-US" dirty="0" err="1"/>
              <a:t>Farklı</a:t>
            </a:r>
            <a:r>
              <a:rPr lang="en-US" dirty="0"/>
              <a:t> </a:t>
            </a:r>
            <a:r>
              <a:rPr lang="en-US" dirty="0" err="1"/>
              <a:t>katkı</a:t>
            </a:r>
            <a:r>
              <a:rPr lang="en-US" dirty="0"/>
              <a:t> </a:t>
            </a:r>
            <a:r>
              <a:rPr lang="en-US" dirty="0" err="1"/>
              <a:t>maddeleri</a:t>
            </a:r>
            <a:r>
              <a:rPr lang="en-US" dirty="0"/>
              <a:t> </a:t>
            </a:r>
            <a:r>
              <a:rPr lang="en-US" dirty="0" err="1"/>
              <a:t>farklı</a:t>
            </a:r>
            <a:r>
              <a:rPr lang="en-US" dirty="0"/>
              <a:t> </a:t>
            </a:r>
            <a:r>
              <a:rPr lang="en-US" dirty="0" err="1"/>
              <a:t>oranlarda</a:t>
            </a:r>
            <a:r>
              <a:rPr lang="en-US" dirty="0"/>
              <a:t> </a:t>
            </a:r>
            <a:r>
              <a:rPr lang="en-US" dirty="0" err="1"/>
              <a:t>eklenerek</a:t>
            </a:r>
            <a:r>
              <a:rPr lang="en-US" dirty="0"/>
              <a:t> </a:t>
            </a:r>
            <a:r>
              <a:rPr lang="en-US" dirty="0" err="1"/>
              <a:t>ekmeğin</a:t>
            </a:r>
            <a:r>
              <a:rPr lang="en-US" dirty="0"/>
              <a:t> </a:t>
            </a:r>
            <a:r>
              <a:rPr lang="en-US" dirty="0" err="1"/>
              <a:t>üzerinde</a:t>
            </a:r>
            <a:r>
              <a:rPr lang="en-US" dirty="0"/>
              <a:t> </a:t>
            </a:r>
            <a:r>
              <a:rPr lang="en-US" dirty="0" err="1"/>
              <a:t>etkileri</a:t>
            </a:r>
            <a:r>
              <a:rPr lang="en-US" dirty="0"/>
              <a:t> </a:t>
            </a:r>
            <a:r>
              <a:rPr lang="en-US" dirty="0" err="1"/>
              <a:t>incelenmeye</a:t>
            </a:r>
            <a:r>
              <a:rPr lang="en-US" dirty="0"/>
              <a:t> </a:t>
            </a:r>
            <a:r>
              <a:rPr lang="en-US" dirty="0" err="1"/>
              <a:t>çalışılmıştır</a:t>
            </a:r>
            <a:r>
              <a:rPr lang="en-US" dirty="0"/>
              <a:t>.</a:t>
            </a:r>
          </a:p>
          <a:p>
            <a:endParaRPr lang="tr-TR" dirty="0"/>
          </a:p>
        </p:txBody>
      </p:sp>
    </p:spTree>
    <p:extLst>
      <p:ext uri="{BB962C8B-B14F-4D97-AF65-F5344CB8AC3E}">
        <p14:creationId xmlns:p14="http://schemas.microsoft.com/office/powerpoint/2010/main" val="329616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C3DC6-37D9-4A5E-9551-B594A670E412}"/>
              </a:ext>
            </a:extLst>
          </p:cNvPr>
          <p:cNvSpPr>
            <a:spLocks noGrp="1"/>
          </p:cNvSpPr>
          <p:nvPr>
            <p:ph type="title"/>
          </p:nvPr>
        </p:nvSpPr>
        <p:spPr/>
        <p:txBody>
          <a:bodyPr/>
          <a:lstStyle/>
          <a:p>
            <a:r>
              <a:rPr lang="en-US" dirty="0" err="1"/>
              <a:t>Ekmeklerin</a:t>
            </a:r>
            <a:r>
              <a:rPr lang="en-US" dirty="0"/>
              <a:t> görüntü </a:t>
            </a:r>
            <a:r>
              <a:rPr lang="en-US" dirty="0" err="1"/>
              <a:t>işleme</a:t>
            </a:r>
            <a:r>
              <a:rPr lang="en-US" dirty="0"/>
              <a:t> </a:t>
            </a:r>
            <a:r>
              <a:rPr lang="en-US" dirty="0" err="1"/>
              <a:t>hazırlanması</a:t>
            </a:r>
            <a:r>
              <a:rPr lang="en-US" dirty="0"/>
              <a:t> </a:t>
            </a:r>
            <a:r>
              <a:rPr lang="en-US" dirty="0" err="1"/>
              <a:t>ve</a:t>
            </a:r>
            <a:r>
              <a:rPr lang="en-US" dirty="0"/>
              <a:t> Görüntü </a:t>
            </a:r>
            <a:r>
              <a:rPr lang="en-US" dirty="0" err="1"/>
              <a:t>işleme</a:t>
            </a:r>
            <a:r>
              <a:rPr lang="en-US" dirty="0"/>
              <a:t> </a:t>
            </a:r>
            <a:r>
              <a:rPr lang="en-US" dirty="0" err="1"/>
              <a:t>kullanılması</a:t>
            </a:r>
            <a:endParaRPr lang="tr-TR" dirty="0"/>
          </a:p>
        </p:txBody>
      </p:sp>
      <p:sp>
        <p:nvSpPr>
          <p:cNvPr id="3" name="İçerik Yer Tutucusu 2">
            <a:extLst>
              <a:ext uri="{FF2B5EF4-FFF2-40B4-BE49-F238E27FC236}">
                <a16:creationId xmlns:a16="http://schemas.microsoft.com/office/drawing/2014/main" id="{51653A0F-4AE8-4353-A13B-E3A36AF7F10B}"/>
              </a:ext>
            </a:extLst>
          </p:cNvPr>
          <p:cNvSpPr>
            <a:spLocks noGrp="1"/>
          </p:cNvSpPr>
          <p:nvPr>
            <p:ph idx="1"/>
          </p:nvPr>
        </p:nvSpPr>
        <p:spPr>
          <a:xfrm>
            <a:off x="685801" y="2142067"/>
            <a:ext cx="6813957" cy="3649133"/>
          </a:xfrm>
        </p:spPr>
        <p:txBody>
          <a:bodyPr>
            <a:normAutofit lnSpcReduction="10000"/>
          </a:bodyPr>
          <a:lstStyle/>
          <a:p>
            <a:r>
              <a:rPr lang="en-US" dirty="0"/>
              <a:t>E</a:t>
            </a:r>
            <a:r>
              <a:rPr lang="tr-TR" dirty="0" err="1"/>
              <a:t>lde</a:t>
            </a:r>
            <a:r>
              <a:rPr lang="tr-TR" dirty="0"/>
              <a:t> edilen renkli  ekmek görüntü</a:t>
            </a:r>
            <a:r>
              <a:rPr lang="en-US" dirty="0" err="1"/>
              <a:t>leri</a:t>
            </a:r>
            <a:r>
              <a:rPr lang="tr-TR" dirty="0"/>
              <a:t> gri seviye görüntüsüne dönüştür</a:t>
            </a:r>
            <a:r>
              <a:rPr lang="en-US" dirty="0" err="1"/>
              <a:t>ülür</a:t>
            </a:r>
            <a:r>
              <a:rPr lang="tr-TR" dirty="0"/>
              <a:t>.</a:t>
            </a:r>
            <a:endParaRPr lang="en-US" dirty="0"/>
          </a:p>
          <a:p>
            <a:r>
              <a:rPr lang="tr-TR" dirty="0" err="1"/>
              <a:t>Adaptif</a:t>
            </a:r>
            <a:r>
              <a:rPr lang="tr-TR" dirty="0"/>
              <a:t> </a:t>
            </a:r>
            <a:r>
              <a:rPr lang="tr-TR" dirty="0" err="1"/>
              <a:t>histogram</a:t>
            </a:r>
            <a:r>
              <a:rPr lang="tr-TR" dirty="0"/>
              <a:t> eşitleme olarak da bilinen </a:t>
            </a:r>
            <a:r>
              <a:rPr lang="tr-TR" dirty="0" err="1"/>
              <a:t>histogram</a:t>
            </a:r>
            <a:r>
              <a:rPr lang="tr-TR" dirty="0"/>
              <a:t> germe işlemi düşük kontrastlı resimlere uygulanan bir yöntem olup </a:t>
            </a:r>
            <a:r>
              <a:rPr lang="tr-TR" dirty="0" err="1"/>
              <a:t>histogramı</a:t>
            </a:r>
            <a:r>
              <a:rPr lang="tr-TR" dirty="0"/>
              <a:t> geniş bir bölgeye yayma mantığına dayanmaktadır. Ön işlemenin ilk basamağını oluşturan bu yöntem sayesinde gri seviye görüntülerinin kontrastı iyileştirilmiştir.</a:t>
            </a:r>
            <a:endParaRPr lang="en-US" dirty="0"/>
          </a:p>
          <a:p>
            <a:r>
              <a:rPr lang="tr-TR" dirty="0" err="1"/>
              <a:t>Histogram</a:t>
            </a:r>
            <a:r>
              <a:rPr lang="tr-TR" dirty="0"/>
              <a:t> eşitleme renk değerleri düzgün dağılımlı olmayan görüntüler için uygun bir görüntü iyileştirme metodudur</a:t>
            </a:r>
            <a:r>
              <a:rPr lang="en-US" dirty="0"/>
              <a:t>.</a:t>
            </a:r>
            <a:r>
              <a:rPr lang="tr-TR" dirty="0"/>
              <a:t> Ekmek dokularının açık renkte, gözeneklerin ise koyu renkte olduğu görülmektedir. </a:t>
            </a:r>
            <a:r>
              <a:rPr lang="tr-TR" dirty="0" err="1"/>
              <a:t>Histogram</a:t>
            </a:r>
            <a:r>
              <a:rPr lang="tr-TR" dirty="0"/>
              <a:t> eşitleme işleminden sonra ön işleme aşaması bitmiş olup, gözeneklerin </a:t>
            </a:r>
            <a:r>
              <a:rPr lang="tr-TR" dirty="0" err="1"/>
              <a:t>bölütlenmesiyle</a:t>
            </a:r>
            <a:r>
              <a:rPr lang="tr-TR" dirty="0"/>
              <a:t> görüntü işleme aşamasına geçilecektir.</a:t>
            </a:r>
          </a:p>
        </p:txBody>
      </p:sp>
      <p:pic>
        <p:nvPicPr>
          <p:cNvPr id="5" name="Resim 4">
            <a:extLst>
              <a:ext uri="{FF2B5EF4-FFF2-40B4-BE49-F238E27FC236}">
                <a16:creationId xmlns:a16="http://schemas.microsoft.com/office/drawing/2014/main" id="{02DAF60F-4D47-410C-8DC4-CE28D88E2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232" y="1337733"/>
            <a:ext cx="3284505" cy="5273497"/>
          </a:xfrm>
          <a:prstGeom prst="rect">
            <a:avLst/>
          </a:prstGeom>
        </p:spPr>
      </p:pic>
    </p:spTree>
    <p:extLst>
      <p:ext uri="{BB962C8B-B14F-4D97-AF65-F5344CB8AC3E}">
        <p14:creationId xmlns:p14="http://schemas.microsoft.com/office/powerpoint/2010/main" val="274155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EAC6E7D-251E-481D-8BCD-3F6D9D816685}"/>
              </a:ext>
            </a:extLst>
          </p:cNvPr>
          <p:cNvSpPr>
            <a:spLocks noGrp="1"/>
          </p:cNvSpPr>
          <p:nvPr>
            <p:ph idx="1"/>
          </p:nvPr>
        </p:nvSpPr>
        <p:spPr>
          <a:xfrm>
            <a:off x="316686" y="472657"/>
            <a:ext cx="6806009" cy="5992311"/>
          </a:xfrm>
        </p:spPr>
        <p:txBody>
          <a:bodyPr/>
          <a:lstStyle/>
          <a:p>
            <a:r>
              <a:rPr lang="tr-TR" dirty="0"/>
              <a:t>Gözeneklerin Otomatik Olarak </a:t>
            </a:r>
            <a:r>
              <a:rPr lang="tr-TR" dirty="0" err="1"/>
              <a:t>Bölütlenmesi</a:t>
            </a:r>
            <a:r>
              <a:rPr lang="en-US" dirty="0"/>
              <a:t> </a:t>
            </a:r>
            <a:r>
              <a:rPr lang="en-US" dirty="0" err="1"/>
              <a:t>aşamasında</a:t>
            </a:r>
            <a:r>
              <a:rPr lang="en-US" dirty="0"/>
              <a:t> </a:t>
            </a:r>
            <a:r>
              <a:rPr lang="tr-TR" dirty="0"/>
              <a:t>ön işlemeden geçip, işlemeye hazır hale gelen görüntüler öncelikle otsu yöntemiyle </a:t>
            </a:r>
            <a:r>
              <a:rPr lang="tr-TR" dirty="0" err="1"/>
              <a:t>eşiklenerek</a:t>
            </a:r>
            <a:r>
              <a:rPr lang="tr-TR" dirty="0"/>
              <a:t> ikili görüntü haline dönüştürülmüştür. Otsu yöntemi, gri seviye görüntüler üzerinde uygulanabilen bir eşik belirleme yöntemidir</a:t>
            </a:r>
            <a:r>
              <a:rPr lang="en-US" dirty="0"/>
              <a:t>.</a:t>
            </a:r>
          </a:p>
          <a:p>
            <a:r>
              <a:rPr lang="en-US" dirty="0"/>
              <a:t>E</a:t>
            </a:r>
            <a:r>
              <a:rPr lang="tr-TR" dirty="0" err="1"/>
              <a:t>şiklenmiş</a:t>
            </a:r>
            <a:r>
              <a:rPr lang="tr-TR" dirty="0"/>
              <a:t> görüntüde gözeneklerin siyah, ekmek dokusunun ise beyaz</a:t>
            </a:r>
            <a:r>
              <a:rPr lang="en-US" dirty="0"/>
              <a:t> </a:t>
            </a:r>
            <a:r>
              <a:rPr lang="en-US" dirty="0" err="1"/>
              <a:t>olmuştur</a:t>
            </a:r>
            <a:r>
              <a:rPr lang="en-US" dirty="0"/>
              <a:t>.</a:t>
            </a:r>
            <a:r>
              <a:rPr lang="tr-TR" dirty="0"/>
              <a:t> </a:t>
            </a:r>
            <a:r>
              <a:rPr lang="en-US" dirty="0"/>
              <a:t>G</a:t>
            </a:r>
            <a:r>
              <a:rPr lang="tr-TR" dirty="0" err="1"/>
              <a:t>özenek</a:t>
            </a:r>
            <a:r>
              <a:rPr lang="tr-TR" dirty="0"/>
              <a:t> içleri doldurulmuş ve en büyük bağlı bileşen yöntemi kullanılarak </a:t>
            </a:r>
            <a:r>
              <a:rPr lang="tr-TR" dirty="0" err="1"/>
              <a:t>bölütlenmiş</a:t>
            </a:r>
            <a:r>
              <a:rPr lang="tr-TR" dirty="0"/>
              <a:t>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lang="tr-TR" dirty="0" err="1"/>
              <a:t>lik</a:t>
            </a:r>
            <a:r>
              <a:rPr lang="tr-TR" dirty="0"/>
              <a:t> bir </a:t>
            </a:r>
            <a:r>
              <a:rPr lang="tr-TR" dirty="0" err="1"/>
              <a:t>dikdörtgensel</a:t>
            </a:r>
            <a:r>
              <a:rPr lang="tr-TR" dirty="0"/>
              <a:t> bölge olarak belirlenmiştir. Bu bölgenin</a:t>
            </a:r>
            <a:r>
              <a:rPr lang="en-US" dirty="0"/>
              <a:t> </a:t>
            </a:r>
            <a:r>
              <a:rPr lang="tr-TR" dirty="0"/>
              <a:t>büyüklüğü tüm ekmek görüntüleri için aynı olup doku analizinin yapılacağı bölge olarak belirlenmiştir. Daha sonra, her ekmek görüntüsü için bu bölgede bulunan gözenekler </a:t>
            </a:r>
            <a:r>
              <a:rPr lang="tr-TR" dirty="0" err="1"/>
              <a:t>bölütlenmiştir</a:t>
            </a:r>
            <a:r>
              <a:rPr lang="tr-TR" dirty="0"/>
              <a:t>.</a:t>
            </a:r>
          </a:p>
        </p:txBody>
      </p:sp>
      <p:pic>
        <p:nvPicPr>
          <p:cNvPr id="5" name="Resim 4">
            <a:extLst>
              <a:ext uri="{FF2B5EF4-FFF2-40B4-BE49-F238E27FC236}">
                <a16:creationId xmlns:a16="http://schemas.microsoft.com/office/drawing/2014/main" id="{7FD0C5BF-D1C0-40C9-B773-3152A1AD6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473" y="472657"/>
            <a:ext cx="3680243" cy="4832468"/>
          </a:xfrm>
          <a:prstGeom prst="rect">
            <a:avLst/>
          </a:prstGeom>
        </p:spPr>
      </p:pic>
    </p:spTree>
    <p:extLst>
      <p:ext uri="{BB962C8B-B14F-4D97-AF65-F5344CB8AC3E}">
        <p14:creationId xmlns:p14="http://schemas.microsoft.com/office/powerpoint/2010/main" val="232478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FB3A4C-7446-43B8-A92B-C152AC68A9E3}"/>
              </a:ext>
            </a:extLst>
          </p:cNvPr>
          <p:cNvSpPr>
            <a:spLocks noGrp="1"/>
          </p:cNvSpPr>
          <p:nvPr>
            <p:ph type="title"/>
          </p:nvPr>
        </p:nvSpPr>
        <p:spPr>
          <a:xfrm>
            <a:off x="685801" y="685800"/>
            <a:ext cx="10131425" cy="1456267"/>
          </a:xfrm>
        </p:spPr>
        <p:txBody>
          <a:bodyPr/>
          <a:lstStyle/>
          <a:p>
            <a:r>
              <a:rPr lang="en-US" dirty="0" err="1"/>
              <a:t>Resimlerle</a:t>
            </a:r>
            <a:r>
              <a:rPr lang="en-US" dirty="0"/>
              <a:t> </a:t>
            </a:r>
            <a:r>
              <a:rPr lang="en-US" dirty="0" err="1"/>
              <a:t>Aşamalar</a:t>
            </a:r>
            <a:endParaRPr lang="tr-TR" dirty="0"/>
          </a:p>
        </p:txBody>
      </p:sp>
      <p:pic>
        <p:nvPicPr>
          <p:cNvPr id="5" name="Resim 4">
            <a:extLst>
              <a:ext uri="{FF2B5EF4-FFF2-40B4-BE49-F238E27FC236}">
                <a16:creationId xmlns:a16="http://schemas.microsoft.com/office/drawing/2014/main" id="{06529B04-B86C-4A3C-A910-982661BE5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81" y="2666696"/>
            <a:ext cx="2972058" cy="3505504"/>
          </a:xfrm>
          <a:prstGeom prst="rect">
            <a:avLst/>
          </a:prstGeom>
        </p:spPr>
      </p:pic>
      <p:pic>
        <p:nvPicPr>
          <p:cNvPr id="7" name="Resim 6">
            <a:extLst>
              <a:ext uri="{FF2B5EF4-FFF2-40B4-BE49-F238E27FC236}">
                <a16:creationId xmlns:a16="http://schemas.microsoft.com/office/drawing/2014/main" id="{CA15CAB0-6965-408D-810A-162553175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099" y="2605731"/>
            <a:ext cx="3514828" cy="3505504"/>
          </a:xfrm>
          <a:prstGeom prst="rect">
            <a:avLst/>
          </a:prstGeom>
        </p:spPr>
      </p:pic>
      <p:pic>
        <p:nvPicPr>
          <p:cNvPr id="9" name="Resim 8">
            <a:extLst>
              <a:ext uri="{FF2B5EF4-FFF2-40B4-BE49-F238E27FC236}">
                <a16:creationId xmlns:a16="http://schemas.microsoft.com/office/drawing/2014/main" id="{769457D9-CC62-4E65-9E19-4B2423AAF3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297" y="2605731"/>
            <a:ext cx="2933954" cy="3566469"/>
          </a:xfrm>
          <a:prstGeom prst="rect">
            <a:avLst/>
          </a:prstGeom>
        </p:spPr>
      </p:pic>
      <p:sp>
        <p:nvSpPr>
          <p:cNvPr id="10" name="Ok: Sağ 9">
            <a:extLst>
              <a:ext uri="{FF2B5EF4-FFF2-40B4-BE49-F238E27FC236}">
                <a16:creationId xmlns:a16="http://schemas.microsoft.com/office/drawing/2014/main" id="{7DA489CC-C40F-4B87-A209-9BF566347020}"/>
              </a:ext>
            </a:extLst>
          </p:cNvPr>
          <p:cNvSpPr/>
          <p:nvPr/>
        </p:nvSpPr>
        <p:spPr>
          <a:xfrm>
            <a:off x="3317839" y="4138863"/>
            <a:ext cx="676260"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3F0AF6C6-3B4C-4270-AA05-584ECAE3EAB1}"/>
              </a:ext>
            </a:extLst>
          </p:cNvPr>
          <p:cNvSpPr/>
          <p:nvPr/>
        </p:nvSpPr>
        <p:spPr>
          <a:xfrm>
            <a:off x="7508927" y="4138863"/>
            <a:ext cx="1034370"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3457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40B85D-4D43-46D8-A199-1D61B2A3F937}"/>
              </a:ext>
            </a:extLst>
          </p:cNvPr>
          <p:cNvSpPr>
            <a:spLocks noGrp="1"/>
          </p:cNvSpPr>
          <p:nvPr>
            <p:ph idx="1"/>
          </p:nvPr>
        </p:nvSpPr>
        <p:spPr>
          <a:xfrm>
            <a:off x="188497" y="348916"/>
            <a:ext cx="6853988" cy="6160168"/>
          </a:xfrm>
        </p:spPr>
        <p:txBody>
          <a:bodyPr>
            <a:normAutofit/>
          </a:bodyPr>
          <a:lstStyle/>
          <a:p>
            <a:r>
              <a:rPr lang="tr-TR" dirty="0"/>
              <a:t>İkili görüntü haline gelen </a:t>
            </a:r>
            <a:r>
              <a:rPr lang="tr-TR" dirty="0" err="1"/>
              <a:t>bölütlenmiş</a:t>
            </a:r>
            <a:r>
              <a:rPr lang="tr-TR" dirty="0"/>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 { Piksel Siyaha eşit değilse -Pikselin Tüm komşularına bak (8’li komşuluk için) -Tüm komşular siyah veya beyaz ise bu yeni bir pikseldir bu piksele yeni bir değer ata, diğer piksele geç -Komşu piksellerden herhangi biri siyah ya da beyaz piksel ise bir önceki etiket numarasına bu pikseli kaydet } 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Şekil 13’te belli bir bölgede etiketlenmiş gözeneklere ait temsili bir görüntü gösterilmiştir.</a:t>
            </a:r>
          </a:p>
        </p:txBody>
      </p:sp>
      <p:pic>
        <p:nvPicPr>
          <p:cNvPr id="5" name="Resim 4">
            <a:extLst>
              <a:ext uri="{FF2B5EF4-FFF2-40B4-BE49-F238E27FC236}">
                <a16:creationId xmlns:a16="http://schemas.microsoft.com/office/drawing/2014/main" id="{43B4F7D0-1F82-4590-B0C7-B5E8B22EE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6691" y="1605659"/>
            <a:ext cx="4169191" cy="3646681"/>
          </a:xfrm>
          <a:prstGeom prst="rect">
            <a:avLst/>
          </a:prstGeom>
        </p:spPr>
      </p:pic>
    </p:spTree>
    <p:extLst>
      <p:ext uri="{BB962C8B-B14F-4D97-AF65-F5344CB8AC3E}">
        <p14:creationId xmlns:p14="http://schemas.microsoft.com/office/powerpoint/2010/main" val="1083676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TM03457452[[fn=Gökyüzü]]</Template>
  <TotalTime>135</TotalTime>
  <Words>1020</Words>
  <Application>Microsoft Office PowerPoint</Application>
  <PresentationFormat>Geniş ekran</PresentationFormat>
  <Paragraphs>31</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Gökyüzü</vt:lpstr>
      <vt:lpstr>Görüntü işleme teknikleri kullanılarak ekmek doku analizi </vt:lpstr>
      <vt:lpstr>EkMEĞİN KALİTESİ BELİRYEYEN BAZI FAKTÖRLER</vt:lpstr>
      <vt:lpstr>Ekmek kalıtesi ılgili yorumlar</vt:lpstr>
      <vt:lpstr>PowerPoint Sunusu</vt:lpstr>
      <vt:lpstr>Görüntü İşleme kullanılacak ekmeklerin Hazırlanması</vt:lpstr>
      <vt:lpstr>Ekmeklerin görüntü işleme hazırlanması ve Görüntü işleme kullanılması</vt:lpstr>
      <vt:lpstr>PowerPoint Sunusu</vt:lpstr>
      <vt:lpstr>Resimlerle Aşamalar</vt:lpstr>
      <vt:lpstr>PowerPoint Sunusu</vt:lpstr>
      <vt:lpstr>PowerPoint Sunusu</vt:lpstr>
      <vt:lpstr>Muhammet aslan   02190201045  Görüntü İşleme Ödevi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dc:title>
  <dc:creator>Muhammet Aslan</dc:creator>
  <cp:lastModifiedBy>Muhammet Aslan</cp:lastModifiedBy>
  <cp:revision>9</cp:revision>
  <dcterms:created xsi:type="dcterms:W3CDTF">2022-11-07T17:03:23Z</dcterms:created>
  <dcterms:modified xsi:type="dcterms:W3CDTF">2022-11-07T19:18:39Z</dcterms:modified>
</cp:coreProperties>
</file>