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4D65B3F-44A2-4C12-BB01-C93B809F479D}" type="datetimeFigureOut">
              <a:rPr lang="tr-TR" smtClean="0"/>
              <a:t>14.11.2022</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235991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4D65B3F-44A2-4C12-BB01-C93B809F479D}"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81671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4D65B3F-44A2-4C12-BB01-C93B809F479D}"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197801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4D65B3F-44A2-4C12-BB01-C93B809F479D}"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1535125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4D65B3F-44A2-4C12-BB01-C93B809F479D}"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249513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D65B3F-44A2-4C12-BB01-C93B809F479D}" type="datetimeFigureOut">
              <a:rPr lang="tr-TR" smtClean="0"/>
              <a:t>14.11.2022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4077955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D65B3F-44A2-4C12-BB01-C93B809F479D}" type="datetimeFigureOut">
              <a:rPr lang="tr-TR" smtClean="0"/>
              <a:t>14.11.2022</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937815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4D65B3F-44A2-4C12-BB01-C93B809F479D}"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962857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4D65B3F-44A2-4C12-BB01-C93B809F479D}"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314745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4D65B3F-44A2-4C12-BB01-C93B809F479D}"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1526521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4D65B3F-44A2-4C12-BB01-C93B809F479D}"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283619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4D65B3F-44A2-4C12-BB01-C93B809F479D}"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140600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4D65B3F-44A2-4C12-BB01-C93B809F479D}" type="datetimeFigureOut">
              <a:rPr lang="tr-TR" smtClean="0"/>
              <a:t>14.11.2022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355498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4D65B3F-44A2-4C12-BB01-C93B809F479D}" type="datetimeFigureOut">
              <a:rPr lang="tr-TR" smtClean="0"/>
              <a:t>14.11.2022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237212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65B3F-44A2-4C12-BB01-C93B809F479D}" type="datetimeFigureOut">
              <a:rPr lang="tr-TR" smtClean="0"/>
              <a:t>14.11.2022</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31410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4D65B3F-44A2-4C12-BB01-C93B809F479D}"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1634074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4D65B3F-44A2-4C12-BB01-C93B809F479D}"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D56D981-3DAD-4744-B0F5-6EC35142490A}" type="slidenum">
              <a:rPr lang="tr-TR" smtClean="0"/>
              <a:t>‹#›</a:t>
            </a:fld>
            <a:endParaRPr lang="tr-TR"/>
          </a:p>
        </p:txBody>
      </p:sp>
    </p:spTree>
    <p:extLst>
      <p:ext uri="{BB962C8B-B14F-4D97-AF65-F5344CB8AC3E}">
        <p14:creationId xmlns:p14="http://schemas.microsoft.com/office/powerpoint/2010/main" val="65475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4D65B3F-44A2-4C12-BB01-C93B809F479D}" type="datetimeFigureOut">
              <a:rPr lang="tr-TR" smtClean="0"/>
              <a:t>14.11.2022</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D56D981-3DAD-4744-B0F5-6EC35142490A}" type="slidenum">
              <a:rPr lang="tr-TR" smtClean="0"/>
              <a:t>‹#›</a:t>
            </a:fld>
            <a:endParaRPr lang="tr-TR"/>
          </a:p>
        </p:txBody>
      </p:sp>
    </p:spTree>
    <p:extLst>
      <p:ext uri="{BB962C8B-B14F-4D97-AF65-F5344CB8AC3E}">
        <p14:creationId xmlns:p14="http://schemas.microsoft.com/office/powerpoint/2010/main" val="10903369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EB001F-3F29-44E5-A90F-631AB75F56E5}"/>
              </a:ext>
            </a:extLst>
          </p:cNvPr>
          <p:cNvSpPr>
            <a:spLocks noGrp="1"/>
          </p:cNvSpPr>
          <p:nvPr>
            <p:ph type="ctrTitle"/>
          </p:nvPr>
        </p:nvSpPr>
        <p:spPr>
          <a:xfrm>
            <a:off x="1154955" y="1003177"/>
            <a:ext cx="10323872" cy="3436853"/>
          </a:xfrm>
        </p:spPr>
        <p:txBody>
          <a:bodyPr/>
          <a:lstStyle/>
          <a:p>
            <a:r>
              <a:rPr lang="tr-TR" dirty="0"/>
              <a:t>Görüntü İşleme Yöntemleri Kullanılarak Kiraz Meyvesinin Sınıflandırılması</a:t>
            </a:r>
          </a:p>
        </p:txBody>
      </p:sp>
      <p:sp>
        <p:nvSpPr>
          <p:cNvPr id="3" name="Alt Başlık 2">
            <a:extLst>
              <a:ext uri="{FF2B5EF4-FFF2-40B4-BE49-F238E27FC236}">
                <a16:creationId xmlns:a16="http://schemas.microsoft.com/office/drawing/2014/main" id="{9AB6E57A-4450-4EBA-8970-6E6E1FCEE889}"/>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112481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4E9092-7617-4A68-AB8A-FD881745AB1B}"/>
              </a:ext>
            </a:extLst>
          </p:cNvPr>
          <p:cNvSpPr>
            <a:spLocks noGrp="1"/>
          </p:cNvSpPr>
          <p:nvPr>
            <p:ph type="title"/>
          </p:nvPr>
        </p:nvSpPr>
        <p:spPr>
          <a:xfrm>
            <a:off x="1154954" y="973668"/>
            <a:ext cx="8761413" cy="1165850"/>
          </a:xfrm>
        </p:spPr>
        <p:txBody>
          <a:bodyPr/>
          <a:lstStyle/>
          <a:p>
            <a:r>
              <a:rPr lang="en-US" dirty="0"/>
              <a:t>Görüntü </a:t>
            </a:r>
            <a:r>
              <a:rPr lang="en-US" dirty="0" err="1"/>
              <a:t>İşlemenin</a:t>
            </a:r>
            <a:r>
              <a:rPr lang="en-US" dirty="0"/>
              <a:t> </a:t>
            </a:r>
            <a:r>
              <a:rPr lang="en-US" dirty="0" err="1"/>
              <a:t>Meyve</a:t>
            </a:r>
            <a:r>
              <a:rPr lang="en-US" dirty="0"/>
              <a:t> </a:t>
            </a:r>
            <a:r>
              <a:rPr lang="en-US" dirty="0" err="1"/>
              <a:t>Sınıflandırma</a:t>
            </a:r>
            <a:r>
              <a:rPr lang="en-US" dirty="0"/>
              <a:t> </a:t>
            </a:r>
            <a:r>
              <a:rPr lang="en-US" dirty="0" err="1"/>
              <a:t>Kullanımı</a:t>
            </a:r>
            <a:endParaRPr lang="tr-TR" dirty="0"/>
          </a:p>
        </p:txBody>
      </p:sp>
      <p:sp>
        <p:nvSpPr>
          <p:cNvPr id="3" name="İçerik Yer Tutucusu 2">
            <a:extLst>
              <a:ext uri="{FF2B5EF4-FFF2-40B4-BE49-F238E27FC236}">
                <a16:creationId xmlns:a16="http://schemas.microsoft.com/office/drawing/2014/main" id="{EBC72D4C-3102-4E91-A462-8CF00EC4BE3B}"/>
              </a:ext>
            </a:extLst>
          </p:cNvPr>
          <p:cNvSpPr>
            <a:spLocks noGrp="1"/>
          </p:cNvSpPr>
          <p:nvPr>
            <p:ph idx="1"/>
          </p:nvPr>
        </p:nvSpPr>
        <p:spPr/>
        <p:txBody>
          <a:bodyPr>
            <a:normAutofit fontScale="92500" lnSpcReduction="10000"/>
          </a:bodyPr>
          <a:lstStyle/>
          <a:p>
            <a:r>
              <a:rPr lang="tr-TR" dirty="0"/>
              <a:t>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 </a:t>
            </a:r>
            <a:endParaRPr lang="en-US" dirty="0"/>
          </a:p>
          <a:p>
            <a:r>
              <a:rPr lang="tr-TR" dirty="0"/>
              <a:t>Görüntü, gölge, ışık ve çevresel faktörlerden oluşan tümleşik bir ifadedir. Bu tümleşik görüntülerdeki katmanları doğru ve kayıpsız şekilde analiz edebilmek için çeşitli filtre ve ışık kaynaklarına ihtiyaç vardır. Bazı görüntü işleme donanımlarında kullanılan bu ışık kaynakları UR, NIR, IR gibi </a:t>
            </a:r>
            <a:r>
              <a:rPr lang="tr-TR" dirty="0" err="1"/>
              <a:t>infarred</a:t>
            </a:r>
            <a:r>
              <a:rPr lang="tr-TR" dirty="0"/>
              <a:t> ve </a:t>
            </a:r>
            <a:r>
              <a:rPr lang="tr-TR" dirty="0" err="1"/>
              <a:t>ultraviole</a:t>
            </a:r>
            <a:r>
              <a:rPr lang="tr-TR" dirty="0"/>
              <a:t> ışınlardır. Görüntü işleme kısaca, kamera, tarayıcı vb. diğer cihazlar ile bilgisayar ortamına aktarılan görüntülerin belirli programlar aracılığı ile analiz edilmesidir</a:t>
            </a:r>
            <a:r>
              <a:rPr lang="en-US" dirty="0"/>
              <a:t>.</a:t>
            </a:r>
            <a:endParaRPr lang="tr-TR" dirty="0"/>
          </a:p>
        </p:txBody>
      </p:sp>
    </p:spTree>
    <p:extLst>
      <p:ext uri="{BB962C8B-B14F-4D97-AF65-F5344CB8AC3E}">
        <p14:creationId xmlns:p14="http://schemas.microsoft.com/office/powerpoint/2010/main" val="58835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30E739B-8A1F-4F20-84AC-81F043A8E621}"/>
              </a:ext>
            </a:extLst>
          </p:cNvPr>
          <p:cNvSpPr>
            <a:spLocks noGrp="1"/>
          </p:cNvSpPr>
          <p:nvPr>
            <p:ph idx="1"/>
          </p:nvPr>
        </p:nvSpPr>
        <p:spPr>
          <a:xfrm>
            <a:off x="1394651" y="2547891"/>
            <a:ext cx="8825659" cy="5460507"/>
          </a:xfrm>
        </p:spPr>
        <p:txBody>
          <a:bodyPr/>
          <a:lstStyle/>
          <a:p>
            <a:r>
              <a:rPr lang="tr-TR" dirty="0"/>
              <a:t>Yapılan çalışmada, ülkemizde yaygın olarak yetiştirilen ve önemli ihracat ürünlerinden biri olan kiraz meyvesinin, </a:t>
            </a:r>
            <a:r>
              <a:rPr lang="tr-TR" dirty="0" err="1"/>
              <a:t>Matlab</a:t>
            </a:r>
            <a:r>
              <a:rPr lang="tr-TR" dirty="0"/>
              <a:t>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p:txBody>
      </p:sp>
    </p:spTree>
    <p:extLst>
      <p:ext uri="{BB962C8B-B14F-4D97-AF65-F5344CB8AC3E}">
        <p14:creationId xmlns:p14="http://schemas.microsoft.com/office/powerpoint/2010/main" val="361415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F084F2-0A58-43A1-990B-C93A4C2022C6}"/>
              </a:ext>
            </a:extLst>
          </p:cNvPr>
          <p:cNvSpPr>
            <a:spLocks noGrp="1"/>
          </p:cNvSpPr>
          <p:nvPr>
            <p:ph type="title"/>
          </p:nvPr>
        </p:nvSpPr>
        <p:spPr/>
        <p:txBody>
          <a:bodyPr/>
          <a:lstStyle/>
          <a:p>
            <a:r>
              <a:rPr lang="en-US" dirty="0" err="1"/>
              <a:t>Kiraz</a:t>
            </a:r>
            <a:r>
              <a:rPr lang="en-US" dirty="0"/>
              <a:t> </a:t>
            </a:r>
            <a:r>
              <a:rPr lang="en-US" dirty="0" err="1"/>
              <a:t>Hakkında</a:t>
            </a:r>
            <a:r>
              <a:rPr lang="en-US" dirty="0"/>
              <a:t> </a:t>
            </a:r>
            <a:r>
              <a:rPr lang="en-US" dirty="0" err="1"/>
              <a:t>Temel</a:t>
            </a:r>
            <a:r>
              <a:rPr lang="en-US" dirty="0"/>
              <a:t> </a:t>
            </a:r>
            <a:r>
              <a:rPr lang="en-US" dirty="0" err="1"/>
              <a:t>Bilgiler</a:t>
            </a:r>
            <a:endParaRPr lang="tr-TR" dirty="0"/>
          </a:p>
        </p:txBody>
      </p:sp>
      <p:sp>
        <p:nvSpPr>
          <p:cNvPr id="3" name="İçerik Yer Tutucusu 2">
            <a:extLst>
              <a:ext uri="{FF2B5EF4-FFF2-40B4-BE49-F238E27FC236}">
                <a16:creationId xmlns:a16="http://schemas.microsoft.com/office/drawing/2014/main" id="{F646A5FF-271C-4D1C-BC76-9E9166501089}"/>
              </a:ext>
            </a:extLst>
          </p:cNvPr>
          <p:cNvSpPr>
            <a:spLocks noGrp="1"/>
          </p:cNvSpPr>
          <p:nvPr>
            <p:ph idx="1"/>
          </p:nvPr>
        </p:nvSpPr>
        <p:spPr/>
        <p:txBody>
          <a:bodyPr>
            <a:normAutofit/>
          </a:bodyPr>
          <a:lstStyle/>
          <a:p>
            <a:r>
              <a:rPr lang="tr-TR" sz="2400" dirty="0"/>
              <a:t>Latince ismi 'Prunus </a:t>
            </a:r>
            <a:r>
              <a:rPr lang="tr-TR" sz="2400" dirty="0" err="1"/>
              <a:t>avium</a:t>
            </a:r>
            <a:r>
              <a:rPr lang="tr-TR" sz="2400" dirty="0"/>
              <a:t>' olan kiraz ağacı, Gülgiller (</a:t>
            </a:r>
            <a:r>
              <a:rPr lang="tr-TR" sz="2400" dirty="0" err="1"/>
              <a:t>Rosaceae</a:t>
            </a:r>
            <a:r>
              <a:rPr lang="tr-TR" sz="2400" dirty="0"/>
              <a:t>) familyasının bir üyesidir.</a:t>
            </a:r>
            <a:endParaRPr lang="en-US" sz="2400" dirty="0"/>
          </a:p>
          <a:p>
            <a:r>
              <a:rPr lang="tr-TR" sz="2400" dirty="0"/>
              <a:t> Dünyada 1500 civarında çeşidi olan kiraz, tatlı aromalı, sulu ve sert çekirdekli bir meyve türüdür. </a:t>
            </a:r>
            <a:endParaRPr lang="en-US" sz="2400" dirty="0"/>
          </a:p>
          <a:p>
            <a:r>
              <a:rPr lang="tr-TR" sz="2400" dirty="0"/>
              <a:t>Kiraz; kalsiyum, çinko, potasyum, </a:t>
            </a:r>
            <a:r>
              <a:rPr lang="tr-TR" sz="2400" dirty="0" err="1"/>
              <a:t>karotenoidler</a:t>
            </a:r>
            <a:r>
              <a:rPr lang="tr-TR" sz="2400" dirty="0"/>
              <a:t>, lif, ve C vitamini, demir, </a:t>
            </a:r>
            <a:r>
              <a:rPr lang="tr-TR" sz="2400" dirty="0" err="1"/>
              <a:t>tiamin</a:t>
            </a:r>
            <a:r>
              <a:rPr lang="tr-TR" sz="2400" dirty="0"/>
              <a:t>, </a:t>
            </a:r>
            <a:r>
              <a:rPr lang="tr-TR" sz="2400" dirty="0" err="1"/>
              <a:t>riboflavin</a:t>
            </a:r>
            <a:r>
              <a:rPr lang="tr-TR" sz="2400" dirty="0"/>
              <a:t>, </a:t>
            </a:r>
            <a:r>
              <a:rPr lang="tr-TR" sz="2400" dirty="0" err="1"/>
              <a:t>niasin</a:t>
            </a:r>
            <a:r>
              <a:rPr lang="tr-TR" sz="2400" dirty="0"/>
              <a:t>, magnezyum, E ve B6 vitaminleri bakımından zengin bir meyvedir </a:t>
            </a:r>
          </a:p>
        </p:txBody>
      </p:sp>
    </p:spTree>
    <p:extLst>
      <p:ext uri="{BB962C8B-B14F-4D97-AF65-F5344CB8AC3E}">
        <p14:creationId xmlns:p14="http://schemas.microsoft.com/office/powerpoint/2010/main" val="224662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B39FFB-4F4A-43F8-AB49-8740E7AA359E}"/>
              </a:ext>
            </a:extLst>
          </p:cNvPr>
          <p:cNvSpPr>
            <a:spLocks noGrp="1"/>
          </p:cNvSpPr>
          <p:nvPr>
            <p:ph type="title"/>
          </p:nvPr>
        </p:nvSpPr>
        <p:spPr>
          <a:xfrm>
            <a:off x="419154" y="964790"/>
            <a:ext cx="8761413" cy="706964"/>
          </a:xfrm>
        </p:spPr>
        <p:txBody>
          <a:bodyPr/>
          <a:lstStyle/>
          <a:p>
            <a:r>
              <a:rPr lang="en-US" dirty="0" err="1"/>
              <a:t>Uygulama</a:t>
            </a:r>
            <a:endParaRPr lang="tr-TR" dirty="0"/>
          </a:p>
        </p:txBody>
      </p:sp>
      <p:pic>
        <p:nvPicPr>
          <p:cNvPr id="5" name="İçerik Yer Tutucusu 4">
            <a:extLst>
              <a:ext uri="{FF2B5EF4-FFF2-40B4-BE49-F238E27FC236}">
                <a16:creationId xmlns:a16="http://schemas.microsoft.com/office/drawing/2014/main" id="{DDA21793-7B7A-44D1-86CB-A27D75904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2938" y="2281421"/>
            <a:ext cx="3703641" cy="1600339"/>
          </a:xfrm>
        </p:spPr>
      </p:pic>
      <p:sp>
        <p:nvSpPr>
          <p:cNvPr id="7" name="Metin kutusu 6">
            <a:extLst>
              <a:ext uri="{FF2B5EF4-FFF2-40B4-BE49-F238E27FC236}">
                <a16:creationId xmlns:a16="http://schemas.microsoft.com/office/drawing/2014/main" id="{B2B3C788-424D-44A2-9B2D-6613D14BA033}"/>
              </a:ext>
            </a:extLst>
          </p:cNvPr>
          <p:cNvSpPr txBox="1"/>
          <p:nvPr/>
        </p:nvSpPr>
        <p:spPr>
          <a:xfrm>
            <a:off x="506028" y="2281421"/>
            <a:ext cx="4471386" cy="3970318"/>
          </a:xfrm>
          <a:prstGeom prst="rect">
            <a:avLst/>
          </a:prstGeom>
          <a:noFill/>
        </p:spPr>
        <p:txBody>
          <a:bodyPr wrap="square" rtlCol="0">
            <a:spAutoFit/>
          </a:bodyPr>
          <a:lstStyle/>
          <a:p>
            <a:pPr marL="285750" indent="-285750">
              <a:buFont typeface="Wingdings" panose="05000000000000000000" pitchFamily="2" charset="2"/>
              <a:buChar char="Ø"/>
            </a:pPr>
            <a:r>
              <a:rPr lang="tr-TR" dirty="0"/>
              <a:t>Tablo 1’ de belirtilen boyutlara göre, sınıflandırılacak olan kirazların hangi sınıfa dahil oldukları gösterilmiştir. Ancak bu boyutlar kiraz çeşidi ve sınıflandırma biçimine göre gerçekleştirilen program da değiştirilebilmektedir. Yapılan çalışmada, görüntüsü alınan kirazların Tablo 1’ de belirlenen standartlara göre </a:t>
            </a:r>
            <a:r>
              <a:rPr lang="tr-TR" dirty="0" err="1"/>
              <a:t>Matlab</a:t>
            </a:r>
            <a:r>
              <a:rPr lang="tr-TR" dirty="0"/>
              <a:t> programı ile sınıflandırılması yapılmıştır. </a:t>
            </a:r>
            <a:endParaRPr lang="en-US" dirty="0"/>
          </a:p>
          <a:p>
            <a:pPr marL="285750" indent="-285750">
              <a:buFont typeface="Wingdings" panose="05000000000000000000" pitchFamily="2" charset="2"/>
              <a:buChar char="Ø"/>
            </a:pPr>
            <a:r>
              <a:rPr lang="tr-TR" dirty="0"/>
              <a:t>Kiraz meyvesinin sınıflandırılması için gerekli olan işlem adımları aşağıdaki Şekil 3’de gösterilmiştir. </a:t>
            </a:r>
          </a:p>
        </p:txBody>
      </p:sp>
      <p:pic>
        <p:nvPicPr>
          <p:cNvPr id="9" name="Resim 8">
            <a:extLst>
              <a:ext uri="{FF2B5EF4-FFF2-40B4-BE49-F238E27FC236}">
                <a16:creationId xmlns:a16="http://schemas.microsoft.com/office/drawing/2014/main" id="{E26C1B00-366E-4D77-A581-BAE4739412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4414" y="3952782"/>
            <a:ext cx="7049111" cy="2560542"/>
          </a:xfrm>
          <a:prstGeom prst="rect">
            <a:avLst/>
          </a:prstGeom>
        </p:spPr>
      </p:pic>
    </p:spTree>
    <p:extLst>
      <p:ext uri="{BB962C8B-B14F-4D97-AF65-F5344CB8AC3E}">
        <p14:creationId xmlns:p14="http://schemas.microsoft.com/office/powerpoint/2010/main" val="5116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7C8621-A39E-4FD3-803F-E3F782976C4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BA4D4B8-4C3F-495D-9ADA-077EAC8D7F9A}"/>
              </a:ext>
            </a:extLst>
          </p:cNvPr>
          <p:cNvSpPr>
            <a:spLocks noGrp="1"/>
          </p:cNvSpPr>
          <p:nvPr>
            <p:ph idx="1"/>
          </p:nvPr>
        </p:nvSpPr>
        <p:spPr>
          <a:xfrm>
            <a:off x="1154954" y="2603500"/>
            <a:ext cx="4046633" cy="3416300"/>
          </a:xfrm>
        </p:spPr>
        <p:txBody>
          <a:bodyPr>
            <a:normAutofit fontScale="85000" lnSpcReduction="20000"/>
          </a:bodyPr>
          <a:lstStyle/>
          <a:p>
            <a:r>
              <a:rPr lang="tr-TR" dirty="0"/>
              <a:t>İşlenmiş olarak sisteme yüklenen resim siyah- beyaz piksellere dönüştürülmektedir. Resmin siyah-beyaz piksellere yani </a:t>
            </a:r>
            <a:r>
              <a:rPr lang="tr-TR" dirty="0" err="1"/>
              <a:t>binary</a:t>
            </a:r>
            <a:r>
              <a:rPr lang="tr-TR" dirty="0"/>
              <a:t> moda dönüştürülmesi iki aşamada gerçekleşmektedir. İlk aşamada resmin arka planı beyaza kirazlar ise siyaha dönüştürülmektedir. İkinci aşamada ise </a:t>
            </a:r>
            <a:r>
              <a:rPr lang="tr-TR" dirty="0" err="1"/>
              <a:t>binary</a:t>
            </a:r>
            <a:r>
              <a:rPr lang="tr-TR" dirty="0"/>
              <a:t> </a:t>
            </a:r>
            <a:r>
              <a:rPr lang="tr-TR" dirty="0" err="1"/>
              <a:t>moddaki</a:t>
            </a:r>
            <a:r>
              <a:rPr lang="tr-TR" dirty="0"/>
              <a:t> resim </a:t>
            </a:r>
            <a:r>
              <a:rPr lang="tr-TR" dirty="0" err="1"/>
              <a:t>Matlab</a:t>
            </a:r>
            <a:r>
              <a:rPr lang="tr-TR" dirty="0"/>
              <a:t> </a:t>
            </a:r>
            <a:r>
              <a:rPr lang="tr-TR" dirty="0" err="1"/>
              <a:t>bwboundaries</a:t>
            </a:r>
            <a:r>
              <a:rPr lang="tr-TR" dirty="0"/>
              <a:t> komutu ile ters çevrilerek arka plan siyaha sınıflandırılacak olan kirazlar beyaza dönüştürülmektedir. </a:t>
            </a:r>
            <a:endParaRPr lang="en-US" dirty="0"/>
          </a:p>
          <a:p>
            <a:r>
              <a:rPr lang="en-US" dirty="0" err="1"/>
              <a:t>Yanda</a:t>
            </a:r>
            <a:r>
              <a:rPr lang="tr-TR" dirty="0"/>
              <a:t> Şekil 5’de resmin siyah-beyaz piksellere dönüştürülmüş hali gösterilmiştir. </a:t>
            </a:r>
          </a:p>
        </p:txBody>
      </p:sp>
      <p:pic>
        <p:nvPicPr>
          <p:cNvPr id="7" name="Resim 6">
            <a:extLst>
              <a:ext uri="{FF2B5EF4-FFF2-40B4-BE49-F238E27FC236}">
                <a16:creationId xmlns:a16="http://schemas.microsoft.com/office/drawing/2014/main" id="{F78D4ADC-F1EA-4B04-B5F7-7952033C9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415" y="2497933"/>
            <a:ext cx="3581710" cy="1813717"/>
          </a:xfrm>
          <a:prstGeom prst="rect">
            <a:avLst/>
          </a:prstGeom>
        </p:spPr>
      </p:pic>
      <p:pic>
        <p:nvPicPr>
          <p:cNvPr id="9" name="Resim 8">
            <a:extLst>
              <a:ext uri="{FF2B5EF4-FFF2-40B4-BE49-F238E27FC236}">
                <a16:creationId xmlns:a16="http://schemas.microsoft.com/office/drawing/2014/main" id="{D60EC43C-5F4D-43CE-BE6F-57F2E5168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639" y="4449048"/>
            <a:ext cx="3711262" cy="2187130"/>
          </a:xfrm>
          <a:prstGeom prst="rect">
            <a:avLst/>
          </a:prstGeom>
        </p:spPr>
      </p:pic>
    </p:spTree>
    <p:extLst>
      <p:ext uri="{BB962C8B-B14F-4D97-AF65-F5344CB8AC3E}">
        <p14:creationId xmlns:p14="http://schemas.microsoft.com/office/powerpoint/2010/main" val="372905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43DBC7-8306-487E-9C87-CB811BF670F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5CE2B18-94F9-4635-889C-37184B7AF732}"/>
              </a:ext>
            </a:extLst>
          </p:cNvPr>
          <p:cNvSpPr>
            <a:spLocks noGrp="1"/>
          </p:cNvSpPr>
          <p:nvPr>
            <p:ph idx="1"/>
          </p:nvPr>
        </p:nvSpPr>
        <p:spPr>
          <a:xfrm>
            <a:off x="1154954" y="2237173"/>
            <a:ext cx="4421387" cy="4358935"/>
          </a:xfrm>
        </p:spPr>
        <p:txBody>
          <a:bodyPr>
            <a:normAutofit fontScale="85000" lnSpcReduction="20000"/>
          </a:bodyPr>
          <a:lstStyle/>
          <a:p>
            <a:r>
              <a:rPr lang="tr-TR" dirty="0"/>
              <a:t>Resim siyah-beyaz piksellere dönüştürülüp ters çevirme işlemi uygulandıktan sonra resimde bulunan belirli boyutun altındaki gürültü olarak tabir edilen nesneler </a:t>
            </a:r>
            <a:r>
              <a:rPr lang="tr-TR" dirty="0" err="1"/>
              <a:t>Matlab</a:t>
            </a:r>
            <a:r>
              <a:rPr lang="tr-TR" dirty="0"/>
              <a:t> </a:t>
            </a:r>
            <a:r>
              <a:rPr lang="tr-TR" dirty="0" err="1"/>
              <a:t>bwareaopen</a:t>
            </a:r>
            <a:r>
              <a:rPr lang="tr-TR" dirty="0"/>
              <a:t> komutu ile kaldırılmıştır. Daha sonra program tarafından tespit edilen kirazların sınırları </a:t>
            </a:r>
            <a:r>
              <a:rPr lang="tr-TR" dirty="0" err="1"/>
              <a:t>eşikleme</a:t>
            </a:r>
            <a:r>
              <a:rPr lang="tr-TR" dirty="0"/>
              <a:t> yöntemi kullanılarak mavi renk ile belirlenmiş ve resimde bulunan nesne sayısı ekrana yansıtılmıştır. </a:t>
            </a:r>
            <a:endParaRPr lang="en-US" dirty="0"/>
          </a:p>
          <a:p>
            <a:r>
              <a:rPr lang="en-US" dirty="0" err="1"/>
              <a:t>Yanda</a:t>
            </a:r>
            <a:r>
              <a:rPr lang="tr-TR" dirty="0"/>
              <a:t> Şekil 6’da siyah-beyaz piksellere dönüştürülen resmin </a:t>
            </a:r>
            <a:r>
              <a:rPr lang="tr-TR" dirty="0" err="1"/>
              <a:t>eşikleme</a:t>
            </a:r>
            <a:r>
              <a:rPr lang="tr-TR" dirty="0"/>
              <a:t> yöntemi ile sınırlarının mavi renge dönüştürülmüş hali gösterilmiştir. </a:t>
            </a:r>
            <a:endParaRPr lang="en-US" dirty="0"/>
          </a:p>
          <a:p>
            <a:r>
              <a:rPr lang="tr-TR" dirty="0"/>
              <a:t>Yapılan çalışmada kirazlar üst üste gelmeden ayrık olarak resimlenmiştir. Bu sayede sınıflandırma başarısı %100 olarak gerçekleşmiştir. Ancak kirazların üst üste gelmesi durumunda sınıflandırma başarısının düşeceği değerlendirilmektedir.</a:t>
            </a:r>
            <a:endParaRPr lang="en-US" dirty="0"/>
          </a:p>
          <a:p>
            <a:endParaRPr lang="tr-TR" dirty="0"/>
          </a:p>
        </p:txBody>
      </p:sp>
      <p:pic>
        <p:nvPicPr>
          <p:cNvPr id="5" name="Resim 4">
            <a:extLst>
              <a:ext uri="{FF2B5EF4-FFF2-40B4-BE49-F238E27FC236}">
                <a16:creationId xmlns:a16="http://schemas.microsoft.com/office/drawing/2014/main" id="{191596DA-BD19-4EF1-BFB9-B6D69E4D5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150" y="2767280"/>
            <a:ext cx="5314286" cy="3252520"/>
          </a:xfrm>
          <a:prstGeom prst="rect">
            <a:avLst/>
          </a:prstGeom>
        </p:spPr>
      </p:pic>
    </p:spTree>
    <p:extLst>
      <p:ext uri="{BB962C8B-B14F-4D97-AF65-F5344CB8AC3E}">
        <p14:creationId xmlns:p14="http://schemas.microsoft.com/office/powerpoint/2010/main" val="104583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C03338-CE80-4EF0-B0D1-6D50CCD45AC8}"/>
              </a:ext>
            </a:extLst>
          </p:cNvPr>
          <p:cNvSpPr>
            <a:spLocks noGrp="1"/>
          </p:cNvSpPr>
          <p:nvPr>
            <p:ph type="title"/>
          </p:nvPr>
        </p:nvSpPr>
        <p:spPr/>
        <p:txBody>
          <a:bodyPr/>
          <a:lstStyle/>
          <a:p>
            <a:r>
              <a:rPr lang="en-US" dirty="0" err="1"/>
              <a:t>Hazırlayan</a:t>
            </a:r>
            <a:endParaRPr lang="tr-TR" dirty="0"/>
          </a:p>
        </p:txBody>
      </p:sp>
      <p:sp>
        <p:nvSpPr>
          <p:cNvPr id="3" name="İçerik Yer Tutucusu 2">
            <a:extLst>
              <a:ext uri="{FF2B5EF4-FFF2-40B4-BE49-F238E27FC236}">
                <a16:creationId xmlns:a16="http://schemas.microsoft.com/office/drawing/2014/main" id="{BD198E80-1310-460E-8246-C70E0165310B}"/>
              </a:ext>
            </a:extLst>
          </p:cNvPr>
          <p:cNvSpPr>
            <a:spLocks noGrp="1"/>
          </p:cNvSpPr>
          <p:nvPr>
            <p:ph idx="1"/>
          </p:nvPr>
        </p:nvSpPr>
        <p:spPr/>
        <p:txBody>
          <a:bodyPr/>
          <a:lstStyle/>
          <a:p>
            <a:pPr marL="0" indent="0">
              <a:buNone/>
            </a:pPr>
            <a:r>
              <a:rPr lang="en-US" dirty="0"/>
              <a:t>Muhammet Aslan </a:t>
            </a:r>
          </a:p>
          <a:p>
            <a:pPr marL="0" indent="0">
              <a:buNone/>
            </a:pPr>
            <a:r>
              <a:rPr lang="en-US" dirty="0"/>
              <a:t>02190201045</a:t>
            </a:r>
            <a:endParaRPr lang="tr-TR" dirty="0"/>
          </a:p>
        </p:txBody>
      </p:sp>
    </p:spTree>
    <p:extLst>
      <p:ext uri="{BB962C8B-B14F-4D97-AF65-F5344CB8AC3E}">
        <p14:creationId xmlns:p14="http://schemas.microsoft.com/office/powerpoint/2010/main" val="281068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170</TotalTime>
  <Words>524</Words>
  <Application>Microsoft Office PowerPoint</Application>
  <PresentationFormat>Geniş ekran</PresentationFormat>
  <Paragraphs>20</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Arial</vt:lpstr>
      <vt:lpstr>Century Gothic</vt:lpstr>
      <vt:lpstr>Wingdings</vt:lpstr>
      <vt:lpstr>Wingdings 3</vt:lpstr>
      <vt:lpstr>İyon Toplantı Odası</vt:lpstr>
      <vt:lpstr>Görüntü İşleme Yöntemleri Kullanılarak Kiraz Meyvesinin Sınıflandırılması</vt:lpstr>
      <vt:lpstr>Görüntü İşlemenin Meyve Sınıflandırma Kullanımı</vt:lpstr>
      <vt:lpstr>PowerPoint Sunusu</vt:lpstr>
      <vt:lpstr>Kiraz Hakkında Temel Bilgiler</vt:lpstr>
      <vt:lpstr>Uygulama</vt:lpstr>
      <vt:lpstr>PowerPoint Sunusu</vt:lpstr>
      <vt:lpstr>PowerPoint Sunusu</vt:lpstr>
      <vt:lpstr>Hazırlayan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Muhammet Aslan</dc:creator>
  <cp:lastModifiedBy>Muhammet Aslan</cp:lastModifiedBy>
  <cp:revision>7</cp:revision>
  <dcterms:created xsi:type="dcterms:W3CDTF">2022-11-14T16:28:26Z</dcterms:created>
  <dcterms:modified xsi:type="dcterms:W3CDTF">2022-11-14T19:18:39Z</dcterms:modified>
</cp:coreProperties>
</file>