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9" r:id="rId6"/>
    <p:sldId id="260" r:id="rId7"/>
    <p:sldId id="261" r:id="rId8"/>
    <p:sldId id="280" r:id="rId9"/>
    <p:sldId id="262" r:id="rId10"/>
    <p:sldId id="281" r:id="rId11"/>
    <p:sldId id="282" r:id="rId12"/>
    <p:sldId id="263" r:id="rId13"/>
    <p:sldId id="264" r:id="rId14"/>
    <p:sldId id="266" r:id="rId15"/>
    <p:sldId id="267" r:id="rId16"/>
    <p:sldId id="268" r:id="rId17"/>
    <p:sldId id="269" r:id="rId18"/>
    <p:sldId id="270" r:id="rId19"/>
    <p:sldId id="271" r:id="rId20"/>
    <p:sldId id="277" r:id="rId21"/>
    <p:sldId id="272" r:id="rId22"/>
    <p:sldId id="273" r:id="rId23"/>
    <p:sldId id="265" r:id="rId24"/>
    <p:sldId id="274" r:id="rId25"/>
    <p:sldId id="278" r:id="rId26"/>
    <p:sldId id="275"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et Aslan" initials="MA" lastIdx="4" clrIdx="0">
    <p:extLst>
      <p:ext uri="{19B8F6BF-5375-455C-9EA6-DF929625EA0E}">
        <p15:presenceInfo xmlns:p15="http://schemas.microsoft.com/office/powerpoint/2012/main" userId="129a718e0c8a02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1T18:49:45.730" idx="1">
    <p:pos x="10" y="10"/>
    <p:text>1.Makale</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2-11T20:01:04.928" idx="2">
    <p:pos x="10" y="10"/>
    <p:text>2.Makale</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12-14T19:36:55.843" idx="4">
    <p:pos x="10" y="10"/>
    <p:text>Denklemler sonraki sayfada</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D9C94A6-0FA8-4997-BE8C-6AB81BE0432A}"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478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9D9C94A6-0FA8-4997-BE8C-6AB81BE0432A}" type="datetimeFigureOut">
              <a:rPr lang="tr-TR" smtClean="0"/>
              <a:t>14.12.2022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349629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407410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6589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173222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4593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4243916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9C94A6-0FA8-4997-BE8C-6AB81BE0432A}"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4231039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9C94A6-0FA8-4997-BE8C-6AB81BE0432A}"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6821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9C94A6-0FA8-4997-BE8C-6AB81BE0432A}"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346578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C94A6-0FA8-4997-BE8C-6AB81BE0432A}"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112702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D9C94A6-0FA8-4997-BE8C-6AB81BE0432A}"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245132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D9C94A6-0FA8-4997-BE8C-6AB81BE0432A}" type="datetimeFigureOut">
              <a:rPr lang="tr-TR" smtClean="0"/>
              <a:t>14.12.2022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332089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D9C94A6-0FA8-4997-BE8C-6AB81BE0432A}" type="datetimeFigureOut">
              <a:rPr lang="tr-TR" smtClean="0"/>
              <a:t>14.12.2022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176999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C94A6-0FA8-4997-BE8C-6AB81BE0432A}" type="datetimeFigureOut">
              <a:rPr lang="tr-TR" smtClean="0"/>
              <a:t>14.12.2022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73183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D9C94A6-0FA8-4997-BE8C-6AB81BE0432A}"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269054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D9C94A6-0FA8-4997-BE8C-6AB81BE0432A}"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BA4CD5-CEB2-463A-A4FB-DD38C6DF8E90}" type="slidenum">
              <a:rPr lang="tr-TR" smtClean="0"/>
              <a:t>‹#›</a:t>
            </a:fld>
            <a:endParaRPr lang="tr-TR"/>
          </a:p>
        </p:txBody>
      </p:sp>
    </p:spTree>
    <p:extLst>
      <p:ext uri="{BB962C8B-B14F-4D97-AF65-F5344CB8AC3E}">
        <p14:creationId xmlns:p14="http://schemas.microsoft.com/office/powerpoint/2010/main" val="58919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D9C94A6-0FA8-4997-BE8C-6AB81BE0432A}" type="datetimeFigureOut">
              <a:rPr lang="tr-TR" smtClean="0"/>
              <a:t>14.12.2022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3BA4CD5-CEB2-463A-A4FB-DD38C6DF8E90}" type="slidenum">
              <a:rPr lang="tr-TR" smtClean="0"/>
              <a:t>‹#›</a:t>
            </a:fld>
            <a:endParaRPr lang="tr-TR"/>
          </a:p>
        </p:txBody>
      </p:sp>
    </p:spTree>
    <p:extLst>
      <p:ext uri="{BB962C8B-B14F-4D97-AF65-F5344CB8AC3E}">
        <p14:creationId xmlns:p14="http://schemas.microsoft.com/office/powerpoint/2010/main" val="1079521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6C2C7-7E2F-4CBC-B19A-7173EAA793FB}"/>
              </a:ext>
            </a:extLst>
          </p:cNvPr>
          <p:cNvSpPr>
            <a:spLocks noGrp="1"/>
          </p:cNvSpPr>
          <p:nvPr>
            <p:ph type="ctrTitle"/>
          </p:nvPr>
        </p:nvSpPr>
        <p:spPr>
          <a:xfrm>
            <a:off x="684211" y="685799"/>
            <a:ext cx="10359610" cy="2971801"/>
          </a:xfrm>
        </p:spPr>
        <p:txBody>
          <a:bodyPr/>
          <a:lstStyle/>
          <a:p>
            <a:r>
              <a:rPr lang="en-US" dirty="0"/>
              <a:t>Görüntü </a:t>
            </a:r>
            <a:r>
              <a:rPr lang="en-US" dirty="0" err="1"/>
              <a:t>İşleme</a:t>
            </a:r>
            <a:r>
              <a:rPr lang="en-US" dirty="0"/>
              <a:t> </a:t>
            </a:r>
            <a:r>
              <a:rPr lang="en-US" dirty="0" err="1"/>
              <a:t>Makale</a:t>
            </a:r>
            <a:r>
              <a:rPr lang="en-US" dirty="0"/>
              <a:t> Ödevi</a:t>
            </a:r>
            <a:endParaRPr lang="tr-TR" dirty="0"/>
          </a:p>
        </p:txBody>
      </p:sp>
    </p:spTree>
    <p:extLst>
      <p:ext uri="{BB962C8B-B14F-4D97-AF65-F5344CB8AC3E}">
        <p14:creationId xmlns:p14="http://schemas.microsoft.com/office/powerpoint/2010/main" val="270471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B014AB9-994A-4216-BDFE-32577E57A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47" y="0"/>
            <a:ext cx="4427621" cy="6881845"/>
          </a:xfrm>
          <a:prstGeom prst="rect">
            <a:avLst/>
          </a:prstGeom>
        </p:spPr>
      </p:pic>
      <p:pic>
        <p:nvPicPr>
          <p:cNvPr id="7" name="Resim 6">
            <a:extLst>
              <a:ext uri="{FF2B5EF4-FFF2-40B4-BE49-F238E27FC236}">
                <a16:creationId xmlns:a16="http://schemas.microsoft.com/office/drawing/2014/main" id="{39CA1AC0-BB2F-4E7E-B08D-112105C8F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450" y="0"/>
            <a:ext cx="4352887" cy="3300767"/>
          </a:xfrm>
          <a:prstGeom prst="rect">
            <a:avLst/>
          </a:prstGeom>
        </p:spPr>
      </p:pic>
      <p:pic>
        <p:nvPicPr>
          <p:cNvPr id="9" name="Resim 8">
            <a:extLst>
              <a:ext uri="{FF2B5EF4-FFF2-40B4-BE49-F238E27FC236}">
                <a16:creationId xmlns:a16="http://schemas.microsoft.com/office/drawing/2014/main" id="{CADBAD45-59AC-4B36-B662-B2AB3FA04C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417" y="3300767"/>
            <a:ext cx="5056951" cy="3557233"/>
          </a:xfrm>
          <a:prstGeom prst="rect">
            <a:avLst/>
          </a:prstGeom>
        </p:spPr>
      </p:pic>
    </p:spTree>
    <p:extLst>
      <p:ext uri="{BB962C8B-B14F-4D97-AF65-F5344CB8AC3E}">
        <p14:creationId xmlns:p14="http://schemas.microsoft.com/office/powerpoint/2010/main" val="356244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BE9A65D-1D25-49A3-94DA-8A8317C43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3" y="335645"/>
            <a:ext cx="6449642" cy="3431919"/>
          </a:xfrm>
          <a:prstGeom prst="rect">
            <a:avLst/>
          </a:prstGeom>
        </p:spPr>
      </p:pic>
      <p:pic>
        <p:nvPicPr>
          <p:cNvPr id="7" name="Resim 6">
            <a:extLst>
              <a:ext uri="{FF2B5EF4-FFF2-40B4-BE49-F238E27FC236}">
                <a16:creationId xmlns:a16="http://schemas.microsoft.com/office/drawing/2014/main" id="{87E4BB3A-4CB5-4B51-B531-EB410E4F6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795" y="48403"/>
            <a:ext cx="5162572" cy="6761194"/>
          </a:xfrm>
          <a:prstGeom prst="rect">
            <a:avLst/>
          </a:prstGeom>
        </p:spPr>
      </p:pic>
    </p:spTree>
    <p:extLst>
      <p:ext uri="{BB962C8B-B14F-4D97-AF65-F5344CB8AC3E}">
        <p14:creationId xmlns:p14="http://schemas.microsoft.com/office/powerpoint/2010/main" val="565162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D351EC-4D71-426D-A501-7F6C8F681336}"/>
              </a:ext>
            </a:extLst>
          </p:cNvPr>
          <p:cNvSpPr>
            <a:spLocks noGrp="1"/>
          </p:cNvSpPr>
          <p:nvPr>
            <p:ph type="title"/>
          </p:nvPr>
        </p:nvSpPr>
        <p:spPr>
          <a:xfrm>
            <a:off x="748381" y="621631"/>
            <a:ext cx="9855451" cy="1507067"/>
          </a:xfrm>
        </p:spPr>
        <p:txBody>
          <a:bodyPr>
            <a:normAutofit/>
          </a:bodyPr>
          <a:lstStyle/>
          <a:p>
            <a:r>
              <a:rPr lang="tr-TR" dirty="0"/>
              <a:t>Retina kan damarlarını çıkarmak için </a:t>
            </a:r>
            <a:r>
              <a:rPr lang="tr-TR" dirty="0" err="1"/>
              <a:t>eşikleme</a:t>
            </a:r>
            <a:r>
              <a:rPr lang="tr-TR" dirty="0"/>
              <a:t> temelli morfolojik bir yöntem</a:t>
            </a:r>
          </a:p>
        </p:txBody>
      </p:sp>
      <p:sp>
        <p:nvSpPr>
          <p:cNvPr id="3" name="İçerik Yer Tutucusu 2">
            <a:extLst>
              <a:ext uri="{FF2B5EF4-FFF2-40B4-BE49-F238E27FC236}">
                <a16:creationId xmlns:a16="http://schemas.microsoft.com/office/drawing/2014/main" id="{E1C54D80-F408-4102-A396-D18384CEA915}"/>
              </a:ext>
            </a:extLst>
          </p:cNvPr>
          <p:cNvSpPr>
            <a:spLocks noGrp="1"/>
          </p:cNvSpPr>
          <p:nvPr>
            <p:ph idx="1"/>
          </p:nvPr>
        </p:nvSpPr>
        <p:spPr>
          <a:xfrm>
            <a:off x="748380" y="2128698"/>
            <a:ext cx="10850061" cy="4344070"/>
          </a:xfrm>
        </p:spPr>
        <p:txBody>
          <a:bodyPr>
            <a:normAutofit/>
          </a:bodyPr>
          <a:lstStyle/>
          <a:p>
            <a:pPr marL="0" indent="0">
              <a:buNone/>
            </a:pPr>
            <a:r>
              <a:rPr lang="tr-TR" sz="2300" b="1" dirty="0"/>
              <a:t>Son yıllarda, diyabete bağlı retina hastalığı körlüğün önde gelen nedenlerinden biri haline gelmiştir. Bu hastalığın önüne geçebilmek için retina ağ yapısının doğru </a:t>
            </a:r>
            <a:r>
              <a:rPr lang="tr-TR" sz="2300" b="1" dirty="0" err="1"/>
              <a:t>bölütlenmesi</a:t>
            </a:r>
            <a:r>
              <a:rPr lang="tr-TR" sz="2300" b="1" dirty="0"/>
              <a:t> gerekir. Bu makalede, renkli retina </a:t>
            </a:r>
            <a:r>
              <a:rPr lang="tr-TR" sz="2300" b="1" dirty="0" err="1"/>
              <a:t>fundus</a:t>
            </a:r>
            <a:r>
              <a:rPr lang="tr-TR" sz="2300" b="1" dirty="0"/>
              <a:t> görüntüsü üzerinde retina damarlarını otomatik olarak </a:t>
            </a:r>
            <a:r>
              <a:rPr lang="tr-TR" sz="2300" b="1" dirty="0" err="1"/>
              <a:t>bölütleyen</a:t>
            </a:r>
            <a:r>
              <a:rPr lang="tr-TR" sz="2300" b="1" dirty="0"/>
              <a:t> bir yöntem önerilmiştir. Retina damar ağ yapısını </a:t>
            </a:r>
            <a:r>
              <a:rPr lang="tr-TR" sz="2300" b="1" dirty="0" err="1"/>
              <a:t>bölütlemek</a:t>
            </a:r>
            <a:r>
              <a:rPr lang="tr-TR" sz="2300" b="1" dirty="0"/>
              <a:t> için morfolojik işlemlere dayalı bir yöntem retina görüntüleri üzerine uygulanmıştır. Morfolojik işlemlerin uygulandığı </a:t>
            </a:r>
            <a:r>
              <a:rPr lang="tr-TR" sz="2300" b="1" dirty="0" err="1"/>
              <a:t>fundus</a:t>
            </a:r>
            <a:r>
              <a:rPr lang="tr-TR" sz="2300" b="1" dirty="0"/>
              <a:t> görüntüsüne üç farklı </a:t>
            </a:r>
            <a:r>
              <a:rPr lang="tr-TR" sz="2300" b="1" dirty="0" err="1"/>
              <a:t>eşikleme</a:t>
            </a:r>
            <a:r>
              <a:rPr lang="tr-TR" sz="2300" b="1" dirty="0"/>
              <a:t> yöntemi uygulanmıştır. </a:t>
            </a:r>
            <a:r>
              <a:rPr lang="tr-TR" sz="2300" b="1" dirty="0" err="1"/>
              <a:t>Eşikleme</a:t>
            </a:r>
            <a:r>
              <a:rPr lang="tr-TR" sz="2300" b="1" dirty="0"/>
              <a:t> sonucunda </a:t>
            </a:r>
            <a:r>
              <a:rPr lang="tr-TR" sz="2300" b="1" dirty="0" err="1"/>
              <a:t>bölütlenmiş</a:t>
            </a:r>
            <a:r>
              <a:rPr lang="tr-TR" sz="2300" b="1" dirty="0"/>
              <a:t> damar görüntüleri elde edilmiştir</a:t>
            </a:r>
            <a:r>
              <a:rPr lang="en-US" sz="2300" b="1" dirty="0"/>
              <a:t>.</a:t>
            </a:r>
            <a:r>
              <a:rPr lang="tr-TR" sz="2300" b="1" dirty="0" err="1"/>
              <a:t>Eşikleme</a:t>
            </a:r>
            <a:r>
              <a:rPr lang="tr-TR" sz="2300" b="1" dirty="0"/>
              <a:t> algoritmalarının 40 görüntüden oluşan veri seti üzerindeki doğruluk oranı Bulanık Mantık Tabanlı </a:t>
            </a:r>
            <a:r>
              <a:rPr lang="tr-TR" sz="2300" b="1" dirty="0" err="1"/>
              <a:t>Eşikleme</a:t>
            </a:r>
            <a:r>
              <a:rPr lang="tr-TR" sz="2300" b="1" dirty="0"/>
              <a:t> için 0.952, Maksimum </a:t>
            </a:r>
            <a:r>
              <a:rPr lang="tr-TR" sz="2300" b="1" dirty="0" err="1"/>
              <a:t>Entopi</a:t>
            </a:r>
            <a:r>
              <a:rPr lang="tr-TR" sz="2300" b="1" dirty="0"/>
              <a:t> Tabanlı </a:t>
            </a:r>
            <a:r>
              <a:rPr lang="tr-TR" sz="2300" b="1" dirty="0" err="1"/>
              <a:t>Eşikleme</a:t>
            </a:r>
            <a:r>
              <a:rPr lang="tr-TR" sz="2300" b="1" dirty="0"/>
              <a:t> için 0.950 ve Çoklu </a:t>
            </a:r>
            <a:r>
              <a:rPr lang="tr-TR" sz="2300" b="1" dirty="0" err="1"/>
              <a:t>Eşikleme</a:t>
            </a:r>
            <a:r>
              <a:rPr lang="tr-TR" sz="2300" b="1" dirty="0"/>
              <a:t> için 0.925 olarak hesaplanmıştır</a:t>
            </a:r>
            <a:r>
              <a:rPr lang="en-US" sz="2300" b="1" dirty="0"/>
              <a:t>.</a:t>
            </a:r>
            <a:endParaRPr lang="tr-TR" sz="2300" b="1" dirty="0"/>
          </a:p>
        </p:txBody>
      </p:sp>
    </p:spTree>
    <p:extLst>
      <p:ext uri="{BB962C8B-B14F-4D97-AF65-F5344CB8AC3E}">
        <p14:creationId xmlns:p14="http://schemas.microsoft.com/office/powerpoint/2010/main" val="785090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0E5EFE-9F96-4606-8CA9-4B960C6C8A26}"/>
              </a:ext>
            </a:extLst>
          </p:cNvPr>
          <p:cNvSpPr>
            <a:spLocks noGrp="1"/>
          </p:cNvSpPr>
          <p:nvPr>
            <p:ph type="title"/>
          </p:nvPr>
        </p:nvSpPr>
        <p:spPr>
          <a:xfrm>
            <a:off x="684212" y="685800"/>
            <a:ext cx="8534400" cy="1507067"/>
          </a:xfrm>
        </p:spPr>
        <p:txBody>
          <a:bodyPr/>
          <a:lstStyle/>
          <a:p>
            <a:r>
              <a:rPr lang="en-US" dirty="0"/>
              <a:t>1.gİRİŞ</a:t>
            </a:r>
            <a:endParaRPr lang="tr-TR" dirty="0"/>
          </a:p>
        </p:txBody>
      </p:sp>
      <p:sp>
        <p:nvSpPr>
          <p:cNvPr id="3" name="İçerik Yer Tutucusu 2">
            <a:extLst>
              <a:ext uri="{FF2B5EF4-FFF2-40B4-BE49-F238E27FC236}">
                <a16:creationId xmlns:a16="http://schemas.microsoft.com/office/drawing/2014/main" id="{70FF97F7-60F7-477A-B29C-9697DF8BCDD8}"/>
              </a:ext>
            </a:extLst>
          </p:cNvPr>
          <p:cNvSpPr>
            <a:spLocks noGrp="1"/>
          </p:cNvSpPr>
          <p:nvPr>
            <p:ph idx="1"/>
          </p:nvPr>
        </p:nvSpPr>
        <p:spPr>
          <a:xfrm>
            <a:off x="684212" y="2220941"/>
            <a:ext cx="8534400" cy="3615267"/>
          </a:xfrm>
        </p:spPr>
        <p:txBody>
          <a:bodyPr>
            <a:normAutofit/>
          </a:bodyPr>
          <a:lstStyle/>
          <a:p>
            <a:r>
              <a:rPr lang="tr-TR" sz="2500" b="1" dirty="0"/>
              <a:t>Diyabete bağlı retina bozuklukları kişilerde körlüğe sebep olan ve Diyabetik </a:t>
            </a:r>
            <a:r>
              <a:rPr lang="tr-TR" sz="2500" b="1" dirty="0" err="1"/>
              <a:t>Retinopati</a:t>
            </a:r>
            <a:r>
              <a:rPr lang="tr-TR" sz="2500" b="1" dirty="0"/>
              <a:t> (DR) olarak adlandırılan en önemli hastalıklardan biridir. Bu hastalığın erken teşhis edilmesi, kişilerde görme yetisinin kaybolmaması açısından önemlidir. DR hastalığının erken ve doğru teşhis edilmesi için retina damarlarının doğru bir şekilde </a:t>
            </a:r>
            <a:r>
              <a:rPr lang="tr-TR" sz="2500" b="1" dirty="0" err="1"/>
              <a:t>bölütlenmesi</a:t>
            </a:r>
            <a:r>
              <a:rPr lang="tr-TR" sz="2500" b="1" dirty="0"/>
              <a:t> gerekir</a:t>
            </a:r>
          </a:p>
        </p:txBody>
      </p:sp>
    </p:spTree>
    <p:extLst>
      <p:ext uri="{BB962C8B-B14F-4D97-AF65-F5344CB8AC3E}">
        <p14:creationId xmlns:p14="http://schemas.microsoft.com/office/powerpoint/2010/main" val="246607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13CF428-F270-465E-B6C6-5BE40D2F9EEB}"/>
              </a:ext>
            </a:extLst>
          </p:cNvPr>
          <p:cNvSpPr>
            <a:spLocks noGrp="1"/>
          </p:cNvSpPr>
          <p:nvPr>
            <p:ph idx="1"/>
          </p:nvPr>
        </p:nvSpPr>
        <p:spPr>
          <a:xfrm>
            <a:off x="684211" y="685800"/>
            <a:ext cx="9197725" cy="5073316"/>
          </a:xfrm>
        </p:spPr>
        <p:txBody>
          <a:bodyPr>
            <a:normAutofit/>
          </a:bodyPr>
          <a:lstStyle/>
          <a:p>
            <a:r>
              <a:rPr lang="tr-TR" sz="2500" dirty="0"/>
              <a:t>Literatürde retina damar </a:t>
            </a:r>
            <a:r>
              <a:rPr lang="tr-TR" sz="2500" dirty="0" err="1"/>
              <a:t>bölütleme</a:t>
            </a:r>
            <a:r>
              <a:rPr lang="tr-TR" sz="2500" dirty="0"/>
              <a:t> işlemi işin geleneksel yöntemler ve son zamanlarda popüler hale gelen derin öğrenme yöntemleri önerilmiştir. Derin öğrenme yöntemleri ile retina damar </a:t>
            </a:r>
            <a:r>
              <a:rPr lang="tr-TR" sz="2500" dirty="0" err="1"/>
              <a:t>bölütleme</a:t>
            </a:r>
            <a:r>
              <a:rPr lang="tr-TR" sz="2500" dirty="0"/>
              <a:t> sistemlerinin geliştirilmesi daha sağlam sonuçlar verir ancak donanım bağlılığı gerektirir. Ancak geleneksel yöntemler olarak adlandırılan</a:t>
            </a:r>
            <a:r>
              <a:rPr lang="en-US" sz="2500" dirty="0"/>
              <a:t> </a:t>
            </a:r>
            <a:r>
              <a:rPr lang="tr-TR" sz="2400" dirty="0"/>
              <a:t>denetimli/denetimsiz öğrenme yöntemleri, morfolojik yöntemler, uyum süzgeci  gibi yöntemler daha hızlı ve daha anlaşılabilir yöntemlerdir. </a:t>
            </a:r>
            <a:endParaRPr lang="tr-TR" sz="2500" dirty="0"/>
          </a:p>
        </p:txBody>
      </p:sp>
    </p:spTree>
    <p:extLst>
      <p:ext uri="{BB962C8B-B14F-4D97-AF65-F5344CB8AC3E}">
        <p14:creationId xmlns:p14="http://schemas.microsoft.com/office/powerpoint/2010/main" val="26192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3F9EF1F-BAF3-4B46-B9F5-7D57FBA678B7}"/>
              </a:ext>
            </a:extLst>
          </p:cNvPr>
          <p:cNvSpPr>
            <a:spLocks noGrp="1"/>
          </p:cNvSpPr>
          <p:nvPr>
            <p:ph idx="1"/>
          </p:nvPr>
        </p:nvSpPr>
        <p:spPr>
          <a:xfrm>
            <a:off x="684211" y="685800"/>
            <a:ext cx="11090693" cy="5442284"/>
          </a:xfrm>
        </p:spPr>
        <p:txBody>
          <a:bodyPr>
            <a:normAutofit/>
          </a:bodyPr>
          <a:lstStyle/>
          <a:p>
            <a:r>
              <a:rPr lang="tr-TR" sz="2500" dirty="0"/>
              <a:t>Bu makalede geleneksel bir yöntem olan morfolojik tabanlı bir yöntem kullanılmış olup literatürde önerilen diğer yöntemler şöyledir: </a:t>
            </a:r>
            <a:r>
              <a:rPr lang="tr-TR" sz="2500" dirty="0" err="1"/>
              <a:t>Soares</a:t>
            </a:r>
            <a:r>
              <a:rPr lang="tr-TR" sz="2500" dirty="0"/>
              <a:t> vd. [2] tarafından retina görüntülerinin piksel parlaklık değerleri üzerinde faklı ölçeklerde </a:t>
            </a:r>
            <a:r>
              <a:rPr lang="tr-TR" sz="2500" dirty="0" err="1"/>
              <a:t>Gabor</a:t>
            </a:r>
            <a:r>
              <a:rPr lang="tr-TR" sz="2500" dirty="0"/>
              <a:t>-Dalgacık dönüşümü uygulanmıştır. Elde edilen farklı ölçekteki </a:t>
            </a:r>
            <a:r>
              <a:rPr lang="tr-TR" sz="2500" dirty="0" err="1"/>
              <a:t>GaborDalgacık</a:t>
            </a:r>
            <a:r>
              <a:rPr lang="tr-TR" sz="2500" dirty="0"/>
              <a:t> dönüşüm çıktıları özellik olarak kullanılmıştır. Daha sonra tüm görüntüye </a:t>
            </a:r>
            <a:r>
              <a:rPr lang="tr-TR" sz="2500" dirty="0" err="1"/>
              <a:t>Bayes</a:t>
            </a:r>
            <a:r>
              <a:rPr lang="tr-TR" sz="2500" dirty="0"/>
              <a:t> Sınıflandırıcı uygulanarak </a:t>
            </a:r>
            <a:r>
              <a:rPr lang="tr-TR" sz="2500" dirty="0" err="1"/>
              <a:t>fundus</a:t>
            </a:r>
            <a:r>
              <a:rPr lang="tr-TR" sz="2500" dirty="0"/>
              <a:t> görüntüleri damar ya da damar olmayan bölgelere ayrılmıştır. </a:t>
            </a:r>
            <a:r>
              <a:rPr lang="tr-TR" sz="2500" dirty="0" err="1"/>
              <a:t>Niemeijer</a:t>
            </a:r>
            <a:r>
              <a:rPr lang="tr-TR" sz="2500" dirty="0"/>
              <a:t> vd. [5], piksel sınıflandırma yöntemini önermişlerdir. Önerdikleri bu sistemde Matematiksel Morfoloji, Bölge Büyütme, Eşleştirilmiş Filtre ve Doğrulama Tabanlı Yerel Eşik yaklaşımı karşılaştırılmıştır.</a:t>
            </a:r>
          </a:p>
        </p:txBody>
      </p:sp>
    </p:spTree>
    <p:extLst>
      <p:ext uri="{BB962C8B-B14F-4D97-AF65-F5344CB8AC3E}">
        <p14:creationId xmlns:p14="http://schemas.microsoft.com/office/powerpoint/2010/main" val="244835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B70ACE-8280-4EEA-9267-32C849A51A55}"/>
              </a:ext>
            </a:extLst>
          </p:cNvPr>
          <p:cNvSpPr>
            <a:spLocks noGrp="1"/>
          </p:cNvSpPr>
          <p:nvPr>
            <p:ph idx="1"/>
          </p:nvPr>
        </p:nvSpPr>
        <p:spPr>
          <a:xfrm>
            <a:off x="425116" y="112294"/>
            <a:ext cx="11341767" cy="6633411"/>
          </a:xfrm>
        </p:spPr>
        <p:txBody>
          <a:bodyPr>
            <a:normAutofit/>
          </a:bodyPr>
          <a:lstStyle/>
          <a:p>
            <a:r>
              <a:rPr lang="tr-TR" dirty="0"/>
              <a:t>Diego </a:t>
            </a:r>
            <a:r>
              <a:rPr lang="tr-TR" dirty="0" err="1"/>
              <a:t>Marín</a:t>
            </a:r>
            <a:r>
              <a:rPr lang="tr-TR" dirty="0"/>
              <a:t>  tarafından </a:t>
            </a:r>
            <a:r>
              <a:rPr lang="tr-TR" dirty="0" err="1"/>
              <a:t>fundus</a:t>
            </a:r>
            <a:r>
              <a:rPr lang="tr-TR" dirty="0"/>
              <a:t> görüntüsündeki her pikselden yedi boyutlu bir özellik vektörü çıkarılmıştır. Çıkarılan özellikler sinir ağı kullanılarak sınıflandırılmıştır. Sınıflandırma aşamasında öncelikle tespit edilen piksellerin boşlukları doldurulmuş, daha sonra hatalı tespit edilen damar pikselleri damar olmayan olarak yeniden sınıflandırılmıştır. M. Elena </a:t>
            </a:r>
            <a:r>
              <a:rPr lang="tr-TR" dirty="0" err="1"/>
              <a:t>Martinez-Perez</a:t>
            </a:r>
            <a:r>
              <a:rPr lang="tr-TR" dirty="0"/>
              <a:t> tarafından </a:t>
            </a:r>
            <a:r>
              <a:rPr lang="tr-TR" dirty="0" err="1"/>
              <a:t>hessian</a:t>
            </a:r>
            <a:r>
              <a:rPr lang="tr-TR" dirty="0"/>
              <a:t> matrisinin </a:t>
            </a:r>
            <a:r>
              <a:rPr lang="tr-TR" dirty="0" err="1"/>
              <a:t>özdeğer</a:t>
            </a:r>
            <a:r>
              <a:rPr lang="tr-TR" dirty="0"/>
              <a:t> analizine dayanan bir çizgi geliştirme filtresi önerilmiştir. Daha sonra </a:t>
            </a:r>
            <a:r>
              <a:rPr lang="tr-TR" dirty="0" err="1"/>
              <a:t>gradyan</a:t>
            </a:r>
            <a:r>
              <a:rPr lang="tr-TR" dirty="0"/>
              <a:t> büyüklüğü ve temel eğrilik kullanılarak özellik çıkarılmıştır. Bu iki özellik damar veya arka plan olarak sınıflandırılması için Bölge Büyütme yaklaşımında kullanılmıştır. </a:t>
            </a:r>
            <a:r>
              <a:rPr lang="tr-TR" dirty="0" err="1"/>
              <a:t>Sven</a:t>
            </a:r>
            <a:r>
              <a:rPr lang="tr-TR" dirty="0"/>
              <a:t> </a:t>
            </a:r>
            <a:r>
              <a:rPr lang="tr-TR" dirty="0" err="1"/>
              <a:t>Holm</a:t>
            </a:r>
            <a:r>
              <a:rPr lang="tr-TR" dirty="0"/>
              <a:t> tarafından damar </a:t>
            </a:r>
            <a:r>
              <a:rPr lang="tr-TR" dirty="0" err="1"/>
              <a:t>bölütleme</a:t>
            </a:r>
            <a:r>
              <a:rPr lang="tr-TR" dirty="0"/>
              <a:t> için iki paralel yöntem önerilmiştir. Bu yöntemlerden ilki sadece </a:t>
            </a:r>
            <a:r>
              <a:rPr lang="tr-TR" dirty="0" err="1"/>
              <a:t>fundus</a:t>
            </a:r>
            <a:r>
              <a:rPr lang="tr-TR" dirty="0"/>
              <a:t> görüntünün piksel yoğunluğunu kullanarak damar ve damar olmayan pikselleri bölütlere ayırmaktadır. İkinci yöntem ise tamamen damar yoğunluğunu kullanarak </a:t>
            </a:r>
            <a:r>
              <a:rPr lang="tr-TR" dirty="0" err="1"/>
              <a:t>fundus</a:t>
            </a:r>
            <a:r>
              <a:rPr lang="tr-TR" dirty="0"/>
              <a:t> görüntülerinde yerel gürültüyü azaltıp damar </a:t>
            </a:r>
            <a:r>
              <a:rPr lang="tr-TR" dirty="0" err="1"/>
              <a:t>bölütlemeyi</a:t>
            </a:r>
            <a:r>
              <a:rPr lang="tr-TR" dirty="0"/>
              <a:t> sağlayan birkaç adımdan oluşmaktadır. </a:t>
            </a:r>
            <a:r>
              <a:rPr lang="tr-TR" dirty="0" err="1"/>
              <a:t>Chengzhang</a:t>
            </a:r>
            <a:r>
              <a:rPr lang="tr-TR" dirty="0"/>
              <a:t> </a:t>
            </a:r>
            <a:r>
              <a:rPr lang="tr-TR" dirty="0" err="1"/>
              <a:t>Zhu</a:t>
            </a:r>
            <a:r>
              <a:rPr lang="tr-TR" dirty="0"/>
              <a:t> tarafından Aşırı Öğrenme Makinesine dayalı denetimli bir yöntem önerilmiştir. </a:t>
            </a:r>
            <a:r>
              <a:rPr lang="tr-TR" dirty="0" err="1"/>
              <a:t>Bölütleme</a:t>
            </a:r>
            <a:r>
              <a:rPr lang="tr-TR" dirty="0"/>
              <a:t> aşamasında, </a:t>
            </a:r>
            <a:r>
              <a:rPr lang="tr-TR" dirty="0" err="1"/>
              <a:t>bölütleme</a:t>
            </a:r>
            <a:r>
              <a:rPr lang="tr-TR" dirty="0"/>
              <a:t> görüntüsünden çıkarılan özellik vektörü eğitim aşamasında elde edilen sınıflandırıcının girişi olarak kullanılmıştır. Eğitim aşaması için, eğitim görüntüsünün her pikselinden bir özellik vektörü çıkarılmıştır. Sınıflandırıcının çıktısı, ikili retina damar </a:t>
            </a:r>
            <a:r>
              <a:rPr lang="tr-TR" dirty="0" err="1"/>
              <a:t>bölütleme</a:t>
            </a:r>
            <a:r>
              <a:rPr lang="tr-TR" dirty="0"/>
              <a:t> sonucu olmuştur. </a:t>
            </a:r>
            <a:r>
              <a:rPr lang="tr-TR" dirty="0" err="1"/>
              <a:t>Jingliang</a:t>
            </a:r>
            <a:r>
              <a:rPr lang="tr-TR" dirty="0"/>
              <a:t> </a:t>
            </a:r>
            <a:r>
              <a:rPr lang="tr-TR" dirty="0" err="1"/>
              <a:t>Zhao</a:t>
            </a:r>
            <a:r>
              <a:rPr lang="en-US" dirty="0"/>
              <a:t> </a:t>
            </a:r>
            <a:r>
              <a:rPr lang="tr-TR" dirty="0"/>
              <a:t>tarafından öncelikli olarak </a:t>
            </a:r>
            <a:r>
              <a:rPr lang="tr-TR" dirty="0" err="1"/>
              <a:t>fundus</a:t>
            </a:r>
            <a:r>
              <a:rPr lang="tr-TR" dirty="0"/>
              <a:t> görüntüler üzerinde görüntü iyileştirilmesi yapılmıştır. İyileştirilmiş görüntüler üzerinde Süper Piksel (SLIC) yöntemi uygulanmış ve </a:t>
            </a:r>
            <a:r>
              <a:rPr lang="tr-TR" dirty="0" err="1"/>
              <a:t>bölütleme</a:t>
            </a:r>
            <a:r>
              <a:rPr lang="tr-TR" dirty="0"/>
              <a:t> gerçekleştirilmiştir. Ardından otomatik olarak seçilen düğüm noktalarından damar takibine başlanmış ve belirlenen durma kriterine ulaşıldığında takip işlemi sonlanmıştır.</a:t>
            </a:r>
          </a:p>
        </p:txBody>
      </p:sp>
    </p:spTree>
    <p:extLst>
      <p:ext uri="{BB962C8B-B14F-4D97-AF65-F5344CB8AC3E}">
        <p14:creationId xmlns:p14="http://schemas.microsoft.com/office/powerpoint/2010/main" val="23599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85C0D0-47CA-4E8A-AFCA-3DCD081E9AC5}"/>
              </a:ext>
            </a:extLst>
          </p:cNvPr>
          <p:cNvSpPr>
            <a:spLocks noGrp="1"/>
          </p:cNvSpPr>
          <p:nvPr>
            <p:ph idx="1"/>
          </p:nvPr>
        </p:nvSpPr>
        <p:spPr>
          <a:xfrm>
            <a:off x="684211" y="513348"/>
            <a:ext cx="10978399" cy="6063916"/>
          </a:xfrm>
        </p:spPr>
        <p:txBody>
          <a:bodyPr>
            <a:normAutofit/>
          </a:bodyPr>
          <a:lstStyle/>
          <a:p>
            <a:r>
              <a:rPr lang="tr-TR" sz="2500" dirty="0"/>
              <a:t>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sz="2500" dirty="0" err="1"/>
              <a:t>bölütleyen</a:t>
            </a:r>
            <a:r>
              <a:rPr lang="tr-TR" sz="2500" dirty="0"/>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Morfolojik üst ve alt şapka yöntemin kullanılması ile retina damalarının belirginleştirilmesi sağlanmıştır. Belirginleştirilmiş retina görüntülerini </a:t>
            </a:r>
            <a:r>
              <a:rPr lang="tr-TR" sz="2500" dirty="0" err="1"/>
              <a:t>bölütlemek</a:t>
            </a:r>
            <a:r>
              <a:rPr lang="tr-TR" sz="2500" dirty="0"/>
              <a:t> için üç farklı </a:t>
            </a:r>
            <a:r>
              <a:rPr lang="tr-TR" sz="2500" dirty="0" err="1"/>
              <a:t>eşikleme</a:t>
            </a:r>
            <a:r>
              <a:rPr lang="tr-TR" sz="2500" dirty="0"/>
              <a:t> yöntemi kullanılmıştır. Kullanılan </a:t>
            </a:r>
            <a:r>
              <a:rPr lang="tr-TR" sz="2500" dirty="0" err="1"/>
              <a:t>eşikleme</a:t>
            </a:r>
            <a:r>
              <a:rPr lang="tr-TR" sz="2500" dirty="0"/>
              <a:t> yöntemleri Çoklu </a:t>
            </a:r>
            <a:r>
              <a:rPr lang="tr-TR" sz="2500" dirty="0" err="1"/>
              <a:t>Eşikleme</a:t>
            </a:r>
            <a:r>
              <a:rPr lang="tr-TR" sz="2500" dirty="0"/>
              <a:t> yöntemi, Maksimum </a:t>
            </a:r>
            <a:r>
              <a:rPr lang="tr-TR" sz="2500" dirty="0" err="1"/>
              <a:t>Entropi</a:t>
            </a:r>
            <a:r>
              <a:rPr lang="tr-TR" sz="2500" dirty="0"/>
              <a:t> Tabanlı </a:t>
            </a:r>
            <a:r>
              <a:rPr lang="tr-TR" sz="2500" dirty="0" err="1"/>
              <a:t>Eşikleme</a:t>
            </a:r>
            <a:r>
              <a:rPr lang="tr-TR" sz="2500" dirty="0"/>
              <a:t> yöntemi ve Bulanık Kümeleme Tabanlı </a:t>
            </a:r>
            <a:r>
              <a:rPr lang="tr-TR" sz="2500" dirty="0" err="1"/>
              <a:t>Eşikleme</a:t>
            </a:r>
            <a:r>
              <a:rPr lang="tr-TR" sz="2500" dirty="0"/>
              <a:t> yöntemidir</a:t>
            </a:r>
            <a:r>
              <a:rPr lang="tr-TR" dirty="0"/>
              <a:t>. </a:t>
            </a:r>
          </a:p>
        </p:txBody>
      </p:sp>
    </p:spTree>
    <p:extLst>
      <p:ext uri="{BB962C8B-B14F-4D97-AF65-F5344CB8AC3E}">
        <p14:creationId xmlns:p14="http://schemas.microsoft.com/office/powerpoint/2010/main" val="1087729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04956A-1AE8-4F14-80E1-0D5757F0D28B}"/>
              </a:ext>
            </a:extLst>
          </p:cNvPr>
          <p:cNvSpPr>
            <a:spLocks noGrp="1"/>
          </p:cNvSpPr>
          <p:nvPr>
            <p:ph type="title"/>
          </p:nvPr>
        </p:nvSpPr>
        <p:spPr>
          <a:xfrm>
            <a:off x="684212" y="476806"/>
            <a:ext cx="8534400" cy="1507067"/>
          </a:xfrm>
        </p:spPr>
        <p:txBody>
          <a:bodyPr/>
          <a:lstStyle/>
          <a:p>
            <a:r>
              <a:rPr lang="en-US" dirty="0"/>
              <a:t>2.Materyal </a:t>
            </a:r>
            <a:r>
              <a:rPr lang="en-US" dirty="0" err="1"/>
              <a:t>ve</a:t>
            </a:r>
            <a:r>
              <a:rPr lang="en-US" dirty="0"/>
              <a:t> </a:t>
            </a:r>
            <a:r>
              <a:rPr lang="en-US" dirty="0" err="1"/>
              <a:t>metot</a:t>
            </a:r>
            <a:endParaRPr lang="tr-TR" dirty="0"/>
          </a:p>
        </p:txBody>
      </p:sp>
      <p:sp>
        <p:nvSpPr>
          <p:cNvPr id="3" name="İçerik Yer Tutucusu 2">
            <a:extLst>
              <a:ext uri="{FF2B5EF4-FFF2-40B4-BE49-F238E27FC236}">
                <a16:creationId xmlns:a16="http://schemas.microsoft.com/office/drawing/2014/main" id="{845A341F-8198-472E-9DA3-1A0CF2BBBA86}"/>
              </a:ext>
            </a:extLst>
          </p:cNvPr>
          <p:cNvSpPr>
            <a:spLocks noGrp="1"/>
          </p:cNvSpPr>
          <p:nvPr>
            <p:ph idx="1"/>
          </p:nvPr>
        </p:nvSpPr>
        <p:spPr>
          <a:xfrm>
            <a:off x="684212" y="2370221"/>
            <a:ext cx="8534400" cy="3615267"/>
          </a:xfrm>
        </p:spPr>
        <p:txBody>
          <a:bodyPr/>
          <a:lstStyle/>
          <a:p>
            <a:pPr marL="0" indent="0">
              <a:buNone/>
            </a:pPr>
            <a:r>
              <a:rPr lang="en-US" sz="3000" b="1" dirty="0"/>
              <a:t>2.1 MORFOLOJİK </a:t>
            </a:r>
            <a:r>
              <a:rPr lang="en-US" sz="3000" b="1" dirty="0" err="1"/>
              <a:t>Işlemler</a:t>
            </a:r>
            <a:endParaRPr lang="en-US" sz="3000" b="1" dirty="0"/>
          </a:p>
          <a:p>
            <a:pPr marL="0" indent="0">
              <a:buNone/>
            </a:pPr>
            <a:r>
              <a:rPr lang="tr-TR" dirty="0"/>
              <a:t>Morfolojik işlemlerin temel amacı, görüntünün temel özelliklerini korumak ve görüntüyü basitleştirmektir. Bu çalışmada, üst-şapka ve alt-şapka dönüşümleri kan damarlarına belirginlik kazandırmak için kullanılır. </a:t>
            </a:r>
            <a:r>
              <a:rPr lang="tr-TR" dirty="0" err="1"/>
              <a:t>Üstşapka</a:t>
            </a:r>
            <a:r>
              <a:rPr lang="tr-TR" dirty="0"/>
              <a:t> dönüşümü</a:t>
            </a:r>
            <a:r>
              <a:rPr lang="en-US" dirty="0"/>
              <a:t>(Denklem1)</a:t>
            </a:r>
            <a:r>
              <a:rPr lang="tr-TR" dirty="0"/>
              <a:t>, bir giriş görüntüsüne morfolojik açma işlemi uygulandıktan sonra uygulama sonucunun orijinal giriş görüntüsünden çıkarılması işlemidir</a:t>
            </a:r>
            <a:r>
              <a:rPr lang="en-US" dirty="0"/>
              <a:t>.</a:t>
            </a:r>
            <a:r>
              <a:rPr lang="tr-TR" dirty="0"/>
              <a:t> Alt-şapka dönüşümü</a:t>
            </a:r>
            <a:r>
              <a:rPr lang="en-US" dirty="0"/>
              <a:t>(</a:t>
            </a:r>
            <a:r>
              <a:rPr lang="en-US" dirty="0" err="1"/>
              <a:t>Denklem</a:t>
            </a:r>
            <a:r>
              <a:rPr lang="en-US" dirty="0"/>
              <a:t> 2)</a:t>
            </a:r>
            <a:r>
              <a:rPr lang="tr-TR" dirty="0"/>
              <a:t>, bir giriş görüntüsüne morfolojik bir kapama işlemi uygulandıktan sonra uygulama sonucunun orijinal giriş görüntüsünden çıkarılması işlemidir. </a:t>
            </a:r>
          </a:p>
        </p:txBody>
      </p:sp>
      <p:pic>
        <p:nvPicPr>
          <p:cNvPr id="5" name="Resim 4">
            <a:extLst>
              <a:ext uri="{FF2B5EF4-FFF2-40B4-BE49-F238E27FC236}">
                <a16:creationId xmlns:a16="http://schemas.microsoft.com/office/drawing/2014/main" id="{A516B092-CBB9-47B0-97BD-D732B833D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963" y="1546846"/>
            <a:ext cx="5371037" cy="1260403"/>
          </a:xfrm>
          <a:prstGeom prst="rect">
            <a:avLst/>
          </a:prstGeom>
        </p:spPr>
      </p:pic>
    </p:spTree>
    <p:extLst>
      <p:ext uri="{BB962C8B-B14F-4D97-AF65-F5344CB8AC3E}">
        <p14:creationId xmlns:p14="http://schemas.microsoft.com/office/powerpoint/2010/main" val="739918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833B1C-89DB-4CB7-B76B-EFE8E6ABCE64}"/>
              </a:ext>
            </a:extLst>
          </p:cNvPr>
          <p:cNvSpPr>
            <a:spLocks noGrp="1"/>
          </p:cNvSpPr>
          <p:nvPr>
            <p:ph type="title"/>
          </p:nvPr>
        </p:nvSpPr>
        <p:spPr>
          <a:xfrm>
            <a:off x="721385" y="-432639"/>
            <a:ext cx="8534400" cy="1507067"/>
          </a:xfrm>
        </p:spPr>
        <p:txBody>
          <a:bodyPr/>
          <a:lstStyle/>
          <a:p>
            <a:r>
              <a:rPr lang="en-US" dirty="0"/>
              <a:t>2.2 </a:t>
            </a:r>
            <a:r>
              <a:rPr lang="en-US" dirty="0" err="1"/>
              <a:t>Eşikleme</a:t>
            </a:r>
            <a:r>
              <a:rPr lang="en-US" dirty="0"/>
              <a:t> </a:t>
            </a:r>
            <a:r>
              <a:rPr lang="en-US" dirty="0" err="1"/>
              <a:t>Yöntemleri</a:t>
            </a:r>
            <a:endParaRPr lang="tr-TR" dirty="0"/>
          </a:p>
        </p:txBody>
      </p:sp>
      <p:sp>
        <p:nvSpPr>
          <p:cNvPr id="3" name="İçerik Yer Tutucusu 2">
            <a:extLst>
              <a:ext uri="{FF2B5EF4-FFF2-40B4-BE49-F238E27FC236}">
                <a16:creationId xmlns:a16="http://schemas.microsoft.com/office/drawing/2014/main" id="{F39D50D3-6186-4F78-AD7B-A8956D5A2246}"/>
              </a:ext>
            </a:extLst>
          </p:cNvPr>
          <p:cNvSpPr>
            <a:spLocks noGrp="1"/>
          </p:cNvSpPr>
          <p:nvPr>
            <p:ph idx="1"/>
          </p:nvPr>
        </p:nvSpPr>
        <p:spPr>
          <a:xfrm>
            <a:off x="721384" y="996528"/>
            <a:ext cx="10299541" cy="5693030"/>
          </a:xfrm>
        </p:spPr>
        <p:txBody>
          <a:bodyPr>
            <a:normAutofit/>
          </a:bodyPr>
          <a:lstStyle/>
          <a:p>
            <a:pPr marL="0" indent="0">
              <a:buNone/>
            </a:pPr>
            <a:r>
              <a:rPr lang="tr-TR" dirty="0" err="1"/>
              <a:t>Eşikleme</a:t>
            </a:r>
            <a:r>
              <a:rPr lang="tr-TR" dirty="0"/>
              <a:t> işlemi, gri ölçekli bir görünün yoğunluk seviyesine göre sınıflara ayrıldığı bir işlemdir. Bu sınıflandırma işlemi için tanımlanmış kurallara uygun bir eşik değeri seçmek gerekir. Bu çalışmada kullanılan </a:t>
            </a:r>
            <a:r>
              <a:rPr lang="tr-TR" dirty="0" err="1"/>
              <a:t>eşikleme</a:t>
            </a:r>
            <a:r>
              <a:rPr lang="tr-TR" dirty="0"/>
              <a:t> yöntemleri şöyledir;</a:t>
            </a:r>
            <a:endParaRPr lang="en-US" dirty="0"/>
          </a:p>
          <a:p>
            <a:pPr>
              <a:buFont typeface="Arial" panose="020B0604020202020204" pitchFamily="34" charset="0"/>
              <a:buChar char="•"/>
            </a:pPr>
            <a:r>
              <a:rPr lang="en-US" dirty="0" err="1"/>
              <a:t>Çok</a:t>
            </a:r>
            <a:r>
              <a:rPr lang="en-US" dirty="0"/>
              <a:t> </a:t>
            </a:r>
            <a:r>
              <a:rPr lang="en-US" dirty="0" err="1"/>
              <a:t>Seviyeli</a:t>
            </a:r>
            <a:r>
              <a:rPr lang="en-US" dirty="0"/>
              <a:t> </a:t>
            </a:r>
            <a:r>
              <a:rPr lang="en-US" dirty="0" err="1"/>
              <a:t>Eşikleme</a:t>
            </a:r>
            <a:r>
              <a:rPr lang="en-US" dirty="0"/>
              <a:t>(</a:t>
            </a:r>
            <a:r>
              <a:rPr lang="tr-TR" dirty="0"/>
              <a:t>Gri ölçekli görüntüyü birkaç farklı bölgeye ayırabilen bir işlemdir</a:t>
            </a:r>
            <a:r>
              <a:rPr lang="en-US" dirty="0"/>
              <a:t>.(</a:t>
            </a:r>
            <a:r>
              <a:rPr lang="en-US" dirty="0" err="1"/>
              <a:t>Denklem</a:t>
            </a:r>
            <a:r>
              <a:rPr lang="en-US" dirty="0"/>
              <a:t> 3))</a:t>
            </a:r>
          </a:p>
          <a:p>
            <a:pPr>
              <a:buFont typeface="Arial" panose="020B0604020202020204" pitchFamily="34" charset="0"/>
              <a:buChar char="•"/>
            </a:pPr>
            <a:r>
              <a:rPr lang="en-US" dirty="0" err="1"/>
              <a:t>Maksimum</a:t>
            </a:r>
            <a:r>
              <a:rPr lang="en-US" dirty="0"/>
              <a:t> </a:t>
            </a:r>
            <a:r>
              <a:rPr lang="en-US" dirty="0" err="1"/>
              <a:t>Entropi</a:t>
            </a:r>
            <a:r>
              <a:rPr lang="en-US" dirty="0"/>
              <a:t> </a:t>
            </a:r>
            <a:r>
              <a:rPr lang="en-US" dirty="0" err="1"/>
              <a:t>Tabanlı</a:t>
            </a:r>
            <a:r>
              <a:rPr lang="en-US" dirty="0"/>
              <a:t> </a:t>
            </a:r>
            <a:r>
              <a:rPr lang="en-US" dirty="0" err="1"/>
              <a:t>Eşikleme</a:t>
            </a:r>
            <a:r>
              <a:rPr lang="en-US" dirty="0"/>
              <a:t>(</a:t>
            </a:r>
            <a:r>
              <a:rPr lang="tr-TR" dirty="0"/>
              <a:t>Bu yönteme göre, bir görüntüdeki yoğunluk değerlerinin olasılık dağılımına katkı veren ön ve arka plan görüntüsüne ait </a:t>
            </a:r>
            <a:r>
              <a:rPr lang="tr-TR" dirty="0" err="1"/>
              <a:t>entropi</a:t>
            </a:r>
            <a:r>
              <a:rPr lang="tr-TR" dirty="0"/>
              <a:t> değerleri ayrı ayrı hesaplanır ve toplamları maksimize edilir. Ardından, </a:t>
            </a:r>
            <a:r>
              <a:rPr lang="tr-TR" dirty="0" err="1"/>
              <a:t>entropinin</a:t>
            </a:r>
            <a:r>
              <a:rPr lang="tr-TR" dirty="0"/>
              <a:t> toplamını maksimize eden bir optimum eşik değeri hesaplanır</a:t>
            </a:r>
            <a:r>
              <a:rPr lang="en-US" dirty="0"/>
              <a:t>.</a:t>
            </a:r>
            <a:r>
              <a:rPr lang="tr-TR" dirty="0"/>
              <a:t>Arka ve ön plan görüntüsüne ait </a:t>
            </a:r>
            <a:r>
              <a:rPr lang="tr-TR" dirty="0" err="1"/>
              <a:t>entropi</a:t>
            </a:r>
            <a:r>
              <a:rPr lang="tr-TR" dirty="0"/>
              <a:t> değeri Denklem (4) ve Denklem (5)’de verilmiştir. Denklem (6) arka ve ön plan görüntüsüne ait </a:t>
            </a:r>
            <a:r>
              <a:rPr lang="tr-TR" dirty="0" err="1"/>
              <a:t>entropi</a:t>
            </a:r>
            <a:r>
              <a:rPr lang="tr-TR" dirty="0"/>
              <a:t> değerlerinin maksimize edilmiş halidir. </a:t>
            </a:r>
            <a:r>
              <a:rPr lang="en-US" dirty="0"/>
              <a:t>)</a:t>
            </a:r>
          </a:p>
          <a:p>
            <a:pPr>
              <a:buFont typeface="Arial" panose="020B0604020202020204" pitchFamily="34" charset="0"/>
              <a:buChar char="•"/>
            </a:pPr>
            <a:r>
              <a:rPr lang="en-US" dirty="0" err="1"/>
              <a:t>Bulanık</a:t>
            </a:r>
            <a:r>
              <a:rPr lang="en-US" dirty="0"/>
              <a:t> </a:t>
            </a:r>
            <a:r>
              <a:rPr lang="en-US" dirty="0" err="1"/>
              <a:t>Mantık</a:t>
            </a:r>
            <a:r>
              <a:rPr lang="en-US" dirty="0"/>
              <a:t> </a:t>
            </a:r>
            <a:r>
              <a:rPr lang="en-US" dirty="0" err="1"/>
              <a:t>Tabanlı</a:t>
            </a:r>
            <a:r>
              <a:rPr lang="en-US" dirty="0"/>
              <a:t> </a:t>
            </a:r>
            <a:r>
              <a:rPr lang="en-US" dirty="0" err="1"/>
              <a:t>Eşikleme</a:t>
            </a:r>
            <a:r>
              <a:rPr lang="en-US" dirty="0"/>
              <a:t>(</a:t>
            </a:r>
            <a:r>
              <a:rPr lang="tr-TR" dirty="0"/>
              <a:t>Bulanık kümeleme bir yumuşak kümeleme tekniğidir. Bu kümeleme yöntemi, nesnelerin kümelere olan aitliğini ifade etmek için bir derece kavramı kullanır . Her nesne için, toplam derece 1’dir. Denklem (7) her pikselin üyelik değerini hesaplamak için kullanılır.</a:t>
            </a:r>
            <a:r>
              <a:rPr lang="en-US" dirty="0"/>
              <a:t>)(</a:t>
            </a:r>
            <a:r>
              <a:rPr lang="en-US" dirty="0" err="1"/>
              <a:t>Denklem</a:t>
            </a:r>
            <a:r>
              <a:rPr lang="en-US" dirty="0"/>
              <a:t> 8 </a:t>
            </a:r>
            <a:r>
              <a:rPr lang="en-US" dirty="0" err="1"/>
              <a:t>ve</a:t>
            </a:r>
            <a:r>
              <a:rPr lang="en-US" dirty="0"/>
              <a:t> 9)</a:t>
            </a:r>
          </a:p>
        </p:txBody>
      </p:sp>
    </p:spTree>
    <p:extLst>
      <p:ext uri="{BB962C8B-B14F-4D97-AF65-F5344CB8AC3E}">
        <p14:creationId xmlns:p14="http://schemas.microsoft.com/office/powerpoint/2010/main" val="182433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36856E-C377-44D4-8D0E-37CC55ECD5CC}"/>
              </a:ext>
            </a:extLst>
          </p:cNvPr>
          <p:cNvSpPr>
            <a:spLocks noGrp="1"/>
          </p:cNvSpPr>
          <p:nvPr>
            <p:ph type="title"/>
          </p:nvPr>
        </p:nvSpPr>
        <p:spPr>
          <a:xfrm>
            <a:off x="888397" y="536769"/>
            <a:ext cx="11025435" cy="1507067"/>
          </a:xfrm>
        </p:spPr>
        <p:txBody>
          <a:bodyPr>
            <a:normAutofit fontScale="90000"/>
          </a:bodyPr>
          <a:lstStyle/>
          <a:p>
            <a:r>
              <a:rPr lang="tr-TR" dirty="0"/>
              <a:t>Görüntü işleme teknikleri ve kümeleme yöntemleri kullanılarak fındık meyvesinin tespit ve sınıflandırılması </a:t>
            </a:r>
          </a:p>
        </p:txBody>
      </p:sp>
      <p:sp>
        <p:nvSpPr>
          <p:cNvPr id="3" name="İçerik Yer Tutucusu 2">
            <a:extLst>
              <a:ext uri="{FF2B5EF4-FFF2-40B4-BE49-F238E27FC236}">
                <a16:creationId xmlns:a16="http://schemas.microsoft.com/office/drawing/2014/main" id="{1CC9CB18-C27D-4740-B848-7679F3BC728A}"/>
              </a:ext>
            </a:extLst>
          </p:cNvPr>
          <p:cNvSpPr>
            <a:spLocks noGrp="1"/>
          </p:cNvSpPr>
          <p:nvPr>
            <p:ph idx="1"/>
          </p:nvPr>
        </p:nvSpPr>
        <p:spPr>
          <a:xfrm>
            <a:off x="888398" y="2346089"/>
            <a:ext cx="8534400" cy="3615267"/>
          </a:xfrm>
        </p:spPr>
        <p:txBody>
          <a:bodyPr/>
          <a:lstStyle/>
          <a:p>
            <a:r>
              <a:rPr lang="en-US" dirty="0"/>
              <a:t>Bu </a:t>
            </a:r>
            <a:r>
              <a:rPr lang="en-US" dirty="0" err="1"/>
              <a:t>makale</a:t>
            </a:r>
            <a:r>
              <a:rPr lang="en-US" dirty="0"/>
              <a:t> </a:t>
            </a:r>
            <a:r>
              <a:rPr lang="en-US" dirty="0" err="1"/>
              <a:t>kısacak</a:t>
            </a:r>
            <a:r>
              <a:rPr lang="en-US" dirty="0"/>
              <a:t> </a:t>
            </a:r>
            <a:r>
              <a:rPr lang="en-US" dirty="0" err="1"/>
              <a:t>özetlemek</a:t>
            </a:r>
            <a:r>
              <a:rPr lang="en-US" dirty="0"/>
              <a:t> </a:t>
            </a:r>
            <a:r>
              <a:rPr lang="en-US" dirty="0" err="1"/>
              <a:t>gerekirse:Çalışma</a:t>
            </a:r>
            <a:r>
              <a:rPr lang="en-US" dirty="0"/>
              <a:t> </a:t>
            </a:r>
            <a:r>
              <a:rPr lang="en-US" dirty="0" err="1"/>
              <a:t>ortamında</a:t>
            </a:r>
            <a:r>
              <a:rPr lang="en-US" dirty="0"/>
              <a:t> </a:t>
            </a:r>
            <a:r>
              <a:rPr lang="en-US" dirty="0" err="1"/>
              <a:t>fındıklara</a:t>
            </a:r>
            <a:r>
              <a:rPr lang="en-US" dirty="0"/>
              <a:t> </a:t>
            </a:r>
            <a:r>
              <a:rPr lang="en-US" dirty="0" err="1"/>
              <a:t>ait</a:t>
            </a:r>
            <a:r>
              <a:rPr lang="en-US" dirty="0"/>
              <a:t> </a:t>
            </a:r>
            <a:r>
              <a:rPr lang="en-US" dirty="0" err="1"/>
              <a:t>görüntüler</a:t>
            </a:r>
            <a:r>
              <a:rPr lang="en-US" dirty="0"/>
              <a:t>  </a:t>
            </a:r>
            <a:r>
              <a:rPr lang="en-US" dirty="0" err="1"/>
              <a:t>kamera</a:t>
            </a:r>
            <a:r>
              <a:rPr lang="en-US" dirty="0"/>
              <a:t> </a:t>
            </a:r>
            <a:r>
              <a:rPr lang="en-US" dirty="0" err="1"/>
              <a:t>ile</a:t>
            </a:r>
            <a:r>
              <a:rPr lang="en-US" dirty="0"/>
              <a:t> </a:t>
            </a:r>
            <a:r>
              <a:rPr lang="en-US" dirty="0" err="1"/>
              <a:t>alındıktan</a:t>
            </a:r>
            <a:r>
              <a:rPr lang="en-US" dirty="0"/>
              <a:t> </a:t>
            </a:r>
            <a:r>
              <a:rPr lang="en-US" dirty="0" err="1"/>
              <a:t>sonra</a:t>
            </a:r>
            <a:r>
              <a:rPr lang="en-US" dirty="0"/>
              <a:t> görüntü </a:t>
            </a:r>
            <a:r>
              <a:rPr lang="en-US" dirty="0" err="1"/>
              <a:t>işleme</a:t>
            </a:r>
            <a:r>
              <a:rPr lang="en-US" dirty="0"/>
              <a:t> </a:t>
            </a:r>
            <a:r>
              <a:rPr lang="en-US" dirty="0" err="1"/>
              <a:t>teknikleri</a:t>
            </a:r>
            <a:r>
              <a:rPr lang="en-US" dirty="0"/>
              <a:t> </a:t>
            </a:r>
            <a:r>
              <a:rPr lang="en-US" dirty="0" err="1"/>
              <a:t>kullanılarak</a:t>
            </a:r>
            <a:r>
              <a:rPr lang="en-US" dirty="0"/>
              <a:t> </a:t>
            </a:r>
            <a:r>
              <a:rPr lang="en-US" dirty="0" err="1"/>
              <a:t>işlenir.Fındıkların</a:t>
            </a:r>
            <a:r>
              <a:rPr lang="en-US" dirty="0"/>
              <a:t> </a:t>
            </a:r>
            <a:r>
              <a:rPr lang="en-US" dirty="0" err="1"/>
              <a:t>kapladıkları</a:t>
            </a:r>
            <a:r>
              <a:rPr lang="en-US" dirty="0"/>
              <a:t> </a:t>
            </a:r>
            <a:r>
              <a:rPr lang="en-US" dirty="0" err="1"/>
              <a:t>alan</a:t>
            </a:r>
            <a:r>
              <a:rPr lang="en-US" dirty="0"/>
              <a:t> </a:t>
            </a:r>
            <a:r>
              <a:rPr lang="en-US" dirty="0" err="1"/>
              <a:t>ve</a:t>
            </a:r>
            <a:r>
              <a:rPr lang="en-US" dirty="0"/>
              <a:t> </a:t>
            </a:r>
            <a:r>
              <a:rPr lang="en-US" dirty="0" err="1"/>
              <a:t>boyut</a:t>
            </a:r>
            <a:r>
              <a:rPr lang="en-US" dirty="0"/>
              <a:t> </a:t>
            </a:r>
            <a:r>
              <a:rPr lang="en-US" dirty="0" err="1"/>
              <a:t>verilerine</a:t>
            </a:r>
            <a:r>
              <a:rPr lang="en-US" dirty="0"/>
              <a:t> </a:t>
            </a:r>
            <a:r>
              <a:rPr lang="en-US" dirty="0" err="1"/>
              <a:t>göre</a:t>
            </a:r>
            <a:r>
              <a:rPr lang="en-US" dirty="0"/>
              <a:t> </a:t>
            </a:r>
            <a:r>
              <a:rPr lang="en-US" dirty="0" err="1"/>
              <a:t>küçük,orta</a:t>
            </a:r>
            <a:r>
              <a:rPr lang="en-US" dirty="0"/>
              <a:t> </a:t>
            </a:r>
            <a:r>
              <a:rPr lang="en-US" dirty="0" err="1"/>
              <a:t>ve</a:t>
            </a:r>
            <a:r>
              <a:rPr lang="en-US" dirty="0"/>
              <a:t> </a:t>
            </a:r>
            <a:r>
              <a:rPr lang="en-US" dirty="0" err="1"/>
              <a:t>büyük</a:t>
            </a:r>
            <a:r>
              <a:rPr lang="en-US" dirty="0"/>
              <a:t> </a:t>
            </a:r>
            <a:r>
              <a:rPr lang="en-US" dirty="0" err="1"/>
              <a:t>olmak</a:t>
            </a:r>
            <a:r>
              <a:rPr lang="en-US" dirty="0"/>
              <a:t> </a:t>
            </a:r>
            <a:r>
              <a:rPr lang="en-US" dirty="0" err="1"/>
              <a:t>üzere</a:t>
            </a:r>
            <a:r>
              <a:rPr lang="en-US" dirty="0"/>
              <a:t> </a:t>
            </a:r>
            <a:r>
              <a:rPr lang="en-US" dirty="0" err="1"/>
              <a:t>üç</a:t>
            </a:r>
            <a:r>
              <a:rPr lang="en-US" dirty="0"/>
              <a:t> </a:t>
            </a:r>
            <a:r>
              <a:rPr lang="en-US" dirty="0" err="1"/>
              <a:t>sınıfa</a:t>
            </a:r>
            <a:r>
              <a:rPr lang="en-US" dirty="0"/>
              <a:t> </a:t>
            </a:r>
            <a:r>
              <a:rPr lang="en-US" dirty="0" err="1"/>
              <a:t>ayrılır.Bu</a:t>
            </a:r>
            <a:r>
              <a:rPr lang="en-US" dirty="0"/>
              <a:t> </a:t>
            </a:r>
            <a:r>
              <a:rPr lang="en-US" dirty="0" err="1"/>
              <a:t>işlem</a:t>
            </a:r>
            <a:r>
              <a:rPr lang="en-US" dirty="0"/>
              <a:t> </a:t>
            </a:r>
            <a:r>
              <a:rPr lang="en-US" dirty="0" err="1"/>
              <a:t>ortalama</a:t>
            </a:r>
            <a:r>
              <a:rPr lang="en-US" dirty="0"/>
              <a:t> </a:t>
            </a:r>
            <a:r>
              <a:rPr lang="en-US" dirty="0" err="1"/>
              <a:t>tabanlı</a:t>
            </a:r>
            <a:r>
              <a:rPr lang="en-US" dirty="0"/>
              <a:t> </a:t>
            </a:r>
            <a:r>
              <a:rPr lang="en-US" dirty="0" err="1"/>
              <a:t>sınıflandırma</a:t>
            </a:r>
            <a:r>
              <a:rPr lang="en-US" dirty="0"/>
              <a:t> </a:t>
            </a:r>
            <a:r>
              <a:rPr lang="en-US" dirty="0" err="1"/>
              <a:t>ve</a:t>
            </a:r>
            <a:r>
              <a:rPr lang="en-US" dirty="0"/>
              <a:t> K-means </a:t>
            </a:r>
            <a:r>
              <a:rPr lang="en-US" dirty="0" err="1"/>
              <a:t>kümeleme</a:t>
            </a:r>
            <a:r>
              <a:rPr lang="en-US" dirty="0"/>
              <a:t> </a:t>
            </a:r>
            <a:r>
              <a:rPr lang="en-US" dirty="0" err="1"/>
              <a:t>yöntemleri</a:t>
            </a:r>
            <a:r>
              <a:rPr lang="en-US" dirty="0"/>
              <a:t> </a:t>
            </a:r>
            <a:r>
              <a:rPr lang="en-US" dirty="0" err="1"/>
              <a:t>kullanılarak</a:t>
            </a:r>
            <a:r>
              <a:rPr lang="en-US" dirty="0"/>
              <a:t> </a:t>
            </a:r>
            <a:r>
              <a:rPr lang="en-US" dirty="0" err="1"/>
              <a:t>gerçekleştirilmektedir.Fındık</a:t>
            </a:r>
            <a:r>
              <a:rPr lang="en-US" dirty="0"/>
              <a:t> </a:t>
            </a:r>
            <a:r>
              <a:rPr lang="en-US" dirty="0" err="1"/>
              <a:t>meyvelerin,ortalama</a:t>
            </a:r>
            <a:r>
              <a:rPr lang="en-US" dirty="0"/>
              <a:t> </a:t>
            </a:r>
            <a:r>
              <a:rPr lang="en-US" dirty="0" err="1"/>
              <a:t>tabanlı</a:t>
            </a:r>
            <a:r>
              <a:rPr lang="en-US" dirty="0"/>
              <a:t> </a:t>
            </a:r>
            <a:r>
              <a:rPr lang="en-US" dirty="0" err="1"/>
              <a:t>ve</a:t>
            </a:r>
            <a:r>
              <a:rPr lang="en-US" dirty="0"/>
              <a:t> K-means </a:t>
            </a:r>
            <a:r>
              <a:rPr lang="en-US" dirty="0" err="1"/>
              <a:t>kümeleme</a:t>
            </a:r>
            <a:r>
              <a:rPr lang="en-US" dirty="0"/>
              <a:t> </a:t>
            </a:r>
            <a:r>
              <a:rPr lang="en-US" dirty="0" err="1"/>
              <a:t>yöntemleri</a:t>
            </a:r>
            <a:r>
              <a:rPr lang="en-US" dirty="0"/>
              <a:t> </a:t>
            </a:r>
            <a:r>
              <a:rPr lang="en-US" dirty="0" err="1"/>
              <a:t>kullanılarak</a:t>
            </a:r>
            <a:r>
              <a:rPr lang="en-US" dirty="0"/>
              <a:t> </a:t>
            </a:r>
            <a:r>
              <a:rPr lang="en-US" dirty="0" err="1"/>
              <a:t>sınıflandırılmasında</a:t>
            </a:r>
            <a:r>
              <a:rPr lang="en-US" dirty="0"/>
              <a:t> </a:t>
            </a:r>
            <a:r>
              <a:rPr lang="en-US" dirty="0" err="1"/>
              <a:t>başarım</a:t>
            </a:r>
            <a:r>
              <a:rPr lang="en-US" dirty="0"/>
              <a:t> </a:t>
            </a:r>
            <a:r>
              <a:rPr lang="en-US" dirty="0" err="1"/>
              <a:t>yaklaşık</a:t>
            </a:r>
            <a:r>
              <a:rPr lang="en-US" dirty="0"/>
              <a:t> </a:t>
            </a:r>
            <a:r>
              <a:rPr lang="en-US" dirty="0" err="1"/>
              <a:t>olarak</a:t>
            </a:r>
            <a:r>
              <a:rPr lang="en-US" dirty="0"/>
              <a:t> %90 </a:t>
            </a:r>
            <a:r>
              <a:rPr lang="en-US" dirty="0" err="1"/>
              <a:t>ile</a:t>
            </a:r>
            <a:r>
              <a:rPr lang="en-US" dirty="0"/>
              <a:t> %100 </a:t>
            </a:r>
            <a:r>
              <a:rPr lang="en-US" dirty="0" err="1"/>
              <a:t>oranında</a:t>
            </a:r>
            <a:r>
              <a:rPr lang="en-US" dirty="0"/>
              <a:t> </a:t>
            </a:r>
            <a:r>
              <a:rPr lang="en-US" dirty="0" err="1"/>
              <a:t>benzerlik</a:t>
            </a:r>
            <a:r>
              <a:rPr lang="en-US" dirty="0"/>
              <a:t> </a:t>
            </a:r>
            <a:r>
              <a:rPr lang="en-US" dirty="0" err="1"/>
              <a:t>gösterdiği</a:t>
            </a:r>
            <a:r>
              <a:rPr lang="en-US" dirty="0"/>
              <a:t> </a:t>
            </a:r>
            <a:r>
              <a:rPr lang="en-US" dirty="0" err="1"/>
              <a:t>bulunmaktadır</a:t>
            </a:r>
            <a:r>
              <a:rPr lang="en-US" dirty="0"/>
              <a:t>.</a:t>
            </a:r>
            <a:endParaRPr lang="tr-TR" dirty="0"/>
          </a:p>
        </p:txBody>
      </p:sp>
    </p:spTree>
    <p:extLst>
      <p:ext uri="{BB962C8B-B14F-4D97-AF65-F5344CB8AC3E}">
        <p14:creationId xmlns:p14="http://schemas.microsoft.com/office/powerpoint/2010/main" val="2283824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150172DE-96AB-41CE-A812-0B6401DE0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777" y="3429000"/>
            <a:ext cx="5130172" cy="1770315"/>
          </a:xfrm>
        </p:spPr>
      </p:pic>
      <p:pic>
        <p:nvPicPr>
          <p:cNvPr id="4" name="Resim 3">
            <a:extLst>
              <a:ext uri="{FF2B5EF4-FFF2-40B4-BE49-F238E27FC236}">
                <a16:creationId xmlns:a16="http://schemas.microsoft.com/office/drawing/2014/main" id="{D99961C5-5C83-4CBD-B714-C0ADBF7D5D79}"/>
              </a:ext>
            </a:extLst>
          </p:cNvPr>
          <p:cNvPicPr>
            <a:picLocks noChangeAspect="1"/>
          </p:cNvPicPr>
          <p:nvPr/>
        </p:nvPicPr>
        <p:blipFill>
          <a:blip r:embed="rId3"/>
          <a:stretch>
            <a:fillRect/>
          </a:stretch>
        </p:blipFill>
        <p:spPr>
          <a:xfrm>
            <a:off x="323777" y="339793"/>
            <a:ext cx="5316173" cy="1329043"/>
          </a:xfrm>
          <a:prstGeom prst="rect">
            <a:avLst/>
          </a:prstGeom>
        </p:spPr>
      </p:pic>
      <p:pic>
        <p:nvPicPr>
          <p:cNvPr id="5" name="Resim 4">
            <a:extLst>
              <a:ext uri="{FF2B5EF4-FFF2-40B4-BE49-F238E27FC236}">
                <a16:creationId xmlns:a16="http://schemas.microsoft.com/office/drawing/2014/main" id="{BAC6CD2E-5764-48B7-9127-1C2EC6D15318}"/>
              </a:ext>
            </a:extLst>
          </p:cNvPr>
          <p:cNvPicPr>
            <a:picLocks noChangeAspect="1"/>
          </p:cNvPicPr>
          <p:nvPr/>
        </p:nvPicPr>
        <p:blipFill>
          <a:blip r:embed="rId4"/>
          <a:stretch>
            <a:fillRect/>
          </a:stretch>
        </p:blipFill>
        <p:spPr>
          <a:xfrm>
            <a:off x="323776" y="1645093"/>
            <a:ext cx="5316173" cy="1097375"/>
          </a:xfrm>
          <a:prstGeom prst="rect">
            <a:avLst/>
          </a:prstGeom>
        </p:spPr>
      </p:pic>
      <p:pic>
        <p:nvPicPr>
          <p:cNvPr id="6" name="Resim 5">
            <a:extLst>
              <a:ext uri="{FF2B5EF4-FFF2-40B4-BE49-F238E27FC236}">
                <a16:creationId xmlns:a16="http://schemas.microsoft.com/office/drawing/2014/main" id="{D851F1B2-B80F-478F-A9FD-DD500A42A613}"/>
              </a:ext>
            </a:extLst>
          </p:cNvPr>
          <p:cNvPicPr>
            <a:picLocks noChangeAspect="1"/>
          </p:cNvPicPr>
          <p:nvPr/>
        </p:nvPicPr>
        <p:blipFill>
          <a:blip r:embed="rId5"/>
          <a:stretch>
            <a:fillRect/>
          </a:stretch>
        </p:blipFill>
        <p:spPr>
          <a:xfrm>
            <a:off x="6279847" y="339793"/>
            <a:ext cx="3578662" cy="2133785"/>
          </a:xfrm>
          <a:prstGeom prst="rect">
            <a:avLst/>
          </a:prstGeom>
        </p:spPr>
      </p:pic>
      <p:pic>
        <p:nvPicPr>
          <p:cNvPr id="7" name="Resim 6">
            <a:extLst>
              <a:ext uri="{FF2B5EF4-FFF2-40B4-BE49-F238E27FC236}">
                <a16:creationId xmlns:a16="http://schemas.microsoft.com/office/drawing/2014/main" id="{4861E97F-EC9A-48AB-A79A-99DC094FADFC}"/>
              </a:ext>
            </a:extLst>
          </p:cNvPr>
          <p:cNvPicPr>
            <a:picLocks noChangeAspect="1"/>
          </p:cNvPicPr>
          <p:nvPr/>
        </p:nvPicPr>
        <p:blipFill>
          <a:blip r:embed="rId6"/>
          <a:stretch>
            <a:fillRect/>
          </a:stretch>
        </p:blipFill>
        <p:spPr>
          <a:xfrm>
            <a:off x="6279847" y="2417214"/>
            <a:ext cx="3578662" cy="804742"/>
          </a:xfrm>
          <a:prstGeom prst="rect">
            <a:avLst/>
          </a:prstGeom>
        </p:spPr>
      </p:pic>
      <p:pic>
        <p:nvPicPr>
          <p:cNvPr id="11" name="Resim 10">
            <a:extLst>
              <a:ext uri="{FF2B5EF4-FFF2-40B4-BE49-F238E27FC236}">
                <a16:creationId xmlns:a16="http://schemas.microsoft.com/office/drawing/2014/main" id="{B0998D52-782D-458E-8C9E-A9FC9F05F2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76" y="5199314"/>
            <a:ext cx="5130171" cy="1541781"/>
          </a:xfrm>
          <a:prstGeom prst="rect">
            <a:avLst/>
          </a:prstGeom>
        </p:spPr>
      </p:pic>
      <p:pic>
        <p:nvPicPr>
          <p:cNvPr id="13" name="Resim 12">
            <a:extLst>
              <a:ext uri="{FF2B5EF4-FFF2-40B4-BE49-F238E27FC236}">
                <a16:creationId xmlns:a16="http://schemas.microsoft.com/office/drawing/2014/main" id="{E78EC8B6-3C58-4ED4-A79D-530D2A1B52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78403" y="3604960"/>
            <a:ext cx="5803820" cy="2980695"/>
          </a:xfrm>
          <a:prstGeom prst="rect">
            <a:avLst/>
          </a:prstGeom>
        </p:spPr>
      </p:pic>
    </p:spTree>
    <p:extLst>
      <p:ext uri="{BB962C8B-B14F-4D97-AF65-F5344CB8AC3E}">
        <p14:creationId xmlns:p14="http://schemas.microsoft.com/office/powerpoint/2010/main" val="355426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34D22A-34E1-4DC8-9DEF-2161D1367B79}"/>
              </a:ext>
            </a:extLst>
          </p:cNvPr>
          <p:cNvSpPr>
            <a:spLocks noGrp="1"/>
          </p:cNvSpPr>
          <p:nvPr>
            <p:ph type="title"/>
          </p:nvPr>
        </p:nvSpPr>
        <p:spPr>
          <a:xfrm>
            <a:off x="507750" y="455414"/>
            <a:ext cx="8534400" cy="1507067"/>
          </a:xfrm>
        </p:spPr>
        <p:txBody>
          <a:bodyPr/>
          <a:lstStyle/>
          <a:p>
            <a:r>
              <a:rPr lang="en-US" dirty="0"/>
              <a:t>3.Kullanılan </a:t>
            </a:r>
            <a:r>
              <a:rPr lang="en-US" dirty="0" err="1"/>
              <a:t>Yöntem</a:t>
            </a:r>
            <a:endParaRPr lang="tr-TR" dirty="0"/>
          </a:p>
        </p:txBody>
      </p:sp>
      <p:sp>
        <p:nvSpPr>
          <p:cNvPr id="3" name="İçerik Yer Tutucusu 2">
            <a:extLst>
              <a:ext uri="{FF2B5EF4-FFF2-40B4-BE49-F238E27FC236}">
                <a16:creationId xmlns:a16="http://schemas.microsoft.com/office/drawing/2014/main" id="{44A2A966-8E1C-4602-AE7B-C366DDA0A469}"/>
              </a:ext>
            </a:extLst>
          </p:cNvPr>
          <p:cNvSpPr>
            <a:spLocks noGrp="1"/>
          </p:cNvSpPr>
          <p:nvPr>
            <p:ph idx="1"/>
          </p:nvPr>
        </p:nvSpPr>
        <p:spPr>
          <a:xfrm>
            <a:off x="507750" y="1962481"/>
            <a:ext cx="5588250" cy="3615267"/>
          </a:xfrm>
        </p:spPr>
        <p:txBody>
          <a:bodyPr/>
          <a:lstStyle/>
          <a:p>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a:t>
            </a:r>
          </a:p>
        </p:txBody>
      </p:sp>
      <p:pic>
        <p:nvPicPr>
          <p:cNvPr id="5" name="Resim 4">
            <a:extLst>
              <a:ext uri="{FF2B5EF4-FFF2-40B4-BE49-F238E27FC236}">
                <a16:creationId xmlns:a16="http://schemas.microsoft.com/office/drawing/2014/main" id="{A8A11D57-A195-449B-BA0B-FA77E2B60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450" y="1469188"/>
            <a:ext cx="5588250" cy="3919623"/>
          </a:xfrm>
          <a:prstGeom prst="rect">
            <a:avLst/>
          </a:prstGeom>
        </p:spPr>
      </p:pic>
    </p:spTree>
    <p:extLst>
      <p:ext uri="{BB962C8B-B14F-4D97-AF65-F5344CB8AC3E}">
        <p14:creationId xmlns:p14="http://schemas.microsoft.com/office/powerpoint/2010/main" val="317639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7A7F8E8-CB0F-41CE-99F8-4662407132D6}"/>
              </a:ext>
            </a:extLst>
          </p:cNvPr>
          <p:cNvSpPr>
            <a:spLocks noGrp="1"/>
          </p:cNvSpPr>
          <p:nvPr>
            <p:ph idx="1"/>
          </p:nvPr>
        </p:nvSpPr>
        <p:spPr>
          <a:xfrm>
            <a:off x="267117" y="2578767"/>
            <a:ext cx="1647494" cy="1367589"/>
          </a:xfrm>
        </p:spPr>
        <p:txBody>
          <a:bodyPr>
            <a:normAutofit fontScale="70000" lnSpcReduction="20000"/>
          </a:bodyPr>
          <a:lstStyle/>
          <a:p>
            <a:r>
              <a:rPr lang="tr-TR" dirty="0"/>
              <a:t>Önerilen sistemin genel yapısı ise Şekil 2’de verildiği gibidir. </a:t>
            </a:r>
          </a:p>
        </p:txBody>
      </p:sp>
      <p:pic>
        <p:nvPicPr>
          <p:cNvPr id="5" name="Resim 4">
            <a:extLst>
              <a:ext uri="{FF2B5EF4-FFF2-40B4-BE49-F238E27FC236}">
                <a16:creationId xmlns:a16="http://schemas.microsoft.com/office/drawing/2014/main" id="{2D1A5FDE-880A-4D0F-80B5-387484128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758" y="456118"/>
            <a:ext cx="9085431" cy="5956715"/>
          </a:xfrm>
          <a:prstGeom prst="rect">
            <a:avLst/>
          </a:prstGeom>
        </p:spPr>
      </p:pic>
    </p:spTree>
    <p:extLst>
      <p:ext uri="{BB962C8B-B14F-4D97-AF65-F5344CB8AC3E}">
        <p14:creationId xmlns:p14="http://schemas.microsoft.com/office/powerpoint/2010/main" val="333271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F050F1-3CD2-4BED-9F68-4848F9431CB7}"/>
              </a:ext>
            </a:extLst>
          </p:cNvPr>
          <p:cNvSpPr>
            <a:spLocks noGrp="1"/>
          </p:cNvSpPr>
          <p:nvPr>
            <p:ph type="title"/>
          </p:nvPr>
        </p:nvSpPr>
        <p:spPr>
          <a:xfrm>
            <a:off x="684212" y="557016"/>
            <a:ext cx="8534400" cy="1507067"/>
          </a:xfrm>
        </p:spPr>
        <p:txBody>
          <a:bodyPr/>
          <a:lstStyle/>
          <a:p>
            <a:r>
              <a:rPr lang="en-US" dirty="0"/>
              <a:t>4.Bulgular </a:t>
            </a:r>
            <a:r>
              <a:rPr lang="en-US" dirty="0" err="1"/>
              <a:t>ve</a:t>
            </a:r>
            <a:r>
              <a:rPr lang="en-US" dirty="0"/>
              <a:t> </a:t>
            </a:r>
            <a:r>
              <a:rPr lang="en-US" dirty="0" err="1"/>
              <a:t>Tartişma</a:t>
            </a:r>
            <a:endParaRPr lang="tr-TR" dirty="0"/>
          </a:p>
        </p:txBody>
      </p:sp>
      <p:sp>
        <p:nvSpPr>
          <p:cNvPr id="3" name="İçerik Yer Tutucusu 2">
            <a:extLst>
              <a:ext uri="{FF2B5EF4-FFF2-40B4-BE49-F238E27FC236}">
                <a16:creationId xmlns:a16="http://schemas.microsoft.com/office/drawing/2014/main" id="{B1B729F6-0C29-4EE8-B87D-DC38F8E37E21}"/>
              </a:ext>
            </a:extLst>
          </p:cNvPr>
          <p:cNvSpPr>
            <a:spLocks noGrp="1"/>
          </p:cNvSpPr>
          <p:nvPr>
            <p:ph idx="1"/>
          </p:nvPr>
        </p:nvSpPr>
        <p:spPr>
          <a:xfrm>
            <a:off x="796507" y="2064083"/>
            <a:ext cx="9678988" cy="3678991"/>
          </a:xfrm>
        </p:spPr>
        <p:txBody>
          <a:bodyPr>
            <a:normAutofit/>
          </a:bodyPr>
          <a:lstStyle/>
          <a:p>
            <a:pPr marL="0" indent="0">
              <a:buNone/>
            </a:pPr>
            <a:r>
              <a:rPr lang="en-US" sz="3000" b="1" dirty="0"/>
              <a:t>4.1 </a:t>
            </a:r>
            <a:r>
              <a:rPr lang="en-US" sz="3000" b="1" dirty="0" err="1"/>
              <a:t>Bölütleme</a:t>
            </a:r>
            <a:r>
              <a:rPr lang="en-US" sz="3000" b="1" dirty="0"/>
              <a:t> </a:t>
            </a:r>
            <a:r>
              <a:rPr lang="en-US" sz="3000" b="1" dirty="0" err="1"/>
              <a:t>Sonuçları</a:t>
            </a:r>
            <a:endParaRPr lang="en-US" sz="3000" b="1" dirty="0"/>
          </a:p>
          <a:p>
            <a:r>
              <a:rPr lang="tr-TR" dirty="0"/>
              <a:t>Üç 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sağlanmıştır. İyileştirilmiş görüntüler </a:t>
            </a:r>
            <a:r>
              <a:rPr lang="tr-TR" dirty="0" err="1"/>
              <a:t>eşikleme</a:t>
            </a:r>
            <a:r>
              <a:rPr lang="en-US" dirty="0"/>
              <a:t> </a:t>
            </a:r>
            <a:r>
              <a:rPr lang="tr-TR" dirty="0"/>
              <a:t>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a:t>
            </a:r>
          </a:p>
        </p:txBody>
      </p:sp>
    </p:spTree>
    <p:extLst>
      <p:ext uri="{BB962C8B-B14F-4D97-AF65-F5344CB8AC3E}">
        <p14:creationId xmlns:p14="http://schemas.microsoft.com/office/powerpoint/2010/main" val="2610938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9BE459B-A747-4BE3-97E7-63E28F3086B1}"/>
              </a:ext>
            </a:extLst>
          </p:cNvPr>
          <p:cNvSpPr>
            <a:spLocks noGrp="1"/>
          </p:cNvSpPr>
          <p:nvPr>
            <p:ph idx="1"/>
          </p:nvPr>
        </p:nvSpPr>
        <p:spPr>
          <a:xfrm>
            <a:off x="363372" y="683794"/>
            <a:ext cx="3181933" cy="5490411"/>
          </a:xfrm>
        </p:spPr>
        <p:txBody>
          <a:bodyPr>
            <a:normAutofit lnSpcReduction="10000"/>
          </a:bodyPr>
          <a:lstStyle/>
          <a:p>
            <a:r>
              <a:rPr lang="tr-TR" dirty="0"/>
              <a:t>Şekil 6’da </a:t>
            </a:r>
            <a:r>
              <a:rPr lang="tr-TR" dirty="0" err="1"/>
              <a:t>eşikleme</a:t>
            </a:r>
            <a:r>
              <a:rPr lang="tr-TR" dirty="0"/>
              <a:t> algoritmalarının performans iyileştirme sonuçları görsel olarak sunulmuştur. Şekil 6’da ilk sütunda orijinal görüntüler, ikinci sütunda Bulanık Mantık Tabanlı </a:t>
            </a:r>
            <a:r>
              <a:rPr lang="tr-TR" dirty="0" err="1"/>
              <a:t>Eşikleme</a:t>
            </a:r>
            <a:r>
              <a:rPr lang="tr-TR" dirty="0"/>
              <a:t> yöntem sonuçları, üçüncü sütunda Maksimum </a:t>
            </a:r>
            <a:r>
              <a:rPr lang="tr-TR" dirty="0" err="1"/>
              <a:t>Entropi</a:t>
            </a:r>
            <a:r>
              <a:rPr lang="tr-TR" dirty="0"/>
              <a:t> Tabanlı </a:t>
            </a:r>
            <a:r>
              <a:rPr lang="tr-TR" dirty="0" err="1"/>
              <a:t>Eşikleme</a:t>
            </a:r>
            <a:r>
              <a:rPr lang="tr-TR" dirty="0"/>
              <a:t> yöntem sonuçları, son sütunda Çoklu </a:t>
            </a:r>
            <a:r>
              <a:rPr lang="tr-TR" dirty="0" err="1"/>
              <a:t>Eşikleme</a:t>
            </a:r>
            <a:r>
              <a:rPr lang="tr-TR" dirty="0"/>
              <a:t> yöntem sonuçları gösterilmiştir.</a:t>
            </a:r>
          </a:p>
        </p:txBody>
      </p:sp>
      <p:pic>
        <p:nvPicPr>
          <p:cNvPr id="7" name="Resim 6">
            <a:extLst>
              <a:ext uri="{FF2B5EF4-FFF2-40B4-BE49-F238E27FC236}">
                <a16:creationId xmlns:a16="http://schemas.microsoft.com/office/drawing/2014/main" id="{88D23527-0FC4-4E76-91EE-6C6E96BA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558" y="376802"/>
            <a:ext cx="7866229" cy="6104396"/>
          </a:xfrm>
          <a:prstGeom prst="rect">
            <a:avLst/>
          </a:prstGeom>
        </p:spPr>
      </p:pic>
    </p:spTree>
    <p:extLst>
      <p:ext uri="{BB962C8B-B14F-4D97-AF65-F5344CB8AC3E}">
        <p14:creationId xmlns:p14="http://schemas.microsoft.com/office/powerpoint/2010/main" val="201349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B3C74F6-F772-4D59-BFFA-B973AB44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22" y="247245"/>
            <a:ext cx="8053136" cy="5399576"/>
          </a:xfrm>
          <a:prstGeom prst="rect">
            <a:avLst/>
          </a:prstGeom>
        </p:spPr>
      </p:pic>
      <p:pic>
        <p:nvPicPr>
          <p:cNvPr id="7" name="Resim 6">
            <a:extLst>
              <a:ext uri="{FF2B5EF4-FFF2-40B4-BE49-F238E27FC236}">
                <a16:creationId xmlns:a16="http://schemas.microsoft.com/office/drawing/2014/main" id="{B8DE77EF-4A85-44DC-80BB-ACA426734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2" y="5244512"/>
            <a:ext cx="8053136" cy="1478538"/>
          </a:xfrm>
          <a:prstGeom prst="rect">
            <a:avLst/>
          </a:prstGeom>
        </p:spPr>
      </p:pic>
      <p:pic>
        <p:nvPicPr>
          <p:cNvPr id="9" name="Resim 8">
            <a:extLst>
              <a:ext uri="{FF2B5EF4-FFF2-40B4-BE49-F238E27FC236}">
                <a16:creationId xmlns:a16="http://schemas.microsoft.com/office/drawing/2014/main" id="{C33A14F9-B74F-4FC8-A2E2-712F234FE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4019" y="0"/>
            <a:ext cx="3185436" cy="6723050"/>
          </a:xfrm>
          <a:prstGeom prst="rect">
            <a:avLst/>
          </a:prstGeom>
        </p:spPr>
      </p:pic>
    </p:spTree>
    <p:extLst>
      <p:ext uri="{BB962C8B-B14F-4D97-AF65-F5344CB8AC3E}">
        <p14:creationId xmlns:p14="http://schemas.microsoft.com/office/powerpoint/2010/main" val="1912615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07B67C-25BC-487F-9F2B-455034743A0F}"/>
              </a:ext>
            </a:extLst>
          </p:cNvPr>
          <p:cNvSpPr>
            <a:spLocks noGrp="1"/>
          </p:cNvSpPr>
          <p:nvPr>
            <p:ph type="title"/>
          </p:nvPr>
        </p:nvSpPr>
        <p:spPr>
          <a:xfrm>
            <a:off x="684211" y="0"/>
            <a:ext cx="8534400" cy="1507067"/>
          </a:xfrm>
        </p:spPr>
        <p:txBody>
          <a:bodyPr/>
          <a:lstStyle/>
          <a:p>
            <a:r>
              <a:rPr lang="en-US" dirty="0" err="1"/>
              <a:t>Sonuçlar</a:t>
            </a:r>
            <a:endParaRPr lang="tr-TR" dirty="0"/>
          </a:p>
        </p:txBody>
      </p:sp>
      <p:sp>
        <p:nvSpPr>
          <p:cNvPr id="3" name="İçerik Yer Tutucusu 2">
            <a:extLst>
              <a:ext uri="{FF2B5EF4-FFF2-40B4-BE49-F238E27FC236}">
                <a16:creationId xmlns:a16="http://schemas.microsoft.com/office/drawing/2014/main" id="{4ECCCBBC-B274-434B-9848-3C370032F3B2}"/>
              </a:ext>
            </a:extLst>
          </p:cNvPr>
          <p:cNvSpPr>
            <a:spLocks noGrp="1"/>
          </p:cNvSpPr>
          <p:nvPr>
            <p:ph idx="1"/>
          </p:nvPr>
        </p:nvSpPr>
        <p:spPr>
          <a:xfrm>
            <a:off x="684212" y="1299411"/>
            <a:ext cx="7048083" cy="5044350"/>
          </a:xfrm>
        </p:spPr>
        <p:txBody>
          <a:bodyPr>
            <a:normAutofit fontScale="92500" lnSpcReduction="20000"/>
          </a:bodyPr>
          <a:lstStyle/>
          <a:p>
            <a:pPr marL="0" indent="0">
              <a:buNone/>
            </a:pPr>
            <a:r>
              <a:rPr lang="tr-TR" sz="2500" dirty="0"/>
              <a:t>Bu makalede</a:t>
            </a:r>
            <a:r>
              <a:rPr lang="en-US" sz="2500" dirty="0"/>
              <a:t> </a:t>
            </a:r>
            <a:r>
              <a:rPr lang="tr-TR" sz="2500" dirty="0"/>
              <a:t>morfolojik işlemlere dayalı bir damar iyileştirme yöntemi kullanılmıştır. Damar iyileştirme aşamasından sonra Çoklu </a:t>
            </a:r>
            <a:r>
              <a:rPr lang="tr-TR" sz="2500" dirty="0" err="1"/>
              <a:t>Eşikleme</a:t>
            </a:r>
            <a:r>
              <a:rPr lang="tr-TR" sz="2500" dirty="0"/>
              <a:t>, Bulanık Mantık Tabanlı </a:t>
            </a:r>
            <a:r>
              <a:rPr lang="tr-TR" sz="2500" dirty="0" err="1"/>
              <a:t>Eşikleme</a:t>
            </a:r>
            <a:r>
              <a:rPr lang="tr-TR" sz="2500" dirty="0"/>
              <a:t> ve Maksimum </a:t>
            </a:r>
            <a:r>
              <a:rPr lang="tr-TR" sz="2500" dirty="0" err="1"/>
              <a:t>Eşikleme</a:t>
            </a:r>
            <a:r>
              <a:rPr lang="tr-TR" sz="2500" dirty="0"/>
              <a:t> yöntemleri kullanılarak damar </a:t>
            </a:r>
            <a:r>
              <a:rPr lang="tr-TR" sz="2500" dirty="0" err="1"/>
              <a:t>bölütlemesi</a:t>
            </a:r>
            <a:r>
              <a:rPr lang="tr-TR" sz="2500" dirty="0"/>
              <a:t> yapılmıştır. Bu yöntem temelde morfolojik işlemlere dayanmış olsa da asıl amaç </a:t>
            </a:r>
            <a:r>
              <a:rPr lang="tr-TR" sz="2500" dirty="0" err="1"/>
              <a:t>eşikleme</a:t>
            </a:r>
            <a:r>
              <a:rPr lang="tr-TR" sz="2500" dirty="0"/>
              <a:t> algoritmalarının yöntem üzerindeki performanslarının karşılaştırılmasıdır. </a:t>
            </a:r>
            <a:r>
              <a:rPr lang="tr-TR" sz="2500" dirty="0" err="1"/>
              <a:t>Eşikleme</a:t>
            </a:r>
            <a:r>
              <a:rPr lang="tr-TR" sz="2500" dirty="0"/>
              <a:t> yöntemleri, doğası ne olursa olsun tüm veriler üzerinde kullanılabilir. Ancak, farklı </a:t>
            </a:r>
            <a:r>
              <a:rPr lang="tr-TR" sz="2500" dirty="0" err="1"/>
              <a:t>eşikleme</a:t>
            </a:r>
            <a:r>
              <a:rPr lang="tr-TR" sz="2500" dirty="0"/>
              <a:t> yöntemlerinin aynı iyileştirilmiş görüntü üzerinde farklı sonuçlar verdiği gözlemlenmiştir. Bu makalede, Bulanık Mantık Tabanlı </a:t>
            </a:r>
            <a:r>
              <a:rPr lang="tr-TR" sz="2500" dirty="0" err="1"/>
              <a:t>Eşikleme</a:t>
            </a:r>
            <a:r>
              <a:rPr lang="tr-TR" sz="2500" dirty="0"/>
              <a:t> yönteminin ortalama doğruluk oranı 0.952 olarak hesaplanmış ve diğer iki </a:t>
            </a:r>
            <a:r>
              <a:rPr lang="tr-TR" sz="2500" dirty="0" err="1"/>
              <a:t>eşikleme</a:t>
            </a:r>
            <a:r>
              <a:rPr lang="tr-TR" sz="2500" dirty="0"/>
              <a:t> yönteminden daha yüksek bir değere sahip olmuştur.</a:t>
            </a:r>
          </a:p>
        </p:txBody>
      </p:sp>
      <p:pic>
        <p:nvPicPr>
          <p:cNvPr id="5" name="Resim 4">
            <a:extLst>
              <a:ext uri="{FF2B5EF4-FFF2-40B4-BE49-F238E27FC236}">
                <a16:creationId xmlns:a16="http://schemas.microsoft.com/office/drawing/2014/main" id="{86B7ECB3-4A68-491F-AAC8-B0F86BFC0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295" y="1299411"/>
            <a:ext cx="4491789" cy="4748463"/>
          </a:xfrm>
          <a:prstGeom prst="rect">
            <a:avLst/>
          </a:prstGeom>
        </p:spPr>
      </p:pic>
    </p:spTree>
    <p:extLst>
      <p:ext uri="{BB962C8B-B14F-4D97-AF65-F5344CB8AC3E}">
        <p14:creationId xmlns:p14="http://schemas.microsoft.com/office/powerpoint/2010/main" val="1734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32FC02-AF0C-4E17-A615-CF8448387338}"/>
              </a:ext>
            </a:extLst>
          </p:cNvPr>
          <p:cNvSpPr>
            <a:spLocks noGrp="1"/>
          </p:cNvSpPr>
          <p:nvPr>
            <p:ph type="title"/>
          </p:nvPr>
        </p:nvSpPr>
        <p:spPr>
          <a:xfrm>
            <a:off x="1710906" y="1921933"/>
            <a:ext cx="8534400" cy="1507067"/>
          </a:xfrm>
        </p:spPr>
        <p:txBody>
          <a:bodyPr>
            <a:normAutofit fontScale="90000"/>
          </a:bodyPr>
          <a:lstStyle/>
          <a:p>
            <a:r>
              <a:rPr lang="en-US" dirty="0"/>
              <a:t>                           HAZIRLAYAN</a:t>
            </a:r>
            <a:br>
              <a:rPr lang="en-US" dirty="0"/>
            </a:br>
            <a:r>
              <a:rPr lang="en-US" dirty="0"/>
              <a:t>                     Muhammet </a:t>
            </a:r>
            <a:r>
              <a:rPr lang="en-US" dirty="0" err="1"/>
              <a:t>aslan</a:t>
            </a:r>
            <a:br>
              <a:rPr lang="en-US" dirty="0"/>
            </a:br>
            <a:r>
              <a:rPr lang="en-US" dirty="0"/>
              <a:t>                           02190201045</a:t>
            </a:r>
            <a:endParaRPr lang="tr-TR" dirty="0"/>
          </a:p>
        </p:txBody>
      </p:sp>
    </p:spTree>
    <p:extLst>
      <p:ext uri="{BB962C8B-B14F-4D97-AF65-F5344CB8AC3E}">
        <p14:creationId xmlns:p14="http://schemas.microsoft.com/office/powerpoint/2010/main" val="156737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A1E8EAF-9B51-4B69-8788-C126CF1BF4D6}"/>
              </a:ext>
            </a:extLst>
          </p:cNvPr>
          <p:cNvSpPr>
            <a:spLocks noGrp="1"/>
          </p:cNvSpPr>
          <p:nvPr>
            <p:ph idx="1"/>
          </p:nvPr>
        </p:nvSpPr>
        <p:spPr>
          <a:xfrm>
            <a:off x="256674" y="543929"/>
            <a:ext cx="6245977" cy="5313947"/>
          </a:xfrm>
        </p:spPr>
        <p:txBody>
          <a:bodyPr/>
          <a:lstStyle/>
          <a:p>
            <a:pPr marL="0" indent="0">
              <a:buNone/>
            </a:pPr>
            <a:r>
              <a:rPr lang="en-US" sz="2400" dirty="0" err="1"/>
              <a:t>Fındıkların</a:t>
            </a:r>
            <a:r>
              <a:rPr lang="en-US" sz="2400" dirty="0"/>
              <a:t> görüntü </a:t>
            </a:r>
            <a:r>
              <a:rPr lang="en-US" sz="2400" dirty="0" err="1"/>
              <a:t>işlemeyle</a:t>
            </a:r>
            <a:r>
              <a:rPr lang="en-US" sz="2400" dirty="0"/>
              <a:t> </a:t>
            </a:r>
            <a:r>
              <a:rPr lang="en-US" sz="2400" dirty="0" err="1"/>
              <a:t>sınıflandırılması</a:t>
            </a:r>
            <a:r>
              <a:rPr lang="en-US" sz="2400" dirty="0"/>
              <a:t> 3 </a:t>
            </a:r>
            <a:r>
              <a:rPr lang="en-US" sz="2400" dirty="0" err="1"/>
              <a:t>adımda</a:t>
            </a:r>
            <a:r>
              <a:rPr lang="en-US" sz="2400" dirty="0"/>
              <a:t> </a:t>
            </a:r>
            <a:r>
              <a:rPr lang="en-US" sz="2400" dirty="0" err="1"/>
              <a:t>oluşmaktadır.Bunlar</a:t>
            </a:r>
            <a:r>
              <a:rPr lang="en-US" sz="2400" dirty="0"/>
              <a:t>:</a:t>
            </a:r>
          </a:p>
          <a:p>
            <a:pPr>
              <a:buFont typeface="Wingdings" panose="05000000000000000000" pitchFamily="2" charset="2"/>
              <a:buChar char="Ø"/>
            </a:pPr>
            <a:r>
              <a:rPr lang="en-US" sz="2400" dirty="0"/>
              <a:t>Çalışma </a:t>
            </a:r>
            <a:r>
              <a:rPr lang="en-US" sz="2400" dirty="0" err="1"/>
              <a:t>ortamında</a:t>
            </a:r>
            <a:r>
              <a:rPr lang="en-US" sz="2400" dirty="0"/>
              <a:t> </a:t>
            </a:r>
            <a:r>
              <a:rPr lang="en-US" sz="2400" dirty="0" err="1"/>
              <a:t>bulunan</a:t>
            </a:r>
            <a:r>
              <a:rPr lang="en-US" sz="2400" dirty="0"/>
              <a:t> </a:t>
            </a:r>
            <a:r>
              <a:rPr lang="en-US" sz="2400" dirty="0" err="1"/>
              <a:t>nesnelerin</a:t>
            </a:r>
            <a:r>
              <a:rPr lang="en-US" sz="2400" dirty="0"/>
              <a:t> </a:t>
            </a:r>
            <a:r>
              <a:rPr lang="en-US" sz="2400" dirty="0" err="1"/>
              <a:t>tespit</a:t>
            </a:r>
            <a:r>
              <a:rPr lang="en-US" sz="2400" dirty="0"/>
              <a:t> </a:t>
            </a:r>
            <a:r>
              <a:rPr lang="en-US" sz="2400" dirty="0" err="1"/>
              <a:t>edilmesi</a:t>
            </a:r>
            <a:r>
              <a:rPr lang="en-US" sz="2400" dirty="0"/>
              <a:t>,</a:t>
            </a:r>
          </a:p>
          <a:p>
            <a:pPr>
              <a:buFont typeface="Wingdings" panose="05000000000000000000" pitchFamily="2" charset="2"/>
              <a:buChar char="Ø"/>
            </a:pPr>
            <a:r>
              <a:rPr lang="en-US" sz="2400" dirty="0" err="1"/>
              <a:t>Özelliklerin</a:t>
            </a:r>
            <a:r>
              <a:rPr lang="en-US" sz="2400" dirty="0"/>
              <a:t> </a:t>
            </a:r>
            <a:r>
              <a:rPr lang="en-US" sz="2400" dirty="0" err="1"/>
              <a:t>belirlenmesi</a:t>
            </a:r>
            <a:r>
              <a:rPr lang="en-US" sz="2400" dirty="0"/>
              <a:t>,</a:t>
            </a:r>
          </a:p>
          <a:p>
            <a:pPr>
              <a:buFont typeface="Wingdings" panose="05000000000000000000" pitchFamily="2" charset="2"/>
              <a:buChar char="Ø"/>
            </a:pPr>
            <a:r>
              <a:rPr lang="en-US" sz="2400" dirty="0" err="1"/>
              <a:t>Sınıflandırmasına</a:t>
            </a:r>
            <a:r>
              <a:rPr lang="en-US" sz="2400" dirty="0"/>
              <a:t> </a:t>
            </a:r>
            <a:r>
              <a:rPr lang="en-US" sz="2400" dirty="0" err="1"/>
              <a:t>yönelik</a:t>
            </a:r>
            <a:r>
              <a:rPr lang="en-US" sz="2400" dirty="0"/>
              <a:t> </a:t>
            </a:r>
            <a:r>
              <a:rPr lang="en-US" sz="2400" dirty="0" err="1"/>
              <a:t>üç</a:t>
            </a:r>
            <a:r>
              <a:rPr lang="en-US" sz="2400" dirty="0"/>
              <a:t> </a:t>
            </a:r>
            <a:r>
              <a:rPr lang="en-US" sz="2400" dirty="0" err="1"/>
              <a:t>aşamalı</a:t>
            </a:r>
            <a:r>
              <a:rPr lang="en-US" sz="2400" dirty="0"/>
              <a:t> </a:t>
            </a:r>
            <a:r>
              <a:rPr lang="en-US" sz="2400" dirty="0" err="1"/>
              <a:t>bir</a:t>
            </a:r>
            <a:r>
              <a:rPr lang="en-US" sz="2400" dirty="0"/>
              <a:t> </a:t>
            </a:r>
            <a:r>
              <a:rPr lang="en-US" sz="2400" dirty="0" err="1"/>
              <a:t>sistem</a:t>
            </a:r>
            <a:r>
              <a:rPr lang="en-US" sz="2400" dirty="0"/>
              <a:t> </a:t>
            </a:r>
            <a:r>
              <a:rPr lang="en-US" sz="2400" dirty="0" err="1"/>
              <a:t>uygulanması</a:t>
            </a:r>
            <a:r>
              <a:rPr lang="en-US" sz="2400" dirty="0"/>
              <a:t>.</a:t>
            </a:r>
          </a:p>
          <a:p>
            <a:pPr marL="0" indent="0">
              <a:buNone/>
            </a:pPr>
            <a:r>
              <a:rPr lang="en-US" sz="2400" dirty="0" err="1"/>
              <a:t>Yandaki</a:t>
            </a:r>
            <a:r>
              <a:rPr lang="en-US" sz="2400" dirty="0"/>
              <a:t> </a:t>
            </a:r>
            <a:r>
              <a:rPr lang="en-US" sz="2400" dirty="0" err="1"/>
              <a:t>resimdeki</a:t>
            </a:r>
            <a:r>
              <a:rPr lang="en-US" sz="2400" dirty="0"/>
              <a:t> </a:t>
            </a:r>
            <a:r>
              <a:rPr lang="en-US" sz="2400" dirty="0" err="1"/>
              <a:t>aşamalar</a:t>
            </a:r>
            <a:r>
              <a:rPr lang="en-US" sz="2400" dirty="0"/>
              <a:t> </a:t>
            </a:r>
            <a:r>
              <a:rPr lang="en-US" sz="2400" dirty="0" err="1"/>
              <a:t>daha</a:t>
            </a:r>
            <a:r>
              <a:rPr lang="en-US" sz="2400" dirty="0"/>
              <a:t> </a:t>
            </a:r>
            <a:r>
              <a:rPr lang="en-US" sz="2400" dirty="0" err="1"/>
              <a:t>iyi</a:t>
            </a:r>
            <a:r>
              <a:rPr lang="en-US" sz="2400" dirty="0"/>
              <a:t> </a:t>
            </a:r>
            <a:r>
              <a:rPr lang="en-US" sz="2400" dirty="0" err="1"/>
              <a:t>açıklanmıştır</a:t>
            </a:r>
            <a:r>
              <a:rPr lang="en-US" sz="2400" dirty="0"/>
              <a:t>.</a:t>
            </a:r>
          </a:p>
          <a:p>
            <a:endParaRPr lang="tr-TR" dirty="0"/>
          </a:p>
        </p:txBody>
      </p:sp>
      <p:pic>
        <p:nvPicPr>
          <p:cNvPr id="5" name="Resim 4">
            <a:extLst>
              <a:ext uri="{FF2B5EF4-FFF2-40B4-BE49-F238E27FC236}">
                <a16:creationId xmlns:a16="http://schemas.microsoft.com/office/drawing/2014/main" id="{4C2F7704-FB2B-42E7-BBCA-A811432E8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033" y="520617"/>
            <a:ext cx="4491788" cy="5816766"/>
          </a:xfrm>
          <a:prstGeom prst="rect">
            <a:avLst/>
          </a:prstGeom>
        </p:spPr>
      </p:pic>
      <p:sp>
        <p:nvSpPr>
          <p:cNvPr id="6" name="Metin kutusu 5">
            <a:extLst>
              <a:ext uri="{FF2B5EF4-FFF2-40B4-BE49-F238E27FC236}">
                <a16:creationId xmlns:a16="http://schemas.microsoft.com/office/drawing/2014/main" id="{F6FCBBED-3424-46E0-88C6-1BA33AA9F013}"/>
              </a:ext>
            </a:extLst>
          </p:cNvPr>
          <p:cNvSpPr txBox="1"/>
          <p:nvPr/>
        </p:nvSpPr>
        <p:spPr>
          <a:xfrm>
            <a:off x="256674" y="322820"/>
            <a:ext cx="6673514" cy="707886"/>
          </a:xfrm>
          <a:prstGeom prst="rect">
            <a:avLst/>
          </a:prstGeom>
          <a:noFill/>
        </p:spPr>
        <p:txBody>
          <a:bodyPr wrap="square" rtlCol="0">
            <a:spAutoFit/>
          </a:bodyPr>
          <a:lstStyle/>
          <a:p>
            <a:r>
              <a:rPr lang="en-US" sz="4000" b="1" dirty="0"/>
              <a:t>Görüntü </a:t>
            </a:r>
            <a:r>
              <a:rPr lang="en-US" sz="4000" b="1" dirty="0" err="1"/>
              <a:t>İşleme</a:t>
            </a:r>
            <a:r>
              <a:rPr lang="en-US" sz="4000" b="1" dirty="0"/>
              <a:t> </a:t>
            </a:r>
            <a:r>
              <a:rPr lang="en-US" sz="4000" b="1" dirty="0" err="1"/>
              <a:t>Aşamaları</a:t>
            </a:r>
            <a:endParaRPr lang="tr-TR" sz="4000" b="1" dirty="0"/>
          </a:p>
        </p:txBody>
      </p:sp>
    </p:spTree>
    <p:extLst>
      <p:ext uri="{BB962C8B-B14F-4D97-AF65-F5344CB8AC3E}">
        <p14:creationId xmlns:p14="http://schemas.microsoft.com/office/powerpoint/2010/main" val="390248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E234E7-BE8D-4C66-93A4-B51004B7DA2B}"/>
              </a:ext>
            </a:extLst>
          </p:cNvPr>
          <p:cNvSpPr>
            <a:spLocks noGrp="1"/>
          </p:cNvSpPr>
          <p:nvPr>
            <p:ph type="title"/>
          </p:nvPr>
        </p:nvSpPr>
        <p:spPr>
          <a:xfrm>
            <a:off x="678613" y="460765"/>
            <a:ext cx="8534400" cy="1507067"/>
          </a:xfrm>
        </p:spPr>
        <p:txBody>
          <a:bodyPr/>
          <a:lstStyle/>
          <a:p>
            <a:r>
              <a:rPr lang="en-US" dirty="0"/>
              <a:t>1.GÖRÜNTÜ </a:t>
            </a:r>
            <a:r>
              <a:rPr lang="en-US" dirty="0" err="1"/>
              <a:t>Ön</a:t>
            </a:r>
            <a:r>
              <a:rPr lang="en-US" dirty="0"/>
              <a:t> </a:t>
            </a:r>
            <a:r>
              <a:rPr lang="en-US" dirty="0" err="1"/>
              <a:t>İşleme</a:t>
            </a:r>
            <a:r>
              <a:rPr lang="en-US" dirty="0"/>
              <a:t> </a:t>
            </a:r>
            <a:r>
              <a:rPr lang="en-US" dirty="0" err="1"/>
              <a:t>aşaması</a:t>
            </a:r>
            <a:endParaRPr lang="tr-TR" dirty="0"/>
          </a:p>
        </p:txBody>
      </p:sp>
      <p:sp>
        <p:nvSpPr>
          <p:cNvPr id="3" name="İçerik Yer Tutucusu 2">
            <a:extLst>
              <a:ext uri="{FF2B5EF4-FFF2-40B4-BE49-F238E27FC236}">
                <a16:creationId xmlns:a16="http://schemas.microsoft.com/office/drawing/2014/main" id="{ADCE1B8E-35C1-4D69-A049-DB7BE5B67A76}"/>
              </a:ext>
            </a:extLst>
          </p:cNvPr>
          <p:cNvSpPr>
            <a:spLocks noGrp="1"/>
          </p:cNvSpPr>
          <p:nvPr>
            <p:ph idx="1"/>
          </p:nvPr>
        </p:nvSpPr>
        <p:spPr>
          <a:xfrm>
            <a:off x="678613" y="1732547"/>
            <a:ext cx="6363871" cy="4301067"/>
          </a:xfrm>
        </p:spPr>
        <p:txBody>
          <a:bodyPr>
            <a:normAutofit fontScale="92500" lnSpcReduction="10000"/>
          </a:bodyPr>
          <a:lstStyle/>
          <a:p>
            <a:r>
              <a:rPr lang="tr-TR" sz="25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r>
              <a:rPr lang="en-US" sz="2500" dirty="0" err="1"/>
              <a:t>Sonrasında</a:t>
            </a:r>
            <a:r>
              <a:rPr lang="en-US" sz="2500" dirty="0"/>
              <a:t> </a:t>
            </a:r>
            <a:r>
              <a:rPr lang="en-US" sz="2500" dirty="0" err="1"/>
              <a:t>Eşitleme</a:t>
            </a:r>
            <a:r>
              <a:rPr lang="en-US" sz="2500" dirty="0"/>
              <a:t> </a:t>
            </a:r>
            <a:r>
              <a:rPr lang="en-US" sz="2500" dirty="0" err="1"/>
              <a:t>işlemi</a:t>
            </a:r>
            <a:r>
              <a:rPr lang="en-US" sz="2500" dirty="0"/>
              <a:t> </a:t>
            </a:r>
            <a:r>
              <a:rPr lang="en-US" sz="2500" dirty="0" err="1"/>
              <a:t>yapılır</a:t>
            </a:r>
            <a:r>
              <a:rPr lang="en-US" sz="2500" dirty="0"/>
              <a:t> </a:t>
            </a:r>
            <a:r>
              <a:rPr lang="en-US" sz="2500" dirty="0" err="1"/>
              <a:t>ve</a:t>
            </a:r>
            <a:r>
              <a:rPr lang="en-US" sz="2500" dirty="0"/>
              <a:t> son </a:t>
            </a:r>
            <a:r>
              <a:rPr lang="en-US" sz="2500" dirty="0" err="1"/>
              <a:t>olarakda</a:t>
            </a:r>
            <a:r>
              <a:rPr lang="en-US" sz="2500" dirty="0"/>
              <a:t> </a:t>
            </a:r>
            <a:r>
              <a:rPr lang="en-US" sz="2500" dirty="0" err="1"/>
              <a:t>nesne</a:t>
            </a:r>
            <a:r>
              <a:rPr lang="en-US" sz="2500" dirty="0"/>
              <a:t> </a:t>
            </a:r>
            <a:r>
              <a:rPr lang="en-US" sz="2500" dirty="0" err="1"/>
              <a:t>ayrıtlarını</a:t>
            </a:r>
            <a:r>
              <a:rPr lang="en-US" sz="2500" dirty="0"/>
              <a:t> </a:t>
            </a:r>
            <a:r>
              <a:rPr lang="en-US" sz="2500" dirty="0" err="1"/>
              <a:t>belirgin</a:t>
            </a:r>
            <a:r>
              <a:rPr lang="en-US" sz="2500" dirty="0"/>
              <a:t> hale </a:t>
            </a:r>
            <a:r>
              <a:rPr lang="en-US" sz="2500" dirty="0" err="1"/>
              <a:t>getirmek</a:t>
            </a:r>
            <a:r>
              <a:rPr lang="en-US" sz="2500" dirty="0"/>
              <a:t> için </a:t>
            </a:r>
            <a:r>
              <a:rPr lang="en-US" sz="2500" dirty="0" err="1"/>
              <a:t>Morfolojik</a:t>
            </a:r>
            <a:r>
              <a:rPr lang="en-US" sz="2500" dirty="0"/>
              <a:t> </a:t>
            </a:r>
            <a:r>
              <a:rPr lang="en-US" sz="2500" dirty="0" err="1"/>
              <a:t>İşlemler</a:t>
            </a:r>
            <a:r>
              <a:rPr lang="en-US" sz="2500" dirty="0"/>
              <a:t>(</a:t>
            </a:r>
            <a:r>
              <a:rPr lang="en-US" sz="2500" dirty="0" err="1"/>
              <a:t>aşındırma</a:t>
            </a:r>
            <a:r>
              <a:rPr lang="en-US" sz="2500" dirty="0"/>
              <a:t> </a:t>
            </a:r>
            <a:r>
              <a:rPr lang="en-US" sz="2500" dirty="0" err="1"/>
              <a:t>ve</a:t>
            </a:r>
            <a:r>
              <a:rPr lang="en-US" sz="2500" dirty="0"/>
              <a:t> </a:t>
            </a:r>
            <a:r>
              <a:rPr lang="en-US" sz="2500" dirty="0" err="1"/>
              <a:t>genişleme</a:t>
            </a:r>
            <a:r>
              <a:rPr lang="en-US" sz="2500" dirty="0"/>
              <a:t>) </a:t>
            </a:r>
            <a:r>
              <a:rPr lang="en-US" sz="2500" dirty="0" err="1"/>
              <a:t>uygulanır</a:t>
            </a:r>
            <a:r>
              <a:rPr lang="en-US" sz="2500" dirty="0"/>
              <a:t>.</a:t>
            </a:r>
            <a:endParaRPr lang="tr-TR" sz="2500" dirty="0"/>
          </a:p>
        </p:txBody>
      </p:sp>
      <p:pic>
        <p:nvPicPr>
          <p:cNvPr id="5" name="Resim 4">
            <a:extLst>
              <a:ext uri="{FF2B5EF4-FFF2-40B4-BE49-F238E27FC236}">
                <a16:creationId xmlns:a16="http://schemas.microsoft.com/office/drawing/2014/main" id="{6727DAA9-7C0F-4A72-84F6-FC690422C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9178" y="480253"/>
            <a:ext cx="3946359" cy="6097010"/>
          </a:xfrm>
          <a:prstGeom prst="rect">
            <a:avLst/>
          </a:prstGeom>
        </p:spPr>
      </p:pic>
    </p:spTree>
    <p:extLst>
      <p:ext uri="{BB962C8B-B14F-4D97-AF65-F5344CB8AC3E}">
        <p14:creationId xmlns:p14="http://schemas.microsoft.com/office/powerpoint/2010/main" val="35213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79644C39-383C-49A9-8709-4E758592A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6" y="146449"/>
            <a:ext cx="3721768" cy="6492803"/>
          </a:xfrm>
          <a:prstGeom prst="rect">
            <a:avLst/>
          </a:prstGeom>
        </p:spPr>
      </p:pic>
      <p:pic>
        <p:nvPicPr>
          <p:cNvPr id="9" name="Resim 8">
            <a:extLst>
              <a:ext uri="{FF2B5EF4-FFF2-40B4-BE49-F238E27FC236}">
                <a16:creationId xmlns:a16="http://schemas.microsoft.com/office/drawing/2014/main" id="{6B003A1A-5785-4340-B244-002EAB845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351" y="182598"/>
            <a:ext cx="3215919" cy="6492803"/>
          </a:xfrm>
          <a:prstGeom prst="rect">
            <a:avLst/>
          </a:prstGeom>
        </p:spPr>
      </p:pic>
      <p:pic>
        <p:nvPicPr>
          <p:cNvPr id="11" name="Resim 10">
            <a:extLst>
              <a:ext uri="{FF2B5EF4-FFF2-40B4-BE49-F238E27FC236}">
                <a16:creationId xmlns:a16="http://schemas.microsoft.com/office/drawing/2014/main" id="{ACC8BEAF-FC1A-48D2-8F3B-5D16B8E1B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650" y="146449"/>
            <a:ext cx="3177815" cy="3132091"/>
          </a:xfrm>
          <a:prstGeom prst="rect">
            <a:avLst/>
          </a:prstGeom>
        </p:spPr>
      </p:pic>
      <p:pic>
        <p:nvPicPr>
          <p:cNvPr id="13" name="Resim 12">
            <a:extLst>
              <a:ext uri="{FF2B5EF4-FFF2-40B4-BE49-F238E27FC236}">
                <a16:creationId xmlns:a16="http://schemas.microsoft.com/office/drawing/2014/main" id="{0142F739-5CA1-4E97-B2D7-256D6798AF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4340" y="3392850"/>
            <a:ext cx="3292125" cy="3368332"/>
          </a:xfrm>
          <a:prstGeom prst="rect">
            <a:avLst/>
          </a:prstGeom>
        </p:spPr>
      </p:pic>
    </p:spTree>
    <p:extLst>
      <p:ext uri="{BB962C8B-B14F-4D97-AF65-F5344CB8AC3E}">
        <p14:creationId xmlns:p14="http://schemas.microsoft.com/office/powerpoint/2010/main" val="25810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2762FB4-DFDE-43EF-84D0-48BA69CBF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04" y="771834"/>
            <a:ext cx="5136806" cy="5432450"/>
          </a:xfrm>
          <a:prstGeom prst="rect">
            <a:avLst/>
          </a:prstGeom>
        </p:spPr>
      </p:pic>
      <p:pic>
        <p:nvPicPr>
          <p:cNvPr id="7" name="Resim 6">
            <a:extLst>
              <a:ext uri="{FF2B5EF4-FFF2-40B4-BE49-F238E27FC236}">
                <a16:creationId xmlns:a16="http://schemas.microsoft.com/office/drawing/2014/main" id="{C77EE119-DA0A-4760-A4B8-457C19C47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53716"/>
            <a:ext cx="4382028" cy="5550568"/>
          </a:xfrm>
          <a:prstGeom prst="rect">
            <a:avLst/>
          </a:prstGeom>
        </p:spPr>
      </p:pic>
    </p:spTree>
    <p:extLst>
      <p:ext uri="{BB962C8B-B14F-4D97-AF65-F5344CB8AC3E}">
        <p14:creationId xmlns:p14="http://schemas.microsoft.com/office/powerpoint/2010/main" val="327580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F47C-85A3-4F21-8061-F7152AA76163}"/>
              </a:ext>
            </a:extLst>
          </p:cNvPr>
          <p:cNvSpPr>
            <a:spLocks noGrp="1"/>
          </p:cNvSpPr>
          <p:nvPr>
            <p:ph type="title"/>
          </p:nvPr>
        </p:nvSpPr>
        <p:spPr>
          <a:xfrm>
            <a:off x="465222" y="279399"/>
            <a:ext cx="10293810" cy="1507067"/>
          </a:xfrm>
        </p:spPr>
        <p:txBody>
          <a:bodyPr/>
          <a:lstStyle/>
          <a:p>
            <a:r>
              <a:rPr lang="en-US" dirty="0"/>
              <a:t>2.Nesne </a:t>
            </a:r>
            <a:r>
              <a:rPr lang="en-US" dirty="0" err="1"/>
              <a:t>bulma</a:t>
            </a:r>
            <a:r>
              <a:rPr lang="en-US" dirty="0"/>
              <a:t> </a:t>
            </a:r>
            <a:r>
              <a:rPr lang="en-US" dirty="0" err="1"/>
              <a:t>ve</a:t>
            </a:r>
            <a:r>
              <a:rPr lang="en-US" dirty="0"/>
              <a:t> </a:t>
            </a:r>
            <a:r>
              <a:rPr lang="en-US" dirty="0" err="1"/>
              <a:t>özellik</a:t>
            </a:r>
            <a:r>
              <a:rPr lang="en-US" dirty="0"/>
              <a:t> </a:t>
            </a:r>
            <a:r>
              <a:rPr lang="en-US" dirty="0" err="1"/>
              <a:t>çıkarımı</a:t>
            </a:r>
            <a:r>
              <a:rPr lang="en-US" dirty="0"/>
              <a:t> </a:t>
            </a:r>
            <a:r>
              <a:rPr lang="en-US" dirty="0" err="1"/>
              <a:t>işlemi</a:t>
            </a:r>
            <a:r>
              <a:rPr lang="en-US" dirty="0"/>
              <a:t> </a:t>
            </a:r>
            <a:r>
              <a:rPr lang="en-US" dirty="0" err="1"/>
              <a:t>aşaması</a:t>
            </a:r>
            <a:endParaRPr lang="tr-TR" dirty="0"/>
          </a:p>
        </p:txBody>
      </p:sp>
      <p:sp>
        <p:nvSpPr>
          <p:cNvPr id="3" name="İçerik Yer Tutucusu 2">
            <a:extLst>
              <a:ext uri="{FF2B5EF4-FFF2-40B4-BE49-F238E27FC236}">
                <a16:creationId xmlns:a16="http://schemas.microsoft.com/office/drawing/2014/main" id="{14F8637B-7319-48CB-9D6D-AF4BDAD46C02}"/>
              </a:ext>
            </a:extLst>
          </p:cNvPr>
          <p:cNvSpPr>
            <a:spLocks noGrp="1"/>
          </p:cNvSpPr>
          <p:nvPr>
            <p:ph idx="1"/>
          </p:nvPr>
        </p:nvSpPr>
        <p:spPr>
          <a:xfrm>
            <a:off x="465222" y="1786466"/>
            <a:ext cx="8534400" cy="3615267"/>
          </a:xfrm>
        </p:spPr>
        <p:txBody>
          <a:bodyPr/>
          <a:lstStyle/>
          <a:p>
            <a:r>
              <a:rPr lang="en-US" sz="3000" dirty="0" err="1"/>
              <a:t>Nesne</a:t>
            </a:r>
            <a:r>
              <a:rPr lang="en-US" sz="3000" dirty="0"/>
              <a:t> </a:t>
            </a:r>
            <a:r>
              <a:rPr lang="en-US" sz="3000" dirty="0" err="1"/>
              <a:t>bulma</a:t>
            </a:r>
            <a:r>
              <a:rPr lang="en-US" sz="3000" dirty="0"/>
              <a:t> </a:t>
            </a:r>
            <a:r>
              <a:rPr lang="en-US" sz="3000" dirty="0" err="1"/>
              <a:t>ve</a:t>
            </a:r>
            <a:r>
              <a:rPr lang="en-US" sz="3000" dirty="0"/>
              <a:t> </a:t>
            </a:r>
            <a:r>
              <a:rPr lang="en-US" sz="3000" dirty="0" err="1"/>
              <a:t>özellik</a:t>
            </a:r>
            <a:r>
              <a:rPr lang="en-US" sz="3000" dirty="0"/>
              <a:t> </a:t>
            </a:r>
            <a:r>
              <a:rPr lang="en-US" sz="3000" dirty="0" err="1"/>
              <a:t>çıkarımı</a:t>
            </a:r>
            <a:r>
              <a:rPr lang="en-US" sz="3000" dirty="0"/>
              <a:t> </a:t>
            </a:r>
            <a:r>
              <a:rPr lang="en-US" sz="3000" dirty="0" err="1"/>
              <a:t>işlemi</a:t>
            </a:r>
            <a:r>
              <a:rPr lang="en-US" sz="3000" dirty="0"/>
              <a:t> </a:t>
            </a:r>
            <a:r>
              <a:rPr lang="en-US" sz="3000" dirty="0" err="1"/>
              <a:t>aşamasında,görüntü</a:t>
            </a:r>
            <a:r>
              <a:rPr lang="en-US" sz="3000" dirty="0"/>
              <a:t> </a:t>
            </a:r>
            <a:r>
              <a:rPr lang="en-US" sz="3000" dirty="0" err="1"/>
              <a:t>ön</a:t>
            </a:r>
            <a:r>
              <a:rPr lang="en-US" sz="3000" dirty="0"/>
              <a:t> </a:t>
            </a:r>
            <a:r>
              <a:rPr lang="en-US" sz="3000" dirty="0" err="1"/>
              <a:t>işleme</a:t>
            </a:r>
            <a:r>
              <a:rPr lang="en-US" sz="3000" dirty="0"/>
              <a:t> </a:t>
            </a:r>
            <a:r>
              <a:rPr lang="en-US" sz="3000" dirty="0" err="1"/>
              <a:t>aşaması</a:t>
            </a:r>
            <a:r>
              <a:rPr lang="en-US" sz="3000" dirty="0"/>
              <a:t> </a:t>
            </a:r>
            <a:r>
              <a:rPr lang="en-US" sz="3000" dirty="0" err="1"/>
              <a:t>tamamlanarak</a:t>
            </a:r>
            <a:r>
              <a:rPr lang="en-US" sz="3000" dirty="0"/>
              <a:t> o </a:t>
            </a:r>
            <a:r>
              <a:rPr lang="en-US" sz="3000" dirty="0" err="1"/>
              <a:t>aşamada</a:t>
            </a:r>
            <a:r>
              <a:rPr lang="en-US" sz="3000" dirty="0"/>
              <a:t> </a:t>
            </a:r>
            <a:r>
              <a:rPr lang="en-US" sz="3000" dirty="0" err="1"/>
              <a:t>elde</a:t>
            </a:r>
            <a:r>
              <a:rPr lang="en-US" sz="3000" dirty="0"/>
              <a:t> </a:t>
            </a:r>
            <a:r>
              <a:rPr lang="en-US" sz="3000" dirty="0" err="1"/>
              <a:t>edilen</a:t>
            </a:r>
            <a:r>
              <a:rPr lang="en-US" sz="3000" dirty="0"/>
              <a:t> </a:t>
            </a:r>
            <a:r>
              <a:rPr lang="en-US" sz="3000" dirty="0" err="1"/>
              <a:t>ikili</a:t>
            </a:r>
            <a:r>
              <a:rPr lang="en-US" sz="3000" dirty="0"/>
              <a:t> görüntü </a:t>
            </a:r>
            <a:r>
              <a:rPr lang="en-US" sz="3000" dirty="0" err="1"/>
              <a:t>üzerinde</a:t>
            </a:r>
            <a:r>
              <a:rPr lang="en-US" sz="3000" dirty="0"/>
              <a:t> </a:t>
            </a:r>
            <a:r>
              <a:rPr lang="en-US" sz="3000" dirty="0" err="1"/>
              <a:t>nesnelerin</a:t>
            </a:r>
            <a:r>
              <a:rPr lang="en-US" sz="3000" dirty="0"/>
              <a:t> </a:t>
            </a:r>
            <a:r>
              <a:rPr lang="en-US" sz="3000" dirty="0" err="1"/>
              <a:t>bulunması</a:t>
            </a:r>
            <a:r>
              <a:rPr lang="en-US" sz="3000" dirty="0"/>
              <a:t> </a:t>
            </a:r>
            <a:r>
              <a:rPr lang="en-US" sz="3000" dirty="0" err="1"/>
              <a:t>ve</a:t>
            </a:r>
            <a:r>
              <a:rPr lang="en-US" sz="3000" dirty="0"/>
              <a:t> her </a:t>
            </a:r>
            <a:r>
              <a:rPr lang="en-US" sz="3000" dirty="0" err="1"/>
              <a:t>bir</a:t>
            </a:r>
            <a:r>
              <a:rPr lang="en-US" sz="3000" dirty="0"/>
              <a:t> </a:t>
            </a:r>
            <a:r>
              <a:rPr lang="en-US" sz="3000" dirty="0" err="1"/>
              <a:t>nesneye</a:t>
            </a:r>
            <a:r>
              <a:rPr lang="en-US" sz="3000" dirty="0"/>
              <a:t> </a:t>
            </a:r>
            <a:r>
              <a:rPr lang="en-US" sz="3000" dirty="0" err="1"/>
              <a:t>ait</a:t>
            </a:r>
            <a:r>
              <a:rPr lang="en-US" sz="3000" dirty="0"/>
              <a:t> </a:t>
            </a:r>
            <a:r>
              <a:rPr lang="en-US" sz="3000" dirty="0" err="1"/>
              <a:t>özelliklerin</a:t>
            </a:r>
            <a:r>
              <a:rPr lang="en-US" sz="3000" dirty="0"/>
              <a:t> </a:t>
            </a:r>
            <a:r>
              <a:rPr lang="en-US" sz="3000" dirty="0" err="1"/>
              <a:t>çıkarım</a:t>
            </a:r>
            <a:r>
              <a:rPr lang="en-US" sz="3000" dirty="0"/>
              <a:t> </a:t>
            </a:r>
            <a:r>
              <a:rPr lang="en-US" sz="3000" dirty="0" err="1"/>
              <a:t>işlemleri</a:t>
            </a:r>
            <a:r>
              <a:rPr lang="en-US" sz="3000" dirty="0"/>
              <a:t> </a:t>
            </a:r>
            <a:r>
              <a:rPr lang="en-US" sz="3000" dirty="0" err="1"/>
              <a:t>gerçekleştirilmektedir</a:t>
            </a:r>
            <a:r>
              <a:rPr lang="en-US" dirty="0"/>
              <a:t>.</a:t>
            </a:r>
            <a:endParaRPr lang="tr-TR" dirty="0"/>
          </a:p>
        </p:txBody>
      </p:sp>
    </p:spTree>
    <p:extLst>
      <p:ext uri="{BB962C8B-B14F-4D97-AF65-F5344CB8AC3E}">
        <p14:creationId xmlns:p14="http://schemas.microsoft.com/office/powerpoint/2010/main" val="171063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6CDFEDD1-29B7-4E67-A296-8F30D555D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3" y="224589"/>
            <a:ext cx="6060651" cy="4299285"/>
          </a:xfrm>
          <a:prstGeom prst="rect">
            <a:avLst/>
          </a:prstGeom>
        </p:spPr>
      </p:pic>
      <p:pic>
        <p:nvPicPr>
          <p:cNvPr id="9" name="Resim 8">
            <a:extLst>
              <a:ext uri="{FF2B5EF4-FFF2-40B4-BE49-F238E27FC236}">
                <a16:creationId xmlns:a16="http://schemas.microsoft.com/office/drawing/2014/main" id="{69F1DCA3-95E6-4DF9-B336-D51D3BF93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937" y="0"/>
            <a:ext cx="4728678" cy="6858000"/>
          </a:xfrm>
          <a:prstGeom prst="rect">
            <a:avLst/>
          </a:prstGeom>
        </p:spPr>
      </p:pic>
    </p:spTree>
    <p:extLst>
      <p:ext uri="{BB962C8B-B14F-4D97-AF65-F5344CB8AC3E}">
        <p14:creationId xmlns:p14="http://schemas.microsoft.com/office/powerpoint/2010/main" val="83172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08647F-A3AF-417C-B415-4D4E4C2B0521}"/>
              </a:ext>
            </a:extLst>
          </p:cNvPr>
          <p:cNvSpPr>
            <a:spLocks noGrp="1"/>
          </p:cNvSpPr>
          <p:nvPr>
            <p:ph type="title"/>
          </p:nvPr>
        </p:nvSpPr>
        <p:spPr>
          <a:xfrm>
            <a:off x="828591" y="349361"/>
            <a:ext cx="8534400" cy="1507067"/>
          </a:xfrm>
        </p:spPr>
        <p:txBody>
          <a:bodyPr/>
          <a:lstStyle/>
          <a:p>
            <a:r>
              <a:rPr lang="en-US" dirty="0"/>
              <a:t>3.Sınıflandırma </a:t>
            </a:r>
            <a:r>
              <a:rPr lang="en-US" dirty="0" err="1"/>
              <a:t>İşlemi</a:t>
            </a:r>
            <a:r>
              <a:rPr lang="en-US" dirty="0"/>
              <a:t> </a:t>
            </a:r>
            <a:r>
              <a:rPr lang="en-US" dirty="0" err="1"/>
              <a:t>Aşaması</a:t>
            </a:r>
            <a:endParaRPr lang="tr-TR" dirty="0"/>
          </a:p>
        </p:txBody>
      </p:sp>
      <p:sp>
        <p:nvSpPr>
          <p:cNvPr id="3" name="İçerik Yer Tutucusu 2">
            <a:extLst>
              <a:ext uri="{FF2B5EF4-FFF2-40B4-BE49-F238E27FC236}">
                <a16:creationId xmlns:a16="http://schemas.microsoft.com/office/drawing/2014/main" id="{37904AC0-2317-4230-AB29-1D780E244203}"/>
              </a:ext>
            </a:extLst>
          </p:cNvPr>
          <p:cNvSpPr>
            <a:spLocks noGrp="1"/>
          </p:cNvSpPr>
          <p:nvPr>
            <p:ph idx="1"/>
          </p:nvPr>
        </p:nvSpPr>
        <p:spPr>
          <a:xfrm>
            <a:off x="828591" y="2314931"/>
            <a:ext cx="8534400" cy="3615267"/>
          </a:xfrm>
        </p:spPr>
        <p:txBody>
          <a:bodyPr>
            <a:normAutofit lnSpcReduction="10000"/>
          </a:bodyPr>
          <a:lstStyle/>
          <a:p>
            <a:r>
              <a:rPr lang="tr-TR" dirty="0"/>
              <a:t>Kümeleme, fiziksel veya soyut nesneleri benzer nesne sınıfları içerisinde gruplama sürecidir. Veri kümeleme, küme analizi olarak da tanımlanmaktadır. Kümeleme analizinde desen, nokta veya nesnelerin doğal olarak gruplandırılması yapılmaktadır. Kümeleme analizi ile çok değişkenli özellikler içeren veriler </a:t>
            </a:r>
            <a:r>
              <a:rPr lang="tr-TR" dirty="0" err="1"/>
              <a:t>kümelendirilebilmektedir</a:t>
            </a:r>
            <a:r>
              <a:rPr lang="en-US" dirty="0"/>
              <a:t>.</a:t>
            </a:r>
            <a:r>
              <a:rPr lang="tr-TR" dirty="0"/>
              <a:t>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r>
              <a:rPr lang="en-US" dirty="0" err="1"/>
              <a:t>Bunlar</a:t>
            </a:r>
            <a:r>
              <a:rPr lang="en-US" dirty="0"/>
              <a:t> </a:t>
            </a:r>
            <a:r>
              <a:rPr lang="en-US" dirty="0" err="1"/>
              <a:t>Ortlama</a:t>
            </a:r>
            <a:r>
              <a:rPr lang="en-US" dirty="0"/>
              <a:t> </a:t>
            </a:r>
            <a:r>
              <a:rPr lang="en-US" dirty="0" err="1"/>
              <a:t>tabanlı</a:t>
            </a:r>
            <a:r>
              <a:rPr lang="en-US" dirty="0"/>
              <a:t> </a:t>
            </a:r>
            <a:r>
              <a:rPr lang="en-US" dirty="0" err="1"/>
              <a:t>sınıflandırma</a:t>
            </a:r>
            <a:r>
              <a:rPr lang="en-US" dirty="0"/>
              <a:t>(mean-based classification) </a:t>
            </a:r>
            <a:r>
              <a:rPr lang="en-US" dirty="0" err="1"/>
              <a:t>ve</a:t>
            </a:r>
            <a:r>
              <a:rPr lang="en-US" dirty="0"/>
              <a:t> K-means </a:t>
            </a:r>
            <a:r>
              <a:rPr lang="en-US" dirty="0" err="1"/>
              <a:t>kümeleme</a:t>
            </a:r>
            <a:r>
              <a:rPr lang="en-US" dirty="0"/>
              <a:t>(K-means clustering method) </a:t>
            </a:r>
            <a:r>
              <a:rPr lang="en-US" dirty="0" err="1"/>
              <a:t>yöntemleridir</a:t>
            </a:r>
            <a:r>
              <a:rPr lang="en-US" dirty="0"/>
              <a:t>.</a:t>
            </a:r>
            <a:endParaRPr lang="tr-TR" dirty="0"/>
          </a:p>
        </p:txBody>
      </p:sp>
    </p:spTree>
    <p:extLst>
      <p:ext uri="{BB962C8B-B14F-4D97-AF65-F5344CB8AC3E}">
        <p14:creationId xmlns:p14="http://schemas.microsoft.com/office/powerpoint/2010/main" val="279808607"/>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238</TotalTime>
  <Words>1599</Words>
  <Application>Microsoft Office PowerPoint</Application>
  <PresentationFormat>Geniş ekran</PresentationFormat>
  <Paragraphs>41</Paragraphs>
  <Slides>27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Century Gothic</vt:lpstr>
      <vt:lpstr>Wingdings</vt:lpstr>
      <vt:lpstr>Wingdings 3</vt:lpstr>
      <vt:lpstr>Dilim</vt:lpstr>
      <vt:lpstr>Görüntü İşleme Makale Ödevi</vt:lpstr>
      <vt:lpstr>Görüntü işleme teknikleri ve kümeleme yöntemleri kullanılarak fındık meyvesinin tespit ve sınıflandırılması </vt:lpstr>
      <vt:lpstr>PowerPoint Sunusu</vt:lpstr>
      <vt:lpstr>1.GÖRÜNTÜ Ön İşleme aşaması</vt:lpstr>
      <vt:lpstr>PowerPoint Sunusu</vt:lpstr>
      <vt:lpstr>PowerPoint Sunusu</vt:lpstr>
      <vt:lpstr>2.Nesne bulma ve özellik çıkarımı işlemi aşaması</vt:lpstr>
      <vt:lpstr>PowerPoint Sunusu</vt:lpstr>
      <vt:lpstr>3.Sınıflandırma İşlemi Aşaması</vt:lpstr>
      <vt:lpstr>PowerPoint Sunusu</vt:lpstr>
      <vt:lpstr>PowerPoint Sunusu</vt:lpstr>
      <vt:lpstr>Retina kan damarlarını çıkarmak için eşikleme temelli morfolojik bir yöntem</vt:lpstr>
      <vt:lpstr>1.gİRİŞ</vt:lpstr>
      <vt:lpstr>PowerPoint Sunusu</vt:lpstr>
      <vt:lpstr>PowerPoint Sunusu</vt:lpstr>
      <vt:lpstr>PowerPoint Sunusu</vt:lpstr>
      <vt:lpstr>PowerPoint Sunusu</vt:lpstr>
      <vt:lpstr>2.Materyal ve metot</vt:lpstr>
      <vt:lpstr>2.2 Eşikleme Yöntemleri</vt:lpstr>
      <vt:lpstr>PowerPoint Sunusu</vt:lpstr>
      <vt:lpstr>3.Kullanılan Yöntem</vt:lpstr>
      <vt:lpstr>PowerPoint Sunusu</vt:lpstr>
      <vt:lpstr>4.Bulgular ve Tartişma</vt:lpstr>
      <vt:lpstr>PowerPoint Sunusu</vt:lpstr>
      <vt:lpstr>PowerPoint Sunusu</vt:lpstr>
      <vt:lpstr>Sonuçlar</vt:lpstr>
      <vt:lpstr>                           HAZIRLAYAN                      Muhammet aslan                            02190201045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Makale Ödevi</dc:title>
  <dc:creator>Muhammet Aslan</dc:creator>
  <cp:lastModifiedBy>Muhammet Aslan</cp:lastModifiedBy>
  <cp:revision>21</cp:revision>
  <dcterms:created xsi:type="dcterms:W3CDTF">2022-12-11T15:44:15Z</dcterms:created>
  <dcterms:modified xsi:type="dcterms:W3CDTF">2022-12-14T17:26:43Z</dcterms:modified>
</cp:coreProperties>
</file>