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91" r:id="rId6"/>
    <p:sldId id="292" r:id="rId7"/>
    <p:sldId id="293" r:id="rId8"/>
    <p:sldId id="29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7641888" cy="1080135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756" y="18"/>
      </p:cViewPr>
      <p:guideLst>
        <p:guide orient="horz" pos="3402"/>
        <p:guide pos="55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CA335-8695-40B7-81DB-A602FC1646E7}" type="datetimeFigureOut">
              <a:rPr lang="id-ID" smtClean="0"/>
              <a:t>19/09/2021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0238" y="685800"/>
            <a:ext cx="5597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650DA-74DE-4E05-8391-FBC82101574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81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142" y="3355426"/>
            <a:ext cx="14995605" cy="2315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6284" y="6120767"/>
            <a:ext cx="12349322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4ED6-100A-4ADA-A895-A66147CA5E62}" type="datetime1">
              <a:rPr lang="id-ID" smtClean="0"/>
              <a:t>19/09/2021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056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412-FDBB-4224-8758-D3F0CA219E71}" type="datetime1">
              <a:rPr lang="id-ID" smtClean="0"/>
              <a:t>19/09/2021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753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64930" y="432559"/>
            <a:ext cx="7032252" cy="9216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043" y="432559"/>
            <a:ext cx="20808854" cy="9216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D0E6-FCE7-4467-B5B7-BA0E455571E1}" type="datetime1">
              <a:rPr lang="id-ID" smtClean="0"/>
              <a:t>19/09/2021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488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3754-E461-4F7D-84B0-EF60BFB916B2}" type="datetime1">
              <a:rPr lang="id-ID" smtClean="0"/>
              <a:t>19/09/2021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53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589" y="6940872"/>
            <a:ext cx="14995605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3589" y="4578076"/>
            <a:ext cx="14995605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DD38-0473-43D9-902D-EC8CF1F89362}" type="datetime1">
              <a:rPr lang="id-ID" smtClean="0"/>
              <a:t>19/09/2021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4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2046" y="2520319"/>
            <a:ext cx="13920553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76631" y="2520319"/>
            <a:ext cx="13920551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746B-46EE-4B7D-8F6B-BCF05AB4A7F2}" type="datetime1">
              <a:rPr lang="id-ID" smtClean="0"/>
              <a:t>19/09/2021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45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95" y="432557"/>
            <a:ext cx="1587770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094" y="2417805"/>
            <a:ext cx="779489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094" y="3425428"/>
            <a:ext cx="779489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61835" y="2417805"/>
            <a:ext cx="779796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61835" y="3425428"/>
            <a:ext cx="779796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42B-80D9-4DEB-B062-72D2CF0491B3}" type="datetime1">
              <a:rPr lang="id-ID" smtClean="0"/>
              <a:t>19/09/2021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080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8844-778F-4708-9F56-6E92E5E7B889}" type="datetime1">
              <a:rPr lang="id-ID" smtClean="0"/>
              <a:t>19/09/2021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35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A091-A5A9-4B1E-ACA0-9BA6BA679A46}" type="datetime1">
              <a:rPr lang="id-ID" smtClean="0"/>
              <a:t>19/09/2021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78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98" y="430056"/>
            <a:ext cx="5804060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7489" y="430060"/>
            <a:ext cx="9862305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98" y="2260287"/>
            <a:ext cx="5804060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C03F-3F89-44DA-97EF-0C83B07671E0}" type="datetime1">
              <a:rPr lang="id-ID" smtClean="0"/>
              <a:t>19/09/2021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142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935" y="7560945"/>
            <a:ext cx="10585133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57935" y="965121"/>
            <a:ext cx="10585133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7935" y="8453557"/>
            <a:ext cx="10585133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7445-A5E0-45B3-BBE9-F1EB40FA0F10}" type="datetime1">
              <a:rPr lang="id-ID" smtClean="0"/>
              <a:t>19/09/2021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398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095" y="432557"/>
            <a:ext cx="158777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095" y="2520319"/>
            <a:ext cx="158777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095" y="10011255"/>
            <a:ext cx="4116441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2869-5008-4A01-BCC2-D6F87900F55A}" type="datetime1">
              <a:rPr lang="id-ID" smtClean="0"/>
              <a:t>19/09/2021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7646" y="10011255"/>
            <a:ext cx="5586598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43353" y="10011255"/>
            <a:ext cx="4116441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B64E-D4D1-4A04-9287-63FDFC175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0907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264" y="3456459"/>
            <a:ext cx="13618483" cy="2315289"/>
          </a:xfrm>
        </p:spPr>
        <p:txBody>
          <a:bodyPr/>
          <a:lstStyle/>
          <a:p>
            <a:r>
              <a:rPr lang="id-ID" dirty="0" smtClean="0">
                <a:latin typeface="Aharoni" pitchFamily="2" charset="-79"/>
                <a:cs typeface="Aharoni" pitchFamily="2" charset="-79"/>
              </a:rPr>
              <a:t>SEJARAH PERKEMBANGAN KOMPUTER</a:t>
            </a:r>
            <a:endParaRPr lang="id-ID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78"/>
            <a:ext cx="261560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93652" y="214307"/>
            <a:ext cx="1800200" cy="575072"/>
          </a:xfrm>
        </p:spPr>
        <p:txBody>
          <a:bodyPr/>
          <a:lstStyle/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u="sng" dirty="0" smtClean="0"/>
              <a:t>GENERASI</a:t>
            </a:r>
            <a:r>
              <a:rPr lang="id-ID" b="1" dirty="0" smtClean="0"/>
              <a:t> </a:t>
            </a:r>
            <a:r>
              <a:rPr lang="id-ID" b="1" u="sng" dirty="0" smtClean="0"/>
              <a:t>PERTAMA</a:t>
            </a:r>
            <a:r>
              <a:rPr lang="id-ID" b="1" dirty="0" smtClean="0"/>
              <a:t> (1946 – 1959)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382" y="2520355"/>
            <a:ext cx="13123426" cy="7128392"/>
          </a:xfrm>
        </p:spPr>
        <p:txBody>
          <a:bodyPr>
            <a:normAutofit/>
          </a:bodyPr>
          <a:lstStyle/>
          <a:p>
            <a:pPr algn="just"/>
            <a:r>
              <a:rPr lang="id-ID" sz="4400" dirty="0" smtClean="0"/>
              <a:t>Komponen Utama : Vacuum tube</a:t>
            </a:r>
          </a:p>
          <a:p>
            <a:pPr algn="just"/>
            <a:r>
              <a:rPr lang="id-ID" sz="4400" dirty="0" smtClean="0"/>
              <a:t>Pemrograman : Machine Language</a:t>
            </a:r>
          </a:p>
          <a:p>
            <a:pPr algn="just"/>
            <a:r>
              <a:rPr lang="id-ID" sz="4400" dirty="0" smtClean="0"/>
              <a:t>Konsep Stored Program dengan Memory Utama yaitu Magnetic core storage</a:t>
            </a:r>
          </a:p>
          <a:p>
            <a:pPr algn="just"/>
            <a:r>
              <a:rPr lang="id-ID" sz="4400" dirty="0" smtClean="0"/>
              <a:t>Simpanan Luar : Magnetic tape dan Magnetic Disk</a:t>
            </a:r>
          </a:p>
          <a:p>
            <a:pPr marL="0" indent="0" algn="just">
              <a:buNone/>
            </a:pPr>
            <a:endParaRPr lang="id-ID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10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10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327" y="2520319"/>
            <a:ext cx="13483467" cy="7128392"/>
          </a:xfrm>
        </p:spPr>
        <p:txBody>
          <a:bodyPr>
            <a:normAutofit/>
          </a:bodyPr>
          <a:lstStyle/>
          <a:p>
            <a:r>
              <a:rPr lang="id-ID" sz="5400" dirty="0" smtClean="0"/>
              <a:t>Ukuran Fisik besar dan ruangan luas</a:t>
            </a:r>
          </a:p>
          <a:p>
            <a:r>
              <a:rPr lang="id-ID" sz="5400" dirty="0" smtClean="0"/>
              <a:t>Cepat panas sehingga butuh pendingin</a:t>
            </a:r>
          </a:p>
          <a:p>
            <a:r>
              <a:rPr lang="id-ID" sz="5400" dirty="0" smtClean="0"/>
              <a:t>Prosesnya Kurang cepat</a:t>
            </a:r>
          </a:p>
          <a:p>
            <a:r>
              <a:rPr lang="id-ID" sz="5400" dirty="0" smtClean="0"/>
              <a:t>Kapasitas Simpanan Kecil</a:t>
            </a:r>
          </a:p>
          <a:p>
            <a:r>
              <a:rPr lang="id-ID" sz="5400" dirty="0" smtClean="0"/>
              <a:t>Membutuhkan daya listrik yang besar</a:t>
            </a:r>
          </a:p>
          <a:p>
            <a:r>
              <a:rPr lang="id-ID" sz="5400" dirty="0" smtClean="0"/>
              <a:t>Orientasinya untuk aplikasi bisnis</a:t>
            </a:r>
            <a:endParaRPr lang="id-ID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11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11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85" y="360115"/>
            <a:ext cx="14015923" cy="1014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1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131"/>
            <a:ext cx="982905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918" y="3528467"/>
            <a:ext cx="8688982" cy="689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32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312" y="1884885"/>
            <a:ext cx="13627482" cy="7763822"/>
          </a:xfrm>
        </p:spPr>
        <p:txBody>
          <a:bodyPr>
            <a:normAutofit lnSpcReduction="10000"/>
          </a:bodyPr>
          <a:lstStyle/>
          <a:p>
            <a:pPr algn="just"/>
            <a:r>
              <a:rPr lang="id-ID" sz="5000" dirty="0"/>
              <a:t>MARK I, MARK II, IBM 702, IBM 704, IBM 709 (dibuat oleh IBM (</a:t>
            </a:r>
            <a:r>
              <a:rPr lang="id-ID" sz="5000" i="1" dirty="0"/>
              <a:t>International Business Machine</a:t>
            </a:r>
            <a:r>
              <a:rPr lang="id-ID" sz="5000" dirty="0"/>
              <a:t>))</a:t>
            </a:r>
          </a:p>
          <a:p>
            <a:pPr algn="just"/>
            <a:r>
              <a:rPr lang="id-ID" sz="5000" dirty="0"/>
              <a:t>ENIAC (</a:t>
            </a:r>
            <a:r>
              <a:rPr lang="id-ID" sz="5000" i="1" dirty="0"/>
              <a:t>Electronic Numerical Integrator and Calculator</a:t>
            </a:r>
            <a:r>
              <a:rPr lang="id-ID" sz="5000" dirty="0"/>
              <a:t>), berukuran sangat besar &amp; beratnya mencapai 30 ton (th 1946)</a:t>
            </a:r>
          </a:p>
          <a:p>
            <a:pPr algn="just"/>
            <a:r>
              <a:rPr lang="id-ID" sz="5000" dirty="0"/>
              <a:t>EDVAC (</a:t>
            </a:r>
            <a:r>
              <a:rPr lang="id-ID" sz="5000" i="1" dirty="0"/>
              <a:t>Electronic Discrete Variable Automtic Computer</a:t>
            </a:r>
            <a:r>
              <a:rPr lang="id-ID" sz="5000" dirty="0"/>
              <a:t>), memori untuk menampung program dan data (th 1946)</a:t>
            </a:r>
          </a:p>
          <a:p>
            <a:pPr algn="just"/>
            <a:r>
              <a:rPr lang="id-ID" sz="5000" dirty="0"/>
              <a:t>UNIVAC I (</a:t>
            </a:r>
            <a:r>
              <a:rPr lang="id-ID" sz="5000" i="1" dirty="0"/>
              <a:t>Universal Automatic Computer</a:t>
            </a:r>
            <a:r>
              <a:rPr lang="id-ID" sz="5000" dirty="0"/>
              <a:t>), komputer komersil pertama (th 1951)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14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14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u="sng" dirty="0">
                <a:latin typeface="Aharoni" pitchFamily="2" charset="-79"/>
                <a:cs typeface="Aharoni" pitchFamily="2" charset="-79"/>
              </a:rPr>
              <a:t>Generasi</a:t>
            </a:r>
            <a:r>
              <a:rPr lang="id-ID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id-ID" b="1" u="sng" dirty="0">
                <a:latin typeface="Aharoni" pitchFamily="2" charset="-79"/>
                <a:cs typeface="Aharoni" pitchFamily="2" charset="-79"/>
              </a:rPr>
              <a:t>Kedua</a:t>
            </a:r>
            <a:r>
              <a:rPr lang="id-ID" b="1" dirty="0">
                <a:latin typeface="Aharoni" pitchFamily="2" charset="-79"/>
                <a:cs typeface="Aharoni" pitchFamily="2" charset="-79"/>
              </a:rPr>
              <a:t> (1959 – 1964</a:t>
            </a:r>
            <a:r>
              <a:rPr lang="id-ID" b="1" dirty="0" smtClean="0">
                <a:latin typeface="Aharoni" pitchFamily="2" charset="-79"/>
                <a:cs typeface="Aharoni" pitchFamily="2" charset="-79"/>
              </a:rPr>
              <a:t>)</a:t>
            </a:r>
            <a:endParaRPr lang="id-ID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311" y="2520319"/>
            <a:ext cx="13627483" cy="7128392"/>
          </a:xfrm>
        </p:spPr>
        <p:txBody>
          <a:bodyPr>
            <a:noAutofit/>
          </a:bodyPr>
          <a:lstStyle/>
          <a:p>
            <a:pPr algn="just"/>
            <a:r>
              <a:rPr lang="id-ID" sz="4000" dirty="0"/>
              <a:t>Komponen terbuat dari transistor</a:t>
            </a:r>
          </a:p>
          <a:p>
            <a:pPr algn="just"/>
            <a:r>
              <a:rPr lang="id-ID" sz="4000" dirty="0"/>
              <a:t>Menggunakan bahasa tingkat tinggi, seperti FORTRAN, COBOL &amp; ALGORITMA</a:t>
            </a:r>
          </a:p>
          <a:p>
            <a:pPr algn="just"/>
            <a:r>
              <a:rPr lang="id-ID" sz="4000" dirty="0"/>
              <a:t>Kapasitas Memori sudah cukup besar dengan perkembangan dari </a:t>
            </a:r>
            <a:r>
              <a:rPr lang="id-ID" sz="4000" i="1" dirty="0"/>
              <a:t>Magnetic Core Storage</a:t>
            </a:r>
            <a:r>
              <a:rPr lang="id-ID" sz="4000" dirty="0"/>
              <a:t> &amp; dapat menyimpan puluhan ribu karakter</a:t>
            </a:r>
          </a:p>
          <a:p>
            <a:pPr algn="just"/>
            <a:r>
              <a:rPr lang="id-ID" sz="4000" dirty="0"/>
              <a:t>Simpanan Luar magnetic tape &amp; magnetic disk</a:t>
            </a:r>
          </a:p>
          <a:p>
            <a:pPr algn="just"/>
            <a:r>
              <a:rPr lang="id-ID" sz="4000" dirty="0"/>
              <a:t>Kemampuan proses Real Time &amp; Time Sharing (informasi dapat langsung di proses &amp; beberapa pemakai dapat bersama menggunakan komputer)</a:t>
            </a:r>
          </a:p>
          <a:p>
            <a:pPr algn="just"/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15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15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344" y="432557"/>
            <a:ext cx="13339450" cy="1800225"/>
          </a:xfrm>
        </p:spPr>
        <p:txBody>
          <a:bodyPr>
            <a:normAutofit/>
          </a:bodyPr>
          <a:lstStyle/>
          <a:p>
            <a:pPr algn="just"/>
            <a:r>
              <a:rPr lang="id-ID" sz="5400" b="1" dirty="0" smtClean="0"/>
              <a:t>Karakteristik</a:t>
            </a:r>
            <a:endParaRPr lang="id-ID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343" y="2520319"/>
            <a:ext cx="13339451" cy="7128392"/>
          </a:xfrm>
        </p:spPr>
        <p:txBody>
          <a:bodyPr/>
          <a:lstStyle/>
          <a:p>
            <a:pPr algn="just"/>
            <a:r>
              <a:rPr lang="id-ID" sz="5000" dirty="0"/>
              <a:t>Ukuran lebih kecil dari generasi I</a:t>
            </a:r>
          </a:p>
          <a:p>
            <a:pPr algn="just"/>
            <a:r>
              <a:rPr lang="id-ID" sz="5000" dirty="0"/>
              <a:t>Proses yang dilakukan lebih cepat</a:t>
            </a:r>
          </a:p>
          <a:p>
            <a:pPr algn="just"/>
            <a:r>
              <a:rPr lang="id-ID" sz="5000" dirty="0"/>
              <a:t>Sedikit Daya listrik</a:t>
            </a:r>
          </a:p>
          <a:p>
            <a:pPr algn="just"/>
            <a:r>
              <a:rPr lang="id-ID" sz="5000" dirty="0"/>
              <a:t>Orientasi tidak hanya bisnis, bisa juga teknik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16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16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08" y="289634"/>
            <a:ext cx="9505056" cy="1003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17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764160" y="1512243"/>
            <a:ext cx="4752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id-ID" sz="2800" b="1" dirty="0">
                <a:solidFill>
                  <a:schemeClr val="bg1"/>
                </a:solidFill>
              </a:rPr>
              <a:t>IBM 7070, IBM 7080, IBM 1400 dan IBM 1600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sz="2800" b="1" dirty="0">
                <a:solidFill>
                  <a:schemeClr val="bg1"/>
                </a:solidFill>
              </a:rPr>
              <a:t>UNIVAC III, UNIVAC SS80, UNIVAC SS90, UNIVAC 1107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sz="2800" b="1" dirty="0">
                <a:solidFill>
                  <a:schemeClr val="bg1"/>
                </a:solidFill>
              </a:rPr>
              <a:t>NCR 300 (National Cash Register)</a:t>
            </a:r>
          </a:p>
        </p:txBody>
      </p:sp>
    </p:spTree>
    <p:extLst>
      <p:ext uri="{BB962C8B-B14F-4D97-AF65-F5344CB8AC3E}">
        <p14:creationId xmlns:p14="http://schemas.microsoft.com/office/powerpoint/2010/main" val="38888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335" y="432557"/>
            <a:ext cx="13411459" cy="1800225"/>
          </a:xfrm>
        </p:spPr>
        <p:txBody>
          <a:bodyPr/>
          <a:lstStyle/>
          <a:p>
            <a:pPr algn="just"/>
            <a:r>
              <a:rPr lang="id-ID" b="1" u="sng" dirty="0" smtClean="0">
                <a:latin typeface="Aharoni" pitchFamily="2" charset="-79"/>
                <a:cs typeface="Aharoni" pitchFamily="2" charset="-79"/>
              </a:rPr>
              <a:t>Generasi</a:t>
            </a:r>
            <a:r>
              <a:rPr lang="id-ID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id-ID" b="1" u="sng" dirty="0" smtClean="0">
                <a:latin typeface="Aharoni" pitchFamily="2" charset="-79"/>
                <a:cs typeface="Aharoni" pitchFamily="2" charset="-79"/>
              </a:rPr>
              <a:t>Ketiga</a:t>
            </a:r>
            <a:r>
              <a:rPr lang="id-ID" b="1" dirty="0" smtClean="0">
                <a:latin typeface="Aharoni" pitchFamily="2" charset="-79"/>
                <a:cs typeface="Aharoni" pitchFamily="2" charset="-79"/>
              </a:rPr>
              <a:t> (1964 – 1970)</a:t>
            </a:r>
            <a:endParaRPr lang="id-ID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320" y="2520355"/>
            <a:ext cx="13555474" cy="7128353"/>
          </a:xfrm>
        </p:spPr>
        <p:txBody>
          <a:bodyPr>
            <a:normAutofit fontScale="92500"/>
          </a:bodyPr>
          <a:lstStyle/>
          <a:p>
            <a:pPr algn="just"/>
            <a:r>
              <a:rPr lang="id-ID" sz="5000" dirty="0"/>
              <a:t>Menggunakan IC (Kumpulan transistor dalam bentuk yang kecil)</a:t>
            </a:r>
          </a:p>
          <a:p>
            <a:pPr algn="just"/>
            <a:r>
              <a:rPr lang="id-ID" sz="5000" dirty="0"/>
              <a:t>Input &amp; Output menggunakan visual display terminal</a:t>
            </a:r>
          </a:p>
          <a:p>
            <a:pPr algn="just"/>
            <a:r>
              <a:rPr lang="id-ID" sz="5000" dirty="0"/>
              <a:t>Dapat menerima &amp; mengeluarkan suara</a:t>
            </a:r>
          </a:p>
          <a:p>
            <a:pPr algn="just"/>
            <a:r>
              <a:rPr lang="id-ID" sz="5000" dirty="0"/>
              <a:t>Menggunakan alat pembaca tinta yaitu MICR (</a:t>
            </a:r>
            <a:r>
              <a:rPr lang="id-ID" sz="5000" i="1" dirty="0"/>
              <a:t>Magnetic Ink Character Recognation) </a:t>
            </a:r>
            <a:r>
              <a:rPr lang="id-ID" sz="5000" dirty="0"/>
              <a:t>reader (</a:t>
            </a:r>
            <a:r>
              <a:rPr lang="id-ID" sz="5000" i="1" dirty="0"/>
              <a:t>scanner</a:t>
            </a:r>
            <a:r>
              <a:rPr lang="id-ID" sz="5000" dirty="0"/>
              <a:t>)</a:t>
            </a:r>
          </a:p>
          <a:p>
            <a:pPr algn="just"/>
            <a:r>
              <a:rPr lang="id-ID" sz="5000" dirty="0"/>
              <a:t>Multiprocessing &amp; Multiprogramming</a:t>
            </a:r>
          </a:p>
          <a:p>
            <a:pPr algn="just"/>
            <a:r>
              <a:rPr lang="id-ID" sz="5000" dirty="0"/>
              <a:t>Penyimpanan luar bersifat Random Access, yaitu disk magnetic dengan kapasitas besar.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18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18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352" y="432555"/>
            <a:ext cx="13267442" cy="1225504"/>
          </a:xfrm>
        </p:spPr>
        <p:txBody>
          <a:bodyPr/>
          <a:lstStyle/>
          <a:p>
            <a:pPr algn="just"/>
            <a:r>
              <a:rPr lang="id-ID" sz="4800" dirty="0" smtClean="0"/>
              <a:t>Karakteristik</a:t>
            </a:r>
            <a:endParaRPr lang="id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360" y="1771473"/>
            <a:ext cx="13195434" cy="7877235"/>
          </a:xfrm>
        </p:spPr>
        <p:txBody>
          <a:bodyPr>
            <a:normAutofit/>
          </a:bodyPr>
          <a:lstStyle/>
          <a:p>
            <a:r>
              <a:rPr lang="id-ID" sz="5400" dirty="0" smtClean="0"/>
              <a:t>Lebih cepat dan tepat</a:t>
            </a:r>
          </a:p>
          <a:p>
            <a:r>
              <a:rPr lang="id-ID" sz="5400" dirty="0" smtClean="0"/>
              <a:t>Kapasitas memori lebih besar</a:t>
            </a:r>
          </a:p>
          <a:p>
            <a:r>
              <a:rPr lang="id-ID" sz="5400" dirty="0" smtClean="0"/>
              <a:t>Penggunaan listrik lebih hemat</a:t>
            </a:r>
          </a:p>
          <a:p>
            <a:r>
              <a:rPr lang="id-ID" sz="5400" dirty="0" smtClean="0"/>
              <a:t>Kemampuan melakukan komunikasi data dari 1 komputer ke komputer lain</a:t>
            </a:r>
            <a:endParaRPr lang="id-ID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z="1400" smtClean="0"/>
              <a:t>19</a:t>
            </a:fld>
            <a:endParaRPr lang="id-ID" sz="140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2000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800" smtClean="0">
                <a:solidFill>
                  <a:schemeClr val="bg1"/>
                </a:solidFill>
                <a:latin typeface="Algerian" pitchFamily="82" charset="0"/>
              </a:rPr>
              <a:pPr algn="ctr"/>
              <a:t>19</a:t>
            </a:fld>
            <a:endParaRPr lang="id-ID" sz="48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409" y="432557"/>
            <a:ext cx="12763386" cy="1800225"/>
          </a:xfrm>
        </p:spPr>
        <p:txBody>
          <a:bodyPr/>
          <a:lstStyle/>
          <a:p>
            <a:r>
              <a:rPr lang="id-ID" dirty="0" smtClean="0">
                <a:latin typeface="Aharoni" pitchFamily="2" charset="-79"/>
                <a:cs typeface="Aharoni" pitchFamily="2" charset="-79"/>
              </a:rPr>
              <a:t>Alat Pengolah Data</a:t>
            </a:r>
            <a:endParaRPr lang="id-ID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392" y="2520319"/>
            <a:ext cx="12547362" cy="712839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Alat Manual (</a:t>
            </a:r>
            <a:r>
              <a:rPr lang="id-ID" sz="4000" i="1" dirty="0" smtClean="0">
                <a:latin typeface="Aharoni" pitchFamily="2" charset="-79"/>
                <a:cs typeface="Aharoni" pitchFamily="2" charset="-79"/>
              </a:rPr>
              <a:t>Manual Device</a:t>
            </a: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Alat Mekanik (</a:t>
            </a:r>
            <a:r>
              <a:rPr lang="id-ID" sz="4000" i="1" dirty="0" smtClean="0">
                <a:latin typeface="Aharoni" pitchFamily="2" charset="-79"/>
                <a:cs typeface="Aharoni" pitchFamily="2" charset="-79"/>
              </a:rPr>
              <a:t>Mechanical Device</a:t>
            </a: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Alat Mekanik Elektronik (</a:t>
            </a:r>
            <a:r>
              <a:rPr lang="id-ID" sz="4000" i="1" dirty="0" smtClean="0">
                <a:latin typeface="Aharoni" pitchFamily="2" charset="-79"/>
                <a:cs typeface="Aharoni" pitchFamily="2" charset="-79"/>
              </a:rPr>
              <a:t>Electro Mechanical Device</a:t>
            </a: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Alat Elektronik (</a:t>
            </a:r>
            <a:r>
              <a:rPr lang="id-ID" sz="4000" i="1" dirty="0" smtClean="0">
                <a:latin typeface="Aharoni" pitchFamily="2" charset="-79"/>
                <a:cs typeface="Aharoni" pitchFamily="2" charset="-79"/>
              </a:rPr>
              <a:t>Electronic Device</a:t>
            </a:r>
            <a:r>
              <a:rPr lang="id-ID" sz="4000" dirty="0" smtClean="0">
                <a:latin typeface="Aharoni" pitchFamily="2" charset="-79"/>
                <a:cs typeface="Aharoni" pitchFamily="2" charset="-79"/>
              </a:rPr>
              <a:t>)</a:t>
            </a:r>
            <a:endParaRPr lang="id-ID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2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64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336" y="1771472"/>
            <a:ext cx="11269420" cy="691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38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95" y="432555"/>
            <a:ext cx="15877699" cy="1112092"/>
          </a:xfrm>
        </p:spPr>
        <p:txBody>
          <a:bodyPr/>
          <a:lstStyle/>
          <a:p>
            <a:pPr algn="just"/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328" y="1998298"/>
            <a:ext cx="13483466" cy="7650410"/>
          </a:xfrm>
        </p:spPr>
        <p:txBody>
          <a:bodyPr>
            <a:normAutofit/>
          </a:bodyPr>
          <a:lstStyle/>
          <a:p>
            <a:r>
              <a:rPr lang="id-ID" sz="4400" dirty="0" smtClean="0"/>
              <a:t>GE600, GE 235 (General Electric)</a:t>
            </a:r>
          </a:p>
          <a:p>
            <a:r>
              <a:rPr lang="id-ID" sz="4400" dirty="0" smtClean="0"/>
              <a:t>UNIVAC 1108, UNIVAC 9000</a:t>
            </a:r>
          </a:p>
          <a:p>
            <a:r>
              <a:rPr lang="id-ID" sz="4400" dirty="0" smtClean="0"/>
              <a:t>Komputer – komputer buatan Burroughs</a:t>
            </a:r>
          </a:p>
          <a:p>
            <a:endParaRPr lang="id-ID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21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21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95" y="432555"/>
            <a:ext cx="15877699" cy="1225504"/>
          </a:xfrm>
        </p:spPr>
        <p:txBody>
          <a:bodyPr>
            <a:normAutofit/>
          </a:bodyPr>
          <a:lstStyle/>
          <a:p>
            <a:r>
              <a:rPr lang="id-ID" sz="4800" b="1" u="sng" dirty="0">
                <a:latin typeface="Aharoni" pitchFamily="2" charset="-79"/>
                <a:cs typeface="Aharoni" pitchFamily="2" charset="-79"/>
              </a:rPr>
              <a:t>Generasi</a:t>
            </a:r>
            <a:r>
              <a:rPr lang="id-ID" sz="4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id-ID" sz="48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id-ID" sz="4800" b="1" u="sng" dirty="0" smtClean="0">
                <a:latin typeface="Aharoni" pitchFamily="2" charset="-79"/>
                <a:cs typeface="Aharoni" pitchFamily="2" charset="-79"/>
              </a:rPr>
              <a:t>Keempat</a:t>
            </a:r>
            <a:r>
              <a:rPr lang="id-ID" sz="4800" b="1" dirty="0" smtClean="0">
                <a:latin typeface="Aharoni" pitchFamily="2" charset="-79"/>
                <a:cs typeface="Aharoni" pitchFamily="2" charset="-79"/>
              </a:rPr>
              <a:t> (Sejak 1970)</a:t>
            </a:r>
            <a:endParaRPr lang="id-ID" sz="48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344" y="1884885"/>
            <a:ext cx="13339450" cy="7763822"/>
          </a:xfrm>
        </p:spPr>
        <p:txBody>
          <a:bodyPr>
            <a:normAutofit/>
          </a:bodyPr>
          <a:lstStyle/>
          <a:p>
            <a:r>
              <a:rPr lang="id-ID" sz="4400" dirty="0" smtClean="0"/>
              <a:t>Mengecilkan ukuran sirkuit &amp; komponen listrik</a:t>
            </a:r>
          </a:p>
          <a:p>
            <a:r>
              <a:rPr lang="id-ID" sz="4400" dirty="0" smtClean="0"/>
              <a:t>LSI (Large Scale Integration) </a:t>
            </a:r>
            <a:r>
              <a:rPr lang="id-ID" sz="4400" dirty="0" smtClean="0">
                <a:sym typeface="Wingdings" pitchFamily="2" charset="2"/>
              </a:rPr>
              <a:t> pemadatan ratusan komponen dalam 1 chip</a:t>
            </a:r>
          </a:p>
          <a:p>
            <a:r>
              <a:rPr lang="id-ID" sz="4400" dirty="0" smtClean="0">
                <a:sym typeface="Wingdings" pitchFamily="2" charset="2"/>
              </a:rPr>
              <a:t>VLSI  memuat ribuan komponen dalam chip tunggal</a:t>
            </a:r>
          </a:p>
          <a:p>
            <a:r>
              <a:rPr lang="id-ID" sz="4400" dirty="0" smtClean="0">
                <a:sym typeface="Wingdings" pitchFamily="2" charset="2"/>
              </a:rPr>
              <a:t>ULSI  memuat jutaan komponen dalam chip tunggal</a:t>
            </a:r>
            <a:endParaRPr lang="id-ID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22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22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Contoh :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IBM 370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APPLE III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67" y="2952403"/>
            <a:ext cx="10498678" cy="68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>
                <a:solidFill>
                  <a:schemeClr val="bg1"/>
                </a:solidFill>
              </a:rPr>
              <a:t>23</a:t>
            </a:fld>
            <a:endParaRPr lang="id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95" y="432555"/>
            <a:ext cx="15877699" cy="1225504"/>
          </a:xfrm>
        </p:spPr>
        <p:txBody>
          <a:bodyPr>
            <a:normAutofit/>
            <a:scene3d>
              <a:camera prst="perspectiveRelaxedModerately"/>
              <a:lightRig rig="threePt" dir="t"/>
            </a:scene3d>
          </a:bodyPr>
          <a:lstStyle/>
          <a:p>
            <a:r>
              <a:rPr lang="id-ID" sz="5400" b="1" u="sng" dirty="0" smtClean="0">
                <a:latin typeface="Aharoni" pitchFamily="2" charset="-79"/>
                <a:cs typeface="Aharoni" pitchFamily="2" charset="-79"/>
              </a:rPr>
              <a:t>Generasi</a:t>
            </a:r>
            <a:r>
              <a:rPr lang="id-ID" sz="5400" b="1" dirty="0" smtClean="0">
                <a:latin typeface="Aharoni" pitchFamily="2" charset="-79"/>
                <a:cs typeface="Aharoni" pitchFamily="2" charset="-79"/>
              </a:rPr>
              <a:t>  </a:t>
            </a:r>
            <a:r>
              <a:rPr lang="id-ID" sz="5400" b="1" u="sng" dirty="0" smtClean="0">
                <a:latin typeface="Aharoni" pitchFamily="2" charset="-79"/>
                <a:cs typeface="Aharoni" pitchFamily="2" charset="-79"/>
              </a:rPr>
              <a:t>Kelima</a:t>
            </a:r>
            <a:endParaRPr lang="id-ID" sz="5400" b="1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344" y="2304331"/>
            <a:ext cx="13339450" cy="7344377"/>
          </a:xfrm>
        </p:spPr>
        <p:txBody>
          <a:bodyPr>
            <a:normAutofit/>
          </a:bodyPr>
          <a:lstStyle/>
          <a:p>
            <a:pPr algn="just"/>
            <a:r>
              <a:rPr lang="id-ID" sz="4000" dirty="0" smtClean="0"/>
              <a:t>Desain &amp; Teknologi semakin berkembang</a:t>
            </a:r>
          </a:p>
          <a:p>
            <a:pPr algn="just"/>
            <a:r>
              <a:rPr lang="id-ID" sz="4000" dirty="0" smtClean="0"/>
              <a:t>Kemampuan pemrosesan paralel</a:t>
            </a:r>
          </a:p>
          <a:p>
            <a:pPr algn="just"/>
            <a:r>
              <a:rPr lang="id-ID" sz="4000" dirty="0" smtClean="0"/>
              <a:t>Teknologi superkonduktor memungkinkan aliran elektrik tanpa ada hambatan yang nantinya akan mempercepat kecepatan informasi</a:t>
            </a:r>
          </a:p>
          <a:p>
            <a:pPr algn="just"/>
            <a:r>
              <a:rPr lang="id-ID" sz="4000" dirty="0" smtClean="0"/>
              <a:t>Menggunakan sensor</a:t>
            </a:r>
          </a:p>
          <a:p>
            <a:pPr algn="just"/>
            <a:r>
              <a:rPr lang="id-ID" sz="4000" dirty="0" smtClean="0"/>
              <a:t>Adanya AI untuk mempermudah IMK secara langsung</a:t>
            </a:r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24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prstTxWarp prst="textCircl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24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260"/>
            <a:ext cx="5883401" cy="329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460" y="2975955"/>
            <a:ext cx="5131528" cy="418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935" y="6875039"/>
            <a:ext cx="4167838" cy="279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72" y="5765648"/>
            <a:ext cx="5583349" cy="341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648" y="2729811"/>
            <a:ext cx="5010275" cy="230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87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anUp">
              <a:avLst/>
            </a:prstTxWarp>
            <a:normAutofit/>
          </a:bodyPr>
          <a:lstStyle/>
          <a:p>
            <a:r>
              <a:rPr lang="id-ID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FUTURE COMPUTER</a:t>
            </a:r>
            <a:endParaRPr lang="id-ID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26</a:t>
            </a:fld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56" y="2304331"/>
            <a:ext cx="5446514" cy="726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1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27</a:t>
            </a:fld>
            <a:endParaRPr lang="id-ID"/>
          </a:p>
        </p:txBody>
      </p:sp>
      <p:pic>
        <p:nvPicPr>
          <p:cNvPr id="5" name="Picture 7" descr="http://dedenthea.files.wordpress.com/2007/07/image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12" y="1586164"/>
            <a:ext cx="11665768" cy="86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5" name="Picture 7" descr="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64" y="2225123"/>
            <a:ext cx="15022174" cy="753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75" y="410521"/>
            <a:ext cx="13476010" cy="845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4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dirty="0" smtClean="0">
                <a:solidFill>
                  <a:schemeClr val="bg1"/>
                </a:solidFill>
                <a:latin typeface="Arial Rounded MT Bold" pitchFamily="34" charset="0"/>
              </a:rPr>
              <a:t>KERTAS</a:t>
            </a:r>
            <a:endParaRPr lang="id-ID" sz="66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38" y="1879519"/>
            <a:ext cx="5184576" cy="661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3</a:t>
            </a:fld>
            <a:endParaRPr lang="id-ID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" y="8497019"/>
            <a:ext cx="17624721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4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 descr="https://encrypted-tbn1.gstatic.com/images?q=tbn:ANd9GcSOlGm-YeOBN4206NgzR8f0NCVshXsUmPL5yVyazNUFzifSm1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59" y="1090996"/>
            <a:ext cx="12503514" cy="7825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4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 descr="https://encrypted-tbn3.gstatic.com/images?q=tbn:ANd9GcTMwifyBUujvim2yBc23Ki6e12XFo_r2wP7gBNLS1rV0UlAhLvWh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35" y="864172"/>
            <a:ext cx="14794845" cy="8673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1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 descr="https://encrypted-tbn0.gstatic.com/images?q=tbn:ANd9GcSUd21qGMWvd-g1d2hMr1uz0mVVzN3dJRoGD9BvbjT629z0qsoni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08" y="1771472"/>
            <a:ext cx="11808875" cy="771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4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prstTxWarp prst="textButtonPour">
              <a:avLst/>
            </a:prstTxWarp>
          </a:bodyPr>
          <a:lstStyle/>
          <a:p>
            <a:pPr marL="0" indent="0" algn="ctr">
              <a:buNone/>
            </a:pPr>
            <a:r>
              <a:rPr lang="id-ID" dirty="0" smtClean="0"/>
              <a:t>Let’s Watching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08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Abacus</a:t>
            </a:r>
            <a:endParaRPr lang="id-ID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4</a:t>
            </a:fld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84" y="2520355"/>
            <a:ext cx="6424774" cy="64087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" y="8497019"/>
            <a:ext cx="17624721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21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>
                <a:solidFill>
                  <a:schemeClr val="bg1"/>
                </a:solidFill>
              </a:rPr>
              <a:t>Napier’s Bones</a:t>
            </a:r>
            <a:endParaRPr lang="id-ID" sz="54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4" y="2744221"/>
            <a:ext cx="876490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5</a:t>
            </a:fld>
            <a:endParaRPr lang="id-ID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809" y="2664371"/>
            <a:ext cx="826755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29656" y="9878020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</a:t>
            </a:r>
            <a:r>
              <a:rPr lang="id-ID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hlinkClick r:id="rId4" action="ppaction://hlinksldjump"/>
              </a:rPr>
              <a:t>ack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" y="8497019"/>
            <a:ext cx="17624721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0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" y="504131"/>
            <a:ext cx="17624721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FF00"/>
                </a:solidFill>
              </a:rPr>
              <a:t>Schickard Calculator</a:t>
            </a:r>
            <a:endParaRPr lang="id-ID" b="1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32" y="3600475"/>
            <a:ext cx="5936310" cy="485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35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40" y="572802"/>
            <a:ext cx="17624425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FF00"/>
                </a:solidFill>
              </a:rPr>
              <a:t>Mesin Penghitung de Colmar</a:t>
            </a:r>
            <a:br>
              <a:rPr lang="id-ID" b="1" dirty="0" smtClean="0">
                <a:solidFill>
                  <a:srgbClr val="FFFF00"/>
                </a:solidFill>
              </a:rPr>
            </a:br>
            <a:r>
              <a:rPr lang="id-ID" b="1" dirty="0" smtClean="0">
                <a:solidFill>
                  <a:srgbClr val="FFFF00"/>
                </a:solidFill>
              </a:rPr>
              <a:t>(Mesin Penghitung Komersial)</a:t>
            </a:r>
            <a:endParaRPr lang="id-ID" b="1" dirty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00" y="4248547"/>
            <a:ext cx="6038441" cy="4003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139"/>
            <a:ext cx="17624425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FF00"/>
                </a:solidFill>
              </a:rPr>
              <a:t>Babbage’s Analytical Engine</a:t>
            </a:r>
            <a:endParaRPr lang="id-ID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/>
              <a:t>8</a:t>
            </a:fld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19" y="1871904"/>
            <a:ext cx="9699088" cy="737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71564" y="9217099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</a:t>
            </a:r>
            <a:r>
              <a:rPr lang="id-ID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hlinkClick r:id="rId4" action="ppaction://hlinksldjump"/>
              </a:rPr>
              <a:t>ack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2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87" y="432557"/>
            <a:ext cx="13843507" cy="1800225"/>
          </a:xfrm>
        </p:spPr>
        <p:txBody>
          <a:bodyPr>
            <a:normAutofit/>
          </a:bodyPr>
          <a:lstStyle/>
          <a:p>
            <a:r>
              <a:rPr lang="id-ID" sz="4800" u="sng" dirty="0" smtClean="0">
                <a:latin typeface="Aharoni" pitchFamily="2" charset="-79"/>
                <a:cs typeface="Aharoni" pitchFamily="2" charset="-79"/>
              </a:rPr>
              <a:t>Generasi</a:t>
            </a:r>
            <a:r>
              <a:rPr lang="id-ID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id-ID" sz="4800" u="sng" dirty="0" smtClean="0">
                <a:latin typeface="Aharoni" pitchFamily="2" charset="-79"/>
                <a:cs typeface="Aharoni" pitchFamily="2" charset="-79"/>
              </a:rPr>
              <a:t>Komputer</a:t>
            </a:r>
            <a:endParaRPr lang="id-ID" sz="4800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369" y="2520319"/>
            <a:ext cx="13123426" cy="7128392"/>
          </a:xfrm>
        </p:spPr>
        <p:txBody>
          <a:bodyPr>
            <a:normAutofit/>
          </a:bodyPr>
          <a:lstStyle/>
          <a:p>
            <a:r>
              <a:rPr lang="id-ID" sz="4400" dirty="0" smtClean="0">
                <a:latin typeface="Aharoni" pitchFamily="2" charset="-79"/>
                <a:cs typeface="Aharoni" pitchFamily="2" charset="-79"/>
              </a:rPr>
              <a:t>Generasi Pertama (1946 – 1959)</a:t>
            </a:r>
          </a:p>
          <a:p>
            <a:r>
              <a:rPr lang="id-ID" sz="4400" dirty="0" smtClean="0">
                <a:latin typeface="Aharoni" pitchFamily="2" charset="-79"/>
                <a:cs typeface="Aharoni" pitchFamily="2" charset="-79"/>
              </a:rPr>
              <a:t>Generasi Kedua (1959 – 1964)</a:t>
            </a:r>
          </a:p>
          <a:p>
            <a:r>
              <a:rPr lang="id-ID" sz="4400" dirty="0" smtClean="0">
                <a:latin typeface="Aharoni" pitchFamily="2" charset="-79"/>
                <a:cs typeface="Aharoni" pitchFamily="2" charset="-79"/>
              </a:rPr>
              <a:t>Generasi Ketiga (1964 – 1970)</a:t>
            </a:r>
          </a:p>
          <a:p>
            <a:r>
              <a:rPr lang="id-ID" sz="4400" dirty="0" smtClean="0">
                <a:latin typeface="Aharoni" pitchFamily="2" charset="-79"/>
                <a:cs typeface="Aharoni" pitchFamily="2" charset="-79"/>
              </a:rPr>
              <a:t>Generasi Keempat (Sejak 1970)</a:t>
            </a:r>
          </a:p>
          <a:p>
            <a:r>
              <a:rPr lang="id-ID" sz="4400" dirty="0" smtClean="0">
                <a:latin typeface="Aharoni" pitchFamily="2" charset="-79"/>
                <a:cs typeface="Aharoni" pitchFamily="2" charset="-79"/>
              </a:rPr>
              <a:t>Generasi Kelima</a:t>
            </a:r>
            <a:endParaRPr lang="id-ID" sz="4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64E-D4D1-4A04-9287-63FDFC17578F}" type="slidenum">
              <a:rPr lang="id-ID" smtClean="0">
                <a:latin typeface="Aharoni" pitchFamily="2" charset="-79"/>
                <a:cs typeface="Aharoni" pitchFamily="2" charset="-79"/>
              </a:rPr>
              <a:t>9</a:t>
            </a:fld>
            <a:endParaRPr lang="id-ID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0264" cy="1080135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5589696" y="0"/>
            <a:ext cx="1008112" cy="100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5193652" y="214307"/>
            <a:ext cx="18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11B64E-D4D1-4A04-9287-63FDFC17578F}" type="slidenum">
              <a:rPr lang="id-ID" sz="4400" smtClean="0">
                <a:solidFill>
                  <a:schemeClr val="bg1"/>
                </a:solidFill>
                <a:latin typeface="Algerian" pitchFamily="82" charset="0"/>
              </a:rPr>
              <a:pPr algn="ctr"/>
              <a:t>9</a:t>
            </a:fld>
            <a:endParaRPr lang="id-ID" sz="44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561</Words>
  <Application>Microsoft Office PowerPoint</Application>
  <PresentationFormat>Custom</PresentationFormat>
  <Paragraphs>123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SEJARAH PERKEMBANGAN KOMPUTER</vt:lpstr>
      <vt:lpstr>Alat Pengolah Data</vt:lpstr>
      <vt:lpstr>KERTAS</vt:lpstr>
      <vt:lpstr>Abacus</vt:lpstr>
      <vt:lpstr>Napier’s Bones</vt:lpstr>
      <vt:lpstr>Schickard Calculator</vt:lpstr>
      <vt:lpstr>Mesin Penghitung de Colmar (Mesin Penghitung Komersial)</vt:lpstr>
      <vt:lpstr>Babbage’s Analytical Engine</vt:lpstr>
      <vt:lpstr>Generasi Komputer</vt:lpstr>
      <vt:lpstr>GENERASI PERTAMA (1946 – 1959)</vt:lpstr>
      <vt:lpstr>PowerPoint Presentation</vt:lpstr>
      <vt:lpstr>PowerPoint Presentation</vt:lpstr>
      <vt:lpstr>PowerPoint Presentation</vt:lpstr>
      <vt:lpstr>Contoh</vt:lpstr>
      <vt:lpstr>Generasi Kedua (1959 – 1964)</vt:lpstr>
      <vt:lpstr>Karakteristik</vt:lpstr>
      <vt:lpstr>PowerPoint Presentation</vt:lpstr>
      <vt:lpstr>Generasi Ketiga (1964 – 1970)</vt:lpstr>
      <vt:lpstr>Karakteristik</vt:lpstr>
      <vt:lpstr>PowerPoint Presentation</vt:lpstr>
      <vt:lpstr>Contoh</vt:lpstr>
      <vt:lpstr>Generasi  Keempat (Sejak 1970)</vt:lpstr>
      <vt:lpstr>PowerPoint Presentation</vt:lpstr>
      <vt:lpstr>Generasi  Kelima</vt:lpstr>
      <vt:lpstr>PowerPoint Presentation</vt:lpstr>
      <vt:lpstr>FUTURE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Perkembangan Komputer</dc:title>
  <dc:creator>Rani Susanto</dc:creator>
  <cp:lastModifiedBy>ismail - [2010]</cp:lastModifiedBy>
  <cp:revision>24</cp:revision>
  <dcterms:created xsi:type="dcterms:W3CDTF">2016-09-26T05:38:20Z</dcterms:created>
  <dcterms:modified xsi:type="dcterms:W3CDTF">2021-09-19T23:34:03Z</dcterms:modified>
</cp:coreProperties>
</file>