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43A"/>
    <a:srgbClr val="37272E"/>
    <a:srgbClr val="008E8E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70" d="100"/>
          <a:sy n="70" d="100"/>
        </p:scale>
        <p:origin x="61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Ahmed Elnemr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997E-E1FE-4AAD-9AD1-C473DAE9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4EBD1-A4D4-447C-AFA9-90E967874F41}"/>
              </a:ext>
            </a:extLst>
          </p:cNvPr>
          <p:cNvSpPr txBox="1"/>
          <p:nvPr/>
        </p:nvSpPr>
        <p:spPr>
          <a:xfrm>
            <a:off x="989012" y="9906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7643A"/>
                </a:solidFill>
              </a:rPr>
              <a:t>&lt;div&gt;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A193E-2F7C-408E-8353-454EB7D6F812}"/>
              </a:ext>
            </a:extLst>
          </p:cNvPr>
          <p:cNvSpPr txBox="1"/>
          <p:nvPr/>
        </p:nvSpPr>
        <p:spPr>
          <a:xfrm>
            <a:off x="912812" y="4876800"/>
            <a:ext cx="2808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7643A"/>
                </a:solidFill>
              </a:rPr>
              <a:t>&lt;/div&gt;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98F37-2B37-4844-B7A3-FDA09B77B111}"/>
              </a:ext>
            </a:extLst>
          </p:cNvPr>
          <p:cNvSpPr txBox="1"/>
          <p:nvPr/>
        </p:nvSpPr>
        <p:spPr>
          <a:xfrm>
            <a:off x="2055812" y="2209800"/>
            <a:ext cx="967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E7643A"/>
                </a:solidFill>
              </a:rPr>
              <a:t>&lt;div&gt; </a:t>
            </a:r>
            <a:r>
              <a:rPr lang="en-US" sz="2800" dirty="0"/>
              <a:t>tag defines a division or a section in an HTML document.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E7643A"/>
                </a:solidFill>
              </a:rPr>
              <a:t>&lt;div&gt; </a:t>
            </a:r>
            <a:r>
              <a:rPr lang="en-US" sz="2800" dirty="0"/>
              <a:t>element is often used as a container for other HTML elements to style them with CSS or to perform certain tasks with JavaScript.</a:t>
            </a:r>
          </a:p>
        </p:txBody>
      </p:sp>
    </p:spTree>
    <p:extLst>
      <p:ext uri="{BB962C8B-B14F-4D97-AF65-F5344CB8AC3E}">
        <p14:creationId xmlns:p14="http://schemas.microsoft.com/office/powerpoint/2010/main" val="365552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E4EBD1-A4D4-447C-AFA9-90E967874F41}"/>
              </a:ext>
            </a:extLst>
          </p:cNvPr>
          <p:cNvSpPr txBox="1"/>
          <p:nvPr/>
        </p:nvSpPr>
        <p:spPr>
          <a:xfrm>
            <a:off x="989012" y="9906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7643A"/>
                </a:solidFill>
              </a:rPr>
              <a:t>&lt;span&gt;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A193E-2F7C-408E-8353-454EB7D6F812}"/>
              </a:ext>
            </a:extLst>
          </p:cNvPr>
          <p:cNvSpPr txBox="1"/>
          <p:nvPr/>
        </p:nvSpPr>
        <p:spPr>
          <a:xfrm>
            <a:off x="912812" y="48768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7643A"/>
                </a:solidFill>
              </a:rPr>
              <a:t>&lt;/span&gt;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98F37-2B37-4844-B7A3-FDA09B77B111}"/>
              </a:ext>
            </a:extLst>
          </p:cNvPr>
          <p:cNvSpPr txBox="1"/>
          <p:nvPr/>
        </p:nvSpPr>
        <p:spPr>
          <a:xfrm>
            <a:off x="2055812" y="2209800"/>
            <a:ext cx="967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E7643A"/>
                </a:solidFill>
              </a:rPr>
              <a:t>&lt;span&gt; </a:t>
            </a:r>
            <a:r>
              <a:rPr lang="en-US" sz="2800" dirty="0"/>
              <a:t>tag is used to group inline-elements in a document.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E7643A"/>
                </a:solidFill>
              </a:rPr>
              <a:t>&lt;span&gt; </a:t>
            </a:r>
            <a:r>
              <a:rPr lang="en-US" sz="2800" dirty="0"/>
              <a:t>tag provides a way to add a hook to a part of a text or a part of a document.</a:t>
            </a:r>
          </a:p>
        </p:txBody>
      </p:sp>
    </p:spTree>
    <p:extLst>
      <p:ext uri="{BB962C8B-B14F-4D97-AF65-F5344CB8AC3E}">
        <p14:creationId xmlns:p14="http://schemas.microsoft.com/office/powerpoint/2010/main" val="22948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HTML Describes the Structure of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5456E-A438-437D-844A-4A8BD457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51" y="831761"/>
            <a:ext cx="8621328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Closer Look at Tags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BEE58-4412-41D5-8B83-B7ADF340A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7" y="1600200"/>
            <a:ext cx="4919128" cy="3916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F21EB-25E8-48FB-A7BB-39668543E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652" y="1651368"/>
            <a:ext cx="5194349" cy="38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 Tell Us More About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ACF96-E147-46DB-ACEE-9DD56B03B94A}"/>
              </a:ext>
            </a:extLst>
          </p:cNvPr>
          <p:cNvSpPr/>
          <p:nvPr/>
        </p:nvSpPr>
        <p:spPr>
          <a:xfrm>
            <a:off x="1827212" y="1295400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Attributes provide additional information</a:t>
            </a:r>
          </a:p>
          <a:p>
            <a:r>
              <a:rPr lang="en-US" dirty="0"/>
              <a:t>about the contents of an element. They appear</a:t>
            </a:r>
          </a:p>
          <a:p>
            <a:r>
              <a:rPr lang="en-US" dirty="0"/>
              <a:t>on the opening tag of the element and are</a:t>
            </a:r>
          </a:p>
          <a:p>
            <a:r>
              <a:rPr lang="en-US" dirty="0"/>
              <a:t>made up of two parts: a </a:t>
            </a:r>
            <a:r>
              <a:rPr lang="en-US" dirty="0">
                <a:solidFill>
                  <a:srgbClr val="008E8E"/>
                </a:solidFill>
              </a:rPr>
              <a:t>name</a:t>
            </a:r>
            <a:r>
              <a:rPr lang="en-US" dirty="0"/>
              <a:t> and a </a:t>
            </a:r>
            <a:r>
              <a:rPr lang="en-US" dirty="0">
                <a:solidFill>
                  <a:srgbClr val="E7643A"/>
                </a:solidFill>
              </a:rPr>
              <a:t>value</a:t>
            </a:r>
            <a:r>
              <a:rPr lang="en-US" dirty="0"/>
              <a:t>,</a:t>
            </a:r>
          </a:p>
          <a:p>
            <a:r>
              <a:rPr lang="en-US" dirty="0"/>
              <a:t>separated by an equals sign.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FFE29-D44F-4D64-A2E6-0E6C6051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3234392"/>
            <a:ext cx="9372600" cy="29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1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Headings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1B97-AFD8-4600-B9CF-C086169D88E3}"/>
              </a:ext>
            </a:extLst>
          </p:cNvPr>
          <p:cNvSpPr/>
          <p:nvPr/>
        </p:nvSpPr>
        <p:spPr>
          <a:xfrm>
            <a:off x="1903412" y="1447800"/>
            <a:ext cx="2133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E7643A"/>
                </a:solidFill>
              </a:rPr>
              <a:t>&lt;h1&gt;</a:t>
            </a:r>
          </a:p>
          <a:p>
            <a:r>
              <a:rPr lang="en-US" sz="4400" dirty="0">
                <a:solidFill>
                  <a:srgbClr val="E7643A"/>
                </a:solidFill>
              </a:rPr>
              <a:t>&lt;h2&gt;</a:t>
            </a:r>
          </a:p>
          <a:p>
            <a:r>
              <a:rPr lang="en-US" sz="4400" dirty="0">
                <a:solidFill>
                  <a:srgbClr val="E7643A"/>
                </a:solidFill>
              </a:rPr>
              <a:t>&lt;h3&gt;</a:t>
            </a:r>
          </a:p>
          <a:p>
            <a:r>
              <a:rPr lang="en-US" sz="4400" dirty="0">
                <a:solidFill>
                  <a:srgbClr val="E7643A"/>
                </a:solidFill>
              </a:rPr>
              <a:t>&lt;h4&gt;</a:t>
            </a:r>
          </a:p>
          <a:p>
            <a:r>
              <a:rPr lang="en-US" sz="4400" dirty="0">
                <a:solidFill>
                  <a:srgbClr val="E7643A"/>
                </a:solidFill>
              </a:rPr>
              <a:t>&lt;h5&gt;</a:t>
            </a:r>
          </a:p>
          <a:p>
            <a:r>
              <a:rPr lang="en-US" sz="4400" dirty="0">
                <a:solidFill>
                  <a:srgbClr val="E7643A"/>
                </a:solidFill>
              </a:rPr>
              <a:t>&lt;h6&gt;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C31F7-2313-4D1C-BBBF-442D88F00FE4}"/>
              </a:ext>
            </a:extLst>
          </p:cNvPr>
          <p:cNvSpPr/>
          <p:nvPr/>
        </p:nvSpPr>
        <p:spPr>
          <a:xfrm>
            <a:off x="4265612" y="1817132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HTML has six "levels" of</a:t>
            </a:r>
          </a:p>
          <a:p>
            <a:r>
              <a:rPr lang="en-US" dirty="0"/>
              <a:t>headings:</a:t>
            </a:r>
          </a:p>
          <a:p>
            <a:r>
              <a:rPr lang="en-US" b="1" dirty="0"/>
              <a:t>&lt;h1&gt; </a:t>
            </a:r>
            <a:r>
              <a:rPr lang="en-US" dirty="0"/>
              <a:t>is used for main </a:t>
            </a:r>
            <a:r>
              <a:rPr lang="en-US" i="1" dirty="0"/>
              <a:t>headings</a:t>
            </a:r>
          </a:p>
          <a:p>
            <a:r>
              <a:rPr lang="en-US" b="1" dirty="0"/>
              <a:t>&lt;h2&gt; </a:t>
            </a:r>
            <a:r>
              <a:rPr lang="en-US" dirty="0"/>
              <a:t>is used for </a:t>
            </a:r>
            <a:r>
              <a:rPr lang="en-US" i="1" dirty="0"/>
              <a:t>subheadings</a:t>
            </a:r>
          </a:p>
          <a:p>
            <a:endParaRPr lang="en-US" i="1" dirty="0"/>
          </a:p>
          <a:p>
            <a:r>
              <a:rPr lang="en-US" dirty="0"/>
              <a:t>If there are further sections</a:t>
            </a:r>
          </a:p>
          <a:p>
            <a:r>
              <a:rPr lang="en-US" dirty="0"/>
              <a:t>under the subheadings then the</a:t>
            </a:r>
          </a:p>
          <a:p>
            <a:r>
              <a:rPr lang="en-US" b="1" dirty="0"/>
              <a:t>&lt;h3&gt; </a:t>
            </a:r>
            <a:r>
              <a:rPr lang="en-US" dirty="0"/>
              <a:t>element is used, and so</a:t>
            </a:r>
          </a:p>
          <a:p>
            <a:r>
              <a:rPr lang="en-US" dirty="0"/>
              <a:t>on...</a:t>
            </a:r>
          </a:p>
        </p:txBody>
      </p:sp>
    </p:spTree>
    <p:extLst>
      <p:ext uri="{BB962C8B-B14F-4D97-AF65-F5344CB8AC3E}">
        <p14:creationId xmlns:p14="http://schemas.microsoft.com/office/powerpoint/2010/main" val="12202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Paragraph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1B97-AFD8-4600-B9CF-C086169D88E3}"/>
              </a:ext>
            </a:extLst>
          </p:cNvPr>
          <p:cNvSpPr/>
          <p:nvPr/>
        </p:nvSpPr>
        <p:spPr>
          <a:xfrm>
            <a:off x="1979612" y="2342431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&lt;p&gt;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C31F7-2313-4D1C-BBBF-442D88F00FE4}"/>
              </a:ext>
            </a:extLst>
          </p:cNvPr>
          <p:cNvSpPr/>
          <p:nvPr/>
        </p:nvSpPr>
        <p:spPr>
          <a:xfrm>
            <a:off x="6475412" y="2597239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enclosing words in the tags </a:t>
            </a:r>
            <a:r>
              <a:rPr lang="en-US" b="1" dirty="0"/>
              <a:t>and </a:t>
            </a:r>
            <a:r>
              <a:rPr lang="en-US" dirty="0"/>
              <a:t>we can make characters appear </a:t>
            </a:r>
            <a:r>
              <a:rPr lang="en-US" b="1" dirty="0"/>
              <a:t>bold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D719C-E40D-4EFF-A159-67351788A4CB}"/>
              </a:ext>
            </a:extLst>
          </p:cNvPr>
          <p:cNvSpPr/>
          <p:nvPr/>
        </p:nvSpPr>
        <p:spPr>
          <a:xfrm>
            <a:off x="7923212" y="1627794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E7643A"/>
                </a:solidFill>
              </a:rPr>
              <a:t>&lt;b&gt;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528A8-9793-4298-B5C4-32A249F9B926}"/>
              </a:ext>
            </a:extLst>
          </p:cNvPr>
          <p:cNvSpPr/>
          <p:nvPr/>
        </p:nvSpPr>
        <p:spPr>
          <a:xfrm>
            <a:off x="1103312" y="3319389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create a paragraph, surround</a:t>
            </a:r>
          </a:p>
          <a:p>
            <a:r>
              <a:rPr lang="en-US" sz="2800" dirty="0"/>
              <a:t>the words that make up the</a:t>
            </a:r>
          </a:p>
          <a:p>
            <a:r>
              <a:rPr lang="en-US" sz="2800" dirty="0"/>
              <a:t>paragraph with an opening &lt;p&gt;</a:t>
            </a:r>
          </a:p>
          <a:p>
            <a:r>
              <a:rPr lang="en-US" sz="2800" dirty="0"/>
              <a:t>tag and closing &lt;/p&gt; tag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6B835-374E-448A-B21B-92475644AEDA}"/>
              </a:ext>
            </a:extLst>
          </p:cNvPr>
          <p:cNvSpPr/>
          <p:nvPr/>
        </p:nvSpPr>
        <p:spPr>
          <a:xfrm>
            <a:off x="6475412" y="5117026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enclosing words in the tags </a:t>
            </a:r>
            <a:r>
              <a:rPr lang="en-US" i="1" dirty="0"/>
              <a:t>and </a:t>
            </a:r>
            <a:r>
              <a:rPr lang="en-US" dirty="0"/>
              <a:t>we can make characters appear </a:t>
            </a:r>
            <a:r>
              <a:rPr lang="en-US" i="1" dirty="0"/>
              <a:t>italic</a:t>
            </a:r>
            <a:r>
              <a:rPr lang="en-US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54BBEE-0E2D-4166-AB77-CC6FFE65EAE7}"/>
              </a:ext>
            </a:extLst>
          </p:cNvPr>
          <p:cNvSpPr/>
          <p:nvPr/>
        </p:nvSpPr>
        <p:spPr>
          <a:xfrm>
            <a:off x="7923212" y="4147581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solidFill>
                  <a:srgbClr val="E7643A"/>
                </a:solidFill>
              </a:rPr>
              <a:t>&lt;</a:t>
            </a:r>
            <a:r>
              <a:rPr lang="en-US" sz="4800" dirty="0" err="1">
                <a:solidFill>
                  <a:srgbClr val="E7643A"/>
                </a:solidFill>
              </a:rPr>
              <a:t>i</a:t>
            </a:r>
            <a:r>
              <a:rPr lang="en-US" sz="4800" dirty="0">
                <a:solidFill>
                  <a:srgbClr val="E7643A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6549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1B97-AFD8-4600-B9CF-C086169D88E3}"/>
              </a:ext>
            </a:extLst>
          </p:cNvPr>
          <p:cNvSpPr/>
          <p:nvPr/>
        </p:nvSpPr>
        <p:spPr>
          <a:xfrm>
            <a:off x="2102560" y="2002355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&lt;</a:t>
            </a:r>
            <a:r>
              <a:rPr lang="en-US" sz="5400" dirty="0" err="1">
                <a:solidFill>
                  <a:srgbClr val="E7643A"/>
                </a:solidFill>
              </a:rPr>
              <a:t>br</a:t>
            </a:r>
            <a:r>
              <a:rPr lang="en-US" sz="5400" dirty="0">
                <a:solidFill>
                  <a:srgbClr val="E7643A"/>
                </a:solidFill>
              </a:rPr>
              <a:t> 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C31F7-2313-4D1C-BBBF-442D88F00FE4}"/>
              </a:ext>
            </a:extLst>
          </p:cNvPr>
          <p:cNvSpPr/>
          <p:nvPr/>
        </p:nvSpPr>
        <p:spPr>
          <a:xfrm>
            <a:off x="6551612" y="2971800"/>
            <a:ext cx="419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create a break between</a:t>
            </a:r>
          </a:p>
          <a:p>
            <a:r>
              <a:rPr lang="en-US" dirty="0"/>
              <a:t>themes — such as a change of</a:t>
            </a:r>
          </a:p>
          <a:p>
            <a:r>
              <a:rPr lang="en-US" dirty="0"/>
              <a:t>topic in a book or a new scene</a:t>
            </a:r>
          </a:p>
          <a:p>
            <a:r>
              <a:rPr lang="en-US" dirty="0"/>
              <a:t>in a play — you can add a</a:t>
            </a:r>
          </a:p>
          <a:p>
            <a:r>
              <a:rPr lang="en-US" dirty="0"/>
              <a:t>horizontal rule between sections</a:t>
            </a:r>
          </a:p>
          <a:p>
            <a:r>
              <a:rPr lang="en-US" dirty="0"/>
              <a:t>using the &lt;</a:t>
            </a:r>
            <a:r>
              <a:rPr lang="en-US" dirty="0" err="1"/>
              <a:t>hr</a:t>
            </a:r>
            <a:r>
              <a:rPr lang="en-US" dirty="0"/>
              <a:t> /&gt; tag.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D719C-E40D-4EFF-A159-67351788A4CB}"/>
              </a:ext>
            </a:extLst>
          </p:cNvPr>
          <p:cNvSpPr/>
          <p:nvPr/>
        </p:nvSpPr>
        <p:spPr>
          <a:xfrm>
            <a:off x="7999412" y="2002355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E7643A"/>
                </a:solidFill>
              </a:rPr>
              <a:t>&lt;</a:t>
            </a:r>
            <a:r>
              <a:rPr lang="en-US" sz="4800" dirty="0" err="1">
                <a:solidFill>
                  <a:srgbClr val="E7643A"/>
                </a:solidFill>
              </a:rPr>
              <a:t>hr</a:t>
            </a:r>
            <a:r>
              <a:rPr lang="en-US" sz="4800" dirty="0">
                <a:solidFill>
                  <a:srgbClr val="E7643A"/>
                </a:solidFill>
              </a:rPr>
              <a:t> /&gt;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528A8-9793-4298-B5C4-32A249F9B926}"/>
              </a:ext>
            </a:extLst>
          </p:cNvPr>
          <p:cNvSpPr/>
          <p:nvPr/>
        </p:nvSpPr>
        <p:spPr>
          <a:xfrm>
            <a:off x="1226260" y="2979313"/>
            <a:ext cx="487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 you have already seen, the</a:t>
            </a:r>
          </a:p>
          <a:p>
            <a:r>
              <a:rPr lang="en-US" sz="2800" dirty="0"/>
              <a:t>browser will automatically show</a:t>
            </a:r>
          </a:p>
          <a:p>
            <a:r>
              <a:rPr lang="en-US" sz="2800" dirty="0"/>
              <a:t>each new paragraph or heading</a:t>
            </a:r>
          </a:p>
          <a:p>
            <a:r>
              <a:rPr lang="en-US" sz="2800" dirty="0"/>
              <a:t>on a new line. But if you wanted</a:t>
            </a:r>
          </a:p>
          <a:p>
            <a:r>
              <a:rPr lang="en-US" sz="2800" dirty="0"/>
              <a:t>to add a line break inside the</a:t>
            </a:r>
          </a:p>
          <a:p>
            <a:r>
              <a:rPr lang="en-US" sz="2800" dirty="0"/>
              <a:t>middle of a paragraph you can</a:t>
            </a:r>
          </a:p>
          <a:p>
            <a:r>
              <a:rPr lang="en-US" sz="2800" dirty="0"/>
              <a:t>use the line break tag &lt;</a:t>
            </a:r>
            <a:r>
              <a:rPr lang="en-US" sz="2800" dirty="0" err="1"/>
              <a:t>br</a:t>
            </a:r>
            <a:r>
              <a:rPr lang="en-US" sz="2800" dirty="0"/>
              <a:t> /&gt;.</a:t>
            </a:r>
          </a:p>
        </p:txBody>
      </p:sp>
    </p:spTree>
    <p:extLst>
      <p:ext uri="{BB962C8B-B14F-4D97-AF65-F5344CB8AC3E}">
        <p14:creationId xmlns:p14="http://schemas.microsoft.com/office/powerpoint/2010/main" val="295713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1B97-AFD8-4600-B9CF-C086169D88E3}"/>
              </a:ext>
            </a:extLst>
          </p:cNvPr>
          <p:cNvSpPr/>
          <p:nvPr/>
        </p:nvSpPr>
        <p:spPr>
          <a:xfrm>
            <a:off x="1218883" y="1079025"/>
            <a:ext cx="400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Ordered lists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528A8-9793-4298-B5C4-32A249F9B926}"/>
              </a:ext>
            </a:extLst>
          </p:cNvPr>
          <p:cNvSpPr/>
          <p:nvPr/>
        </p:nvSpPr>
        <p:spPr>
          <a:xfrm>
            <a:off x="1218883" y="2110025"/>
            <a:ext cx="487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are lists where each item in the list is</a:t>
            </a:r>
          </a:p>
          <a:p>
            <a:r>
              <a:rPr lang="en-US" sz="2800" dirty="0"/>
              <a:t>numbered. For example, the list might be a set of steps for</a:t>
            </a:r>
          </a:p>
          <a:p>
            <a:r>
              <a:rPr lang="en-US" sz="2800" dirty="0"/>
              <a:t>a recipe that must be performed in order, or a legal contract</a:t>
            </a:r>
          </a:p>
          <a:p>
            <a:r>
              <a:rPr lang="en-US" sz="2800" dirty="0"/>
              <a:t>where each point needs to be identified by a section</a:t>
            </a:r>
          </a:p>
          <a:p>
            <a:r>
              <a:rPr lang="en-US" sz="2800" dirty="0"/>
              <a:t>number.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F585D-8ADF-434A-9A73-4986D318B02E}"/>
              </a:ext>
            </a:extLst>
          </p:cNvPr>
          <p:cNvSpPr/>
          <p:nvPr/>
        </p:nvSpPr>
        <p:spPr>
          <a:xfrm>
            <a:off x="6702584" y="1079025"/>
            <a:ext cx="4649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Unordered lists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82B95-AC7C-40BA-AF3C-9FAC70E7015E}"/>
              </a:ext>
            </a:extLst>
          </p:cNvPr>
          <p:cNvSpPr/>
          <p:nvPr/>
        </p:nvSpPr>
        <p:spPr>
          <a:xfrm>
            <a:off x="6702584" y="2110025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are lists that begin with a bullet point</a:t>
            </a:r>
          </a:p>
          <a:p>
            <a:r>
              <a:rPr lang="en-US" sz="2800" dirty="0"/>
              <a:t>(rather than characters that indicate order).</a:t>
            </a:r>
          </a:p>
        </p:txBody>
      </p:sp>
    </p:spTree>
    <p:extLst>
      <p:ext uri="{BB962C8B-B14F-4D97-AF65-F5344CB8AC3E}">
        <p14:creationId xmlns:p14="http://schemas.microsoft.com/office/powerpoint/2010/main" val="24348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1B97-AFD8-4600-B9CF-C086169D88E3}"/>
              </a:ext>
            </a:extLst>
          </p:cNvPr>
          <p:cNvSpPr/>
          <p:nvPr/>
        </p:nvSpPr>
        <p:spPr>
          <a:xfrm>
            <a:off x="2445531" y="1095732"/>
            <a:ext cx="400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&lt;</a:t>
            </a:r>
            <a:r>
              <a:rPr lang="en-US" sz="5400" dirty="0" err="1">
                <a:solidFill>
                  <a:srgbClr val="E7643A"/>
                </a:solidFill>
              </a:rPr>
              <a:t>ol</a:t>
            </a:r>
            <a:r>
              <a:rPr lang="en-US" sz="5400" dirty="0">
                <a:solidFill>
                  <a:srgbClr val="E7643A"/>
                </a:solidFill>
              </a:rPr>
              <a:t>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528A8-9793-4298-B5C4-32A249F9B926}"/>
              </a:ext>
            </a:extLst>
          </p:cNvPr>
          <p:cNvSpPr/>
          <p:nvPr/>
        </p:nvSpPr>
        <p:spPr>
          <a:xfrm>
            <a:off x="1218883" y="2110025"/>
            <a:ext cx="487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ordered list is created with</a:t>
            </a:r>
          </a:p>
          <a:p>
            <a:r>
              <a:rPr lang="en-US" sz="2800" dirty="0"/>
              <a:t>the &lt;</a:t>
            </a:r>
            <a:r>
              <a:rPr lang="en-US" sz="2800" dirty="0" err="1"/>
              <a:t>ol</a:t>
            </a:r>
            <a:r>
              <a:rPr lang="en-US" sz="2800" dirty="0"/>
              <a:t>&gt; element.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F585D-8ADF-434A-9A73-4986D318B02E}"/>
              </a:ext>
            </a:extLst>
          </p:cNvPr>
          <p:cNvSpPr/>
          <p:nvPr/>
        </p:nvSpPr>
        <p:spPr>
          <a:xfrm>
            <a:off x="7923212" y="1095732"/>
            <a:ext cx="4649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&lt;</a:t>
            </a:r>
            <a:r>
              <a:rPr lang="en-US" sz="5400" dirty="0" err="1">
                <a:solidFill>
                  <a:srgbClr val="E7643A"/>
                </a:solidFill>
              </a:rPr>
              <a:t>ul</a:t>
            </a:r>
            <a:r>
              <a:rPr lang="en-US" sz="5400" dirty="0">
                <a:solidFill>
                  <a:srgbClr val="E7643A"/>
                </a:solidFill>
              </a:rPr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82B95-AC7C-40BA-AF3C-9FAC70E7015E}"/>
              </a:ext>
            </a:extLst>
          </p:cNvPr>
          <p:cNvSpPr/>
          <p:nvPr/>
        </p:nvSpPr>
        <p:spPr>
          <a:xfrm>
            <a:off x="6702584" y="2110025"/>
            <a:ext cx="487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unordered list is created</a:t>
            </a:r>
          </a:p>
          <a:p>
            <a:r>
              <a:rPr lang="en-US" dirty="0"/>
              <a:t>with the &lt;</a:t>
            </a:r>
            <a:r>
              <a:rPr lang="en-US" dirty="0" err="1"/>
              <a:t>ul</a:t>
            </a:r>
            <a:r>
              <a:rPr lang="en-US" dirty="0"/>
              <a:t>&gt; element.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FDA4E9-BB4E-41FA-9B66-20DDA3AB4B65}"/>
              </a:ext>
            </a:extLst>
          </p:cNvPr>
          <p:cNvSpPr/>
          <p:nvPr/>
        </p:nvSpPr>
        <p:spPr>
          <a:xfrm>
            <a:off x="5803457" y="3390215"/>
            <a:ext cx="11913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&lt;li&gt;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069762-E1EB-461E-BAD7-177752B17D29}"/>
              </a:ext>
            </a:extLst>
          </p:cNvPr>
          <p:cNvSpPr/>
          <p:nvPr/>
        </p:nvSpPr>
        <p:spPr>
          <a:xfrm>
            <a:off x="4445781" y="419896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Each item in the list is placed</a:t>
            </a:r>
          </a:p>
          <a:p>
            <a:r>
              <a:rPr lang="en-US" dirty="0"/>
              <a:t>between an opening &lt;li&gt; tag</a:t>
            </a:r>
          </a:p>
          <a:p>
            <a:r>
              <a:rPr lang="en-US" dirty="0"/>
              <a:t>and a closing &lt;/li&gt; tag. (The li</a:t>
            </a:r>
          </a:p>
          <a:p>
            <a:r>
              <a:rPr lang="en-US" dirty="0"/>
              <a:t>stands for list item.)</a:t>
            </a:r>
          </a:p>
        </p:txBody>
      </p:sp>
    </p:spTree>
    <p:extLst>
      <p:ext uri="{BB962C8B-B14F-4D97-AF65-F5344CB8AC3E}">
        <p14:creationId xmlns:p14="http://schemas.microsoft.com/office/powerpoint/2010/main" val="25101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4873beb7-5857-4685-be1f-d57550cc96cc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186</TotalTime>
  <Words>512</Words>
  <Application>Microsoft Office PowerPoint</Application>
  <PresentationFormat>Custom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Session 1</vt:lpstr>
      <vt:lpstr>HTML Describes the Structure of Pages</vt:lpstr>
      <vt:lpstr>A Closer Look at Tags</vt:lpstr>
      <vt:lpstr>Attributes Tell Us More About Elements</vt:lpstr>
      <vt:lpstr>Headings</vt:lpstr>
      <vt:lpstr>Paragraph</vt:lpstr>
      <vt:lpstr>Format</vt:lpstr>
      <vt:lpstr>Lists</vt:lpstr>
      <vt:lpstr>Lists</vt:lpstr>
      <vt:lpstr>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Ahmed Elnemr</dc:creator>
  <cp:lastModifiedBy>Ahmed Elnemr</cp:lastModifiedBy>
  <cp:revision>12</cp:revision>
  <dcterms:created xsi:type="dcterms:W3CDTF">2017-07-30T13:13:14Z</dcterms:created>
  <dcterms:modified xsi:type="dcterms:W3CDTF">2018-09-07T07:56:51Z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