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60" r:id="rId5"/>
    <p:sldId id="262" r:id="rId6"/>
    <p:sldId id="259"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jo Jacob" initials="GJ" lastIdx="4" clrIdx="0">
    <p:extLst>
      <p:ext uri="{19B8F6BF-5375-455C-9EA6-DF929625EA0E}">
        <p15:presenceInfo xmlns:p15="http://schemas.microsoft.com/office/powerpoint/2012/main" userId="S::gijo.j@nutripharm-me.com::bd52f2f5-a020-4452-a570-45cb955554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15T17:47:49.401" idx="1">
    <p:pos x="10" y="10"/>
    <p:text>Banners/ Videos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9-15T17:48:25.177" idx="2">
    <p:pos x="10" y="10"/>
    <p:text>Need a proper layout</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9-15T17:48:45.909" idx="3">
    <p:pos x="10" y="10"/>
    <p:text>Clicking on each channel should take to our display pictures in each channel</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9-15T17:49:17.642" idx="4">
    <p:pos x="10" y="10"/>
    <p:text>Selective on brands- Categry wise - Rochelle to classify the brands</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0DEB-D32E-46A9-9A28-A3E91C60A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4C88F76C-E42F-434E-8FD2-9938EAACEF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CDF3DAC0-1092-488D-8C1F-39B54E7961F0}"/>
              </a:ext>
            </a:extLst>
          </p:cNvPr>
          <p:cNvSpPr>
            <a:spLocks noGrp="1"/>
          </p:cNvSpPr>
          <p:nvPr>
            <p:ph type="dt" sz="half" idx="10"/>
          </p:nvPr>
        </p:nvSpPr>
        <p:spPr/>
        <p:txBody>
          <a:bodyPr/>
          <a:lstStyle/>
          <a:p>
            <a:fld id="{8B448ED6-E26B-401D-A80C-95ED876DDED1}" type="datetimeFigureOut">
              <a:rPr lang="en-AE" smtClean="0"/>
              <a:t>15/09/2023</a:t>
            </a:fld>
            <a:endParaRPr lang="en-AE"/>
          </a:p>
        </p:txBody>
      </p:sp>
      <p:sp>
        <p:nvSpPr>
          <p:cNvPr id="5" name="Footer Placeholder 4">
            <a:extLst>
              <a:ext uri="{FF2B5EF4-FFF2-40B4-BE49-F238E27FC236}">
                <a16:creationId xmlns:a16="http://schemas.microsoft.com/office/drawing/2014/main" id="{951CE362-4A1F-48B6-B8C6-C06630DEB6F9}"/>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E64BDF5-6D39-458E-B29B-7409D3539C04}"/>
              </a:ext>
            </a:extLst>
          </p:cNvPr>
          <p:cNvSpPr>
            <a:spLocks noGrp="1"/>
          </p:cNvSpPr>
          <p:nvPr>
            <p:ph type="sldNum" sz="quarter" idx="12"/>
          </p:nvPr>
        </p:nvSpPr>
        <p:spPr/>
        <p:txBody>
          <a:bodyPr/>
          <a:lstStyle/>
          <a:p>
            <a:fld id="{A17662DF-8527-4DAF-A000-F4002CE67858}" type="slidenum">
              <a:rPr lang="en-AE" smtClean="0"/>
              <a:t>‹#›</a:t>
            </a:fld>
            <a:endParaRPr lang="en-AE"/>
          </a:p>
        </p:txBody>
      </p:sp>
    </p:spTree>
    <p:extLst>
      <p:ext uri="{BB962C8B-B14F-4D97-AF65-F5344CB8AC3E}">
        <p14:creationId xmlns:p14="http://schemas.microsoft.com/office/powerpoint/2010/main" val="2897704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71DF4-DAFF-4BEF-8735-5B5B43892109}"/>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C5CAEFDD-3047-47B9-9BA5-7CAB3F0659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8C1B40F8-6F3F-409E-9FC7-6ACDB5791709}"/>
              </a:ext>
            </a:extLst>
          </p:cNvPr>
          <p:cNvSpPr>
            <a:spLocks noGrp="1"/>
          </p:cNvSpPr>
          <p:nvPr>
            <p:ph type="dt" sz="half" idx="10"/>
          </p:nvPr>
        </p:nvSpPr>
        <p:spPr/>
        <p:txBody>
          <a:bodyPr/>
          <a:lstStyle/>
          <a:p>
            <a:fld id="{8B448ED6-E26B-401D-A80C-95ED876DDED1}" type="datetimeFigureOut">
              <a:rPr lang="en-AE" smtClean="0"/>
              <a:t>15/09/2023</a:t>
            </a:fld>
            <a:endParaRPr lang="en-AE"/>
          </a:p>
        </p:txBody>
      </p:sp>
      <p:sp>
        <p:nvSpPr>
          <p:cNvPr id="5" name="Footer Placeholder 4">
            <a:extLst>
              <a:ext uri="{FF2B5EF4-FFF2-40B4-BE49-F238E27FC236}">
                <a16:creationId xmlns:a16="http://schemas.microsoft.com/office/drawing/2014/main" id="{137B4AE7-EF20-45A2-B224-52A9A29A5F6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9200865-B5BD-4FFF-843A-137C478393D4}"/>
              </a:ext>
            </a:extLst>
          </p:cNvPr>
          <p:cNvSpPr>
            <a:spLocks noGrp="1"/>
          </p:cNvSpPr>
          <p:nvPr>
            <p:ph type="sldNum" sz="quarter" idx="12"/>
          </p:nvPr>
        </p:nvSpPr>
        <p:spPr/>
        <p:txBody>
          <a:bodyPr/>
          <a:lstStyle/>
          <a:p>
            <a:fld id="{A17662DF-8527-4DAF-A000-F4002CE67858}" type="slidenum">
              <a:rPr lang="en-AE" smtClean="0"/>
              <a:t>‹#›</a:t>
            </a:fld>
            <a:endParaRPr lang="en-AE"/>
          </a:p>
        </p:txBody>
      </p:sp>
    </p:spTree>
    <p:extLst>
      <p:ext uri="{BB962C8B-B14F-4D97-AF65-F5344CB8AC3E}">
        <p14:creationId xmlns:p14="http://schemas.microsoft.com/office/powerpoint/2010/main" val="415921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1578F-E7BA-48F3-B349-273BE37637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E20916C-5098-4190-9B7F-797FA9B40C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7FF251A-E822-4D55-8302-610ABD923277}"/>
              </a:ext>
            </a:extLst>
          </p:cNvPr>
          <p:cNvSpPr>
            <a:spLocks noGrp="1"/>
          </p:cNvSpPr>
          <p:nvPr>
            <p:ph type="dt" sz="half" idx="10"/>
          </p:nvPr>
        </p:nvSpPr>
        <p:spPr/>
        <p:txBody>
          <a:bodyPr/>
          <a:lstStyle/>
          <a:p>
            <a:fld id="{8B448ED6-E26B-401D-A80C-95ED876DDED1}" type="datetimeFigureOut">
              <a:rPr lang="en-AE" smtClean="0"/>
              <a:t>15/09/2023</a:t>
            </a:fld>
            <a:endParaRPr lang="en-AE"/>
          </a:p>
        </p:txBody>
      </p:sp>
      <p:sp>
        <p:nvSpPr>
          <p:cNvPr id="5" name="Footer Placeholder 4">
            <a:extLst>
              <a:ext uri="{FF2B5EF4-FFF2-40B4-BE49-F238E27FC236}">
                <a16:creationId xmlns:a16="http://schemas.microsoft.com/office/drawing/2014/main" id="{03D6082F-725A-4098-9031-DE43D2948031}"/>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E2BE020-0170-458C-A030-1AA3ECBB0513}"/>
              </a:ext>
            </a:extLst>
          </p:cNvPr>
          <p:cNvSpPr>
            <a:spLocks noGrp="1"/>
          </p:cNvSpPr>
          <p:nvPr>
            <p:ph type="sldNum" sz="quarter" idx="12"/>
          </p:nvPr>
        </p:nvSpPr>
        <p:spPr/>
        <p:txBody>
          <a:bodyPr/>
          <a:lstStyle/>
          <a:p>
            <a:fld id="{A17662DF-8527-4DAF-A000-F4002CE67858}" type="slidenum">
              <a:rPr lang="en-AE" smtClean="0"/>
              <a:t>‹#›</a:t>
            </a:fld>
            <a:endParaRPr lang="en-AE"/>
          </a:p>
        </p:txBody>
      </p:sp>
    </p:spTree>
    <p:extLst>
      <p:ext uri="{BB962C8B-B14F-4D97-AF65-F5344CB8AC3E}">
        <p14:creationId xmlns:p14="http://schemas.microsoft.com/office/powerpoint/2010/main" val="407281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D7BD-683B-4C75-9CE8-16A84133E99F}"/>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56C8E2D0-B01F-4846-A935-076EA10DA1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C5C99D94-6D05-4664-A222-38DAA529F194}"/>
              </a:ext>
            </a:extLst>
          </p:cNvPr>
          <p:cNvSpPr>
            <a:spLocks noGrp="1"/>
          </p:cNvSpPr>
          <p:nvPr>
            <p:ph type="dt" sz="half" idx="10"/>
          </p:nvPr>
        </p:nvSpPr>
        <p:spPr/>
        <p:txBody>
          <a:bodyPr/>
          <a:lstStyle/>
          <a:p>
            <a:fld id="{8B448ED6-E26B-401D-A80C-95ED876DDED1}" type="datetimeFigureOut">
              <a:rPr lang="en-AE" smtClean="0"/>
              <a:t>15/09/2023</a:t>
            </a:fld>
            <a:endParaRPr lang="en-AE"/>
          </a:p>
        </p:txBody>
      </p:sp>
      <p:sp>
        <p:nvSpPr>
          <p:cNvPr id="5" name="Footer Placeholder 4">
            <a:extLst>
              <a:ext uri="{FF2B5EF4-FFF2-40B4-BE49-F238E27FC236}">
                <a16:creationId xmlns:a16="http://schemas.microsoft.com/office/drawing/2014/main" id="{46F0D6C8-3A62-4A55-A7C7-8611EEE6BB6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273DCF1-CB45-451C-A207-1AED5229639F}"/>
              </a:ext>
            </a:extLst>
          </p:cNvPr>
          <p:cNvSpPr>
            <a:spLocks noGrp="1"/>
          </p:cNvSpPr>
          <p:nvPr>
            <p:ph type="sldNum" sz="quarter" idx="12"/>
          </p:nvPr>
        </p:nvSpPr>
        <p:spPr/>
        <p:txBody>
          <a:bodyPr/>
          <a:lstStyle/>
          <a:p>
            <a:fld id="{A17662DF-8527-4DAF-A000-F4002CE67858}" type="slidenum">
              <a:rPr lang="en-AE" smtClean="0"/>
              <a:t>‹#›</a:t>
            </a:fld>
            <a:endParaRPr lang="en-AE"/>
          </a:p>
        </p:txBody>
      </p:sp>
    </p:spTree>
    <p:extLst>
      <p:ext uri="{BB962C8B-B14F-4D97-AF65-F5344CB8AC3E}">
        <p14:creationId xmlns:p14="http://schemas.microsoft.com/office/powerpoint/2010/main" val="360147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99C1-B6F0-4954-BA12-93DF219CEB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A397783C-734A-498D-86C1-E06163F7A3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861E40-6153-4E80-ABF9-D012F2BAD9A6}"/>
              </a:ext>
            </a:extLst>
          </p:cNvPr>
          <p:cNvSpPr>
            <a:spLocks noGrp="1"/>
          </p:cNvSpPr>
          <p:nvPr>
            <p:ph type="dt" sz="half" idx="10"/>
          </p:nvPr>
        </p:nvSpPr>
        <p:spPr/>
        <p:txBody>
          <a:bodyPr/>
          <a:lstStyle/>
          <a:p>
            <a:fld id="{8B448ED6-E26B-401D-A80C-95ED876DDED1}" type="datetimeFigureOut">
              <a:rPr lang="en-AE" smtClean="0"/>
              <a:t>15/09/2023</a:t>
            </a:fld>
            <a:endParaRPr lang="en-AE"/>
          </a:p>
        </p:txBody>
      </p:sp>
      <p:sp>
        <p:nvSpPr>
          <p:cNvPr id="5" name="Footer Placeholder 4">
            <a:extLst>
              <a:ext uri="{FF2B5EF4-FFF2-40B4-BE49-F238E27FC236}">
                <a16:creationId xmlns:a16="http://schemas.microsoft.com/office/drawing/2014/main" id="{1D0B7715-91F9-40C6-B63F-D1FD498C306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205239B-FBD8-431E-9E88-CE36370BCE92}"/>
              </a:ext>
            </a:extLst>
          </p:cNvPr>
          <p:cNvSpPr>
            <a:spLocks noGrp="1"/>
          </p:cNvSpPr>
          <p:nvPr>
            <p:ph type="sldNum" sz="quarter" idx="12"/>
          </p:nvPr>
        </p:nvSpPr>
        <p:spPr/>
        <p:txBody>
          <a:bodyPr/>
          <a:lstStyle/>
          <a:p>
            <a:fld id="{A17662DF-8527-4DAF-A000-F4002CE67858}" type="slidenum">
              <a:rPr lang="en-AE" smtClean="0"/>
              <a:t>‹#›</a:t>
            </a:fld>
            <a:endParaRPr lang="en-AE"/>
          </a:p>
        </p:txBody>
      </p:sp>
    </p:spTree>
    <p:extLst>
      <p:ext uri="{BB962C8B-B14F-4D97-AF65-F5344CB8AC3E}">
        <p14:creationId xmlns:p14="http://schemas.microsoft.com/office/powerpoint/2010/main" val="138805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A32F-7CA7-41DB-9679-0AFE03B11EEA}"/>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39A70E32-C882-47A2-9998-2B3E658737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B605C112-A018-46F4-A6AC-A36025AD5C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CD70756D-3594-41FB-8E94-4A75C96C524C}"/>
              </a:ext>
            </a:extLst>
          </p:cNvPr>
          <p:cNvSpPr>
            <a:spLocks noGrp="1"/>
          </p:cNvSpPr>
          <p:nvPr>
            <p:ph type="dt" sz="half" idx="10"/>
          </p:nvPr>
        </p:nvSpPr>
        <p:spPr/>
        <p:txBody>
          <a:bodyPr/>
          <a:lstStyle/>
          <a:p>
            <a:fld id="{8B448ED6-E26B-401D-A80C-95ED876DDED1}" type="datetimeFigureOut">
              <a:rPr lang="en-AE" smtClean="0"/>
              <a:t>15/09/2023</a:t>
            </a:fld>
            <a:endParaRPr lang="en-AE"/>
          </a:p>
        </p:txBody>
      </p:sp>
      <p:sp>
        <p:nvSpPr>
          <p:cNvPr id="6" name="Footer Placeholder 5">
            <a:extLst>
              <a:ext uri="{FF2B5EF4-FFF2-40B4-BE49-F238E27FC236}">
                <a16:creationId xmlns:a16="http://schemas.microsoft.com/office/drawing/2014/main" id="{96695296-9ECA-4F6D-8F23-5037A0CD8E92}"/>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9C75D58C-21E2-44F9-A149-11253DBBA29F}"/>
              </a:ext>
            </a:extLst>
          </p:cNvPr>
          <p:cNvSpPr>
            <a:spLocks noGrp="1"/>
          </p:cNvSpPr>
          <p:nvPr>
            <p:ph type="sldNum" sz="quarter" idx="12"/>
          </p:nvPr>
        </p:nvSpPr>
        <p:spPr/>
        <p:txBody>
          <a:bodyPr/>
          <a:lstStyle/>
          <a:p>
            <a:fld id="{A17662DF-8527-4DAF-A000-F4002CE67858}" type="slidenum">
              <a:rPr lang="en-AE" smtClean="0"/>
              <a:t>‹#›</a:t>
            </a:fld>
            <a:endParaRPr lang="en-AE"/>
          </a:p>
        </p:txBody>
      </p:sp>
    </p:spTree>
    <p:extLst>
      <p:ext uri="{BB962C8B-B14F-4D97-AF65-F5344CB8AC3E}">
        <p14:creationId xmlns:p14="http://schemas.microsoft.com/office/powerpoint/2010/main" val="236301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8FEF-AFF1-4BB8-B020-D8367127080D}"/>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FE75862E-A9C6-4104-A94C-ABEC0C41C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33FE23-914D-408C-A9B5-83E7DBA05F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495507D3-BCE6-4248-AC1D-2A6AEEE47C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8B64C7-0A09-4C4D-BD17-60C21AE722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F53C95D7-9334-4A7F-8A29-1737021E8324}"/>
              </a:ext>
            </a:extLst>
          </p:cNvPr>
          <p:cNvSpPr>
            <a:spLocks noGrp="1"/>
          </p:cNvSpPr>
          <p:nvPr>
            <p:ph type="dt" sz="half" idx="10"/>
          </p:nvPr>
        </p:nvSpPr>
        <p:spPr/>
        <p:txBody>
          <a:bodyPr/>
          <a:lstStyle/>
          <a:p>
            <a:fld id="{8B448ED6-E26B-401D-A80C-95ED876DDED1}" type="datetimeFigureOut">
              <a:rPr lang="en-AE" smtClean="0"/>
              <a:t>15/09/2023</a:t>
            </a:fld>
            <a:endParaRPr lang="en-AE"/>
          </a:p>
        </p:txBody>
      </p:sp>
      <p:sp>
        <p:nvSpPr>
          <p:cNvPr id="8" name="Footer Placeholder 7">
            <a:extLst>
              <a:ext uri="{FF2B5EF4-FFF2-40B4-BE49-F238E27FC236}">
                <a16:creationId xmlns:a16="http://schemas.microsoft.com/office/drawing/2014/main" id="{D827F8C1-747F-447E-95FC-A8EB98C35DF7}"/>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2F30D478-0F8E-4A43-BFD5-C0F4F39CF569}"/>
              </a:ext>
            </a:extLst>
          </p:cNvPr>
          <p:cNvSpPr>
            <a:spLocks noGrp="1"/>
          </p:cNvSpPr>
          <p:nvPr>
            <p:ph type="sldNum" sz="quarter" idx="12"/>
          </p:nvPr>
        </p:nvSpPr>
        <p:spPr/>
        <p:txBody>
          <a:bodyPr/>
          <a:lstStyle/>
          <a:p>
            <a:fld id="{A17662DF-8527-4DAF-A000-F4002CE67858}" type="slidenum">
              <a:rPr lang="en-AE" smtClean="0"/>
              <a:t>‹#›</a:t>
            </a:fld>
            <a:endParaRPr lang="en-AE"/>
          </a:p>
        </p:txBody>
      </p:sp>
    </p:spTree>
    <p:extLst>
      <p:ext uri="{BB962C8B-B14F-4D97-AF65-F5344CB8AC3E}">
        <p14:creationId xmlns:p14="http://schemas.microsoft.com/office/powerpoint/2010/main" val="418502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7914-CAEA-4A6C-831C-4E72CF4EC7EA}"/>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E9F51AA8-6981-49D8-8787-38923116C2DE}"/>
              </a:ext>
            </a:extLst>
          </p:cNvPr>
          <p:cNvSpPr>
            <a:spLocks noGrp="1"/>
          </p:cNvSpPr>
          <p:nvPr>
            <p:ph type="dt" sz="half" idx="10"/>
          </p:nvPr>
        </p:nvSpPr>
        <p:spPr/>
        <p:txBody>
          <a:bodyPr/>
          <a:lstStyle/>
          <a:p>
            <a:fld id="{8B448ED6-E26B-401D-A80C-95ED876DDED1}" type="datetimeFigureOut">
              <a:rPr lang="en-AE" smtClean="0"/>
              <a:t>15/09/2023</a:t>
            </a:fld>
            <a:endParaRPr lang="en-AE"/>
          </a:p>
        </p:txBody>
      </p:sp>
      <p:sp>
        <p:nvSpPr>
          <p:cNvPr id="4" name="Footer Placeholder 3">
            <a:extLst>
              <a:ext uri="{FF2B5EF4-FFF2-40B4-BE49-F238E27FC236}">
                <a16:creationId xmlns:a16="http://schemas.microsoft.com/office/drawing/2014/main" id="{FD62FFFB-397E-4CCB-ADA2-C70EA58624EA}"/>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2F1A37A8-7E92-4DF4-A745-E617B046D3DF}"/>
              </a:ext>
            </a:extLst>
          </p:cNvPr>
          <p:cNvSpPr>
            <a:spLocks noGrp="1"/>
          </p:cNvSpPr>
          <p:nvPr>
            <p:ph type="sldNum" sz="quarter" idx="12"/>
          </p:nvPr>
        </p:nvSpPr>
        <p:spPr/>
        <p:txBody>
          <a:bodyPr/>
          <a:lstStyle/>
          <a:p>
            <a:fld id="{A17662DF-8527-4DAF-A000-F4002CE67858}" type="slidenum">
              <a:rPr lang="en-AE" smtClean="0"/>
              <a:t>‹#›</a:t>
            </a:fld>
            <a:endParaRPr lang="en-AE"/>
          </a:p>
        </p:txBody>
      </p:sp>
    </p:spTree>
    <p:extLst>
      <p:ext uri="{BB962C8B-B14F-4D97-AF65-F5344CB8AC3E}">
        <p14:creationId xmlns:p14="http://schemas.microsoft.com/office/powerpoint/2010/main" val="90046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0E820A-F7D0-4511-A916-636C8295A5EF}"/>
              </a:ext>
            </a:extLst>
          </p:cNvPr>
          <p:cNvSpPr>
            <a:spLocks noGrp="1"/>
          </p:cNvSpPr>
          <p:nvPr>
            <p:ph type="dt" sz="half" idx="10"/>
          </p:nvPr>
        </p:nvSpPr>
        <p:spPr/>
        <p:txBody>
          <a:bodyPr/>
          <a:lstStyle/>
          <a:p>
            <a:fld id="{8B448ED6-E26B-401D-A80C-95ED876DDED1}" type="datetimeFigureOut">
              <a:rPr lang="en-AE" smtClean="0"/>
              <a:t>15/09/2023</a:t>
            </a:fld>
            <a:endParaRPr lang="en-AE"/>
          </a:p>
        </p:txBody>
      </p:sp>
      <p:sp>
        <p:nvSpPr>
          <p:cNvPr id="3" name="Footer Placeholder 2">
            <a:extLst>
              <a:ext uri="{FF2B5EF4-FFF2-40B4-BE49-F238E27FC236}">
                <a16:creationId xmlns:a16="http://schemas.microsoft.com/office/drawing/2014/main" id="{BDD6A2A1-AB0F-4474-A0D3-7C4BCEAB5249}"/>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1867284C-911A-4CA2-967E-892D106B7410}"/>
              </a:ext>
            </a:extLst>
          </p:cNvPr>
          <p:cNvSpPr>
            <a:spLocks noGrp="1"/>
          </p:cNvSpPr>
          <p:nvPr>
            <p:ph type="sldNum" sz="quarter" idx="12"/>
          </p:nvPr>
        </p:nvSpPr>
        <p:spPr/>
        <p:txBody>
          <a:bodyPr/>
          <a:lstStyle/>
          <a:p>
            <a:fld id="{A17662DF-8527-4DAF-A000-F4002CE67858}" type="slidenum">
              <a:rPr lang="en-AE" smtClean="0"/>
              <a:t>‹#›</a:t>
            </a:fld>
            <a:endParaRPr lang="en-AE"/>
          </a:p>
        </p:txBody>
      </p:sp>
    </p:spTree>
    <p:extLst>
      <p:ext uri="{BB962C8B-B14F-4D97-AF65-F5344CB8AC3E}">
        <p14:creationId xmlns:p14="http://schemas.microsoft.com/office/powerpoint/2010/main" val="57893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9217-3839-4F9A-9893-0DE0700FF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F4280EAE-2E3A-4320-AEFF-EB0BBD5055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B8913759-B2F3-49BE-8244-2057B4AC8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769B5-A8A6-4621-9BE8-5FEC6AD8A14B}"/>
              </a:ext>
            </a:extLst>
          </p:cNvPr>
          <p:cNvSpPr>
            <a:spLocks noGrp="1"/>
          </p:cNvSpPr>
          <p:nvPr>
            <p:ph type="dt" sz="half" idx="10"/>
          </p:nvPr>
        </p:nvSpPr>
        <p:spPr/>
        <p:txBody>
          <a:bodyPr/>
          <a:lstStyle/>
          <a:p>
            <a:fld id="{8B448ED6-E26B-401D-A80C-95ED876DDED1}" type="datetimeFigureOut">
              <a:rPr lang="en-AE" smtClean="0"/>
              <a:t>15/09/2023</a:t>
            </a:fld>
            <a:endParaRPr lang="en-AE"/>
          </a:p>
        </p:txBody>
      </p:sp>
      <p:sp>
        <p:nvSpPr>
          <p:cNvPr id="6" name="Footer Placeholder 5">
            <a:extLst>
              <a:ext uri="{FF2B5EF4-FFF2-40B4-BE49-F238E27FC236}">
                <a16:creationId xmlns:a16="http://schemas.microsoft.com/office/drawing/2014/main" id="{A74CA4DA-5A36-4199-BC33-6D5FD1B2D499}"/>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46BB252C-3702-4672-83CC-7BC7FC32C4EC}"/>
              </a:ext>
            </a:extLst>
          </p:cNvPr>
          <p:cNvSpPr>
            <a:spLocks noGrp="1"/>
          </p:cNvSpPr>
          <p:nvPr>
            <p:ph type="sldNum" sz="quarter" idx="12"/>
          </p:nvPr>
        </p:nvSpPr>
        <p:spPr/>
        <p:txBody>
          <a:bodyPr/>
          <a:lstStyle/>
          <a:p>
            <a:fld id="{A17662DF-8527-4DAF-A000-F4002CE67858}" type="slidenum">
              <a:rPr lang="en-AE" smtClean="0"/>
              <a:t>‹#›</a:t>
            </a:fld>
            <a:endParaRPr lang="en-AE"/>
          </a:p>
        </p:txBody>
      </p:sp>
    </p:spTree>
    <p:extLst>
      <p:ext uri="{BB962C8B-B14F-4D97-AF65-F5344CB8AC3E}">
        <p14:creationId xmlns:p14="http://schemas.microsoft.com/office/powerpoint/2010/main" val="63442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096C-7C16-4F2F-8BF5-808D4C0EE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B0709302-97DE-4A08-8368-77AFF7D5F4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A5B044A8-EAB9-489E-81C4-34A5726EC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E6B387-DF66-4B75-9ECE-1199432B485E}"/>
              </a:ext>
            </a:extLst>
          </p:cNvPr>
          <p:cNvSpPr>
            <a:spLocks noGrp="1"/>
          </p:cNvSpPr>
          <p:nvPr>
            <p:ph type="dt" sz="half" idx="10"/>
          </p:nvPr>
        </p:nvSpPr>
        <p:spPr/>
        <p:txBody>
          <a:bodyPr/>
          <a:lstStyle/>
          <a:p>
            <a:fld id="{8B448ED6-E26B-401D-A80C-95ED876DDED1}" type="datetimeFigureOut">
              <a:rPr lang="en-AE" smtClean="0"/>
              <a:t>15/09/2023</a:t>
            </a:fld>
            <a:endParaRPr lang="en-AE"/>
          </a:p>
        </p:txBody>
      </p:sp>
      <p:sp>
        <p:nvSpPr>
          <p:cNvPr id="6" name="Footer Placeholder 5">
            <a:extLst>
              <a:ext uri="{FF2B5EF4-FFF2-40B4-BE49-F238E27FC236}">
                <a16:creationId xmlns:a16="http://schemas.microsoft.com/office/drawing/2014/main" id="{EFA1F6FC-3243-4A06-BA1D-2C7106E9DE7B}"/>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6221C63-E130-4C36-B2CC-A073F7A5B766}"/>
              </a:ext>
            </a:extLst>
          </p:cNvPr>
          <p:cNvSpPr>
            <a:spLocks noGrp="1"/>
          </p:cNvSpPr>
          <p:nvPr>
            <p:ph type="sldNum" sz="quarter" idx="12"/>
          </p:nvPr>
        </p:nvSpPr>
        <p:spPr/>
        <p:txBody>
          <a:bodyPr/>
          <a:lstStyle/>
          <a:p>
            <a:fld id="{A17662DF-8527-4DAF-A000-F4002CE67858}" type="slidenum">
              <a:rPr lang="en-AE" smtClean="0"/>
              <a:t>‹#›</a:t>
            </a:fld>
            <a:endParaRPr lang="en-AE"/>
          </a:p>
        </p:txBody>
      </p:sp>
    </p:spTree>
    <p:extLst>
      <p:ext uri="{BB962C8B-B14F-4D97-AF65-F5344CB8AC3E}">
        <p14:creationId xmlns:p14="http://schemas.microsoft.com/office/powerpoint/2010/main" val="1403644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7336F-D318-446F-8727-C81E00566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FBA2600-22C9-4A82-92F5-4C631F9E8C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703186B-F1E0-4823-B5CF-F5D05E60FF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48ED6-E26B-401D-A80C-95ED876DDED1}" type="datetimeFigureOut">
              <a:rPr lang="en-AE" smtClean="0"/>
              <a:t>15/09/2023</a:t>
            </a:fld>
            <a:endParaRPr lang="en-AE"/>
          </a:p>
        </p:txBody>
      </p:sp>
      <p:sp>
        <p:nvSpPr>
          <p:cNvPr id="5" name="Footer Placeholder 4">
            <a:extLst>
              <a:ext uri="{FF2B5EF4-FFF2-40B4-BE49-F238E27FC236}">
                <a16:creationId xmlns:a16="http://schemas.microsoft.com/office/drawing/2014/main" id="{9BAE697F-1969-4496-9000-48C9450F44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DEEDB9D0-78DD-45A3-8538-768C101FAD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662DF-8527-4DAF-A000-F4002CE67858}" type="slidenum">
              <a:rPr lang="en-AE" smtClean="0"/>
              <a:t>‹#›</a:t>
            </a:fld>
            <a:endParaRPr lang="en-AE"/>
          </a:p>
        </p:txBody>
      </p:sp>
    </p:spTree>
    <p:extLst>
      <p:ext uri="{BB962C8B-B14F-4D97-AF65-F5344CB8AC3E}">
        <p14:creationId xmlns:p14="http://schemas.microsoft.com/office/powerpoint/2010/main" val="1286688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g"/><Relationship Id="rId11" Type="http://schemas.openxmlformats.org/officeDocument/2006/relationships/comments" Target="../comments/comment3.xml"/><Relationship Id="rId5" Type="http://schemas.openxmlformats.org/officeDocument/2006/relationships/image" Target="../media/image5.jpe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jpe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jpeg"/><Relationship Id="rId24" Type="http://schemas.openxmlformats.org/officeDocument/2006/relationships/image" Target="../media/image33.png"/><Relationship Id="rId5" Type="http://schemas.openxmlformats.org/officeDocument/2006/relationships/image" Target="../media/image14.jpeg"/><Relationship Id="rId15" Type="http://schemas.openxmlformats.org/officeDocument/2006/relationships/image" Target="../media/image24.png"/><Relationship Id="rId23" Type="http://schemas.openxmlformats.org/officeDocument/2006/relationships/image" Target="../media/image32.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990E4B-3322-4F3B-A496-F50EF1EF3F4C}"/>
              </a:ext>
            </a:extLst>
          </p:cNvPr>
          <p:cNvSpPr txBox="1"/>
          <p:nvPr/>
        </p:nvSpPr>
        <p:spPr>
          <a:xfrm>
            <a:off x="441158" y="543108"/>
            <a:ext cx="11521440" cy="369332"/>
          </a:xfrm>
          <a:prstGeom prst="rect">
            <a:avLst/>
          </a:prstGeom>
          <a:noFill/>
        </p:spPr>
        <p:txBody>
          <a:bodyPr wrap="square">
            <a:spAutoFit/>
          </a:bodyPr>
          <a:lstStyle/>
          <a:p>
            <a:pPr algn="ctr"/>
            <a:r>
              <a:rPr lang="en-US" b="1" dirty="0">
                <a:highlight>
                  <a:srgbClr val="FFFF00"/>
                </a:highlight>
              </a:rPr>
              <a:t>Home</a:t>
            </a:r>
            <a:r>
              <a:rPr lang="en-US" b="1" dirty="0"/>
              <a:t> | About | Distribution Channels | Our Brands | Retail Partners | Capabilities | Contact Us</a:t>
            </a:r>
            <a:endParaRPr lang="en-AE" b="1" dirty="0"/>
          </a:p>
        </p:txBody>
      </p:sp>
      <p:sp>
        <p:nvSpPr>
          <p:cNvPr id="6" name="TextBox 5">
            <a:extLst>
              <a:ext uri="{FF2B5EF4-FFF2-40B4-BE49-F238E27FC236}">
                <a16:creationId xmlns:a16="http://schemas.microsoft.com/office/drawing/2014/main" id="{34896AA6-E28A-47C1-AF7A-C36C93D15D0D}"/>
              </a:ext>
            </a:extLst>
          </p:cNvPr>
          <p:cNvSpPr txBox="1"/>
          <p:nvPr/>
        </p:nvSpPr>
        <p:spPr>
          <a:xfrm>
            <a:off x="1652336" y="3472761"/>
            <a:ext cx="9389445" cy="461665"/>
          </a:xfrm>
          <a:prstGeom prst="rect">
            <a:avLst/>
          </a:prstGeom>
          <a:noFill/>
        </p:spPr>
        <p:txBody>
          <a:bodyPr wrap="square">
            <a:spAutoFit/>
          </a:bodyPr>
          <a:lstStyle/>
          <a:p>
            <a:r>
              <a:rPr lang="en-US" sz="2400" b="1" dirty="0"/>
              <a:t>“Pioneering Beauty and Health Solutions Throughout the Middle East”</a:t>
            </a:r>
          </a:p>
        </p:txBody>
      </p:sp>
      <p:sp>
        <p:nvSpPr>
          <p:cNvPr id="8" name="TextBox 7">
            <a:extLst>
              <a:ext uri="{FF2B5EF4-FFF2-40B4-BE49-F238E27FC236}">
                <a16:creationId xmlns:a16="http://schemas.microsoft.com/office/drawing/2014/main" id="{263270E9-918B-45AF-ADBA-9169F81E389C}"/>
              </a:ext>
            </a:extLst>
          </p:cNvPr>
          <p:cNvSpPr txBox="1"/>
          <p:nvPr/>
        </p:nvSpPr>
        <p:spPr>
          <a:xfrm>
            <a:off x="960922" y="5843948"/>
            <a:ext cx="11231078" cy="646331"/>
          </a:xfrm>
          <a:prstGeom prst="rect">
            <a:avLst/>
          </a:prstGeom>
          <a:noFill/>
        </p:spPr>
        <p:txBody>
          <a:bodyPr wrap="square">
            <a:spAutoFit/>
          </a:bodyPr>
          <a:lstStyle/>
          <a:p>
            <a:r>
              <a:rPr lang="en-US" dirty="0">
                <a:solidFill>
                  <a:srgbClr val="FF0000"/>
                </a:solidFill>
              </a:rPr>
              <a:t>Interactive map highlighting: UAE (Nutripharm LLC), Bahrain (Nutripharm WLL), Kuwait, Oman, KSA, and Qatar.</a:t>
            </a:r>
          </a:p>
          <a:p>
            <a:r>
              <a:rPr lang="en-US" dirty="0">
                <a:solidFill>
                  <a:srgbClr val="FF0000"/>
                </a:solidFill>
              </a:rPr>
              <a:t>Clicking on each country should provides details about local distribution partners in each country </a:t>
            </a:r>
          </a:p>
        </p:txBody>
      </p:sp>
      <p:pic>
        <p:nvPicPr>
          <p:cNvPr id="9" name="Picture 8">
            <a:extLst>
              <a:ext uri="{FF2B5EF4-FFF2-40B4-BE49-F238E27FC236}">
                <a16:creationId xmlns:a16="http://schemas.microsoft.com/office/drawing/2014/main" id="{C0C32D18-4110-4854-9763-842FB65DF52F}"/>
              </a:ext>
            </a:extLst>
          </p:cNvPr>
          <p:cNvPicPr>
            <a:picLocks noChangeAspect="1"/>
          </p:cNvPicPr>
          <p:nvPr/>
        </p:nvPicPr>
        <p:blipFill rotWithShape="1">
          <a:blip r:embed="rId2"/>
          <a:srcRect t="29478" b="31885"/>
          <a:stretch/>
        </p:blipFill>
        <p:spPr>
          <a:xfrm>
            <a:off x="4322746" y="1886203"/>
            <a:ext cx="3188676" cy="1232033"/>
          </a:xfrm>
          <a:prstGeom prst="rect">
            <a:avLst/>
          </a:prstGeom>
        </p:spPr>
      </p:pic>
    </p:spTree>
    <p:extLst>
      <p:ext uri="{BB962C8B-B14F-4D97-AF65-F5344CB8AC3E}">
        <p14:creationId xmlns:p14="http://schemas.microsoft.com/office/powerpoint/2010/main" val="1737747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B4FA6F-9F9A-4FD6-8048-55FB831C64A1}"/>
              </a:ext>
            </a:extLst>
          </p:cNvPr>
          <p:cNvSpPr txBox="1"/>
          <p:nvPr/>
        </p:nvSpPr>
        <p:spPr>
          <a:xfrm>
            <a:off x="335280" y="912440"/>
            <a:ext cx="5372501" cy="6340197"/>
          </a:xfrm>
          <a:prstGeom prst="rect">
            <a:avLst/>
          </a:prstGeom>
          <a:noFill/>
        </p:spPr>
        <p:txBody>
          <a:bodyPr wrap="square">
            <a:spAutoFit/>
          </a:bodyPr>
          <a:lstStyle/>
          <a:p>
            <a:pPr algn="just"/>
            <a:r>
              <a:rPr lang="en-US" sz="1400" b="1" dirty="0"/>
              <a:t>About Us</a:t>
            </a:r>
          </a:p>
          <a:p>
            <a:pPr algn="just"/>
            <a:endParaRPr lang="en-US" sz="1400" dirty="0"/>
          </a:p>
          <a:p>
            <a:pPr algn="just"/>
            <a:r>
              <a:rPr lang="en-US" sz="1400" dirty="0"/>
              <a:t>Established in 2006, Nutripharm LLC charted its initial course in the domain of pharmacy distribution. With a keen sense of market dynamics, we soon expanded our horizons, stepping into modern trade, specialty channels, and travel retail. Anticipating the digital revolution, we made our foray into e-commerce, ensuring that our diverse product range was accessible to a broader audience. </a:t>
            </a:r>
          </a:p>
          <a:p>
            <a:pPr algn="just"/>
            <a:endParaRPr lang="en-US" sz="1400" dirty="0"/>
          </a:p>
          <a:p>
            <a:pPr algn="just"/>
            <a:r>
              <a:rPr lang="en-US" sz="1400" dirty="0"/>
              <a:t>Further diversifying, we embraced the beauty professional channel and established our presence in premium beauty stores. We widened our geographical reach, establishing a formidable presence across the GCC countries. This growth was powered by our proficient sales and marketing team, known for their market acumen and dedication. With in-house resources and a robust logistical framework, Nutripharm became the go-to partner for international brands seeking a reliable footprint in the Middle East.</a:t>
            </a:r>
          </a:p>
          <a:p>
            <a:pPr algn="just"/>
            <a:endParaRPr lang="en-US" sz="1400" dirty="0"/>
          </a:p>
          <a:p>
            <a:pPr algn="just"/>
            <a:r>
              <a:rPr lang="en-US" sz="1400" dirty="0"/>
              <a:t>Today, as we look back at our journey of nearly two decades, we are filled with gratitude and pride. Representing leading international brands, we are committed to bringing only the best to our partners and customers. Our journey symbolizes our passion for innovation, our collaborative spirit, and our undying commitment to service excellence. At Nutripharm, we don't just distribute products; we build lasting relationships.</a:t>
            </a:r>
          </a:p>
          <a:p>
            <a:pPr algn="just"/>
            <a:endParaRPr lang="en-US" sz="1400" dirty="0"/>
          </a:p>
          <a:p>
            <a:pPr algn="just"/>
            <a:endParaRPr lang="en-US" sz="1400" dirty="0"/>
          </a:p>
          <a:p>
            <a:pPr algn="just"/>
            <a:endParaRPr lang="en-US" sz="1400" dirty="0"/>
          </a:p>
          <a:p>
            <a:pPr algn="just"/>
            <a:endParaRPr lang="en-US" sz="1400" dirty="0"/>
          </a:p>
        </p:txBody>
      </p:sp>
      <p:sp>
        <p:nvSpPr>
          <p:cNvPr id="7" name="TextBox 6">
            <a:extLst>
              <a:ext uri="{FF2B5EF4-FFF2-40B4-BE49-F238E27FC236}">
                <a16:creationId xmlns:a16="http://schemas.microsoft.com/office/drawing/2014/main" id="{EB990E4B-3322-4F3B-A496-F50EF1EF3F4C}"/>
              </a:ext>
            </a:extLst>
          </p:cNvPr>
          <p:cNvSpPr txBox="1"/>
          <p:nvPr/>
        </p:nvSpPr>
        <p:spPr>
          <a:xfrm>
            <a:off x="441158" y="543108"/>
            <a:ext cx="11521440" cy="369332"/>
          </a:xfrm>
          <a:prstGeom prst="rect">
            <a:avLst/>
          </a:prstGeom>
          <a:noFill/>
        </p:spPr>
        <p:txBody>
          <a:bodyPr wrap="square">
            <a:spAutoFit/>
          </a:bodyPr>
          <a:lstStyle/>
          <a:p>
            <a:pPr algn="ctr"/>
            <a:r>
              <a:rPr lang="en-US" b="1" dirty="0"/>
              <a:t>Home | </a:t>
            </a:r>
            <a:r>
              <a:rPr lang="en-US" b="1" dirty="0">
                <a:highlight>
                  <a:srgbClr val="FFFF00"/>
                </a:highlight>
              </a:rPr>
              <a:t>About </a:t>
            </a:r>
            <a:r>
              <a:rPr lang="en-US" b="1" dirty="0"/>
              <a:t>| Distribution Channels | Our Brands | Retail Partners | Capabilities | Contact Us</a:t>
            </a:r>
            <a:endParaRPr lang="en-AE" b="1" dirty="0"/>
          </a:p>
        </p:txBody>
      </p:sp>
      <p:sp>
        <p:nvSpPr>
          <p:cNvPr id="8" name="TextBox 7">
            <a:extLst>
              <a:ext uri="{FF2B5EF4-FFF2-40B4-BE49-F238E27FC236}">
                <a16:creationId xmlns:a16="http://schemas.microsoft.com/office/drawing/2014/main" id="{AB736FF9-6DD9-4BEF-B388-C0BC694C50F3}"/>
              </a:ext>
            </a:extLst>
          </p:cNvPr>
          <p:cNvSpPr txBox="1"/>
          <p:nvPr/>
        </p:nvSpPr>
        <p:spPr>
          <a:xfrm>
            <a:off x="6095999" y="937787"/>
            <a:ext cx="5252183" cy="1169551"/>
          </a:xfrm>
          <a:prstGeom prst="rect">
            <a:avLst/>
          </a:prstGeom>
          <a:noFill/>
        </p:spPr>
        <p:txBody>
          <a:bodyPr wrap="square">
            <a:spAutoFit/>
          </a:bodyPr>
          <a:lstStyle/>
          <a:p>
            <a:pPr algn="just"/>
            <a:r>
              <a:rPr lang="en-US" sz="1400" b="1" dirty="0"/>
              <a:t>Mission: </a:t>
            </a:r>
            <a:r>
              <a:rPr lang="en-US" sz="1400" dirty="0"/>
              <a:t>At Nutripharm LLC, our mission is to seamlessly connect the world's most reputable health and beauty brands with the diverse and dynamic markets of the Middle East. We pledge to provide unparalleled distribution services rooted in efficiency, authenticity, and innovation. </a:t>
            </a:r>
          </a:p>
        </p:txBody>
      </p:sp>
      <p:sp>
        <p:nvSpPr>
          <p:cNvPr id="9" name="TextBox 8">
            <a:extLst>
              <a:ext uri="{FF2B5EF4-FFF2-40B4-BE49-F238E27FC236}">
                <a16:creationId xmlns:a16="http://schemas.microsoft.com/office/drawing/2014/main" id="{2D663506-58C2-4EC3-8C57-D30709164864}"/>
              </a:ext>
            </a:extLst>
          </p:cNvPr>
          <p:cNvSpPr txBox="1"/>
          <p:nvPr/>
        </p:nvSpPr>
        <p:spPr>
          <a:xfrm>
            <a:off x="6095999" y="2147433"/>
            <a:ext cx="5252184" cy="954107"/>
          </a:xfrm>
          <a:prstGeom prst="rect">
            <a:avLst/>
          </a:prstGeom>
          <a:noFill/>
        </p:spPr>
        <p:txBody>
          <a:bodyPr wrap="square">
            <a:spAutoFit/>
          </a:bodyPr>
          <a:lstStyle/>
          <a:p>
            <a:pPr algn="just"/>
            <a:r>
              <a:rPr lang="en-US" sz="1400" b="1" dirty="0"/>
              <a:t>Vision: </a:t>
            </a:r>
            <a:r>
              <a:rPr lang="en-US" sz="1400" dirty="0"/>
              <a:t>To be the Middle East's foremost distribution partner, recognized for our unwavering commitment to excellence, our ability to anticipate market needs, and our capacity to forge enduring partnerships. </a:t>
            </a:r>
            <a:endParaRPr lang="en-AE" sz="1400" dirty="0"/>
          </a:p>
        </p:txBody>
      </p:sp>
      <p:sp>
        <p:nvSpPr>
          <p:cNvPr id="10" name="TextBox 9">
            <a:extLst>
              <a:ext uri="{FF2B5EF4-FFF2-40B4-BE49-F238E27FC236}">
                <a16:creationId xmlns:a16="http://schemas.microsoft.com/office/drawing/2014/main" id="{C719DA1F-2D60-4AA0-A7E2-FE761C9B42F5}"/>
              </a:ext>
            </a:extLst>
          </p:cNvPr>
          <p:cNvSpPr txBox="1"/>
          <p:nvPr/>
        </p:nvSpPr>
        <p:spPr>
          <a:xfrm>
            <a:off x="6095998" y="3242557"/>
            <a:ext cx="5252185" cy="2893100"/>
          </a:xfrm>
          <a:prstGeom prst="rect">
            <a:avLst/>
          </a:prstGeom>
          <a:noFill/>
        </p:spPr>
        <p:txBody>
          <a:bodyPr wrap="square">
            <a:spAutoFit/>
          </a:bodyPr>
          <a:lstStyle/>
          <a:p>
            <a:pPr algn="just"/>
            <a:r>
              <a:rPr lang="en-US" sz="1400" b="1" dirty="0"/>
              <a:t>Values:</a:t>
            </a:r>
          </a:p>
          <a:p>
            <a:pPr algn="just"/>
            <a:endParaRPr lang="en-US" sz="1400" dirty="0"/>
          </a:p>
          <a:p>
            <a:pPr marL="285750" indent="-285750" algn="just">
              <a:buFont typeface="Wingdings" panose="05000000000000000000" pitchFamily="2" charset="2"/>
              <a:buChar char="ü"/>
            </a:pPr>
            <a:r>
              <a:rPr lang="en-US" sz="1400" dirty="0"/>
              <a:t>Integrity: At the heart of our operations lies an uncompromising commitment to honesty and transparency.</a:t>
            </a:r>
          </a:p>
          <a:p>
            <a:pPr marL="285750" indent="-285750" algn="just">
              <a:buFont typeface="Wingdings" panose="05000000000000000000" pitchFamily="2" charset="2"/>
              <a:buChar char="ü"/>
            </a:pPr>
            <a:r>
              <a:rPr lang="en-US" sz="1400" dirty="0"/>
              <a:t>Innovation: We believe in continuously evolving, embracing new technologies, and pioneering strategies that set us apart.</a:t>
            </a:r>
          </a:p>
          <a:p>
            <a:pPr marL="285750" indent="-285750" algn="just">
              <a:buFont typeface="Wingdings" panose="05000000000000000000" pitchFamily="2" charset="2"/>
              <a:buChar char="ü"/>
            </a:pPr>
            <a:r>
              <a:rPr lang="en-US" sz="1400" dirty="0"/>
              <a:t>Collaboration: Our strength lies in the relationships we build - with brands, partners, and consumers alike.</a:t>
            </a:r>
          </a:p>
          <a:p>
            <a:pPr marL="285750" indent="-285750" algn="just">
              <a:buFont typeface="Wingdings" panose="05000000000000000000" pitchFamily="2" charset="2"/>
              <a:buChar char="ü"/>
            </a:pPr>
            <a:r>
              <a:rPr lang="en-US" sz="1400" dirty="0"/>
              <a:t>Excellence: We set the bar high in every endeavor, driven by our passion for unparalleled service and results.</a:t>
            </a:r>
          </a:p>
          <a:p>
            <a:pPr marL="285750" indent="-285750" algn="just">
              <a:buFont typeface="Wingdings" panose="05000000000000000000" pitchFamily="2" charset="2"/>
              <a:buChar char="ü"/>
            </a:pPr>
            <a:r>
              <a:rPr lang="en-US" sz="1400" dirty="0"/>
              <a:t>Sustainability: In our pursuit of growth, we remain steadfast in our commitment to environmental responsibility and community well-being.</a:t>
            </a:r>
          </a:p>
        </p:txBody>
      </p:sp>
    </p:spTree>
    <p:extLst>
      <p:ext uri="{BB962C8B-B14F-4D97-AF65-F5344CB8AC3E}">
        <p14:creationId xmlns:p14="http://schemas.microsoft.com/office/powerpoint/2010/main" val="177684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king Your E-Commerce Business Multi-Channel - What To Consider">
            <a:extLst>
              <a:ext uri="{FF2B5EF4-FFF2-40B4-BE49-F238E27FC236}">
                <a16:creationId xmlns:a16="http://schemas.microsoft.com/office/drawing/2014/main" id="{03924FC9-2723-4ED4-B1DC-6D1D29154329}"/>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b="47235"/>
          <a:stretch/>
        </p:blipFill>
        <p:spPr bwMode="auto">
          <a:xfrm>
            <a:off x="7914101" y="4789738"/>
            <a:ext cx="3627652" cy="18808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B990E4B-3322-4F3B-A496-F50EF1EF3F4C}"/>
              </a:ext>
            </a:extLst>
          </p:cNvPr>
          <p:cNvSpPr txBox="1"/>
          <p:nvPr/>
        </p:nvSpPr>
        <p:spPr>
          <a:xfrm>
            <a:off x="441158" y="543108"/>
            <a:ext cx="11521440" cy="369332"/>
          </a:xfrm>
          <a:prstGeom prst="rect">
            <a:avLst/>
          </a:prstGeom>
          <a:noFill/>
        </p:spPr>
        <p:txBody>
          <a:bodyPr wrap="square">
            <a:spAutoFit/>
          </a:bodyPr>
          <a:lstStyle/>
          <a:p>
            <a:pPr algn="ctr"/>
            <a:r>
              <a:rPr lang="en-US" b="1" dirty="0"/>
              <a:t>Home | About | </a:t>
            </a:r>
            <a:r>
              <a:rPr lang="en-US" b="1" dirty="0">
                <a:highlight>
                  <a:srgbClr val="FFFF00"/>
                </a:highlight>
              </a:rPr>
              <a:t>Distribution Channels </a:t>
            </a:r>
            <a:r>
              <a:rPr lang="en-US" b="1" dirty="0"/>
              <a:t>| Our Brands | Retail Partners | Capabilities | Contact Us</a:t>
            </a:r>
            <a:endParaRPr lang="en-AE" b="1" dirty="0"/>
          </a:p>
        </p:txBody>
      </p:sp>
      <p:pic>
        <p:nvPicPr>
          <p:cNvPr id="4" name="Picture 3">
            <a:extLst>
              <a:ext uri="{FF2B5EF4-FFF2-40B4-BE49-F238E27FC236}">
                <a16:creationId xmlns:a16="http://schemas.microsoft.com/office/drawing/2014/main" id="{1F853233-34A6-41ED-8E80-D6F6C5B670FE}"/>
              </a:ext>
            </a:extLst>
          </p:cNvPr>
          <p:cNvPicPr>
            <a:picLocks noChangeAspect="1"/>
          </p:cNvPicPr>
          <p:nvPr/>
        </p:nvPicPr>
        <p:blipFill>
          <a:blip r:embed="rId3">
            <a:alphaModFix amt="32000"/>
            <a:extLst>
              <a:ext uri="{28A0092B-C50C-407E-A947-70E740481C1C}">
                <a14:useLocalDpi xmlns:a14="http://schemas.microsoft.com/office/drawing/2010/main" val="0"/>
              </a:ext>
            </a:extLst>
          </a:blip>
          <a:stretch>
            <a:fillRect/>
          </a:stretch>
        </p:blipFill>
        <p:spPr>
          <a:xfrm>
            <a:off x="366293" y="983560"/>
            <a:ext cx="3564556" cy="17822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1B5DE0F2-2F0A-420D-9279-884F9A4D4918}"/>
              </a:ext>
            </a:extLst>
          </p:cNvPr>
          <p:cNvPicPr>
            <a:picLocks noChangeAspect="1"/>
          </p:cNvPicPr>
          <p:nvPr/>
        </p:nvPicPr>
        <p:blipFill rotWithShape="1">
          <a:blip r:embed="rId4">
            <a:alphaModFix amt="39000"/>
            <a:extLst>
              <a:ext uri="{28A0092B-C50C-407E-A947-70E740481C1C}">
                <a14:useLocalDpi xmlns:a14="http://schemas.microsoft.com/office/drawing/2010/main" val="0"/>
              </a:ext>
            </a:extLst>
          </a:blip>
          <a:srcRect b="25364"/>
          <a:stretch/>
        </p:blipFill>
        <p:spPr>
          <a:xfrm>
            <a:off x="4171485" y="983560"/>
            <a:ext cx="3564556" cy="17822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76093D16-3533-40EB-9788-062EE63DA70C}"/>
              </a:ext>
            </a:extLst>
          </p:cNvPr>
          <p:cNvPicPr>
            <a:picLocks noChangeAspect="1"/>
          </p:cNvPicPr>
          <p:nvPr/>
        </p:nvPicPr>
        <p:blipFill rotWithShape="1">
          <a:blip r:embed="rId5">
            <a:alphaModFix amt="41000"/>
            <a:extLst>
              <a:ext uri="{28A0092B-C50C-407E-A947-70E740481C1C}">
                <a14:useLocalDpi xmlns:a14="http://schemas.microsoft.com/office/drawing/2010/main" val="0"/>
              </a:ext>
            </a:extLst>
          </a:blip>
          <a:srcRect b="12657"/>
          <a:stretch/>
        </p:blipFill>
        <p:spPr>
          <a:xfrm>
            <a:off x="7914101" y="983560"/>
            <a:ext cx="3627652" cy="17822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FE05D5FE-679F-412B-A734-2593378F0023}"/>
              </a:ext>
            </a:extLst>
          </p:cNvPr>
          <p:cNvPicPr>
            <a:picLocks noChangeAspect="1"/>
          </p:cNvPicPr>
          <p:nvPr/>
        </p:nvPicPr>
        <p:blipFill>
          <a:blip r:embed="rId6">
            <a:alphaModFix amt="33000"/>
            <a:extLst>
              <a:ext uri="{28A0092B-C50C-407E-A947-70E740481C1C}">
                <a14:useLocalDpi xmlns:a14="http://schemas.microsoft.com/office/drawing/2010/main" val="0"/>
              </a:ext>
            </a:extLst>
          </a:blip>
          <a:stretch>
            <a:fillRect/>
          </a:stretch>
        </p:blipFill>
        <p:spPr>
          <a:xfrm>
            <a:off x="366294" y="2843538"/>
            <a:ext cx="3564555" cy="18469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4D0BD158-0C4B-48F4-90AC-6649E33576F3}"/>
              </a:ext>
            </a:extLst>
          </p:cNvPr>
          <p:cNvPicPr>
            <a:picLocks noChangeAspect="1"/>
          </p:cNvPicPr>
          <p:nvPr/>
        </p:nvPicPr>
        <p:blipFill rotWithShape="1">
          <a:blip r:embed="rId7">
            <a:alphaModFix amt="30000"/>
            <a:extLst>
              <a:ext uri="{28A0092B-C50C-407E-A947-70E740481C1C}">
                <a14:useLocalDpi xmlns:a14="http://schemas.microsoft.com/office/drawing/2010/main" val="0"/>
              </a:ext>
            </a:extLst>
          </a:blip>
          <a:srcRect b="22280"/>
          <a:stretch/>
        </p:blipFill>
        <p:spPr>
          <a:xfrm>
            <a:off x="4165867" y="2877640"/>
            <a:ext cx="3564555" cy="18469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7" name="Picture 16">
            <a:extLst>
              <a:ext uri="{FF2B5EF4-FFF2-40B4-BE49-F238E27FC236}">
                <a16:creationId xmlns:a16="http://schemas.microsoft.com/office/drawing/2014/main" id="{144DF819-5A21-4A4F-ADA4-5B28872E6024}"/>
              </a:ext>
            </a:extLst>
          </p:cNvPr>
          <p:cNvPicPr>
            <a:picLocks noChangeAspect="1"/>
          </p:cNvPicPr>
          <p:nvPr/>
        </p:nvPicPr>
        <p:blipFill rotWithShape="1">
          <a:blip r:embed="rId8">
            <a:alphaModFix amt="37000"/>
            <a:extLst>
              <a:ext uri="{28A0092B-C50C-407E-A947-70E740481C1C}">
                <a14:useLocalDpi xmlns:a14="http://schemas.microsoft.com/office/drawing/2010/main" val="0"/>
              </a:ext>
            </a:extLst>
          </a:blip>
          <a:srcRect t="40000"/>
          <a:stretch/>
        </p:blipFill>
        <p:spPr>
          <a:xfrm>
            <a:off x="7914101" y="2865118"/>
            <a:ext cx="3650676" cy="18253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9" name="Picture 18">
            <a:extLst>
              <a:ext uri="{FF2B5EF4-FFF2-40B4-BE49-F238E27FC236}">
                <a16:creationId xmlns:a16="http://schemas.microsoft.com/office/drawing/2014/main" id="{89B97016-077C-42B5-A581-2F2F51C461DC}"/>
              </a:ext>
            </a:extLst>
          </p:cNvPr>
          <p:cNvPicPr>
            <a:picLocks noChangeAspect="1"/>
          </p:cNvPicPr>
          <p:nvPr/>
        </p:nvPicPr>
        <p:blipFill rotWithShape="1">
          <a:blip r:embed="rId9">
            <a:alphaModFix amt="34000"/>
            <a:extLst>
              <a:ext uri="{28A0092B-C50C-407E-A947-70E740481C1C}">
                <a14:useLocalDpi xmlns:a14="http://schemas.microsoft.com/office/drawing/2010/main" val="0"/>
              </a:ext>
            </a:extLst>
          </a:blip>
          <a:srcRect b="33247"/>
          <a:stretch/>
        </p:blipFill>
        <p:spPr>
          <a:xfrm>
            <a:off x="4165866" y="4809760"/>
            <a:ext cx="3564555" cy="17822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20">
            <a:extLst>
              <a:ext uri="{FF2B5EF4-FFF2-40B4-BE49-F238E27FC236}">
                <a16:creationId xmlns:a16="http://schemas.microsoft.com/office/drawing/2014/main" id="{BECDE780-4F8E-48AB-98D4-BB97769DD01D}"/>
              </a:ext>
            </a:extLst>
          </p:cNvPr>
          <p:cNvPicPr>
            <a:picLocks noChangeAspect="1"/>
          </p:cNvPicPr>
          <p:nvPr/>
        </p:nvPicPr>
        <p:blipFill rotWithShape="1">
          <a:blip r:embed="rId10">
            <a:alphaModFix amt="38000"/>
            <a:extLst>
              <a:ext uri="{28A0092B-C50C-407E-A947-70E740481C1C}">
                <a14:useLocalDpi xmlns:a14="http://schemas.microsoft.com/office/drawing/2010/main" val="0"/>
              </a:ext>
            </a:extLst>
          </a:blip>
          <a:srcRect t="16230" b="34127"/>
          <a:stretch/>
        </p:blipFill>
        <p:spPr>
          <a:xfrm>
            <a:off x="366293" y="4777320"/>
            <a:ext cx="3590226" cy="17822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3" name="TextBox 22">
            <a:extLst>
              <a:ext uri="{FF2B5EF4-FFF2-40B4-BE49-F238E27FC236}">
                <a16:creationId xmlns:a16="http://schemas.microsoft.com/office/drawing/2014/main" id="{24AE8698-C7A7-43D7-8C2A-E9C888FE5323}"/>
              </a:ext>
            </a:extLst>
          </p:cNvPr>
          <p:cNvSpPr txBox="1"/>
          <p:nvPr/>
        </p:nvSpPr>
        <p:spPr>
          <a:xfrm>
            <a:off x="1347003" y="1704113"/>
            <a:ext cx="2579571" cy="369332"/>
          </a:xfrm>
          <a:prstGeom prst="rect">
            <a:avLst/>
          </a:prstGeom>
          <a:noFill/>
        </p:spPr>
        <p:txBody>
          <a:bodyPr wrap="square" rtlCol="0">
            <a:spAutoFit/>
          </a:bodyPr>
          <a:lstStyle/>
          <a:p>
            <a:r>
              <a:rPr lang="en-US" b="1" dirty="0"/>
              <a:t>MODERN TRADE </a:t>
            </a:r>
            <a:endParaRPr lang="en-AE" b="1" dirty="0"/>
          </a:p>
        </p:txBody>
      </p:sp>
      <p:sp>
        <p:nvSpPr>
          <p:cNvPr id="24" name="TextBox 23">
            <a:extLst>
              <a:ext uri="{FF2B5EF4-FFF2-40B4-BE49-F238E27FC236}">
                <a16:creationId xmlns:a16="http://schemas.microsoft.com/office/drawing/2014/main" id="{0FA8AE2E-B778-43F6-B7E7-951061755A9A}"/>
              </a:ext>
            </a:extLst>
          </p:cNvPr>
          <p:cNvSpPr txBox="1"/>
          <p:nvPr/>
        </p:nvSpPr>
        <p:spPr>
          <a:xfrm>
            <a:off x="5150850" y="1704113"/>
            <a:ext cx="2579571" cy="369332"/>
          </a:xfrm>
          <a:prstGeom prst="rect">
            <a:avLst/>
          </a:prstGeom>
          <a:noFill/>
        </p:spPr>
        <p:txBody>
          <a:bodyPr wrap="square" rtlCol="0">
            <a:spAutoFit/>
          </a:bodyPr>
          <a:lstStyle/>
          <a:p>
            <a:r>
              <a:rPr lang="en-US" b="1" dirty="0"/>
              <a:t>PHARMACY TRADE</a:t>
            </a:r>
            <a:endParaRPr lang="en-AE" b="1" dirty="0"/>
          </a:p>
        </p:txBody>
      </p:sp>
      <p:sp>
        <p:nvSpPr>
          <p:cNvPr id="25" name="TextBox 24">
            <a:extLst>
              <a:ext uri="{FF2B5EF4-FFF2-40B4-BE49-F238E27FC236}">
                <a16:creationId xmlns:a16="http://schemas.microsoft.com/office/drawing/2014/main" id="{E54A299C-4516-40A0-9FAB-D78D32D4164D}"/>
              </a:ext>
            </a:extLst>
          </p:cNvPr>
          <p:cNvSpPr txBox="1"/>
          <p:nvPr/>
        </p:nvSpPr>
        <p:spPr>
          <a:xfrm>
            <a:off x="8833853" y="1690033"/>
            <a:ext cx="2579571" cy="369332"/>
          </a:xfrm>
          <a:prstGeom prst="rect">
            <a:avLst/>
          </a:prstGeom>
          <a:noFill/>
        </p:spPr>
        <p:txBody>
          <a:bodyPr wrap="square" rtlCol="0">
            <a:spAutoFit/>
          </a:bodyPr>
          <a:lstStyle/>
          <a:p>
            <a:r>
              <a:rPr lang="en-US" b="1" dirty="0"/>
              <a:t>SPECIALITY TRADE</a:t>
            </a:r>
            <a:endParaRPr lang="en-AE" b="1" dirty="0"/>
          </a:p>
        </p:txBody>
      </p:sp>
      <p:sp>
        <p:nvSpPr>
          <p:cNvPr id="26" name="TextBox 25">
            <a:extLst>
              <a:ext uri="{FF2B5EF4-FFF2-40B4-BE49-F238E27FC236}">
                <a16:creationId xmlns:a16="http://schemas.microsoft.com/office/drawing/2014/main" id="{C77A34ED-5742-4EC3-8E66-0FE57D60D91D}"/>
              </a:ext>
            </a:extLst>
          </p:cNvPr>
          <p:cNvSpPr txBox="1"/>
          <p:nvPr/>
        </p:nvSpPr>
        <p:spPr>
          <a:xfrm>
            <a:off x="1347003" y="3616315"/>
            <a:ext cx="2579571" cy="369332"/>
          </a:xfrm>
          <a:prstGeom prst="rect">
            <a:avLst/>
          </a:prstGeom>
          <a:noFill/>
        </p:spPr>
        <p:txBody>
          <a:bodyPr wrap="square" rtlCol="0">
            <a:spAutoFit/>
          </a:bodyPr>
          <a:lstStyle/>
          <a:p>
            <a:r>
              <a:rPr lang="en-US" b="1" dirty="0"/>
              <a:t>CLINICS &amp; HOSPITALS</a:t>
            </a:r>
            <a:endParaRPr lang="en-AE" b="1" dirty="0"/>
          </a:p>
        </p:txBody>
      </p:sp>
      <p:sp>
        <p:nvSpPr>
          <p:cNvPr id="27" name="TextBox 26">
            <a:extLst>
              <a:ext uri="{FF2B5EF4-FFF2-40B4-BE49-F238E27FC236}">
                <a16:creationId xmlns:a16="http://schemas.microsoft.com/office/drawing/2014/main" id="{0BC679C7-A5EA-48AC-9FCC-D217193F0CA4}"/>
              </a:ext>
            </a:extLst>
          </p:cNvPr>
          <p:cNvSpPr txBox="1"/>
          <p:nvPr/>
        </p:nvSpPr>
        <p:spPr>
          <a:xfrm>
            <a:off x="5552442" y="3656791"/>
            <a:ext cx="2579571" cy="369332"/>
          </a:xfrm>
          <a:prstGeom prst="rect">
            <a:avLst/>
          </a:prstGeom>
          <a:noFill/>
        </p:spPr>
        <p:txBody>
          <a:bodyPr wrap="square" rtlCol="0">
            <a:spAutoFit/>
          </a:bodyPr>
          <a:lstStyle/>
          <a:p>
            <a:r>
              <a:rPr lang="en-US" b="1" dirty="0"/>
              <a:t>SALONS</a:t>
            </a:r>
            <a:endParaRPr lang="en-AE" b="1" dirty="0"/>
          </a:p>
        </p:txBody>
      </p:sp>
      <p:sp>
        <p:nvSpPr>
          <p:cNvPr id="28" name="TextBox 27">
            <a:extLst>
              <a:ext uri="{FF2B5EF4-FFF2-40B4-BE49-F238E27FC236}">
                <a16:creationId xmlns:a16="http://schemas.microsoft.com/office/drawing/2014/main" id="{2496D899-8E4A-4AD5-A316-F25DAC950182}"/>
              </a:ext>
            </a:extLst>
          </p:cNvPr>
          <p:cNvSpPr txBox="1"/>
          <p:nvPr/>
        </p:nvSpPr>
        <p:spPr>
          <a:xfrm>
            <a:off x="9383027" y="3616315"/>
            <a:ext cx="2579571" cy="369332"/>
          </a:xfrm>
          <a:prstGeom prst="rect">
            <a:avLst/>
          </a:prstGeom>
          <a:noFill/>
        </p:spPr>
        <p:txBody>
          <a:bodyPr wrap="square" rtlCol="0">
            <a:spAutoFit/>
          </a:bodyPr>
          <a:lstStyle/>
          <a:p>
            <a:r>
              <a:rPr lang="en-US" b="1" dirty="0"/>
              <a:t>SPAS </a:t>
            </a:r>
            <a:endParaRPr lang="en-AE" b="1" dirty="0"/>
          </a:p>
        </p:txBody>
      </p:sp>
      <p:sp>
        <p:nvSpPr>
          <p:cNvPr id="29" name="TextBox 28">
            <a:extLst>
              <a:ext uri="{FF2B5EF4-FFF2-40B4-BE49-F238E27FC236}">
                <a16:creationId xmlns:a16="http://schemas.microsoft.com/office/drawing/2014/main" id="{8E6B846B-B75B-48BC-B43E-DF896DB69B0A}"/>
              </a:ext>
            </a:extLst>
          </p:cNvPr>
          <p:cNvSpPr txBox="1"/>
          <p:nvPr/>
        </p:nvSpPr>
        <p:spPr>
          <a:xfrm>
            <a:off x="1683888" y="5505108"/>
            <a:ext cx="1097814" cy="369332"/>
          </a:xfrm>
          <a:prstGeom prst="rect">
            <a:avLst/>
          </a:prstGeom>
          <a:noFill/>
        </p:spPr>
        <p:txBody>
          <a:bodyPr wrap="square" rtlCol="0">
            <a:spAutoFit/>
          </a:bodyPr>
          <a:lstStyle/>
          <a:p>
            <a:r>
              <a:rPr lang="en-US" b="1" dirty="0"/>
              <a:t>GYMS</a:t>
            </a:r>
            <a:endParaRPr lang="en-AE" b="1" dirty="0"/>
          </a:p>
        </p:txBody>
      </p:sp>
      <p:sp>
        <p:nvSpPr>
          <p:cNvPr id="30" name="TextBox 29">
            <a:extLst>
              <a:ext uri="{FF2B5EF4-FFF2-40B4-BE49-F238E27FC236}">
                <a16:creationId xmlns:a16="http://schemas.microsoft.com/office/drawing/2014/main" id="{968FB711-16F5-4BEB-B156-31C282D439F8}"/>
              </a:ext>
            </a:extLst>
          </p:cNvPr>
          <p:cNvSpPr txBox="1"/>
          <p:nvPr/>
        </p:nvSpPr>
        <p:spPr>
          <a:xfrm>
            <a:off x="5030006" y="5539983"/>
            <a:ext cx="2579571" cy="369332"/>
          </a:xfrm>
          <a:prstGeom prst="rect">
            <a:avLst/>
          </a:prstGeom>
          <a:noFill/>
        </p:spPr>
        <p:txBody>
          <a:bodyPr wrap="square" rtlCol="0">
            <a:spAutoFit/>
          </a:bodyPr>
          <a:lstStyle/>
          <a:p>
            <a:r>
              <a:rPr lang="en-US" b="1" dirty="0"/>
              <a:t>PREMIUM STORES</a:t>
            </a:r>
            <a:endParaRPr lang="en-AE" b="1" dirty="0"/>
          </a:p>
        </p:txBody>
      </p:sp>
      <p:sp>
        <p:nvSpPr>
          <p:cNvPr id="31" name="TextBox 30">
            <a:extLst>
              <a:ext uri="{FF2B5EF4-FFF2-40B4-BE49-F238E27FC236}">
                <a16:creationId xmlns:a16="http://schemas.microsoft.com/office/drawing/2014/main" id="{1F6D8E64-A501-4BFD-9B42-E668E6DCE906}"/>
              </a:ext>
            </a:extLst>
          </p:cNvPr>
          <p:cNvSpPr txBox="1"/>
          <p:nvPr/>
        </p:nvSpPr>
        <p:spPr>
          <a:xfrm>
            <a:off x="8700439" y="5539983"/>
            <a:ext cx="2579571" cy="369332"/>
          </a:xfrm>
          <a:prstGeom prst="rect">
            <a:avLst/>
          </a:prstGeom>
          <a:noFill/>
        </p:spPr>
        <p:txBody>
          <a:bodyPr wrap="square" rtlCol="0">
            <a:spAutoFit/>
          </a:bodyPr>
          <a:lstStyle/>
          <a:p>
            <a:r>
              <a:rPr lang="en-US" b="1" dirty="0"/>
              <a:t>ECOMMERCE TRADE </a:t>
            </a:r>
            <a:endParaRPr lang="en-AE" b="1" dirty="0"/>
          </a:p>
        </p:txBody>
      </p:sp>
    </p:spTree>
    <p:extLst>
      <p:ext uri="{BB962C8B-B14F-4D97-AF65-F5344CB8AC3E}">
        <p14:creationId xmlns:p14="http://schemas.microsoft.com/office/powerpoint/2010/main" val="73602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990E4B-3322-4F3B-A496-F50EF1EF3F4C}"/>
              </a:ext>
            </a:extLst>
          </p:cNvPr>
          <p:cNvSpPr txBox="1"/>
          <p:nvPr/>
        </p:nvSpPr>
        <p:spPr>
          <a:xfrm>
            <a:off x="441158" y="543108"/>
            <a:ext cx="11521440" cy="369332"/>
          </a:xfrm>
          <a:prstGeom prst="rect">
            <a:avLst/>
          </a:prstGeom>
          <a:noFill/>
        </p:spPr>
        <p:txBody>
          <a:bodyPr wrap="square">
            <a:spAutoFit/>
          </a:bodyPr>
          <a:lstStyle/>
          <a:p>
            <a:pPr algn="ctr"/>
            <a:r>
              <a:rPr lang="en-US" b="1" dirty="0"/>
              <a:t>Home | About | Distribution Channels | </a:t>
            </a:r>
            <a:r>
              <a:rPr lang="en-US" b="1" dirty="0">
                <a:highlight>
                  <a:srgbClr val="FFFF00"/>
                </a:highlight>
              </a:rPr>
              <a:t>Our Brands </a:t>
            </a:r>
            <a:r>
              <a:rPr lang="en-US" b="1" dirty="0"/>
              <a:t>| Retail Partners | Capabilities | Contact Us</a:t>
            </a:r>
            <a:endParaRPr lang="en-AE" b="1" dirty="0"/>
          </a:p>
        </p:txBody>
      </p:sp>
      <p:sp>
        <p:nvSpPr>
          <p:cNvPr id="4" name="TextBox 3">
            <a:extLst>
              <a:ext uri="{FF2B5EF4-FFF2-40B4-BE49-F238E27FC236}">
                <a16:creationId xmlns:a16="http://schemas.microsoft.com/office/drawing/2014/main" id="{4BBAA651-4DA5-444D-987A-317193AC0EEB}"/>
              </a:ext>
            </a:extLst>
          </p:cNvPr>
          <p:cNvSpPr txBox="1"/>
          <p:nvPr/>
        </p:nvSpPr>
        <p:spPr>
          <a:xfrm>
            <a:off x="3527659" y="1151715"/>
            <a:ext cx="2568341" cy="5078313"/>
          </a:xfrm>
          <a:prstGeom prst="rect">
            <a:avLst/>
          </a:prstGeom>
          <a:noFill/>
        </p:spPr>
        <p:txBody>
          <a:bodyPr wrap="square">
            <a:spAutoFit/>
          </a:bodyPr>
          <a:lstStyle/>
          <a:p>
            <a:r>
              <a:rPr lang="en-US" sz="1200" dirty="0"/>
              <a:t>SUNSHINE</a:t>
            </a:r>
          </a:p>
          <a:p>
            <a:r>
              <a:rPr lang="en-US" sz="1200" dirty="0"/>
              <a:t>OGX</a:t>
            </a:r>
          </a:p>
          <a:p>
            <a:r>
              <a:rPr lang="en-US" sz="1200" dirty="0"/>
              <a:t>SOLGAR</a:t>
            </a:r>
          </a:p>
          <a:p>
            <a:r>
              <a:rPr lang="en-US" sz="1200" dirty="0"/>
              <a:t>MARC ANTHONY</a:t>
            </a:r>
          </a:p>
          <a:p>
            <a:r>
              <a:rPr lang="en-US" sz="1200" dirty="0"/>
              <a:t>GARDEN OF LIFE</a:t>
            </a:r>
          </a:p>
          <a:p>
            <a:r>
              <a:rPr lang="en-US" sz="1200" dirty="0"/>
              <a:t>TRISTER</a:t>
            </a:r>
          </a:p>
          <a:p>
            <a:r>
              <a:rPr lang="en-US" sz="1200" dirty="0"/>
              <a:t>MAUI MOISTURE</a:t>
            </a:r>
          </a:p>
          <a:p>
            <a:r>
              <a:rPr lang="en-US" sz="1200" dirty="0"/>
              <a:t>TRADITIONAL MEDS</a:t>
            </a:r>
          </a:p>
          <a:p>
            <a:r>
              <a:rPr lang="en-US" sz="1200" dirty="0"/>
              <a:t>BIOMAGIC</a:t>
            </a:r>
          </a:p>
          <a:p>
            <a:r>
              <a:rPr lang="en-US" sz="1200" dirty="0"/>
              <a:t>MUSCLE CORE</a:t>
            </a:r>
          </a:p>
          <a:p>
            <a:r>
              <a:rPr lang="en-US" sz="1200" dirty="0"/>
              <a:t>BEAUTY FORMULAS</a:t>
            </a:r>
          </a:p>
          <a:p>
            <a:r>
              <a:rPr lang="en-US" sz="1200" dirty="0"/>
              <a:t>TREE HUT</a:t>
            </a:r>
          </a:p>
          <a:p>
            <a:r>
              <a:rPr lang="en-US" sz="1200" dirty="0"/>
              <a:t>PURE PROTEIN</a:t>
            </a:r>
          </a:p>
          <a:p>
            <a:r>
              <a:rPr lang="en-US" sz="1200" dirty="0"/>
              <a:t>PURE ESEENTIAL</a:t>
            </a:r>
          </a:p>
          <a:p>
            <a:r>
              <a:rPr lang="en-US" sz="1200" dirty="0"/>
              <a:t>DR. PAWPAW</a:t>
            </a:r>
          </a:p>
          <a:p>
            <a:r>
              <a:rPr lang="en-US" sz="1200" dirty="0"/>
              <a:t>PHARMACERIS</a:t>
            </a:r>
          </a:p>
          <a:p>
            <a:r>
              <a:rPr lang="en-US" sz="1200" dirty="0"/>
              <a:t>SUKIN</a:t>
            </a:r>
          </a:p>
          <a:p>
            <a:r>
              <a:rPr lang="en-US" sz="1200" dirty="0"/>
              <a:t>DIFEEL</a:t>
            </a:r>
          </a:p>
          <a:p>
            <a:r>
              <a:rPr lang="en-US" sz="1200" dirty="0"/>
              <a:t>EVELINE</a:t>
            </a:r>
          </a:p>
          <a:p>
            <a:r>
              <a:rPr lang="en-US" sz="1200" dirty="0"/>
              <a:t>GIOVANNI</a:t>
            </a:r>
          </a:p>
          <a:p>
            <a:r>
              <a:rPr lang="en-US" sz="1200" dirty="0"/>
              <a:t>FAITH IN NATURE</a:t>
            </a:r>
          </a:p>
          <a:p>
            <a:r>
              <a:rPr lang="en-US" sz="1200" dirty="0"/>
              <a:t>EARTHS FINEST</a:t>
            </a:r>
          </a:p>
          <a:p>
            <a:r>
              <a:rPr lang="en-US" sz="1200" dirty="0"/>
              <a:t>WEDDERSPOON</a:t>
            </a:r>
          </a:p>
          <a:p>
            <a:r>
              <a:rPr lang="en-US" sz="1200" dirty="0"/>
              <a:t>PETAL FRESH PURE</a:t>
            </a:r>
          </a:p>
          <a:p>
            <a:r>
              <a:rPr lang="en-US" sz="1200" dirty="0"/>
              <a:t>LEE STAFFORD</a:t>
            </a:r>
          </a:p>
          <a:p>
            <a:r>
              <a:rPr lang="en-US" sz="1200" dirty="0"/>
              <a:t>ADERMA </a:t>
            </a:r>
          </a:p>
        </p:txBody>
      </p:sp>
      <p:sp>
        <p:nvSpPr>
          <p:cNvPr id="6" name="TextBox 5">
            <a:extLst>
              <a:ext uri="{FF2B5EF4-FFF2-40B4-BE49-F238E27FC236}">
                <a16:creationId xmlns:a16="http://schemas.microsoft.com/office/drawing/2014/main" id="{57602D4F-6588-405D-817B-A07A8F1EAF4A}"/>
              </a:ext>
            </a:extLst>
          </p:cNvPr>
          <p:cNvSpPr txBox="1"/>
          <p:nvPr/>
        </p:nvSpPr>
        <p:spPr>
          <a:xfrm>
            <a:off x="5775157" y="1081154"/>
            <a:ext cx="2772075" cy="5047536"/>
          </a:xfrm>
          <a:prstGeom prst="rect">
            <a:avLst/>
          </a:prstGeom>
          <a:noFill/>
        </p:spPr>
        <p:txBody>
          <a:bodyPr wrap="square">
            <a:spAutoFit/>
          </a:bodyPr>
          <a:lstStyle/>
          <a:p>
            <a:r>
              <a:rPr lang="en-US" sz="1400" dirty="0"/>
              <a:t>ORGANIC TRADITIONS</a:t>
            </a:r>
          </a:p>
          <a:p>
            <a:r>
              <a:rPr lang="en-US" sz="1400" dirty="0"/>
              <a:t>ATTENDS</a:t>
            </a:r>
          </a:p>
          <a:p>
            <a:r>
              <a:rPr lang="en-US" sz="1400" dirty="0"/>
              <a:t>DR.ORGANIC</a:t>
            </a:r>
          </a:p>
          <a:p>
            <a:r>
              <a:rPr lang="en-US" sz="1400" dirty="0"/>
              <a:t>BETTERBODY FOODS</a:t>
            </a:r>
          </a:p>
          <a:p>
            <a:r>
              <a:rPr lang="en-US" sz="1400" dirty="0"/>
              <a:t>SOSKIN</a:t>
            </a:r>
          </a:p>
          <a:p>
            <a:r>
              <a:rPr lang="en-US" sz="1400" dirty="0"/>
              <a:t>BIO BALANCE</a:t>
            </a:r>
          </a:p>
          <a:p>
            <a:r>
              <a:rPr lang="en-US" sz="1400" dirty="0"/>
              <a:t>AVALON</a:t>
            </a:r>
          </a:p>
          <a:p>
            <a:r>
              <a:rPr lang="en-US" sz="1400" dirty="0"/>
              <a:t>NATURES AID LTD</a:t>
            </a:r>
          </a:p>
          <a:p>
            <a:r>
              <a:rPr lang="en-US" sz="1400" dirty="0"/>
              <a:t>COLGATE</a:t>
            </a:r>
          </a:p>
          <a:p>
            <a:r>
              <a:rPr lang="en-US" sz="1400" dirty="0"/>
              <a:t>RULE 1</a:t>
            </a:r>
          </a:p>
          <a:p>
            <a:r>
              <a:rPr lang="en-US" sz="1400" dirty="0"/>
              <a:t>NUTRITIONL</a:t>
            </a:r>
          </a:p>
          <a:p>
            <a:r>
              <a:rPr lang="en-US" sz="1400" dirty="0"/>
              <a:t>YOUTHEORY</a:t>
            </a:r>
          </a:p>
          <a:p>
            <a:r>
              <a:rPr lang="en-US" sz="1400" dirty="0"/>
              <a:t>BIO NUTRITION</a:t>
            </a:r>
          </a:p>
          <a:p>
            <a:r>
              <a:rPr lang="en-US" sz="1400" dirty="0"/>
              <a:t>KIKI</a:t>
            </a:r>
          </a:p>
          <a:p>
            <a:r>
              <a:rPr lang="en-US" sz="1400" dirty="0"/>
              <a:t>WESTLAB</a:t>
            </a:r>
          </a:p>
          <a:p>
            <a:r>
              <a:rPr lang="en-US" sz="1400" dirty="0"/>
              <a:t>RAPID FIRE</a:t>
            </a:r>
          </a:p>
          <a:p>
            <a:r>
              <a:rPr lang="en-US" sz="1400" dirty="0"/>
              <a:t>MERIDOL</a:t>
            </a:r>
          </a:p>
          <a:p>
            <a:r>
              <a:rPr lang="en-US" sz="1400" dirty="0"/>
              <a:t>NATURES PLUS</a:t>
            </a:r>
          </a:p>
          <a:p>
            <a:r>
              <a:rPr lang="en-US" sz="1400" dirty="0"/>
              <a:t>SWATI</a:t>
            </a:r>
          </a:p>
          <a:p>
            <a:r>
              <a:rPr lang="en-US" sz="1400" dirty="0"/>
              <a:t>ANDALOU</a:t>
            </a:r>
          </a:p>
          <a:p>
            <a:r>
              <a:rPr lang="en-US" sz="1400" dirty="0"/>
              <a:t>KYOLIC</a:t>
            </a:r>
          </a:p>
          <a:p>
            <a:r>
              <a:rPr lang="en-US" sz="1400" dirty="0"/>
              <a:t>OM MUSHROOM</a:t>
            </a:r>
          </a:p>
          <a:p>
            <a:r>
              <a:rPr lang="en-US" sz="1400" dirty="0"/>
              <a:t>BIOLANE</a:t>
            </a:r>
          </a:p>
        </p:txBody>
      </p:sp>
      <p:sp>
        <p:nvSpPr>
          <p:cNvPr id="8" name="TextBox 7">
            <a:extLst>
              <a:ext uri="{FF2B5EF4-FFF2-40B4-BE49-F238E27FC236}">
                <a16:creationId xmlns:a16="http://schemas.microsoft.com/office/drawing/2014/main" id="{1AA71B65-0900-468A-AE15-945EC104A1F4}"/>
              </a:ext>
            </a:extLst>
          </p:cNvPr>
          <p:cNvSpPr txBox="1"/>
          <p:nvPr/>
        </p:nvSpPr>
        <p:spPr>
          <a:xfrm>
            <a:off x="906379" y="6297405"/>
            <a:ext cx="11134825" cy="646331"/>
          </a:xfrm>
          <a:prstGeom prst="rect">
            <a:avLst/>
          </a:prstGeom>
          <a:noFill/>
        </p:spPr>
        <p:txBody>
          <a:bodyPr wrap="square">
            <a:spAutoFit/>
          </a:bodyPr>
          <a:lstStyle/>
          <a:p>
            <a:r>
              <a:rPr lang="en-US" dirty="0">
                <a:solidFill>
                  <a:srgbClr val="FF0000"/>
                </a:solidFill>
              </a:rPr>
              <a:t>In Logo- By clicking logos, it should lead to the brand-specific pages or external brand websites- without prices .</a:t>
            </a:r>
          </a:p>
          <a:p>
            <a:endParaRPr lang="en-US" dirty="0">
              <a:solidFill>
                <a:srgbClr val="FF0000"/>
              </a:solidFill>
            </a:endParaRPr>
          </a:p>
        </p:txBody>
      </p:sp>
    </p:spTree>
    <p:extLst>
      <p:ext uri="{BB962C8B-B14F-4D97-AF65-F5344CB8AC3E}">
        <p14:creationId xmlns:p14="http://schemas.microsoft.com/office/powerpoint/2010/main" val="1897400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Al Maya United Arab Emirates Offers, Catalogs and Promotions ...">
            <a:extLst>
              <a:ext uri="{FF2B5EF4-FFF2-40B4-BE49-F238E27FC236}">
                <a16:creationId xmlns:a16="http://schemas.microsoft.com/office/drawing/2014/main" id="{D261FE94-BAC2-4716-9DEF-FD63AF371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0444" y="1226284"/>
            <a:ext cx="1933575" cy="12858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B990E4B-3322-4F3B-A496-F50EF1EF3F4C}"/>
              </a:ext>
            </a:extLst>
          </p:cNvPr>
          <p:cNvSpPr txBox="1"/>
          <p:nvPr/>
        </p:nvSpPr>
        <p:spPr>
          <a:xfrm>
            <a:off x="441158" y="543108"/>
            <a:ext cx="11521440" cy="369332"/>
          </a:xfrm>
          <a:prstGeom prst="rect">
            <a:avLst/>
          </a:prstGeom>
          <a:noFill/>
        </p:spPr>
        <p:txBody>
          <a:bodyPr wrap="square">
            <a:spAutoFit/>
          </a:bodyPr>
          <a:lstStyle/>
          <a:p>
            <a:pPr algn="ctr"/>
            <a:r>
              <a:rPr lang="en-US" b="1" dirty="0"/>
              <a:t>Home | About | Distribution Channels | Our Brands |</a:t>
            </a:r>
            <a:r>
              <a:rPr lang="en-US" b="1" dirty="0">
                <a:highlight>
                  <a:srgbClr val="FFFF00"/>
                </a:highlight>
              </a:rPr>
              <a:t> Retail Partners </a:t>
            </a:r>
            <a:r>
              <a:rPr lang="en-US" b="1" dirty="0"/>
              <a:t>| Capabilities | Contact Us</a:t>
            </a:r>
            <a:endParaRPr lang="en-AE" b="1" dirty="0"/>
          </a:p>
        </p:txBody>
      </p:sp>
      <p:pic>
        <p:nvPicPr>
          <p:cNvPr id="2" name="Picture 1">
            <a:extLst>
              <a:ext uri="{FF2B5EF4-FFF2-40B4-BE49-F238E27FC236}">
                <a16:creationId xmlns:a16="http://schemas.microsoft.com/office/drawing/2014/main" id="{708A4D4C-14E2-488E-8D1E-AEB5375AD87E}"/>
              </a:ext>
            </a:extLst>
          </p:cNvPr>
          <p:cNvPicPr>
            <a:picLocks noChangeAspect="1"/>
          </p:cNvPicPr>
          <p:nvPr/>
        </p:nvPicPr>
        <p:blipFill>
          <a:blip r:embed="rId3"/>
          <a:stretch>
            <a:fillRect/>
          </a:stretch>
        </p:blipFill>
        <p:spPr>
          <a:xfrm>
            <a:off x="347132" y="1418835"/>
            <a:ext cx="1318461" cy="732478"/>
          </a:xfrm>
          <a:prstGeom prst="rect">
            <a:avLst/>
          </a:prstGeom>
        </p:spPr>
      </p:pic>
      <p:pic>
        <p:nvPicPr>
          <p:cNvPr id="2050" name="Picture 2" descr="Lulu Hypermarket - What the Logo?">
            <a:extLst>
              <a:ext uri="{FF2B5EF4-FFF2-40B4-BE49-F238E27FC236}">
                <a16:creationId xmlns:a16="http://schemas.microsoft.com/office/drawing/2014/main" id="{AFDFE6F8-5999-463A-A723-1E0DC0F1CD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255" y="1379393"/>
            <a:ext cx="1175285" cy="8775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pinneys - Wikipedia">
            <a:extLst>
              <a:ext uri="{FF2B5EF4-FFF2-40B4-BE49-F238E27FC236}">
                <a16:creationId xmlns:a16="http://schemas.microsoft.com/office/drawing/2014/main" id="{78C5A1CF-DA5D-4A75-9846-89DDF5315D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430" y="1120446"/>
            <a:ext cx="1826264" cy="12910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9861D9A-C5A7-4F48-9756-BB5D5CD735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8712" y="1683946"/>
            <a:ext cx="1412627" cy="29312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MCG in the Middle East: just the answer - Choithrams ...">
            <a:extLst>
              <a:ext uri="{FF2B5EF4-FFF2-40B4-BE49-F238E27FC236}">
                <a16:creationId xmlns:a16="http://schemas.microsoft.com/office/drawing/2014/main" id="{087F9F83-81F7-4415-A448-AFC9A4E362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4613" y="1289542"/>
            <a:ext cx="1675999" cy="11186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FE77A56-93B1-40F7-80DD-9A6795228F9E}"/>
              </a:ext>
            </a:extLst>
          </p:cNvPr>
          <p:cNvPicPr>
            <a:picLocks noChangeAspect="1"/>
          </p:cNvPicPr>
          <p:nvPr/>
        </p:nvPicPr>
        <p:blipFill>
          <a:blip r:embed="rId8"/>
          <a:stretch>
            <a:fillRect/>
          </a:stretch>
        </p:blipFill>
        <p:spPr>
          <a:xfrm>
            <a:off x="10880612" y="1239668"/>
            <a:ext cx="1218398" cy="1218398"/>
          </a:xfrm>
          <a:prstGeom prst="rect">
            <a:avLst/>
          </a:prstGeom>
        </p:spPr>
      </p:pic>
      <p:pic>
        <p:nvPicPr>
          <p:cNvPr id="4" name="Picture 3">
            <a:extLst>
              <a:ext uri="{FF2B5EF4-FFF2-40B4-BE49-F238E27FC236}">
                <a16:creationId xmlns:a16="http://schemas.microsoft.com/office/drawing/2014/main" id="{4BD77C5E-6DED-45DB-BF31-A37A32053AD3}"/>
              </a:ext>
            </a:extLst>
          </p:cNvPr>
          <p:cNvPicPr>
            <a:picLocks noChangeAspect="1"/>
          </p:cNvPicPr>
          <p:nvPr/>
        </p:nvPicPr>
        <p:blipFill>
          <a:blip r:embed="rId9"/>
          <a:stretch>
            <a:fillRect/>
          </a:stretch>
        </p:blipFill>
        <p:spPr>
          <a:xfrm>
            <a:off x="347132" y="2324880"/>
            <a:ext cx="1619250" cy="1619250"/>
          </a:xfrm>
          <a:prstGeom prst="rect">
            <a:avLst/>
          </a:prstGeom>
        </p:spPr>
      </p:pic>
      <p:pic>
        <p:nvPicPr>
          <p:cNvPr id="2060" name="Picture 12">
            <a:extLst>
              <a:ext uri="{FF2B5EF4-FFF2-40B4-BE49-F238E27FC236}">
                <a16:creationId xmlns:a16="http://schemas.microsoft.com/office/drawing/2014/main" id="{D8B5C079-1126-40F0-8906-2FED10B3BA5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6437" y="2701256"/>
            <a:ext cx="1588971" cy="84480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Medseven Healthcare | LinkedIn">
            <a:extLst>
              <a:ext uri="{FF2B5EF4-FFF2-40B4-BE49-F238E27FC236}">
                <a16:creationId xmlns:a16="http://schemas.microsoft.com/office/drawing/2014/main" id="{233221CC-AA11-4F40-B2DB-920621F808B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39741" y="2315788"/>
            <a:ext cx="1588971" cy="158897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VIVA Pharmacy | Dubai">
            <a:extLst>
              <a:ext uri="{FF2B5EF4-FFF2-40B4-BE49-F238E27FC236}">
                <a16:creationId xmlns:a16="http://schemas.microsoft.com/office/drawing/2014/main" id="{9842B193-D645-4FE5-8ECA-5378CFB6621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5952" y="2205818"/>
            <a:ext cx="1857375" cy="185737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Nahdi Projects | Photos, videos, logos, illustrations and ...">
            <a:extLst>
              <a:ext uri="{FF2B5EF4-FFF2-40B4-BE49-F238E27FC236}">
                <a16:creationId xmlns:a16="http://schemas.microsoft.com/office/drawing/2014/main" id="{A6DEDA9E-5BF4-438D-B790-B902B0C3843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46713" y="2512159"/>
            <a:ext cx="1315801" cy="10291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26ED325-86F7-43AC-8BDA-39A0FF522392}"/>
              </a:ext>
            </a:extLst>
          </p:cNvPr>
          <p:cNvPicPr>
            <a:picLocks noChangeAspect="1"/>
          </p:cNvPicPr>
          <p:nvPr/>
        </p:nvPicPr>
        <p:blipFill>
          <a:blip r:embed="rId14"/>
          <a:stretch>
            <a:fillRect/>
          </a:stretch>
        </p:blipFill>
        <p:spPr>
          <a:xfrm>
            <a:off x="10366393" y="2756559"/>
            <a:ext cx="1640879" cy="693955"/>
          </a:xfrm>
          <a:prstGeom prst="rect">
            <a:avLst/>
          </a:prstGeom>
        </p:spPr>
      </p:pic>
      <p:pic>
        <p:nvPicPr>
          <p:cNvPr id="6" name="Picture 5">
            <a:extLst>
              <a:ext uri="{FF2B5EF4-FFF2-40B4-BE49-F238E27FC236}">
                <a16:creationId xmlns:a16="http://schemas.microsoft.com/office/drawing/2014/main" id="{4636A6DA-C2D6-49C6-9553-287E9FBD2450}"/>
              </a:ext>
            </a:extLst>
          </p:cNvPr>
          <p:cNvPicPr>
            <a:picLocks noChangeAspect="1"/>
          </p:cNvPicPr>
          <p:nvPr/>
        </p:nvPicPr>
        <p:blipFill>
          <a:blip r:embed="rId15"/>
          <a:stretch>
            <a:fillRect/>
          </a:stretch>
        </p:blipFill>
        <p:spPr>
          <a:xfrm>
            <a:off x="777571" y="3815295"/>
            <a:ext cx="1323474" cy="1323474"/>
          </a:xfrm>
          <a:prstGeom prst="rect">
            <a:avLst/>
          </a:prstGeom>
        </p:spPr>
      </p:pic>
      <p:pic>
        <p:nvPicPr>
          <p:cNvPr id="9" name="Picture 8">
            <a:extLst>
              <a:ext uri="{FF2B5EF4-FFF2-40B4-BE49-F238E27FC236}">
                <a16:creationId xmlns:a16="http://schemas.microsoft.com/office/drawing/2014/main" id="{D84EA378-54CB-4888-8B74-D24B74265B32}"/>
              </a:ext>
            </a:extLst>
          </p:cNvPr>
          <p:cNvPicPr>
            <a:picLocks noChangeAspect="1"/>
          </p:cNvPicPr>
          <p:nvPr/>
        </p:nvPicPr>
        <p:blipFill>
          <a:blip r:embed="rId16"/>
          <a:stretch>
            <a:fillRect/>
          </a:stretch>
        </p:blipFill>
        <p:spPr>
          <a:xfrm>
            <a:off x="3055523" y="3880821"/>
            <a:ext cx="2797743" cy="747230"/>
          </a:xfrm>
          <a:prstGeom prst="rect">
            <a:avLst/>
          </a:prstGeom>
        </p:spPr>
      </p:pic>
      <p:pic>
        <p:nvPicPr>
          <p:cNvPr id="10" name="Picture 9">
            <a:extLst>
              <a:ext uri="{FF2B5EF4-FFF2-40B4-BE49-F238E27FC236}">
                <a16:creationId xmlns:a16="http://schemas.microsoft.com/office/drawing/2014/main" id="{739FDD2D-2204-4B04-B627-90A679FF5B15}"/>
              </a:ext>
            </a:extLst>
          </p:cNvPr>
          <p:cNvPicPr>
            <a:picLocks noChangeAspect="1"/>
          </p:cNvPicPr>
          <p:nvPr/>
        </p:nvPicPr>
        <p:blipFill>
          <a:blip r:embed="rId17"/>
          <a:stretch>
            <a:fillRect/>
          </a:stretch>
        </p:blipFill>
        <p:spPr>
          <a:xfrm>
            <a:off x="6338796" y="3404532"/>
            <a:ext cx="1857375" cy="1857375"/>
          </a:xfrm>
          <a:prstGeom prst="rect">
            <a:avLst/>
          </a:prstGeom>
        </p:spPr>
      </p:pic>
      <p:pic>
        <p:nvPicPr>
          <p:cNvPr id="11" name="Picture 10">
            <a:extLst>
              <a:ext uri="{FF2B5EF4-FFF2-40B4-BE49-F238E27FC236}">
                <a16:creationId xmlns:a16="http://schemas.microsoft.com/office/drawing/2014/main" id="{9B92A2C2-DAF1-4584-9A42-AB4E0428B402}"/>
              </a:ext>
            </a:extLst>
          </p:cNvPr>
          <p:cNvPicPr>
            <a:picLocks noChangeAspect="1"/>
          </p:cNvPicPr>
          <p:nvPr/>
        </p:nvPicPr>
        <p:blipFill>
          <a:blip r:embed="rId18"/>
          <a:stretch>
            <a:fillRect/>
          </a:stretch>
        </p:blipFill>
        <p:spPr>
          <a:xfrm>
            <a:off x="9091489" y="3986786"/>
            <a:ext cx="2659353" cy="583811"/>
          </a:xfrm>
          <a:prstGeom prst="rect">
            <a:avLst/>
          </a:prstGeom>
        </p:spPr>
      </p:pic>
      <p:pic>
        <p:nvPicPr>
          <p:cNvPr id="12" name="Picture 11">
            <a:extLst>
              <a:ext uri="{FF2B5EF4-FFF2-40B4-BE49-F238E27FC236}">
                <a16:creationId xmlns:a16="http://schemas.microsoft.com/office/drawing/2014/main" id="{B1D9A33A-7287-45D5-BB7B-0433EEFB6982}"/>
              </a:ext>
            </a:extLst>
          </p:cNvPr>
          <p:cNvPicPr>
            <a:picLocks noChangeAspect="1"/>
          </p:cNvPicPr>
          <p:nvPr/>
        </p:nvPicPr>
        <p:blipFill>
          <a:blip r:embed="rId19"/>
          <a:stretch>
            <a:fillRect/>
          </a:stretch>
        </p:blipFill>
        <p:spPr>
          <a:xfrm>
            <a:off x="480862" y="5015966"/>
            <a:ext cx="1619250" cy="1619250"/>
          </a:xfrm>
          <a:prstGeom prst="rect">
            <a:avLst/>
          </a:prstGeom>
        </p:spPr>
      </p:pic>
      <p:pic>
        <p:nvPicPr>
          <p:cNvPr id="13" name="Picture 12">
            <a:extLst>
              <a:ext uri="{FF2B5EF4-FFF2-40B4-BE49-F238E27FC236}">
                <a16:creationId xmlns:a16="http://schemas.microsoft.com/office/drawing/2014/main" id="{9E872667-F551-4BDD-A609-E52EB3A0B824}"/>
              </a:ext>
            </a:extLst>
          </p:cNvPr>
          <p:cNvPicPr>
            <a:picLocks noChangeAspect="1"/>
          </p:cNvPicPr>
          <p:nvPr/>
        </p:nvPicPr>
        <p:blipFill>
          <a:blip r:embed="rId20"/>
          <a:stretch>
            <a:fillRect/>
          </a:stretch>
        </p:blipFill>
        <p:spPr>
          <a:xfrm>
            <a:off x="2295741" y="5341537"/>
            <a:ext cx="1905963" cy="968108"/>
          </a:xfrm>
          <a:prstGeom prst="rect">
            <a:avLst/>
          </a:prstGeom>
        </p:spPr>
      </p:pic>
      <p:pic>
        <p:nvPicPr>
          <p:cNvPr id="14" name="Picture 13">
            <a:extLst>
              <a:ext uri="{FF2B5EF4-FFF2-40B4-BE49-F238E27FC236}">
                <a16:creationId xmlns:a16="http://schemas.microsoft.com/office/drawing/2014/main" id="{9CD2E851-AC54-4C74-BAC2-F56FD7439076}"/>
              </a:ext>
            </a:extLst>
          </p:cNvPr>
          <p:cNvPicPr>
            <a:picLocks noChangeAspect="1"/>
          </p:cNvPicPr>
          <p:nvPr/>
        </p:nvPicPr>
        <p:blipFill>
          <a:blip r:embed="rId21"/>
          <a:stretch>
            <a:fillRect/>
          </a:stretch>
        </p:blipFill>
        <p:spPr>
          <a:xfrm>
            <a:off x="4411694" y="5080450"/>
            <a:ext cx="2060929" cy="1482997"/>
          </a:xfrm>
          <a:prstGeom prst="rect">
            <a:avLst/>
          </a:prstGeom>
        </p:spPr>
      </p:pic>
      <p:pic>
        <p:nvPicPr>
          <p:cNvPr id="15" name="Picture 14">
            <a:extLst>
              <a:ext uri="{FF2B5EF4-FFF2-40B4-BE49-F238E27FC236}">
                <a16:creationId xmlns:a16="http://schemas.microsoft.com/office/drawing/2014/main" id="{C1BE35C6-3C96-4593-B741-1C3EF9FE5AA8}"/>
              </a:ext>
            </a:extLst>
          </p:cNvPr>
          <p:cNvPicPr>
            <a:picLocks noChangeAspect="1"/>
          </p:cNvPicPr>
          <p:nvPr/>
        </p:nvPicPr>
        <p:blipFill>
          <a:blip r:embed="rId22"/>
          <a:stretch>
            <a:fillRect/>
          </a:stretch>
        </p:blipFill>
        <p:spPr>
          <a:xfrm>
            <a:off x="6839170" y="5092046"/>
            <a:ext cx="1438275" cy="1438275"/>
          </a:xfrm>
          <a:prstGeom prst="rect">
            <a:avLst/>
          </a:prstGeom>
        </p:spPr>
      </p:pic>
      <p:pic>
        <p:nvPicPr>
          <p:cNvPr id="16" name="Picture 15">
            <a:extLst>
              <a:ext uri="{FF2B5EF4-FFF2-40B4-BE49-F238E27FC236}">
                <a16:creationId xmlns:a16="http://schemas.microsoft.com/office/drawing/2014/main" id="{B0A3F1BC-FE45-43A6-947A-CFE41FC827E3}"/>
              </a:ext>
            </a:extLst>
          </p:cNvPr>
          <p:cNvPicPr>
            <a:picLocks noChangeAspect="1"/>
          </p:cNvPicPr>
          <p:nvPr/>
        </p:nvPicPr>
        <p:blipFill>
          <a:blip r:embed="rId23"/>
          <a:stretch>
            <a:fillRect/>
          </a:stretch>
        </p:blipFill>
        <p:spPr>
          <a:xfrm>
            <a:off x="8546713" y="5012539"/>
            <a:ext cx="1597288" cy="1597288"/>
          </a:xfrm>
          <a:prstGeom prst="rect">
            <a:avLst/>
          </a:prstGeom>
        </p:spPr>
      </p:pic>
      <p:pic>
        <p:nvPicPr>
          <p:cNvPr id="17" name="Picture 16">
            <a:extLst>
              <a:ext uri="{FF2B5EF4-FFF2-40B4-BE49-F238E27FC236}">
                <a16:creationId xmlns:a16="http://schemas.microsoft.com/office/drawing/2014/main" id="{C89A4B1A-8F29-4280-8DA2-2796778CA11E}"/>
              </a:ext>
            </a:extLst>
          </p:cNvPr>
          <p:cNvPicPr>
            <a:picLocks noChangeAspect="1"/>
          </p:cNvPicPr>
          <p:nvPr/>
        </p:nvPicPr>
        <p:blipFill>
          <a:blip r:embed="rId24"/>
          <a:stretch>
            <a:fillRect/>
          </a:stretch>
        </p:blipFill>
        <p:spPr>
          <a:xfrm>
            <a:off x="10252737" y="5282024"/>
            <a:ext cx="1389705" cy="1140594"/>
          </a:xfrm>
          <a:prstGeom prst="rect">
            <a:avLst/>
          </a:prstGeom>
        </p:spPr>
      </p:pic>
      <p:sp>
        <p:nvSpPr>
          <p:cNvPr id="27" name="TextBox 26">
            <a:extLst>
              <a:ext uri="{FF2B5EF4-FFF2-40B4-BE49-F238E27FC236}">
                <a16:creationId xmlns:a16="http://schemas.microsoft.com/office/drawing/2014/main" id="{5BA0F332-7409-4B4E-BBE7-AA2DC9BE172D}"/>
              </a:ext>
            </a:extLst>
          </p:cNvPr>
          <p:cNvSpPr txBox="1"/>
          <p:nvPr/>
        </p:nvSpPr>
        <p:spPr>
          <a:xfrm>
            <a:off x="678539" y="6484448"/>
            <a:ext cx="11134825" cy="646331"/>
          </a:xfrm>
          <a:prstGeom prst="rect">
            <a:avLst/>
          </a:prstGeom>
          <a:noFill/>
        </p:spPr>
        <p:txBody>
          <a:bodyPr wrap="square">
            <a:spAutoFit/>
          </a:bodyPr>
          <a:lstStyle/>
          <a:p>
            <a:r>
              <a:rPr lang="en-US" dirty="0">
                <a:solidFill>
                  <a:srgbClr val="FF0000"/>
                </a:solidFill>
              </a:rPr>
              <a:t>Retail partners are not complete – Rochelle will provide the complete list &amp; it need to be separated channel wise </a:t>
            </a:r>
          </a:p>
          <a:p>
            <a:endParaRPr lang="en-US" dirty="0">
              <a:solidFill>
                <a:srgbClr val="FF0000"/>
              </a:solidFill>
            </a:endParaRPr>
          </a:p>
        </p:txBody>
      </p:sp>
    </p:spTree>
    <p:extLst>
      <p:ext uri="{BB962C8B-B14F-4D97-AF65-F5344CB8AC3E}">
        <p14:creationId xmlns:p14="http://schemas.microsoft.com/office/powerpoint/2010/main" val="179445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990E4B-3322-4F3B-A496-F50EF1EF3F4C}"/>
              </a:ext>
            </a:extLst>
          </p:cNvPr>
          <p:cNvSpPr txBox="1"/>
          <p:nvPr/>
        </p:nvSpPr>
        <p:spPr>
          <a:xfrm>
            <a:off x="441158" y="543108"/>
            <a:ext cx="11521440" cy="369332"/>
          </a:xfrm>
          <a:prstGeom prst="rect">
            <a:avLst/>
          </a:prstGeom>
          <a:noFill/>
        </p:spPr>
        <p:txBody>
          <a:bodyPr wrap="square">
            <a:spAutoFit/>
          </a:bodyPr>
          <a:lstStyle/>
          <a:p>
            <a:pPr algn="ctr"/>
            <a:r>
              <a:rPr lang="en-US" b="1" dirty="0"/>
              <a:t>Home | About | Distribution Channels | Our Brands | Retail Partners | </a:t>
            </a:r>
            <a:r>
              <a:rPr lang="en-US" b="1" dirty="0">
                <a:highlight>
                  <a:srgbClr val="FFFF00"/>
                </a:highlight>
              </a:rPr>
              <a:t>Capabilities </a:t>
            </a:r>
            <a:r>
              <a:rPr lang="en-US" b="1" dirty="0"/>
              <a:t>| Contact Us</a:t>
            </a:r>
            <a:endParaRPr lang="en-AE" b="1" dirty="0"/>
          </a:p>
        </p:txBody>
      </p:sp>
      <p:sp>
        <p:nvSpPr>
          <p:cNvPr id="5" name="TextBox 4">
            <a:extLst>
              <a:ext uri="{FF2B5EF4-FFF2-40B4-BE49-F238E27FC236}">
                <a16:creationId xmlns:a16="http://schemas.microsoft.com/office/drawing/2014/main" id="{E9AB7BB3-8E48-4442-92FC-6ED67DEAAF5C}"/>
              </a:ext>
            </a:extLst>
          </p:cNvPr>
          <p:cNvSpPr txBox="1"/>
          <p:nvPr/>
        </p:nvSpPr>
        <p:spPr>
          <a:xfrm>
            <a:off x="449579" y="1517966"/>
            <a:ext cx="11292841" cy="3970318"/>
          </a:xfrm>
          <a:prstGeom prst="rect">
            <a:avLst/>
          </a:prstGeom>
          <a:noFill/>
        </p:spPr>
        <p:txBody>
          <a:bodyPr wrap="square">
            <a:spAutoFit/>
          </a:bodyPr>
          <a:lstStyle/>
          <a:p>
            <a:pPr algn="just"/>
            <a:endParaRPr lang="en-US" sz="1400" dirty="0"/>
          </a:p>
          <a:p>
            <a:pPr algn="just"/>
            <a:r>
              <a:rPr lang="en-US" sz="1400" b="1" dirty="0"/>
              <a:t>Tailored Sales &amp; Marketing: </a:t>
            </a:r>
            <a:r>
              <a:rPr lang="en-US" sz="1400" dirty="0"/>
              <a:t>Our specialized sales and marketing team stands out with its tailored strategies and market insights. Combining years of experience with a passion for the industry, they drive growth and foster relationships that last.</a:t>
            </a:r>
          </a:p>
          <a:p>
            <a:pPr algn="just"/>
            <a:endParaRPr lang="en-US" sz="1400" dirty="0"/>
          </a:p>
          <a:p>
            <a:pPr algn="just"/>
            <a:r>
              <a:rPr lang="en-US" sz="1400" b="1" dirty="0"/>
              <a:t>Warehouse Facility: </a:t>
            </a:r>
            <a:r>
              <a:rPr lang="en-US" sz="1400" dirty="0"/>
              <a:t>Our state-of-the-art, 200K sq. ft temperature-controlled warehouse is purposefully designed to uphold the integrity of premium beauty products. Every space and system is optimized to ensure safe storage and easy access.</a:t>
            </a:r>
          </a:p>
          <a:p>
            <a:pPr algn="just"/>
            <a:endParaRPr lang="en-US" sz="1400" dirty="0"/>
          </a:p>
          <a:p>
            <a:pPr algn="just"/>
            <a:r>
              <a:rPr lang="en-US" sz="1400" b="1" dirty="0"/>
              <a:t>Delivery Vehicles: </a:t>
            </a:r>
            <a:r>
              <a:rPr lang="en-US" sz="1400" dirty="0"/>
              <a:t>Boasting a fleet of 100+ temperature-controlled vehicles, we guarantee that products maintain their quality throughout the delivery process. Every vehicle is equipped and maintained to provide reliable and efficient transportation.</a:t>
            </a:r>
          </a:p>
          <a:p>
            <a:pPr algn="just"/>
            <a:endParaRPr lang="en-US" sz="1400" dirty="0"/>
          </a:p>
          <a:p>
            <a:pPr algn="just"/>
            <a:r>
              <a:rPr lang="en-US" sz="1400" b="1" dirty="0"/>
              <a:t>Premium Beauty Distribution Network: </a:t>
            </a:r>
            <a:r>
              <a:rPr lang="en-US" sz="1400" dirty="0"/>
              <a:t>Nutripharm's extensive network reaches the crème de la crème of beauty salons and spas. Our collaborations extend our reach, ensuring that premium brands find their place in the region's most esteemed establishments.</a:t>
            </a:r>
          </a:p>
          <a:p>
            <a:pPr algn="just"/>
            <a:endParaRPr lang="en-US" sz="1400" dirty="0"/>
          </a:p>
          <a:p>
            <a:pPr algn="just"/>
            <a:r>
              <a:rPr lang="en-US" sz="1400" b="1" dirty="0"/>
              <a:t>Dedicated Brand Managers &amp; Executives</a:t>
            </a:r>
            <a:r>
              <a:rPr lang="en-US" sz="1400" dirty="0"/>
              <a:t>: Leading our brand partnerships are seasoned professionals dedicated to upholding brand values and maximizing market presence. Their expertise is pivotal in aligning strategies and ensuring mutual growth.</a:t>
            </a:r>
          </a:p>
          <a:p>
            <a:pPr algn="just"/>
            <a:endParaRPr lang="en-US" sz="1400" dirty="0"/>
          </a:p>
          <a:p>
            <a:pPr algn="just"/>
            <a:r>
              <a:rPr lang="en-US" sz="1400" b="1" dirty="0"/>
              <a:t>In-House Marketing Team: </a:t>
            </a:r>
            <a:r>
              <a:rPr lang="en-US" sz="1400" dirty="0"/>
              <a:t>In the dynamic digital age, our in-house marketing team is at the forefront of online engagement. With collaborations spanning over 200+ beauty influencers and vloggers, we amplify brand voices, ensuring they resonate with the right audience.</a:t>
            </a:r>
          </a:p>
        </p:txBody>
      </p:sp>
      <p:sp>
        <p:nvSpPr>
          <p:cNvPr id="8" name="TextBox 7">
            <a:extLst>
              <a:ext uri="{FF2B5EF4-FFF2-40B4-BE49-F238E27FC236}">
                <a16:creationId xmlns:a16="http://schemas.microsoft.com/office/drawing/2014/main" id="{100D6832-8A86-49AA-807E-49EB4E8AA975}"/>
              </a:ext>
            </a:extLst>
          </p:cNvPr>
          <p:cNvSpPr txBox="1"/>
          <p:nvPr/>
        </p:nvSpPr>
        <p:spPr>
          <a:xfrm>
            <a:off x="752375" y="5991726"/>
            <a:ext cx="11134825" cy="646331"/>
          </a:xfrm>
          <a:prstGeom prst="rect">
            <a:avLst/>
          </a:prstGeom>
          <a:noFill/>
        </p:spPr>
        <p:txBody>
          <a:bodyPr wrap="square">
            <a:spAutoFit/>
          </a:bodyPr>
          <a:lstStyle/>
          <a:p>
            <a:r>
              <a:rPr lang="en-US" dirty="0">
                <a:solidFill>
                  <a:srgbClr val="FF0000"/>
                </a:solidFill>
              </a:rPr>
              <a:t>Suggest to picturize each capabilities and on click, let it go to each resources  </a:t>
            </a:r>
          </a:p>
          <a:p>
            <a:endParaRPr lang="en-US" dirty="0">
              <a:solidFill>
                <a:srgbClr val="FF0000"/>
              </a:solidFill>
            </a:endParaRPr>
          </a:p>
        </p:txBody>
      </p:sp>
    </p:spTree>
    <p:extLst>
      <p:ext uri="{BB962C8B-B14F-4D97-AF65-F5344CB8AC3E}">
        <p14:creationId xmlns:p14="http://schemas.microsoft.com/office/powerpoint/2010/main" val="3195545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990E4B-3322-4F3B-A496-F50EF1EF3F4C}"/>
              </a:ext>
            </a:extLst>
          </p:cNvPr>
          <p:cNvSpPr txBox="1"/>
          <p:nvPr/>
        </p:nvSpPr>
        <p:spPr>
          <a:xfrm>
            <a:off x="441158" y="543108"/>
            <a:ext cx="11521440" cy="369332"/>
          </a:xfrm>
          <a:prstGeom prst="rect">
            <a:avLst/>
          </a:prstGeom>
          <a:noFill/>
        </p:spPr>
        <p:txBody>
          <a:bodyPr wrap="square">
            <a:spAutoFit/>
          </a:bodyPr>
          <a:lstStyle/>
          <a:p>
            <a:pPr algn="ctr"/>
            <a:r>
              <a:rPr lang="en-US" b="1" dirty="0"/>
              <a:t>Home | About | Distribution Channels | Our Brands | Retail Partners | Capabilities | </a:t>
            </a:r>
            <a:r>
              <a:rPr lang="en-US" b="1" dirty="0">
                <a:highlight>
                  <a:srgbClr val="FFFF00"/>
                </a:highlight>
              </a:rPr>
              <a:t>Contact Us</a:t>
            </a:r>
            <a:endParaRPr lang="en-AE" b="1" dirty="0">
              <a:highlight>
                <a:srgbClr val="FFFF00"/>
              </a:highlight>
            </a:endParaRPr>
          </a:p>
        </p:txBody>
      </p:sp>
      <p:sp>
        <p:nvSpPr>
          <p:cNvPr id="4" name="TextBox 3">
            <a:extLst>
              <a:ext uri="{FF2B5EF4-FFF2-40B4-BE49-F238E27FC236}">
                <a16:creationId xmlns:a16="http://schemas.microsoft.com/office/drawing/2014/main" id="{1C95D704-01DE-4E45-B916-06552A1F016D}"/>
              </a:ext>
            </a:extLst>
          </p:cNvPr>
          <p:cNvSpPr txBox="1"/>
          <p:nvPr/>
        </p:nvSpPr>
        <p:spPr>
          <a:xfrm>
            <a:off x="2523824" y="3039896"/>
            <a:ext cx="6097604" cy="2308324"/>
          </a:xfrm>
          <a:prstGeom prst="rect">
            <a:avLst/>
          </a:prstGeom>
          <a:noFill/>
        </p:spPr>
        <p:txBody>
          <a:bodyPr wrap="square">
            <a:spAutoFit/>
          </a:bodyPr>
          <a:lstStyle/>
          <a:p>
            <a:pPr algn="l"/>
            <a:r>
              <a:rPr lang="en-US" b="1" i="0" dirty="0">
                <a:solidFill>
                  <a:srgbClr val="374151"/>
                </a:solidFill>
                <a:effectLst/>
                <a:latin typeface="Söhne"/>
              </a:rPr>
              <a:t>Contact Form:</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Name, Contact number, Email, Subject, Message.</a:t>
            </a:r>
          </a:p>
          <a:p>
            <a:pPr algn="l"/>
            <a:r>
              <a:rPr lang="en-US" b="1" i="0" dirty="0">
                <a:solidFill>
                  <a:srgbClr val="374151"/>
                </a:solidFill>
                <a:effectLst/>
                <a:latin typeface="Söhne"/>
              </a:rPr>
              <a:t>Location Map:</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Map showing Nutripharm LLC's main office.</a:t>
            </a:r>
          </a:p>
          <a:p>
            <a:pPr algn="l"/>
            <a:r>
              <a:rPr lang="en-US" b="1" i="0" dirty="0">
                <a:solidFill>
                  <a:srgbClr val="374151"/>
                </a:solidFill>
                <a:effectLst/>
                <a:latin typeface="Söhne"/>
              </a:rPr>
              <a:t>Social Media Links:</a:t>
            </a:r>
            <a:endParaRPr lang="en-US" b="0" i="0" dirty="0">
              <a:solidFill>
                <a:srgbClr val="374151"/>
              </a:solidFill>
              <a:effectLst/>
              <a:latin typeface="Söhne"/>
            </a:endParaRPr>
          </a:p>
          <a:p>
            <a:pPr lvl="1" algn="l"/>
            <a:endParaRPr lang="en-US" b="0" i="0" dirty="0">
              <a:solidFill>
                <a:srgbClr val="374151"/>
              </a:solidFill>
              <a:effectLst/>
              <a:latin typeface="Söhne"/>
            </a:endParaRPr>
          </a:p>
          <a:p>
            <a:br>
              <a:rPr lang="en-US" dirty="0"/>
            </a:br>
            <a:endParaRPr lang="en-AE" dirty="0"/>
          </a:p>
        </p:txBody>
      </p:sp>
      <p:sp>
        <p:nvSpPr>
          <p:cNvPr id="6" name="TextBox 5">
            <a:extLst>
              <a:ext uri="{FF2B5EF4-FFF2-40B4-BE49-F238E27FC236}">
                <a16:creationId xmlns:a16="http://schemas.microsoft.com/office/drawing/2014/main" id="{ABF00FFE-DE71-44DA-86E1-085BB4D078D4}"/>
              </a:ext>
            </a:extLst>
          </p:cNvPr>
          <p:cNvSpPr txBox="1"/>
          <p:nvPr/>
        </p:nvSpPr>
        <p:spPr>
          <a:xfrm>
            <a:off x="2523824" y="2393565"/>
            <a:ext cx="11032958" cy="646331"/>
          </a:xfrm>
          <a:prstGeom prst="rect">
            <a:avLst/>
          </a:prstGeom>
          <a:noFill/>
        </p:spPr>
        <p:txBody>
          <a:bodyPr wrap="square">
            <a:spAutoFit/>
          </a:bodyPr>
          <a:lstStyle/>
          <a:p>
            <a:pPr algn="l"/>
            <a:r>
              <a:rPr lang="en-US" b="1" i="0" dirty="0">
                <a:solidFill>
                  <a:srgbClr val="374151"/>
                </a:solidFill>
                <a:effectLst/>
                <a:latin typeface="Söhne"/>
              </a:rPr>
              <a:t>Customer Login for B2B Partners:</a:t>
            </a:r>
            <a:endParaRPr lang="en-US" b="0" i="0" dirty="0">
              <a:solidFill>
                <a:srgbClr val="374151"/>
              </a:solidFill>
              <a:effectLst/>
              <a:latin typeface="Söhne"/>
            </a:endParaRPr>
          </a:p>
          <a:p>
            <a:pPr algn="l"/>
            <a:r>
              <a:rPr lang="en-US" b="0" i="0" dirty="0">
                <a:solidFill>
                  <a:srgbClr val="374151"/>
                </a:solidFill>
                <a:effectLst/>
                <a:latin typeface="Söhne"/>
              </a:rPr>
              <a:t>If you are an existing partner, please </a:t>
            </a:r>
            <a:r>
              <a:rPr lang="en-US" dirty="0">
                <a:solidFill>
                  <a:srgbClr val="374151"/>
                </a:solidFill>
                <a:highlight>
                  <a:srgbClr val="FFFF00"/>
                </a:highlight>
                <a:latin typeface="Söhne"/>
              </a:rPr>
              <a:t>here </a:t>
            </a:r>
            <a:r>
              <a:rPr lang="en-US" b="0" i="0" dirty="0">
                <a:solidFill>
                  <a:srgbClr val="374151"/>
                </a:solidFill>
                <a:effectLst/>
                <a:latin typeface="Söhne"/>
              </a:rPr>
              <a:t>to access brand decks and product lists. </a:t>
            </a:r>
          </a:p>
        </p:txBody>
      </p:sp>
    </p:spTree>
    <p:extLst>
      <p:ext uri="{BB962C8B-B14F-4D97-AF65-F5344CB8AC3E}">
        <p14:creationId xmlns:p14="http://schemas.microsoft.com/office/powerpoint/2010/main" val="16856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990E4B-3322-4F3B-A496-F50EF1EF3F4C}"/>
              </a:ext>
            </a:extLst>
          </p:cNvPr>
          <p:cNvSpPr txBox="1"/>
          <p:nvPr/>
        </p:nvSpPr>
        <p:spPr>
          <a:xfrm>
            <a:off x="441158" y="543108"/>
            <a:ext cx="11521440" cy="369332"/>
          </a:xfrm>
          <a:prstGeom prst="rect">
            <a:avLst/>
          </a:prstGeom>
          <a:noFill/>
        </p:spPr>
        <p:txBody>
          <a:bodyPr wrap="square">
            <a:spAutoFit/>
          </a:bodyPr>
          <a:lstStyle/>
          <a:p>
            <a:pPr algn="ctr"/>
            <a:r>
              <a:rPr lang="en-US" b="1" dirty="0"/>
              <a:t>Home | About | Distribution Channels | Our Brands | Retail Partners | Capabilities | </a:t>
            </a:r>
            <a:r>
              <a:rPr lang="en-US" b="1" dirty="0">
                <a:highlight>
                  <a:srgbClr val="FFFF00"/>
                </a:highlight>
              </a:rPr>
              <a:t>Contact Us</a:t>
            </a:r>
            <a:endParaRPr lang="en-AE" b="1" dirty="0">
              <a:highlight>
                <a:srgbClr val="FFFF00"/>
              </a:highlight>
            </a:endParaRPr>
          </a:p>
        </p:txBody>
      </p:sp>
      <p:sp>
        <p:nvSpPr>
          <p:cNvPr id="4" name="TextBox 3">
            <a:extLst>
              <a:ext uri="{FF2B5EF4-FFF2-40B4-BE49-F238E27FC236}">
                <a16:creationId xmlns:a16="http://schemas.microsoft.com/office/drawing/2014/main" id="{0701EA12-C3B2-4FA2-A7F9-EADC71EE6265}"/>
              </a:ext>
            </a:extLst>
          </p:cNvPr>
          <p:cNvSpPr txBox="1"/>
          <p:nvPr/>
        </p:nvSpPr>
        <p:spPr>
          <a:xfrm>
            <a:off x="449179" y="1083049"/>
            <a:ext cx="11157284" cy="5262979"/>
          </a:xfrm>
          <a:prstGeom prst="rect">
            <a:avLst/>
          </a:prstGeom>
          <a:noFill/>
        </p:spPr>
        <p:txBody>
          <a:bodyPr wrap="square">
            <a:spAutoFit/>
          </a:bodyPr>
          <a:lstStyle/>
          <a:p>
            <a:r>
              <a:rPr lang="en-US" sz="1400" b="1" dirty="0"/>
              <a:t>New Trade Enquiry: </a:t>
            </a:r>
            <a:r>
              <a:rPr lang="en-US" sz="1400" dirty="0"/>
              <a:t>Interested in partnering with Nutripharm LLC? We invite potential distributors to share their details for a fulfilling collaboration. Please fill out the form below:</a:t>
            </a:r>
          </a:p>
          <a:p>
            <a:r>
              <a:rPr lang="en-US" sz="1400" b="1" dirty="0"/>
              <a:t>New Distributor Form:</a:t>
            </a:r>
          </a:p>
          <a:p>
            <a:r>
              <a:rPr lang="en-US" sz="1400" dirty="0"/>
              <a:t>Company Details:</a:t>
            </a:r>
          </a:p>
          <a:p>
            <a:r>
              <a:rPr lang="en-US" sz="1400" dirty="0"/>
              <a:t>Full Company Name: </a:t>
            </a:r>
          </a:p>
          <a:p>
            <a:r>
              <a:rPr lang="en-US" sz="1400" dirty="0"/>
              <a:t>Address/ Contact Details (Phone/Email):</a:t>
            </a:r>
          </a:p>
          <a:p>
            <a:r>
              <a:rPr lang="en-US" sz="1400" dirty="0"/>
              <a:t>Years of Operation: Drop down menu - 1-5 years, 6-10 years, 11-20 years, 20+ years</a:t>
            </a:r>
          </a:p>
          <a:p>
            <a:r>
              <a:rPr lang="en-US" sz="1400" b="1" dirty="0"/>
              <a:t>Experience &amp; Market Presence:</a:t>
            </a:r>
          </a:p>
          <a:p>
            <a:r>
              <a:rPr lang="en-US" sz="1400" dirty="0"/>
              <a:t>Brands Currently Being Distributed: </a:t>
            </a:r>
          </a:p>
          <a:p>
            <a:r>
              <a:rPr lang="en-US" sz="1400" dirty="0"/>
              <a:t>Years Distributing Similar Products/Brands: (Dropdown Menu: 1-5 years, 6-10 years, 11-20 years, 20+ years)</a:t>
            </a:r>
          </a:p>
          <a:p>
            <a:r>
              <a:rPr lang="en-US" sz="1400" dirty="0"/>
              <a:t>Regions of Oman You Cover: (Checkbox Options: North, South, East, West, Central)</a:t>
            </a:r>
          </a:p>
          <a:p>
            <a:r>
              <a:rPr lang="en-US" sz="1400" b="1" dirty="0"/>
              <a:t>Facilities &amp; Logistics:</a:t>
            </a:r>
          </a:p>
          <a:p>
            <a:r>
              <a:rPr lang="en-US" sz="1400" dirty="0"/>
              <a:t>Warehouse Capabilities (sq. ft / type): </a:t>
            </a:r>
          </a:p>
          <a:p>
            <a:r>
              <a:rPr lang="en-US" sz="1400" dirty="0"/>
              <a:t>Delivery Capabilities (fleet size, coverage): </a:t>
            </a:r>
          </a:p>
          <a:p>
            <a:r>
              <a:rPr lang="en-US" sz="1400" b="1" dirty="0"/>
              <a:t>Trade Channels &amp; Market Reach:</a:t>
            </a:r>
          </a:p>
          <a:p>
            <a:r>
              <a:rPr lang="en-US" sz="1400" dirty="0"/>
              <a:t>Channels Used for Current Brands: Dropdown – (Modern Trade, Traditional Trade, E-Commerce)</a:t>
            </a:r>
          </a:p>
          <a:p>
            <a:r>
              <a:rPr lang="en-US" sz="1400" dirty="0"/>
              <a:t>Number of Doors in Each Channel: ( for each channel)</a:t>
            </a:r>
          </a:p>
          <a:p>
            <a:r>
              <a:rPr lang="en-US" sz="1400" b="1" dirty="0"/>
              <a:t>Regulatory &amp; Compliance:</a:t>
            </a:r>
          </a:p>
          <a:p>
            <a:r>
              <a:rPr lang="en-US" sz="1400" dirty="0"/>
              <a:t>Experience with Regulatory Processes for Beauty and Cosmetics: </a:t>
            </a:r>
          </a:p>
          <a:p>
            <a:r>
              <a:rPr lang="en-US" sz="1400" dirty="0"/>
              <a:t>Time Frame for Beauty Product Registration :</a:t>
            </a:r>
          </a:p>
          <a:p>
            <a:r>
              <a:rPr lang="en-US" sz="1400" dirty="0"/>
              <a:t>Business Plans (Three-Year Plan):</a:t>
            </a:r>
          </a:p>
          <a:p>
            <a:r>
              <a:rPr lang="en-US" sz="1400" dirty="0"/>
              <a:t>Projected Sales (Year-wise breakdown): </a:t>
            </a:r>
          </a:p>
          <a:p>
            <a:r>
              <a:rPr lang="en-US" sz="1400" dirty="0"/>
              <a:t>Marketing Strategies (Including channels and campaigns): </a:t>
            </a:r>
          </a:p>
          <a:p>
            <a:endParaRPr lang="en-US" sz="1400" dirty="0"/>
          </a:p>
        </p:txBody>
      </p:sp>
    </p:spTree>
    <p:extLst>
      <p:ext uri="{BB962C8B-B14F-4D97-AF65-F5344CB8AC3E}">
        <p14:creationId xmlns:p14="http://schemas.microsoft.com/office/powerpoint/2010/main" val="1507094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1250</Words>
  <Application>Microsoft Office PowerPoint</Application>
  <PresentationFormat>Widescreen</PresentationFormat>
  <Paragraphs>133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Gijo Jacob</dc:creator>
  <cp:lastModifiedBy>Gijo Jacob</cp:lastModifiedBy>
  <cp:revision>8</cp:revision>
  <dcterms:created xsi:type="dcterms:W3CDTF">2023-09-15T09:13:08Z</dcterms:created>
  <dcterms:modified xsi:type="dcterms:W3CDTF">2023-09-15T13:50:50Z</dcterms:modified>
</cp:coreProperties>
</file>