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6" r:id="rId3"/>
    <p:sldId id="257" r:id="rId4"/>
    <p:sldId id="258" r:id="rId5"/>
    <p:sldId id="278" r:id="rId6"/>
    <p:sldId id="259" r:id="rId7"/>
    <p:sldId id="276" r:id="rId8"/>
    <p:sldId id="277" r:id="rId9"/>
    <p:sldId id="260" r:id="rId10"/>
    <p:sldId id="261" r:id="rId11"/>
    <p:sldId id="279" r:id="rId12"/>
    <p:sldId id="262" r:id="rId13"/>
    <p:sldId id="263" r:id="rId14"/>
    <p:sldId id="264" r:id="rId15"/>
    <p:sldId id="265" r:id="rId16"/>
    <p:sldId id="282" r:id="rId17"/>
    <p:sldId id="267" r:id="rId18"/>
    <p:sldId id="283" r:id="rId19"/>
    <p:sldId id="285" r:id="rId20"/>
    <p:sldId id="268" r:id="rId21"/>
    <p:sldId id="286" r:id="rId22"/>
    <p:sldId id="269" r:id="rId23"/>
    <p:sldId id="270" r:id="rId24"/>
    <p:sldId id="271" r:id="rId25"/>
    <p:sldId id="272" r:id="rId26"/>
    <p:sldId id="275" r:id="rId27"/>
    <p:sldId id="280" r:id="rId28"/>
    <p:sldId id="281" r:id="rId29"/>
    <p:sldId id="273" r:id="rId30"/>
    <p:sldId id="27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8FB8E-1934-4AC6-BC64-FE2A803296B1}" v="187" dt="2025-08-21T00:54:27.87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THE COMMERCIAL VEHICLE BOOKING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MUHSINA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MES24MCA-2035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20-AUG-2025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User &amp; Driver Management:</a:t>
            </a:r>
          </a:p>
          <a:p>
            <a:r>
              <a:rPr lang="en-GB" sz="2400" b="1" dirty="0"/>
              <a:t>Login &amp; Registration:</a:t>
            </a:r>
            <a:r>
              <a:rPr lang="en-GB" sz="2400" dirty="0"/>
              <a:t> Users and drivers can create accounts and log in.</a:t>
            </a:r>
          </a:p>
          <a:p>
            <a:r>
              <a:rPr lang="en-GB" sz="2400" b="1" dirty="0"/>
              <a:t>Profile Management: </a:t>
            </a:r>
            <a:r>
              <a:rPr lang="en-GB" sz="2400" dirty="0"/>
              <a:t>Users and drivers can add and update their personal details and change passwords.</a:t>
            </a:r>
          </a:p>
          <a:p>
            <a:r>
              <a:rPr lang="en-GB" sz="2400" b="1" dirty="0"/>
              <a:t>User/Driver Access: </a:t>
            </a:r>
            <a:r>
              <a:rPr lang="en-GB" sz="2400" dirty="0"/>
              <a:t>Users can view information about available drivers and vehicles.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CAB1-4CFA-8C60-9013-C0DE6A44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8EA4-BBC0-D1CE-7023-085412636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b="1" dirty="0"/>
              <a:t>Vehicle &amp; Booking Management:</a:t>
            </a:r>
          </a:p>
          <a:p>
            <a:r>
              <a:rPr lang="en-GB" sz="2400" b="1" spc="-150" dirty="0"/>
              <a:t>Vehicle Booking:</a:t>
            </a:r>
            <a:r>
              <a:rPr lang="en-GB" sz="2400" spc="-150" dirty="0"/>
              <a:t> Users can search, view, select, and book commercial vehicles based on various requirements (type, capacity, location, dates).</a:t>
            </a:r>
          </a:p>
          <a:p>
            <a:r>
              <a:rPr lang="en-GB" sz="2400" b="1" spc="-150" dirty="0"/>
              <a:t>Vehicle Management (Drivers):</a:t>
            </a:r>
            <a:r>
              <a:rPr lang="en-GB" sz="2400" spc="-150" dirty="0"/>
              <a:t> Drivers can add and delete their registered vehicles.</a:t>
            </a:r>
          </a:p>
          <a:p>
            <a:r>
              <a:rPr lang="en-GB" sz="2400" b="1" spc="-150" dirty="0"/>
              <a:t>Vehicle Filtering (Users):</a:t>
            </a:r>
            <a:r>
              <a:rPr lang="en-GB" sz="2400" spc="-150" dirty="0"/>
              <a:t> Users can filter vehicles by type for easier access.</a:t>
            </a:r>
          </a:p>
          <a:p>
            <a:r>
              <a:rPr lang="en-GB" sz="2400" b="1" spc="-150" dirty="0"/>
              <a:t>Admin Dashboard:</a:t>
            </a:r>
            <a:r>
              <a:rPr lang="en-GB" sz="2400" spc="-150" dirty="0"/>
              <a:t> An administrative interface for managing:</a:t>
            </a:r>
          </a:p>
          <a:p>
            <a:r>
              <a:rPr lang="en-GB" sz="2400" spc="-150" dirty="0"/>
              <a:t>Vehicle inventory (add, edit, delete).</a:t>
            </a:r>
          </a:p>
          <a:p>
            <a:r>
              <a:rPr lang="en-GB" sz="2400" spc="-150" dirty="0"/>
              <a:t>User accounts and permissions.</a:t>
            </a:r>
          </a:p>
          <a:p>
            <a:r>
              <a:rPr lang="en-GB" sz="2400" spc="-150" dirty="0"/>
              <a:t>Booking records.</a:t>
            </a:r>
          </a:p>
          <a:p>
            <a:pPr marL="0" indent="0">
              <a:buNone/>
            </a:pPr>
            <a:endParaRPr lang="en-IN" sz="2400" spc="-15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EA42D-913A-2AAA-83A7-D9A58333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B8BB0-59A8-405D-E817-DD50B107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9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User Module: </a:t>
            </a:r>
            <a:r>
              <a:rPr lang="en-GB" sz="2800" dirty="0"/>
              <a:t>Manages user accounts and allows users to browse, book, and view commercial vehicles.</a:t>
            </a:r>
          </a:p>
          <a:p>
            <a:r>
              <a:rPr lang="en-GB" sz="2800" b="1" dirty="0"/>
              <a:t>Driver Module:</a:t>
            </a:r>
            <a:r>
              <a:rPr lang="en-GB" sz="2800" dirty="0"/>
              <a:t> For vehicle operators to register, log in, add or delete vehicles, and manage their bookings and profile.</a:t>
            </a:r>
          </a:p>
          <a:p>
            <a:r>
              <a:rPr lang="en-GB" sz="2800" b="1" dirty="0"/>
              <a:t>Admin Module:</a:t>
            </a:r>
            <a:r>
              <a:rPr lang="en-GB" sz="2800" dirty="0"/>
              <a:t> Provides a dashboard for administrators to manage users, drivers, vehicle inventory, and bookings.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spc="-150" dirty="0"/>
              <a:t>Framework:</a:t>
            </a:r>
            <a:r>
              <a:rPr lang="en-IN" sz="2400" spc="-150" dirty="0"/>
              <a:t> Django.</a:t>
            </a:r>
          </a:p>
          <a:p>
            <a:r>
              <a:rPr lang="en-GB" sz="2400" b="1" spc="-150" dirty="0"/>
              <a:t>Front End:</a:t>
            </a:r>
            <a:r>
              <a:rPr lang="en-GB" sz="2400" spc="-150" dirty="0"/>
              <a:t> Templates from </a:t>
            </a:r>
            <a:r>
              <a:rPr lang="en-GB" sz="2400" spc="-150" dirty="0" err="1"/>
              <a:t>Colorlib</a:t>
            </a:r>
            <a:r>
              <a:rPr lang="en-GB" sz="2400" spc="-150" dirty="0"/>
              <a:t> and </a:t>
            </a:r>
            <a:r>
              <a:rPr lang="en-GB" sz="2400" spc="-150" dirty="0" err="1"/>
              <a:t>Bootstrapdash</a:t>
            </a:r>
            <a:r>
              <a:rPr lang="en-GB" sz="2400" spc="-150" dirty="0"/>
              <a:t>.</a:t>
            </a:r>
          </a:p>
          <a:p>
            <a:r>
              <a:rPr lang="en-GB" sz="2400" b="1" spc="-150" dirty="0"/>
              <a:t>Back End: </a:t>
            </a:r>
            <a:r>
              <a:rPr lang="en-GB" sz="2400" spc="-150" dirty="0"/>
              <a:t>Python with the Django framework.</a:t>
            </a:r>
          </a:p>
          <a:p>
            <a:r>
              <a:rPr lang="en-GB" sz="2400" b="1" spc="-150" dirty="0"/>
              <a:t>Database:</a:t>
            </a:r>
            <a:r>
              <a:rPr lang="en-GB" sz="2400" spc="-150" dirty="0"/>
              <a:t> A relational database is used to manage user, driver, vehicle, booking, and payment data.</a:t>
            </a:r>
          </a:p>
          <a:p>
            <a:r>
              <a:rPr lang="en-US" sz="2400" b="1" u="sng" spc="-150" dirty="0"/>
              <a:t>Libraries:</a:t>
            </a:r>
          </a:p>
          <a:p>
            <a:r>
              <a:rPr lang="en-GB" sz="2400" b="1" spc="-150" dirty="0"/>
              <a:t>Django </a:t>
            </a:r>
            <a:r>
              <a:rPr lang="en-GB" sz="2400" spc="-150" dirty="0" err="1"/>
              <a:t>Jazzmin:Improves</a:t>
            </a:r>
            <a:r>
              <a:rPr lang="en-GB" sz="2400" spc="-150" dirty="0"/>
              <a:t> the Django admin's look and navigation.</a:t>
            </a:r>
          </a:p>
          <a:p>
            <a:r>
              <a:rPr lang="en-GB" sz="2400" b="1" spc="-150" dirty="0"/>
              <a:t>Pillow: </a:t>
            </a:r>
            <a:r>
              <a:rPr lang="en-GB" sz="2400" spc="-150" dirty="0"/>
              <a:t>Processes images, enabling resizing and cropping.</a:t>
            </a:r>
          </a:p>
          <a:p>
            <a:r>
              <a:rPr lang="en-IN" sz="2400" b="1" spc="-150" dirty="0"/>
              <a:t>IDE:</a:t>
            </a:r>
            <a:r>
              <a:rPr lang="en-IN" sz="2400" spc="-150" dirty="0"/>
              <a:t>VS Code</a:t>
            </a:r>
            <a:endParaRPr lang="en-US" sz="2400" spc="-1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1372617045"/>
              </p:ext>
            </p:extLst>
          </p:nvPr>
        </p:nvGraphicFramePr>
        <p:xfrm>
          <a:off x="457200" y="1143000"/>
          <a:ext cx="8229602" cy="498316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8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1307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17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SPRINT1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9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D</a:t>
                      </a:r>
                      <a:r>
                        <a:rPr lang="en" sz="1100" dirty="0"/>
                        <a:t>esign user interface/registration 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11/8/25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r>
                        <a:rPr lang="en-IN" dirty="0"/>
                        <a:t>O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1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Database setup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22/8/25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1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Basic backend API</a:t>
                      </a:r>
                      <a:endParaRPr sz="110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24/8/25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6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Frontend setup</a:t>
                      </a:r>
                      <a:endParaRPr sz="130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25/8/25</a:t>
                      </a:r>
                      <a:endParaRPr sz="11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8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1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1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1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1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1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1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1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1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0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0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795">
                <a:tc gridSpan="1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1" dirty="0"/>
                        <a:t>SPRINT2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/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777772"/>
                  </a:ext>
                </a:extLst>
              </a:tr>
              <a:tr h="4711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V</a:t>
                      </a:r>
                      <a:r>
                        <a:rPr lang="en" sz="1100" dirty="0"/>
                        <a:t>ehicle data management </a:t>
                      </a:r>
                      <a:endParaRPr sz="1100" dirty="0"/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28/8/25</a:t>
                      </a:r>
                      <a:endParaRPr sz="100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2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Vehicle Search functinality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30/8/25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3853546179"/>
              </p:ext>
            </p:extLst>
          </p:nvPr>
        </p:nvGraphicFramePr>
        <p:xfrm>
          <a:off x="685800" y="1066801"/>
          <a:ext cx="8041519" cy="47400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0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7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7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7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7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041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Backlog tem </a:t>
                      </a:r>
                      <a:endParaRPr sz="1050" b="1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Status And Completion Date</a:t>
                      </a: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Original Estimation in Hours </a:t>
                      </a: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Day 1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hrs</a:t>
                      </a: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Day 2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hrs</a:t>
                      </a: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Day 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3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hrs</a:t>
                      </a: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Day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4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hrs</a:t>
                      </a: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Day 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5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hrs</a:t>
                      </a: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Day 6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hrs</a:t>
                      </a: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Day 7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hrs</a:t>
                      </a: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Day 8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hrs</a:t>
                      </a:r>
                      <a:endParaRPr sz="1050" b="1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Day 9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hrs</a:t>
                      </a: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Day 10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hrs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4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Vehicle details page</a:t>
                      </a:r>
                      <a:endParaRPr sz="105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5/9/25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8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2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2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2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8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/>
                        <a:t>V</a:t>
                      </a:r>
                      <a:r>
                        <a:rPr lang="en" sz="1050" dirty="0"/>
                        <a:t>ehicle API development </a:t>
                      </a:r>
                      <a:endParaRPr lang="en-IN"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13/9/25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13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2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2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2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2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937">
                <a:tc gridSpan="1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/>
                        <a:t>SPRINT3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Booking form implementation</a:t>
                      </a:r>
                    </a:p>
                    <a:p>
                      <a:endParaRPr lang="en-IN"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16/9/25</a:t>
                      </a:r>
                      <a:endParaRPr lang="en-IN"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                      7</a:t>
                      </a:r>
                      <a:endParaRPr lang="en-IN"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785459"/>
                  </a:ext>
                </a:extLst>
              </a:tr>
              <a:tr h="6478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Booking </a:t>
                      </a:r>
                      <a:r>
                        <a:rPr lang="en-US" sz="1050" dirty="0" err="1"/>
                        <a:t>api</a:t>
                      </a:r>
                      <a:r>
                        <a:rPr lang="en-US" sz="1050" dirty="0"/>
                        <a:t> development</a:t>
                      </a:r>
                      <a:endParaRPr lang="en-IN" sz="105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18/9/25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7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2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92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Bo</a:t>
                      </a:r>
                      <a:r>
                        <a:rPr lang="en" sz="1050" dirty="0"/>
                        <a:t>oking confirmation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21/9/25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7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8124D-5CE6-34FB-36F1-3F1C1A506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E188-8074-9A19-8968-395E8EFE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9AAFC-5354-7D60-D3F0-C12B91A7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994F1-400D-1E15-BA34-083F42A3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A0CA5-9113-360C-4084-E867E69A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Google Shape;409;p32">
            <a:extLst>
              <a:ext uri="{FF2B5EF4-FFF2-40B4-BE49-F238E27FC236}">
                <a16:creationId xmlns:a16="http://schemas.microsoft.com/office/drawing/2014/main" id="{D6E606AB-F9D4-009B-C635-BD898B7383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36009959"/>
              </p:ext>
            </p:extLst>
          </p:nvPr>
        </p:nvGraphicFramePr>
        <p:xfrm>
          <a:off x="457200" y="1143000"/>
          <a:ext cx="8229602" cy="35647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8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1307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17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SPRINT4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9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</a:t>
                      </a:r>
                      <a:r>
                        <a:rPr lang="en-IN" sz="1100" dirty="0" err="1"/>
                        <a:t>dmin</a:t>
                      </a:r>
                      <a:r>
                        <a:rPr lang="en-IN" sz="1100" dirty="0"/>
                        <a:t> </a:t>
                      </a:r>
                      <a:r>
                        <a:rPr lang="en-IN" sz="1100" dirty="0" err="1"/>
                        <a:t>dashboorad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28/09/25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1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</a:t>
                      </a:r>
                      <a:r>
                        <a:rPr lang="en-IN" sz="1100" dirty="0"/>
                        <a:t>ser &amp;Booking Management(admin)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2/10/25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1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Responsive Design &amp; UX Review</a:t>
                      </a:r>
                      <a:endParaRPr sz="110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6/10/25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1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TOTAL</a:t>
                      </a:r>
                      <a:endParaRPr sz="110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149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57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4E180E5-E46B-580F-BBB3-F011D46430FB}"/>
              </a:ext>
            </a:extLst>
          </p:cNvPr>
          <p:cNvSpPr txBox="1"/>
          <p:nvPr/>
        </p:nvSpPr>
        <p:spPr>
          <a:xfrm>
            <a:off x="609600" y="5596835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1426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795553742"/>
              </p:ext>
            </p:extLst>
          </p:nvPr>
        </p:nvGraphicFramePr>
        <p:xfrm>
          <a:off x="457200" y="1155879"/>
          <a:ext cx="8197401" cy="491984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8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2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72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        </a:t>
                      </a:r>
                      <a:r>
                        <a:rPr lang="en" sz="1200" b="1" dirty="0"/>
                        <a:t> ID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     </a:t>
                      </a:r>
                      <a:r>
                        <a:rPr lang="en" sz="1200" b="1" dirty="0"/>
                        <a:t>NAME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PRIORITY</a:t>
                      </a:r>
                      <a:endParaRPr sz="12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   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(Hours)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&lt;Planned/In progress/Completed&gt;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8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User Authentication &amp; Profiles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High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23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planned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2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Core Database Infrastructure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High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13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plannec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3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Basic Backend Services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High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planned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2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4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Initial Frontend Setup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MEDIUM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planned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38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5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Admin Vehicle Management (CRUD)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HIGH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planned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673435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E083B-617B-6222-20B6-0FD597257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E46C-8104-01E6-0A1E-CFE72537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BC072-A462-1F72-AB8B-BD7E8A766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DF078-F07D-8800-E208-4FD7D733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690C8-84DE-ED7A-8499-8458D745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Google Shape;374;p27">
            <a:extLst>
              <a:ext uri="{FF2B5EF4-FFF2-40B4-BE49-F238E27FC236}">
                <a16:creationId xmlns:a16="http://schemas.microsoft.com/office/drawing/2014/main" id="{FEF7DD19-4D51-E3ED-0FE9-71211F5312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1351959"/>
              </p:ext>
            </p:extLst>
          </p:nvPr>
        </p:nvGraphicFramePr>
        <p:xfrm>
          <a:off x="489375" y="1219200"/>
          <a:ext cx="8165225" cy="48072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        </a:t>
                      </a:r>
                      <a:r>
                        <a:rPr lang="en" sz="1600" b="1" dirty="0"/>
                        <a:t> ID</a:t>
                      </a:r>
                      <a:endParaRPr sz="16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     </a:t>
                      </a:r>
                      <a:r>
                        <a:rPr lang="en" sz="1600" b="1" dirty="0"/>
                        <a:t>NAME</a:t>
                      </a:r>
                      <a:endParaRPr sz="16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PRIORITY</a:t>
                      </a:r>
                      <a:endParaRPr sz="16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   &lt;high/medium/low&gt;</a:t>
                      </a:r>
                      <a:endParaRPr sz="16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(Hours)</a:t>
                      </a:r>
                      <a:endParaRPr sz="16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&lt;Planned/In progress/Completed&gt;</a:t>
                      </a:r>
                      <a:endParaRPr sz="16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6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/>
                        <a:t>Vehicle Search Functionality</a:t>
                      </a:r>
                    </a:p>
                    <a:p>
                      <a:pPr>
                        <a:buNone/>
                      </a:pPr>
                      <a:endParaRPr lang="en-IN" sz="16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          High</a:t>
                      </a:r>
                      <a:endParaRPr lang="en-IN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23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planned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7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D</a:t>
                      </a:r>
                      <a:r>
                        <a:rPr lang="en-IN" sz="1600" dirty="0" err="1"/>
                        <a:t>etailed</a:t>
                      </a:r>
                      <a:r>
                        <a:rPr lang="en-IN" sz="1600" dirty="0"/>
                        <a:t> vehicle information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High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13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plannec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8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V</a:t>
                      </a:r>
                      <a:r>
                        <a:rPr lang="en-IN" sz="1600" dirty="0" err="1"/>
                        <a:t>ehicle</a:t>
                      </a:r>
                      <a:r>
                        <a:rPr lang="en-IN" sz="1600" dirty="0"/>
                        <a:t> data APIs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High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20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planned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9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Search &amp; Listing Testing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MEDIUM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10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planned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10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Vehicle Booking Process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HIGH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20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planned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AB8375E-4C0B-9500-F749-0A394D2B325C}"/>
              </a:ext>
            </a:extLst>
          </p:cNvPr>
          <p:cNvSpPr txBox="1"/>
          <p:nvPr/>
        </p:nvSpPr>
        <p:spPr>
          <a:xfrm>
            <a:off x="228600" y="673435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343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1633B-F233-A4AB-B96F-2CA0B5914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A3A6-8D9F-76B4-8FE7-C3AE54EB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1779C-7448-393D-236E-E0CF70E7F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0B3EB-9EE3-E4FD-2430-3A3619EE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B7FA7-C543-7503-FAC1-DBEC12CC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Google Shape;374;p27">
            <a:extLst>
              <a:ext uri="{FF2B5EF4-FFF2-40B4-BE49-F238E27FC236}">
                <a16:creationId xmlns:a16="http://schemas.microsoft.com/office/drawing/2014/main" id="{BF0F2547-BA1C-8B29-0557-2C92294AF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2713161"/>
              </p:ext>
            </p:extLst>
          </p:nvPr>
        </p:nvGraphicFramePr>
        <p:xfrm>
          <a:off x="477520" y="1190110"/>
          <a:ext cx="8209280" cy="49489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2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4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55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       </a:t>
                      </a:r>
                      <a:r>
                        <a:rPr lang="en" sz="1100" b="1" dirty="0"/>
                        <a:t> ID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    </a:t>
                      </a:r>
                      <a:r>
                        <a:rPr lang="en" sz="1100" b="1" dirty="0"/>
                        <a:t>NAME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PRIORITY</a:t>
                      </a:r>
                      <a:endParaRPr sz="11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   &lt;high/medium/low&gt;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(Hours)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5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dirty="0"/>
                        <a:t>Booking Management APIs</a:t>
                      </a:r>
                      <a:endParaRPr lang="en-IN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          High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23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5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Booking Confirmation &amp;history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           High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13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plannec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13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Admin Dashboard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MEDIUM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20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14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Admin User &amp; Booking Control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HIGH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Responsive Design &amp; UX Review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MEDIUM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81CEA05-099D-A61E-22EE-25BCC6D4684C}"/>
              </a:ext>
            </a:extLst>
          </p:cNvPr>
          <p:cNvSpPr txBox="1"/>
          <p:nvPr/>
        </p:nvSpPr>
        <p:spPr>
          <a:xfrm>
            <a:off x="228600" y="673435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940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 err="1">
                <a:cs typeface="Times New Roman" panose="02020603050405020304" pitchFamily="18" charset="0"/>
              </a:rPr>
              <a:t>Ms.FEBIN</a:t>
            </a:r>
            <a:r>
              <a:rPr lang="en-US" sz="2500" b="1" dirty="0">
                <a:cs typeface="Times New Roman" panose="02020603050405020304" pitchFamily="18" charset="0"/>
              </a:rPr>
              <a:t> AZIZ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2593331902"/>
              </p:ext>
            </p:extLst>
          </p:nvPr>
        </p:nvGraphicFramePr>
        <p:xfrm>
          <a:off x="457200" y="1177233"/>
          <a:ext cx="8201889" cy="49134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41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6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 User Story ID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As a type of User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I want to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So that i can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 1 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endParaRPr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/>
                        <a:t>Acess</a:t>
                      </a:r>
                      <a:r>
                        <a:rPr lang="en-US" sz="1100" dirty="0"/>
                        <a:t> the booking system and personalize my experience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2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securely access my profile and booking history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View Profile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View users profile in application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3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ADMIN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manage user accounts (CRUD)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control system access and assist users with their profiles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ADMIN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manage vehicle inventory (CRUD)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(CRUD)add, update, and remove vehicles available for booking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3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ADMIN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M</a:t>
                      </a:r>
                      <a:r>
                        <a:rPr lang="en" sz="1100" dirty="0"/>
                        <a:t>anage booking records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O</a:t>
                      </a:r>
                      <a:r>
                        <a:rPr lang="en" sz="1100" dirty="0"/>
                        <a:t>versees all booking and assist with modifications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0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7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USER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View Profile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View users profile in application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5163B-3CC7-9BD1-1A99-7C0E6032F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1CC1-CAD0-D4A2-3DC3-7B8D6FF2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57BDE-C3CC-21CC-FF56-0430D2696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A46D6-C280-9F0E-1613-AF34E483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D5258-24C2-6440-EAE5-0D21B4CF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6" name="Google Shape;381;p28">
            <a:extLst>
              <a:ext uri="{FF2B5EF4-FFF2-40B4-BE49-F238E27FC236}">
                <a16:creationId xmlns:a16="http://schemas.microsoft.com/office/drawing/2014/main" id="{D29A8E70-770E-EDB2-E1F6-8C0949744D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1155327"/>
              </p:ext>
            </p:extLst>
          </p:nvPr>
        </p:nvGraphicFramePr>
        <p:xfrm>
          <a:off x="457200" y="1177233"/>
          <a:ext cx="8201889" cy="402367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41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6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 User Story ID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As a type of User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I want to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So that i can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 8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search for available commercial vehicles</a:t>
                      </a:r>
                      <a:endParaRPr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find a suitable vehicle for my transport needs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9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view detailed information about a vehicle</a:t>
                      </a:r>
                      <a:endParaRPr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make an informed decision before booking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book a commercial vehicle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reserve a specific vehicle for a defined period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3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ADMIN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view an administrative dashboard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	get an overview of system activity, bookings, and users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ADMIN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	</a:t>
                      </a:r>
                      <a:r>
                        <a:rPr lang="en-IN" sz="1100" dirty="0"/>
                        <a:t>send system-wide notifications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inform users about important updates or announcements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546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0490" y="6352143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</a:t>
            </a:r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2710015782"/>
              </p:ext>
            </p:extLst>
          </p:nvPr>
        </p:nvGraphicFramePr>
        <p:xfrm>
          <a:off x="519390" y="1249950"/>
          <a:ext cx="8139700" cy="438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17/09/2025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19/09/2025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1,2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27/09/2025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8,9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1692257415"/>
              </p:ext>
            </p:extLst>
          </p:nvPr>
        </p:nvGraphicFramePr>
        <p:xfrm>
          <a:off x="505690" y="1219200"/>
          <a:ext cx="8137449" cy="43015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7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27/8/2025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28/8/2025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28/8/2025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29/8/2025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12,13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30/10/2025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28/09/2025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4,6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14,16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Google Shape;317;p19"/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77" y="2859194"/>
            <a:ext cx="7391400" cy="9758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Google Shape;325;p20"/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500" y="1762246"/>
            <a:ext cx="8001000" cy="35669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Google Shape;332;p21"/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7800" y="1828800"/>
            <a:ext cx="6328635" cy="388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3317-CBB3-A311-E3DF-2A93FD61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35452-C915-7D3F-0B5E-1174C32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Level 1.2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2A79-E373-B7F9-4E34-2A93D012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BE0C8-9237-1795-6319-F253E54B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FFB4D6-6AFF-06E3-328D-94E68ED7F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2" y="1908623"/>
            <a:ext cx="54387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34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4081-0CF8-0457-C742-BC303360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3ACC9-1616-FBC7-529C-5303DC175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Level 1.3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B6548-5132-1237-3B97-7778CB77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4C61F-5BAA-4968-6A72-4738F5AC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C14D8-B1D3-DC2F-424A-41ABDC67D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5000"/>
            <a:ext cx="5843588" cy="352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03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F4C87-DC54-63A1-34B9-7CAAF8459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49609"/>
            <a:ext cx="5410200" cy="49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r>
              <a:rPr lang="en-IN" dirty="0"/>
              <a:t>THE COMMERCIAL VEHICLE BOOKING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z="2800" dirty="0"/>
              <a:t>Booking commercial vehicles is inefficient and lacks price transparency.</a:t>
            </a:r>
          </a:p>
          <a:p>
            <a:pPr lvl="0"/>
            <a:r>
              <a:rPr lang="en-GB" sz="2800" dirty="0"/>
              <a:t>An online platform to simplify commercial vehicle booking.</a:t>
            </a:r>
          </a:p>
          <a:p>
            <a:pPr lvl="0"/>
            <a:r>
              <a:rPr lang="en-GB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service will be accessible via a website and a mobile application for user convenience.</a:t>
            </a:r>
            <a:endParaRPr lang="en-US" sz="2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6C32-2697-AA97-4312-2C47BF30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/>
              <a:t>Key Features:</a:t>
            </a:r>
            <a:br>
              <a:rPr lang="en-IN" u="sng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ABBB-E62E-EF76-08B3-25E2ADAD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Browse and select vehicles.</a:t>
            </a:r>
          </a:p>
          <a:p>
            <a:r>
              <a:rPr lang="en-GB" sz="2800" dirty="0"/>
              <a:t>Transparent pricing for easy comparison.</a:t>
            </a:r>
          </a:p>
          <a:p>
            <a:r>
              <a:rPr lang="en-GB" sz="2800" dirty="0"/>
              <a:t>Real-time </a:t>
            </a:r>
            <a:r>
              <a:rPr lang="en-GB" sz="2800" spc="-300" dirty="0"/>
              <a:t>vehicle</a:t>
            </a:r>
            <a:r>
              <a:rPr lang="en-GB" sz="2800" dirty="0"/>
              <a:t> availability and scheduling.</a:t>
            </a:r>
            <a:endParaRPr lang="en-IN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4B6DA-7EA7-8BC0-3AEE-093D0AB1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C0198-133C-0312-24BD-51587C67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0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spc="-150" dirty="0"/>
              <a:t>Easy Booking</a:t>
            </a:r>
            <a:r>
              <a:rPr lang="en-GB" sz="2400" spc="-150" dirty="0"/>
              <a:t>: Create a simple platform for booking commercial vehicles.</a:t>
            </a:r>
          </a:p>
          <a:p>
            <a:r>
              <a:rPr lang="en-GB" sz="2400" b="1" spc="-150" dirty="0"/>
              <a:t>User-Friendly</a:t>
            </a:r>
            <a:r>
              <a:rPr lang="en-GB" sz="2400" spc="-150" dirty="0"/>
              <a:t>: Ensure easy navigation and access to vehicle info.</a:t>
            </a:r>
          </a:p>
          <a:p>
            <a:r>
              <a:rPr lang="en-GB" sz="2400" b="1" spc="-150" dirty="0"/>
              <a:t>Wide Selection</a:t>
            </a:r>
            <a:r>
              <a:rPr lang="en-GB" sz="2400" spc="-150" dirty="0"/>
              <a:t>: Maintain a large database of commercial vehicles.</a:t>
            </a:r>
          </a:p>
          <a:p>
            <a:r>
              <a:rPr lang="en-GB" sz="2400" b="1" spc="-150" dirty="0"/>
              <a:t>Admin Tools</a:t>
            </a:r>
            <a:r>
              <a:rPr lang="en-GB" sz="2400" spc="-150" dirty="0"/>
              <a:t>: Develop a dashboard for managing users, drivers, and vehicles.</a:t>
            </a:r>
          </a:p>
          <a:p>
            <a:r>
              <a:rPr lang="en-GB" sz="2400" b="1" spc="-150" dirty="0"/>
              <a:t>Self-Service for Users/Drivers</a:t>
            </a:r>
            <a:r>
              <a:rPr lang="en-GB" sz="2400" spc="-150" dirty="0"/>
              <a:t>: Allow users and drivers to manage their own profiles and bookings.</a:t>
            </a:r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3000" spc="-150" dirty="0"/>
              <a:t>Vehicle booking is mostly done manually through phone calls or local agents</a:t>
            </a:r>
          </a:p>
          <a:p>
            <a:r>
              <a:rPr lang="en-GB" sz="3000" spc="-150" dirty="0"/>
              <a:t>Limited visibility of available vehicles leads to booking delays</a:t>
            </a:r>
          </a:p>
          <a:p>
            <a:r>
              <a:rPr lang="en-GB" sz="3000" spc="-150" dirty="0"/>
              <a:t>No unified platform to compare vehicle types, prices, or schedules</a:t>
            </a:r>
          </a:p>
          <a:p>
            <a:r>
              <a:rPr lang="en-GB" sz="3000" spc="-150" dirty="0"/>
              <a:t>Manual record-keeping causes errors and inefficiencies</a:t>
            </a:r>
          </a:p>
          <a:p>
            <a:r>
              <a:rPr lang="en-GB" sz="3000" spc="-150" dirty="0"/>
              <a:t>Lack of transparency in pricing and availability</a:t>
            </a:r>
          </a:p>
          <a:p>
            <a:pPr lvl="0"/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spc="-150" dirty="0"/>
              <a:t>Online Platform:</a:t>
            </a:r>
            <a:r>
              <a:rPr lang="en-GB" sz="2800" spc="-150" dirty="0"/>
              <a:t> Connects businesses and individuals with commercial vehicle operators.</a:t>
            </a:r>
          </a:p>
          <a:p>
            <a:r>
              <a:rPr lang="en-IN" sz="2800" b="1" spc="-150" dirty="0"/>
              <a:t>Access:</a:t>
            </a:r>
            <a:r>
              <a:rPr lang="en-IN" sz="2800" spc="-150" dirty="0"/>
              <a:t> Available via a website or mobile application.</a:t>
            </a:r>
          </a:p>
          <a:p>
            <a:r>
              <a:rPr lang="en-IN" sz="2800" b="1" spc="-150" dirty="0"/>
              <a:t>Key </a:t>
            </a:r>
            <a:r>
              <a:rPr lang="en-IN" sz="2800" b="1" spc="-150" dirty="0" err="1"/>
              <a:t>Features:</a:t>
            </a:r>
            <a:r>
              <a:rPr lang="en-IN" sz="2800" spc="-150" dirty="0" err="1"/>
              <a:t>Transparent</a:t>
            </a:r>
            <a:r>
              <a:rPr lang="en-IN" sz="2800" spc="-150" dirty="0"/>
              <a:t> pricing, Real-time availability and scheduling, Vehicle tracking.</a:t>
            </a:r>
          </a:p>
          <a:p>
            <a:r>
              <a:rPr lang="en-GB" sz="2800" b="1" spc="-150" dirty="0"/>
              <a:t>Benefits:</a:t>
            </a:r>
            <a:r>
              <a:rPr lang="en-GB" sz="2800" spc="-150" dirty="0"/>
              <a:t> Offers convenience, time savings, and cost efficiency.</a:t>
            </a:r>
            <a:endParaRPr lang="en-IN" sz="2800" spc="-150" dirty="0"/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spc="-150" dirty="0"/>
              <a:t>This project aims to create a centralized online platform to fix the inefficient and non-transparent traditional process of booking commercial vehicles.</a:t>
            </a:r>
          </a:p>
          <a:p>
            <a:r>
              <a:rPr lang="en-GB" sz="2400" spc="-150" dirty="0"/>
              <a:t>Enhance the user experience with a user-friendly interface for easy navigation and quick access to information.</a:t>
            </a:r>
          </a:p>
          <a:p>
            <a:r>
              <a:rPr lang="en-GB" sz="2400" spc="-150" dirty="0"/>
              <a:t>Provide transparent pricing , real-time availability , and vehicle tracking to offer convenience, save time, and promote cost efficiency.</a:t>
            </a:r>
          </a:p>
          <a:p>
            <a:r>
              <a:rPr lang="en-GB" sz="2400" spc="-150" dirty="0"/>
              <a:t>A key motivation was to address difficulties in project planning and creating an attractive user interface.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1725</Words>
  <Application>Microsoft Office PowerPoint</Application>
  <PresentationFormat>On-screen Show (4:3)</PresentationFormat>
  <Paragraphs>672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Bookman Old Style</vt:lpstr>
      <vt:lpstr>Calibri</vt:lpstr>
      <vt:lpstr>Times New Roman</vt:lpstr>
      <vt:lpstr>Office Theme</vt:lpstr>
      <vt:lpstr>THE COMMERCIAL VEHICLE BOOKING</vt:lpstr>
      <vt:lpstr>PRODUCT OWNER  Ms.FEBIN AZIZ  Assistant Professor DEPARTMENT OF COMPUTER APPLICATIONS MES COLLEGE OF ENGINEERING, KUTTIPPURAM</vt:lpstr>
      <vt:lpstr>TABLE OF CONTENTS</vt:lpstr>
      <vt:lpstr>THE COMMERCIAL VEHICLE BOOKING</vt:lpstr>
      <vt:lpstr>Key Features: </vt:lpstr>
      <vt:lpstr>OBJECTIVES</vt:lpstr>
      <vt:lpstr>EXISTING SYSTEM</vt:lpstr>
      <vt:lpstr>PROPOSED SYSTEM</vt:lpstr>
      <vt:lpstr>MOTIVATIONS</vt:lpstr>
      <vt:lpstr>FUNCTIONALITIES</vt:lpstr>
      <vt:lpstr>FUNCTIONALITIES</vt:lpstr>
      <vt:lpstr>MODULE DESCRIPTION</vt:lpstr>
      <vt:lpstr>DEVELOPING ENVIRONMENT</vt:lpstr>
      <vt:lpstr>SPRINT BACKLOG</vt:lpstr>
      <vt:lpstr>SPRINT BACKLOG</vt:lpstr>
      <vt:lpstr>SPRINT BACKLOG</vt:lpstr>
      <vt:lpstr>PRODUCT BACKLOG</vt:lpstr>
      <vt:lpstr>PRODUCT BACKLOG</vt:lpstr>
      <vt:lpstr>PRODUCT BACKLOG</vt:lpstr>
      <vt:lpstr>USER STORY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Admin</cp:lastModifiedBy>
  <cp:revision>50</cp:revision>
  <dcterms:created xsi:type="dcterms:W3CDTF">2024-09-27T10:56:22Z</dcterms:created>
  <dcterms:modified xsi:type="dcterms:W3CDTF">2025-08-21T05:07:20Z</dcterms:modified>
</cp:coreProperties>
</file>