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256" r:id="rId3"/>
    <p:sldId id="266" r:id="rId4"/>
    <p:sldId id="257" r:id="rId5"/>
    <p:sldId id="258" r:id="rId6"/>
    <p:sldId id="278" r:id="rId7"/>
    <p:sldId id="259" r:id="rId8"/>
    <p:sldId id="276" r:id="rId9"/>
    <p:sldId id="277" r:id="rId10"/>
    <p:sldId id="260" r:id="rId11"/>
    <p:sldId id="261" r:id="rId12"/>
    <p:sldId id="279" r:id="rId13"/>
    <p:sldId id="262" r:id="rId14"/>
    <p:sldId id="263" r:id="rId15"/>
    <p:sldId id="264" r:id="rId16"/>
    <p:sldId id="265" r:id="rId17"/>
    <p:sldId id="282" r:id="rId18"/>
    <p:sldId id="267" r:id="rId19"/>
    <p:sldId id="283" r:id="rId20"/>
    <p:sldId id="285" r:id="rId21"/>
    <p:sldId id="268" r:id="rId22"/>
    <p:sldId id="286" r:id="rId23"/>
    <p:sldId id="269" r:id="rId24"/>
    <p:sldId id="270" r:id="rId25"/>
    <p:sldId id="271" r:id="rId26"/>
    <p:sldId id="272" r:id="rId27"/>
    <p:sldId id="275" r:id="rId28"/>
    <p:sldId id="280" r:id="rId29"/>
    <p:sldId id="281" r:id="rId30"/>
    <p:sldId id="273" r:id="rId31"/>
    <p:sldId id="274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2856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7" Type="http://schemas.openxmlformats.org/officeDocument/2006/relationships/tableStyles" Target="tableStyles.xml"/><Relationship Id="rId36" Type="http://schemas.openxmlformats.org/officeDocument/2006/relationships/viewProps" Target="viewProps.xml"/><Relationship Id="rId35" Type="http://schemas.openxmlformats.org/officeDocument/2006/relationships/presProps" Target="presProps.xml"/><Relationship Id="rId34" Type="http://schemas.openxmlformats.org/officeDocument/2006/relationships/handoutMaster" Target="handoutMasters/handoutMaster1.xml"/><Relationship Id="rId33" Type="http://schemas.openxmlformats.org/officeDocument/2006/relationships/notesMaster" Target="notesMasters/notesMaster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EE2A0B-86E8-46AD-8D7A-6254762C955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10DD26-6872-48E8-B2DB-0BE2E3E2CD26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B6C269-8C4E-4E0E-A28B-ACFB6E786E0F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55096A-B891-4725-B4E4-581E6D34556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3000">
                <a:latin typeface="Bookman Old Style" panose="02050604050505020204" pitchFamily="18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484D9CC-97E9-43D0-9C0A-B38B6ADA7531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39A784A-D693-4B8B-8783-5F012B24800D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FA275D0-4AC1-4B77-8D20-030A30032762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464FA7C-9124-49C9-8D4B-6BB473ACFAEB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  <a:ln w="22225">
            <a:noFill/>
          </a:ln>
        </p:spPr>
        <p:txBody>
          <a:bodyPr>
            <a:normAutofit/>
          </a:bodyPr>
          <a:lstStyle>
            <a:lvl1pPr algn="l">
              <a:defRPr sz="3000">
                <a:solidFill>
                  <a:schemeClr val="accent2"/>
                </a:solidFill>
                <a:latin typeface="Bookman Old Style" panose="020506040505050202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77232"/>
            <a:ext cx="8229600" cy="4948932"/>
          </a:xfrm>
          <a:ln>
            <a:noFill/>
          </a:ln>
        </p:spPr>
        <p:txBody>
          <a:bodyPr/>
          <a:lstStyle>
            <a:lvl1pPr algn="just">
              <a:defRPr>
                <a:latin typeface="Bookman Old Style" panose="02050604050505020204" pitchFamily="18" charset="0"/>
                <a:cs typeface="Times New Roman" panose="02020603050405020304" pitchFamily="18" charset="0"/>
              </a:defRPr>
            </a:lvl1pPr>
            <a:lvl2pPr algn="just">
              <a:defRPr>
                <a:latin typeface="Bookman Old Style" panose="02050604050505020204" pitchFamily="18" charset="0"/>
                <a:cs typeface="Times New Roman" panose="02020603050405020304" pitchFamily="18" charset="0"/>
              </a:defRPr>
            </a:lvl2pPr>
            <a:lvl3pPr algn="just">
              <a:defRPr>
                <a:latin typeface="Bookman Old Style" panose="02050604050505020204" pitchFamily="18" charset="0"/>
                <a:cs typeface="Times New Roman" panose="02020603050405020304" pitchFamily="18" charset="0"/>
              </a:defRPr>
            </a:lvl3pPr>
            <a:lvl4pPr algn="just">
              <a:defRPr>
                <a:latin typeface="Bookman Old Style" panose="02050604050505020204" pitchFamily="18" charset="0"/>
                <a:cs typeface="Times New Roman" panose="02020603050405020304" pitchFamily="18" charset="0"/>
              </a:defRPr>
            </a:lvl4pPr>
            <a:lvl5pPr algn="just">
              <a:defRPr>
                <a:latin typeface="Bookman Old Style" panose="020506040505050202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66800" y="6356350"/>
            <a:ext cx="3048000" cy="365125"/>
          </a:xfrm>
        </p:spPr>
        <p:txBody>
          <a:bodyPr/>
          <a:lstStyle>
            <a:lvl1pPr algn="l">
              <a:defRPr sz="1200">
                <a:solidFill>
                  <a:schemeClr val="accent2"/>
                </a:solidFill>
                <a:latin typeface="Bookman Old Style" panose="020506040505050202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Department of Computer Applications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6369229"/>
            <a:ext cx="381000" cy="365125"/>
          </a:xfrm>
        </p:spPr>
        <p:txBody>
          <a:bodyPr/>
          <a:lstStyle>
            <a:lvl1pPr>
              <a:defRPr sz="1200">
                <a:solidFill>
                  <a:schemeClr val="accent2"/>
                </a:solidFill>
                <a:latin typeface="Bookman Old Style" panose="02050604050505020204" pitchFamily="18" charset="0"/>
                <a:cs typeface="Times New Roman" panose="02020603050405020304" pitchFamily="18" charset="0"/>
              </a:defRPr>
            </a:lvl1pPr>
          </a:lstStyle>
          <a:p>
            <a:fld id="{C65E9355-139B-4FED-8401-A2AF31A8FC31}" type="slidenum">
              <a:rPr lang="en-US" smtClean="0"/>
            </a:fld>
            <a:endParaRPr lang="en-US" dirty="0"/>
          </a:p>
        </p:txBody>
      </p:sp>
      <p:pic>
        <p:nvPicPr>
          <p:cNvPr id="7" name="Picture 6" descr="logo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33400" y="6236595"/>
            <a:ext cx="507398" cy="523980"/>
          </a:xfrm>
          <a:prstGeom prst="rect">
            <a:avLst/>
          </a:prstGeom>
        </p:spPr>
      </p:pic>
      <p:sp>
        <p:nvSpPr>
          <p:cNvPr id="8" name="Footer Placeholder 4"/>
          <p:cNvSpPr txBox="1"/>
          <p:nvPr userDrawn="1"/>
        </p:nvSpPr>
        <p:spPr>
          <a:xfrm>
            <a:off x="7555605" y="6363237"/>
            <a:ext cx="685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Times New Roman" panose="02020603050405020304" pitchFamily="18" charset="0"/>
              </a:rPr>
              <a:t>Slides: 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Bookman Old Style" panose="020506040505050202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9" name="Footer Placeholder 4"/>
          <p:cNvSpPr txBox="1"/>
          <p:nvPr userDrawn="1"/>
        </p:nvSpPr>
        <p:spPr>
          <a:xfrm>
            <a:off x="8305799" y="6363983"/>
            <a:ext cx="5291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Times New Roman" panose="02020603050405020304" pitchFamily="18" charset="0"/>
              </a:rPr>
              <a:t>/ 20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Bookman Old Style" panose="02050604050505020204" pitchFamily="18" charset="0"/>
              <a:ea typeface="+mn-ea"/>
              <a:cs typeface="Times New Roman" panose="02020603050405020304" pitchFamily="18" charset="0"/>
            </a:endParaRP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57200" y="6126163"/>
            <a:ext cx="8229600" cy="0"/>
          </a:xfrm>
          <a:prstGeom prst="line">
            <a:avLst/>
          </a:prstGeom>
          <a:ln w="22225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457200" y="1066800"/>
            <a:ext cx="8229600" cy="0"/>
          </a:xfrm>
          <a:prstGeom prst="line">
            <a:avLst/>
          </a:prstGeom>
          <a:ln w="22225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5029200"/>
          </a:xfrm>
        </p:spPr>
        <p:txBody>
          <a:bodyPr>
            <a:normAutofit/>
          </a:bodyPr>
          <a:lstStyle>
            <a:lvl1pPr>
              <a:defRPr sz="3000">
                <a:latin typeface="Bookman Old Style" panose="02050604050505020204" pitchFamily="18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DBD8763-1223-4E1C-9348-E4479451FFA2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53A3728-E260-4992-8842-3C089F6C3D88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63DE32F-317A-4950-B3B6-7B500923F79A}" type="datetime1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A1D3D62-0C66-4F15-9588-8CB96F41B0D1}" type="datetime1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976A512-578D-4C36-9299-7E9D9DEF4439}" type="datetime1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5A72B38-B580-4B82-B7C4-B42B85713C86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Department of Computer Applications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5E9355-139B-4FED-8401-A2AF31A8FC31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11175"/>
            <a:ext cx="7772400" cy="1470025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chemeClr val="accent2"/>
                </a:solidFill>
                <a:cs typeface="Times New Roman" panose="02020603050405020304" pitchFamily="18" charset="0"/>
              </a:rPr>
              <a:t>THE COMMERCIAL VEHICLE BOOKING</a:t>
            </a:r>
            <a:endParaRPr lang="en-US" b="1" dirty="0">
              <a:solidFill>
                <a:schemeClr val="accent2"/>
              </a:solidFill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209800"/>
          </a:xfrm>
        </p:spPr>
        <p:txBody>
          <a:bodyPr>
            <a:normAutofit lnSpcReduction="10000"/>
          </a:bodyPr>
          <a:lstStyle/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en-US" sz="1700" b="1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MUHSINA</a:t>
            </a:r>
            <a:endParaRPr lang="en-US" sz="1700" b="1" dirty="0">
              <a:solidFill>
                <a:schemeClr val="tx1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en-US" sz="1700" b="1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MES24MCA-2035</a:t>
            </a:r>
            <a:endParaRPr lang="en-US" sz="1700" b="1" dirty="0">
              <a:solidFill>
                <a:schemeClr val="tx1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lvl="0">
              <a:spcBef>
                <a:spcPts val="0"/>
              </a:spcBef>
            </a:pPr>
            <a:endParaRPr lang="en-US" sz="1700" b="1" dirty="0">
              <a:solidFill>
                <a:schemeClr val="tx1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SzPct val="76000"/>
              <a:defRPr/>
            </a:pPr>
            <a:r>
              <a:rPr lang="en-US" sz="1500" b="1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Department of Computer Applications</a:t>
            </a:r>
            <a:endParaRPr lang="en-US" sz="1500" b="1" dirty="0">
              <a:solidFill>
                <a:schemeClr val="tx1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SzPct val="76000"/>
              <a:defRPr/>
            </a:pPr>
            <a:r>
              <a:rPr lang="en-US" sz="1500" b="1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MES College of Engineering, </a:t>
            </a:r>
            <a:r>
              <a:rPr lang="en-US" sz="1500" b="1" dirty="0" err="1">
                <a:solidFill>
                  <a:schemeClr val="tx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Kuttippuram</a:t>
            </a:r>
            <a:endParaRPr lang="en-US" sz="1500" b="1" dirty="0">
              <a:solidFill>
                <a:schemeClr val="tx1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lvl="0">
              <a:spcBef>
                <a:spcPts val="0"/>
              </a:spcBef>
              <a:buClr>
                <a:schemeClr val="accent1"/>
              </a:buClr>
              <a:buSzPct val="76000"/>
              <a:defRPr/>
            </a:pPr>
            <a:endParaRPr lang="en-US" sz="1900" b="1" dirty="0">
              <a:solidFill>
                <a:schemeClr val="tx1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buClr>
                <a:schemeClr val="accent1"/>
              </a:buClr>
              <a:buSzPct val="76000"/>
              <a:defRPr/>
            </a:pPr>
            <a:r>
              <a:rPr lang="en-US" sz="1200" b="1" dirty="0">
                <a:solidFill>
                  <a:schemeClr val="tx1"/>
                </a:solidFill>
                <a:latin typeface="Bookman Old Style" panose="02050604050505020204" pitchFamily="18" charset="0"/>
              </a:rPr>
              <a:t>20-AUG-2025</a:t>
            </a:r>
            <a:endParaRPr lang="en-US" sz="1200" b="1" dirty="0">
              <a:solidFill>
                <a:schemeClr val="tx1"/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43236" y="2000040"/>
            <a:ext cx="1457529" cy="150516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FUNCTIONALITIES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b="1" dirty="0"/>
              <a:t>User &amp; Driver Management:</a:t>
            </a:r>
            <a:endParaRPr lang="en-IN" sz="2800" b="1" dirty="0"/>
          </a:p>
          <a:p>
            <a:r>
              <a:rPr lang="en-GB" sz="2400" b="1" dirty="0"/>
              <a:t>Login &amp; Registration:</a:t>
            </a:r>
            <a:r>
              <a:rPr lang="en-GB" sz="2400" dirty="0"/>
              <a:t> Users and drivers can create accounts and log in.</a:t>
            </a:r>
            <a:endParaRPr lang="en-GB" sz="2400" dirty="0"/>
          </a:p>
          <a:p>
            <a:r>
              <a:rPr lang="en-GB" sz="2400" b="1" dirty="0"/>
              <a:t>Profile Management: </a:t>
            </a:r>
            <a:r>
              <a:rPr lang="en-GB" sz="2400" dirty="0"/>
              <a:t>Users and drivers can add and update their personal details and change passwords.</a:t>
            </a:r>
            <a:endParaRPr lang="en-GB" sz="2400" dirty="0"/>
          </a:p>
          <a:p>
            <a:r>
              <a:rPr lang="en-GB" sz="2400" b="1" dirty="0"/>
              <a:t>User/Driver Access: </a:t>
            </a:r>
            <a:r>
              <a:rPr lang="en-GB" sz="2400" dirty="0"/>
              <a:t>Users can view information about available drivers and vehicles.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FUNCTIONALITIES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sz="2800" b="1" dirty="0"/>
              <a:t>Vehicle &amp; Booking Management:</a:t>
            </a:r>
            <a:endParaRPr lang="en-IN" sz="2800" b="1" dirty="0"/>
          </a:p>
          <a:p>
            <a:r>
              <a:rPr lang="en-GB" sz="2400" b="1" spc="-150" dirty="0"/>
              <a:t>Vehicle Booking:</a:t>
            </a:r>
            <a:r>
              <a:rPr lang="en-GB" sz="2400" spc="-150" dirty="0"/>
              <a:t> Users can search, view, select, and book commercial vehicles based on various requirements (type, capacity, location, dates).</a:t>
            </a:r>
            <a:endParaRPr lang="en-GB" sz="2400" spc="-150" dirty="0"/>
          </a:p>
          <a:p>
            <a:r>
              <a:rPr lang="en-GB" sz="2400" b="1" spc="-150" dirty="0"/>
              <a:t>Vehicle Management (Drivers):</a:t>
            </a:r>
            <a:r>
              <a:rPr lang="en-GB" sz="2400" spc="-150" dirty="0"/>
              <a:t> Drivers can add and delete their registered vehicles.</a:t>
            </a:r>
            <a:endParaRPr lang="en-GB" sz="2400" spc="-150" dirty="0"/>
          </a:p>
          <a:p>
            <a:r>
              <a:rPr lang="en-GB" sz="2400" b="1" spc="-150" dirty="0"/>
              <a:t>Vehicle Filtering (Users):</a:t>
            </a:r>
            <a:r>
              <a:rPr lang="en-GB" sz="2400" spc="-150" dirty="0"/>
              <a:t> Users can filter vehicles by type for easier access.</a:t>
            </a:r>
            <a:endParaRPr lang="en-GB" sz="2400" spc="-150" dirty="0"/>
          </a:p>
          <a:p>
            <a:r>
              <a:rPr lang="en-GB" sz="2400" b="1" spc="-150" dirty="0"/>
              <a:t>Admin Dashboard:</a:t>
            </a:r>
            <a:r>
              <a:rPr lang="en-GB" sz="2400" spc="-150" dirty="0"/>
              <a:t> An administrative interface for managing:</a:t>
            </a:r>
            <a:endParaRPr lang="en-GB" sz="2400" spc="-150" dirty="0"/>
          </a:p>
          <a:p>
            <a:r>
              <a:rPr lang="en-GB" sz="2400" spc="-150" dirty="0"/>
              <a:t>Vehicle inventory (add, edit, delete).</a:t>
            </a:r>
            <a:endParaRPr lang="en-GB" sz="2400" spc="-150" dirty="0"/>
          </a:p>
          <a:p>
            <a:r>
              <a:rPr lang="en-GB" sz="2400" spc="-150" dirty="0"/>
              <a:t>User accounts and permissions.</a:t>
            </a:r>
            <a:endParaRPr lang="en-GB" sz="2400" spc="-150" dirty="0"/>
          </a:p>
          <a:p>
            <a:r>
              <a:rPr lang="en-GB" sz="2400" spc="-150" dirty="0"/>
              <a:t>Booking records.</a:t>
            </a:r>
            <a:endParaRPr lang="en-GB" sz="2400" spc="-150" dirty="0"/>
          </a:p>
          <a:p>
            <a:pPr marL="0" indent="0">
              <a:buNone/>
            </a:pPr>
            <a:endParaRPr lang="en-IN" sz="2400" spc="-150" dirty="0"/>
          </a:p>
          <a:p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MODULE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b="1" dirty="0"/>
              <a:t>User Module: </a:t>
            </a:r>
            <a:r>
              <a:rPr lang="en-GB" sz="2800" dirty="0"/>
              <a:t>Manages user accounts and allows users to browse, book, and view commercial vehicles.</a:t>
            </a:r>
            <a:endParaRPr lang="en-GB" sz="2800" dirty="0"/>
          </a:p>
          <a:p>
            <a:r>
              <a:rPr lang="en-GB" sz="2800" b="1" dirty="0"/>
              <a:t>Driver Module:</a:t>
            </a:r>
            <a:r>
              <a:rPr lang="en-GB" sz="2800" dirty="0"/>
              <a:t> For vehicle operators to register, log in, add or delete vehicles, and manage their bookings and profile.</a:t>
            </a:r>
            <a:endParaRPr lang="en-GB" sz="2800" dirty="0"/>
          </a:p>
          <a:p>
            <a:r>
              <a:rPr lang="en-GB" sz="2800" b="1" dirty="0"/>
              <a:t>Admin Module:</a:t>
            </a:r>
            <a:r>
              <a:rPr lang="en-GB" sz="2800" dirty="0"/>
              <a:t> Provides a dashboard for administrators to manage users, drivers, vehicle inventory, and bookings.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DEVELOPING ENVIRONMENT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b="1" spc="-150" dirty="0"/>
              <a:t>developing system: </a:t>
            </a:r>
            <a:r>
              <a:rPr lang="en-IN" sz="2400" spc="-150" dirty="0"/>
              <a:t>windows 11</a:t>
            </a:r>
            <a:endParaRPr lang="en-IN" sz="2400" spc="-150" dirty="0"/>
          </a:p>
          <a:p>
            <a:r>
              <a:rPr lang="en-IN" sz="2400" b="1" spc="-150" dirty="0"/>
              <a:t>programming language</a:t>
            </a:r>
            <a:r>
              <a:rPr lang="en-IN" sz="2400" spc="-150" dirty="0"/>
              <a:t>:python</a:t>
            </a:r>
            <a:endParaRPr lang="en-IN" sz="2400" spc="-150" dirty="0"/>
          </a:p>
          <a:p>
            <a:r>
              <a:rPr lang="en-IN" sz="2400" b="1" spc="-150" dirty="0"/>
              <a:t>Framework:</a:t>
            </a:r>
            <a:r>
              <a:rPr lang="en-IN" sz="2400" spc="-150" dirty="0"/>
              <a:t> Django.</a:t>
            </a:r>
            <a:endParaRPr lang="en-IN" sz="2400" spc="-150" dirty="0"/>
          </a:p>
          <a:p>
            <a:r>
              <a:rPr lang="en-GB" sz="2400" b="1" spc="-150" dirty="0"/>
              <a:t>Front End:</a:t>
            </a:r>
            <a:r>
              <a:rPr lang="en-GB" sz="2400" spc="-150" dirty="0"/>
              <a:t> </a:t>
            </a:r>
            <a:r>
              <a:rPr lang="en-IN" altLang="en-GB" sz="2400" spc="-150" dirty="0"/>
              <a:t>HTML5,CSS,Javascript</a:t>
            </a:r>
            <a:endParaRPr lang="en-GB" sz="2400" spc="-150" dirty="0"/>
          </a:p>
          <a:p>
            <a:r>
              <a:rPr lang="en-GB" sz="2400" b="1" spc="-150" dirty="0"/>
              <a:t>Database:</a:t>
            </a:r>
            <a:r>
              <a:rPr lang="en-GB" sz="2400" spc="-150" dirty="0"/>
              <a:t> </a:t>
            </a:r>
            <a:r>
              <a:rPr lang="en-IN" altLang="en-GB" sz="2400" spc="-150" dirty="0"/>
              <a:t>SQL lite</a:t>
            </a:r>
            <a:endParaRPr lang="en-IN" altLang="en-GB" sz="2400" spc="-150" dirty="0"/>
          </a:p>
          <a:p>
            <a:r>
              <a:rPr lang="en-IN" altLang="en-GB" sz="2400" b="1" spc="-150" dirty="0"/>
              <a:t>version control</a:t>
            </a:r>
            <a:r>
              <a:rPr lang="en-IN" altLang="en-GB" sz="2400" spc="-150" dirty="0"/>
              <a:t>:github,git</a:t>
            </a:r>
            <a:endParaRPr lang="en-GB" sz="2400" spc="-150" dirty="0"/>
          </a:p>
          <a:p>
            <a:r>
              <a:rPr lang="en-IN" altLang="en-GB" sz="2400" b="1" spc="-150" dirty="0"/>
              <a:t>image processing:</a:t>
            </a:r>
            <a:r>
              <a:rPr lang="en-GB" sz="2400" spc="-150" dirty="0"/>
              <a:t>Pillow</a:t>
            </a:r>
            <a:r>
              <a:rPr lang="en-IN" altLang="en-GB" sz="2400" spc="-150" dirty="0"/>
              <a:t> </a:t>
            </a:r>
            <a:r>
              <a:rPr lang="en-IN" altLang="en-GB" sz="2400" b="1" spc="-150" dirty="0"/>
              <a:t>(</a:t>
            </a:r>
            <a:r>
              <a:rPr lang="en-GB" sz="2400" spc="-150" dirty="0"/>
              <a:t>Processes images, enabling resizing and cropping</a:t>
            </a:r>
            <a:r>
              <a:rPr lang="en-IN" altLang="en-GB" sz="2400" spc="-150" dirty="0"/>
              <a:t>).</a:t>
            </a:r>
            <a:endParaRPr lang="en-GB" sz="2400" spc="-150" dirty="0"/>
          </a:p>
          <a:p>
            <a:r>
              <a:rPr lang="en-IN" sz="2400" b="1" spc="-150" dirty="0"/>
              <a:t>IDE:</a:t>
            </a:r>
            <a:r>
              <a:rPr lang="en-IN" sz="2400" spc="-150" dirty="0"/>
              <a:t>VS Code</a:t>
            </a:r>
            <a:endParaRPr lang="en-IN" sz="2400" spc="-150" dirty="0"/>
          </a:p>
          <a:p>
            <a:endParaRPr lang="en-IN" altLang="en-US" sz="2400" spc="-15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BACKLOG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</a:fld>
            <a:endParaRPr lang="en-US"/>
          </a:p>
        </p:txBody>
      </p:sp>
      <p:graphicFrame>
        <p:nvGraphicFramePr>
          <p:cNvPr id="6" name="Google Shape;409;p32"/>
          <p:cNvGraphicFramePr/>
          <p:nvPr/>
        </p:nvGraphicFramePr>
        <p:xfrm>
          <a:off x="457200" y="1143000"/>
          <a:ext cx="8229602" cy="4983163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914320"/>
                <a:gridCol w="799046"/>
                <a:gridCol w="710880"/>
                <a:gridCol w="519503"/>
                <a:gridCol w="480001"/>
                <a:gridCol w="498908"/>
                <a:gridCol w="469898"/>
                <a:gridCol w="472841"/>
                <a:gridCol w="472841"/>
                <a:gridCol w="472841"/>
                <a:gridCol w="472841"/>
                <a:gridCol w="472841"/>
                <a:gridCol w="472841"/>
              </a:tblGrid>
              <a:tr h="113079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b="1" dirty="0"/>
                        <a:t>Backlog tem </a:t>
                      </a:r>
                      <a:endParaRPr sz="12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b="1" dirty="0"/>
                        <a:t>Status And Completion Date</a:t>
                      </a:r>
                      <a:endParaRPr sz="12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b="1"/>
                        <a:t>Original Estimation in Hours </a:t>
                      </a:r>
                      <a:endParaRPr sz="1200"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/>
                        <a:t>Day 1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/>
                        <a:t>hrs</a:t>
                      </a:r>
                      <a:endParaRPr sz="1100"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/>
                        <a:t>Day 2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/>
                        <a:t>hrs</a:t>
                      </a:r>
                      <a:endParaRPr sz="1100"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 dirty="0"/>
                        <a:t>Day 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 dirty="0"/>
                        <a:t>3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 dirty="0"/>
                        <a:t>hrs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/>
                        <a:t>Day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/>
                        <a:t>4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/>
                        <a:t>hrs</a:t>
                      </a:r>
                      <a:endParaRPr sz="1100"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/>
                        <a:t>Day 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/>
                        <a:t>5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/>
                        <a:t>hrs</a:t>
                      </a:r>
                      <a:endParaRPr sz="1100"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/>
                        <a:t>Day 6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/>
                        <a:t>hrs</a:t>
                      </a:r>
                      <a:endParaRPr sz="1100"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/>
                        <a:t>Day 7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/>
                        <a:t>hrs</a:t>
                      </a:r>
                      <a:endParaRPr sz="1100"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/>
                        <a:t>Day 8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/>
                        <a:t>hrs</a:t>
                      </a:r>
                      <a:endParaRPr sz="1100"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/>
                        <a:t>Day 9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/>
                        <a:t>hrs</a:t>
                      </a:r>
                      <a:endParaRPr sz="1100"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/>
                        <a:t>Day 10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/>
                        <a:t>hrs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</a:tr>
              <a:tr h="392617">
                <a:tc gridSpan="1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 b="1" dirty="0"/>
                        <a:t>SPRINT1</a:t>
                      </a:r>
                      <a:endParaRPr sz="13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53397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dirty="0"/>
                        <a:t>D</a:t>
                      </a:r>
                      <a:r>
                        <a:rPr lang="en-GB" sz="1100" dirty="0"/>
                        <a:t>esign user interface/registration 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 dirty="0"/>
                        <a:t>11/8/25</a:t>
                      </a:r>
                      <a:endParaRPr sz="10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1</a:t>
                      </a:r>
                      <a:r>
                        <a:rPr lang="en-IN" dirty="0"/>
                        <a:t>O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 lang="en-GB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</a:tr>
              <a:tr h="47114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dirty="0"/>
                        <a:t>Database setup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dirty="0"/>
                        <a:t>22/8/25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14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 lang="en-GB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</a:tr>
              <a:tr h="47114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Basic backend API</a:t>
                      </a:r>
                      <a:endParaRPr sz="1100" dirty="0"/>
                    </a:p>
                  </a:txBody>
                  <a:tcPr marL="91425" marR="91425" marT="91425" marB="91425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 dirty="0"/>
                        <a:t>24/8/25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10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 lang="en-GB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39261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00" dirty="0"/>
                        <a:t>Frontend setup</a:t>
                      </a:r>
                      <a:endParaRPr sz="1300" dirty="0"/>
                    </a:p>
                  </a:txBody>
                  <a:tcPr marL="91425" marR="91425" marT="91425" marB="91425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dirty="0"/>
                        <a:t>25/8/25</a:t>
                      </a:r>
                      <a:endParaRPr sz="1100"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00" dirty="0"/>
                        <a:t>8</a:t>
                      </a:r>
                      <a:endParaRPr sz="1300"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00" dirty="0"/>
                        <a:t>1</a:t>
                      </a:r>
                      <a:endParaRPr sz="1300"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00" dirty="0"/>
                        <a:t>1</a:t>
                      </a:r>
                      <a:endParaRPr sz="1300"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00" dirty="0"/>
                        <a:t>1</a:t>
                      </a:r>
                      <a:endParaRPr sz="1300"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00" dirty="0"/>
                        <a:t>1</a:t>
                      </a:r>
                      <a:endParaRPr sz="1300"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00" dirty="0"/>
                        <a:t>1</a:t>
                      </a:r>
                      <a:endParaRPr sz="1300"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00" dirty="0"/>
                        <a:t>1</a:t>
                      </a:r>
                      <a:endParaRPr sz="1300"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00" dirty="0"/>
                        <a:t>1</a:t>
                      </a:r>
                      <a:endParaRPr sz="1300"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00" dirty="0"/>
                        <a:t>1</a:t>
                      </a:r>
                      <a:endParaRPr sz="1300"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00" dirty="0"/>
                        <a:t>0</a:t>
                      </a:r>
                      <a:endParaRPr sz="1300"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00" dirty="0"/>
                        <a:t>0</a:t>
                      </a:r>
                      <a:endParaRPr sz="1300"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96795">
                <a:tc gridSpan="1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IN" sz="1300" b="1" dirty="0"/>
                        <a:t>SPRINT2</a:t>
                      </a:r>
                      <a:endParaRPr lang="en-IN" sz="13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b="1" dirty="0"/>
                    </a:p>
                  </a:txBody>
                  <a:tcPr marL="91425" marR="91425" marT="91425" marB="91425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7114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dirty="0"/>
                        <a:t>V</a:t>
                      </a:r>
                      <a:r>
                        <a:rPr lang="en-GB" sz="1100" dirty="0"/>
                        <a:t>ehicle data management </a:t>
                      </a:r>
                      <a:endParaRPr sz="1100" dirty="0"/>
                    </a:p>
                  </a:txBody>
                  <a:tcPr marL="91425" marR="91425" marT="91425" marB="91425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 dirty="0"/>
                        <a:t>28/8/25</a:t>
                      </a:r>
                      <a:endParaRPr sz="1000" dirty="0"/>
                    </a:p>
                  </a:txBody>
                  <a:tcPr marL="91425" marR="91425" marT="91425" marB="91425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14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 lang="en-GB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 lang="en-GB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2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2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2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2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  <a:tr h="522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dirty="0"/>
                        <a:t>Vehicle Search functinality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 dirty="0"/>
                        <a:t>30/8/25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13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 lang="en-GB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 lang="en-GB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BACKLOG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</a:fld>
            <a:endParaRPr lang="en-US"/>
          </a:p>
        </p:txBody>
      </p:sp>
      <p:graphicFrame>
        <p:nvGraphicFramePr>
          <p:cNvPr id="8" name="Google Shape;417;p33"/>
          <p:cNvGraphicFramePr/>
          <p:nvPr/>
        </p:nvGraphicFramePr>
        <p:xfrm>
          <a:off x="685800" y="1066801"/>
          <a:ext cx="8041519" cy="4740004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103527"/>
                <a:gridCol w="731237"/>
                <a:gridCol w="1776075"/>
                <a:gridCol w="475417"/>
                <a:gridCol w="472368"/>
                <a:gridCol w="456570"/>
                <a:gridCol w="430023"/>
                <a:gridCol w="432717"/>
                <a:gridCol w="432717"/>
                <a:gridCol w="432717"/>
                <a:gridCol w="432717"/>
                <a:gridCol w="432717"/>
                <a:gridCol w="432717"/>
              </a:tblGrid>
              <a:tr h="80418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50" b="1" dirty="0"/>
                        <a:t>Backlog tem </a:t>
                      </a:r>
                      <a:endParaRPr sz="1050" b="1" dirty="0"/>
                    </a:p>
                  </a:txBody>
                  <a:tcPr marL="91425" marR="91425" marT="91425" marB="91425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50" b="1" dirty="0"/>
                        <a:t>Status And Completion Date</a:t>
                      </a:r>
                      <a:endParaRPr sz="1050" b="1"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50" b="1" dirty="0"/>
                        <a:t>Original Estimation in Hours </a:t>
                      </a:r>
                      <a:endParaRPr sz="1050" b="1"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50" b="1" dirty="0"/>
                        <a:t>Day 1</a:t>
                      </a:r>
                      <a:endParaRPr sz="105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50" b="1" dirty="0"/>
                        <a:t>hrs</a:t>
                      </a:r>
                      <a:endParaRPr sz="1050" b="1"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50" b="1" dirty="0"/>
                        <a:t>Day 2</a:t>
                      </a:r>
                      <a:endParaRPr sz="105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50" b="1" dirty="0"/>
                        <a:t>hrs</a:t>
                      </a:r>
                      <a:endParaRPr sz="1050" b="1"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50" b="1" dirty="0"/>
                        <a:t>Day </a:t>
                      </a:r>
                      <a:endParaRPr sz="105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50" b="1" dirty="0"/>
                        <a:t>3</a:t>
                      </a:r>
                      <a:endParaRPr sz="105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50" b="1" dirty="0"/>
                        <a:t>hrs</a:t>
                      </a:r>
                      <a:endParaRPr sz="1050" b="1"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50" b="1" dirty="0"/>
                        <a:t>Day</a:t>
                      </a:r>
                      <a:endParaRPr sz="105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50" b="1" dirty="0"/>
                        <a:t>4</a:t>
                      </a:r>
                      <a:endParaRPr sz="105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50" b="1" dirty="0"/>
                        <a:t>hrs</a:t>
                      </a:r>
                      <a:endParaRPr sz="1050" b="1"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50" b="1" dirty="0"/>
                        <a:t>Day </a:t>
                      </a:r>
                      <a:endParaRPr sz="105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50" b="1" dirty="0"/>
                        <a:t>5</a:t>
                      </a:r>
                      <a:endParaRPr sz="105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50" b="1" dirty="0"/>
                        <a:t>hrs</a:t>
                      </a:r>
                      <a:endParaRPr sz="1050" b="1"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50" b="1" dirty="0"/>
                        <a:t>Day 6</a:t>
                      </a:r>
                      <a:endParaRPr sz="105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50" b="1" dirty="0"/>
                        <a:t>hrs</a:t>
                      </a:r>
                      <a:endParaRPr sz="1050" b="1"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50" b="1" dirty="0"/>
                        <a:t>Day 7</a:t>
                      </a:r>
                      <a:endParaRPr sz="105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50" b="1" dirty="0"/>
                        <a:t>hrs</a:t>
                      </a:r>
                      <a:endParaRPr sz="1050" b="1"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50" b="1" dirty="0"/>
                        <a:t>Day 8</a:t>
                      </a:r>
                      <a:endParaRPr sz="105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50" b="1" dirty="0"/>
                        <a:t>hrs</a:t>
                      </a:r>
                      <a:endParaRPr sz="1050" b="1" dirty="0"/>
                    </a:p>
                  </a:txBody>
                  <a:tcPr marL="91425" marR="91425" marT="91425" marB="91425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50" b="1" dirty="0"/>
                        <a:t>Day 9</a:t>
                      </a:r>
                      <a:endParaRPr sz="105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50" b="1" dirty="0"/>
                        <a:t>hrs</a:t>
                      </a:r>
                      <a:endParaRPr sz="1050" b="1"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50" b="1" dirty="0"/>
                        <a:t>Day 10</a:t>
                      </a:r>
                      <a:endParaRPr sz="105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50" b="1" dirty="0"/>
                        <a:t>hrs</a:t>
                      </a:r>
                      <a:endParaRPr sz="105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b="1"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49143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50" dirty="0"/>
                        <a:t>Vehicle details page</a:t>
                      </a:r>
                      <a:endParaRPr sz="1050" dirty="0"/>
                    </a:p>
                  </a:txBody>
                  <a:tcPr marL="91425" marR="91425" marT="91425" marB="91425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dirty="0"/>
                        <a:t>5/9/25</a:t>
                      </a:r>
                      <a:endParaRPr sz="1050"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50" dirty="0"/>
                        <a:t>8</a:t>
                      </a:r>
                      <a:endParaRPr sz="1050"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dirty="0"/>
                        <a:t>2</a:t>
                      </a:r>
                      <a:endParaRPr sz="1050"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dirty="0"/>
                        <a:t>2</a:t>
                      </a:r>
                      <a:endParaRPr sz="1050"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dirty="0"/>
                        <a:t>1</a:t>
                      </a:r>
                      <a:endParaRPr sz="1050"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dirty="0"/>
                        <a:t>1</a:t>
                      </a:r>
                      <a:endParaRPr sz="1050"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dirty="0"/>
                        <a:t>2</a:t>
                      </a:r>
                      <a:endParaRPr sz="1050"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dirty="0"/>
                        <a:t>0</a:t>
                      </a:r>
                      <a:endParaRPr sz="1050"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dirty="0"/>
                        <a:t>0</a:t>
                      </a:r>
                      <a:endParaRPr sz="1050"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dirty="0"/>
                        <a:t>0</a:t>
                      </a:r>
                      <a:endParaRPr sz="1050"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dirty="0"/>
                        <a:t>0</a:t>
                      </a:r>
                      <a:endParaRPr sz="1050"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dirty="0"/>
                        <a:t>0</a:t>
                      </a:r>
                      <a:endParaRPr sz="1050"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6478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IN" sz="1050" dirty="0"/>
                        <a:t>V</a:t>
                      </a:r>
                      <a:r>
                        <a:rPr lang="en-GB" sz="1050" dirty="0"/>
                        <a:t>ehicle API development </a:t>
                      </a:r>
                      <a:endParaRPr lang="en-IN" sz="105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dirty="0"/>
                    </a:p>
                  </a:txBody>
                  <a:tcPr marL="91425" marR="91425" marT="91425" marB="91425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50" dirty="0"/>
                        <a:t>13/9/25</a:t>
                      </a:r>
                      <a:endParaRPr sz="1050"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50" dirty="0"/>
                        <a:t>13</a:t>
                      </a:r>
                      <a:endParaRPr sz="1050"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50" dirty="0"/>
                        <a:t>1</a:t>
                      </a:r>
                      <a:endParaRPr sz="1050"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50" dirty="0"/>
                        <a:t>1</a:t>
                      </a:r>
                      <a:endParaRPr sz="1050"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50" dirty="0"/>
                        <a:t>2</a:t>
                      </a:r>
                      <a:endParaRPr sz="1050"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50" dirty="0"/>
                        <a:t>2</a:t>
                      </a:r>
                      <a:endParaRPr sz="1050"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50" dirty="0"/>
                        <a:t>2</a:t>
                      </a:r>
                      <a:endParaRPr sz="1050"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50" dirty="0"/>
                        <a:t>2</a:t>
                      </a:r>
                      <a:endParaRPr sz="1050"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50" dirty="0"/>
                        <a:t>1</a:t>
                      </a:r>
                      <a:endParaRPr sz="1050"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50" dirty="0"/>
                        <a:t>1</a:t>
                      </a:r>
                      <a:endParaRPr sz="1050" dirty="0"/>
                    </a:p>
                  </a:txBody>
                  <a:tcPr marL="91425" marR="91425" marT="91425" marB="91425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50" dirty="0"/>
                        <a:t>1</a:t>
                      </a:r>
                      <a:endParaRPr sz="1050"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50" dirty="0"/>
                        <a:t>0</a:t>
                      </a:r>
                      <a:endParaRPr sz="1050"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699937">
                <a:tc gridSpan="1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IN" sz="1400" b="1" dirty="0"/>
                        <a:t>SPRINT3</a:t>
                      </a:r>
                      <a:endParaRPr lang="en-IN" sz="14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hMerge="1"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hMerge="1"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hMerge="1"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hMerge="1"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hMerge="1"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hMerge="1"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hMerge="1"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hMerge="1"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hMerge="1"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hMerge="1"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hMerge="1"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hMerge="1">
                  <a:tcPr marL="91425" marR="91425" marT="91425" marB="91425" anchor="ctr">
                    <a:solidFill>
                      <a:schemeClr val="bg1"/>
                    </a:solidFill>
                  </a:tcPr>
                </a:tc>
              </a:tr>
              <a:tr h="64781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50" dirty="0"/>
                        <a:t>Booking form implementation</a:t>
                      </a:r>
                      <a:endParaRPr lang="en-US" sz="1050" dirty="0"/>
                    </a:p>
                    <a:p>
                      <a:endParaRPr lang="en-IN" sz="105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16/9/25</a:t>
                      </a:r>
                      <a:endParaRPr lang="en-IN" sz="105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                       7</a:t>
                      </a:r>
                      <a:endParaRPr lang="en-IN" sz="105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dirty="0"/>
                        <a:t>1</a:t>
                      </a:r>
                      <a:endParaRPr lang="en-IN" sz="105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dirty="0"/>
                        <a:t>1</a:t>
                      </a:r>
                      <a:endParaRPr lang="en-IN" sz="105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dirty="0"/>
                        <a:t>1</a:t>
                      </a:r>
                      <a:endParaRPr lang="en-IN" sz="105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dirty="0"/>
                        <a:t>1</a:t>
                      </a:r>
                      <a:endParaRPr lang="en-IN" sz="105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dirty="0"/>
                        <a:t>1</a:t>
                      </a:r>
                      <a:endParaRPr lang="en-IN" sz="105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dirty="0"/>
                        <a:t>1</a:t>
                      </a:r>
                      <a:endParaRPr lang="en-IN" sz="105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dirty="0"/>
                        <a:t>1</a:t>
                      </a:r>
                      <a:endParaRPr lang="en-IN" sz="105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dirty="0"/>
                        <a:t>0</a:t>
                      </a:r>
                      <a:endParaRPr lang="en-IN" sz="105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dirty="0"/>
                        <a:t>0</a:t>
                      </a:r>
                      <a:endParaRPr lang="en-IN" sz="105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dirty="0"/>
                        <a:t>0</a:t>
                      </a:r>
                      <a:endParaRPr lang="en-IN" sz="105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</a:tr>
              <a:tr h="6478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50" dirty="0"/>
                        <a:t>Booking </a:t>
                      </a:r>
                      <a:r>
                        <a:rPr lang="en-US" sz="1050" dirty="0" err="1"/>
                        <a:t>api</a:t>
                      </a:r>
                      <a:r>
                        <a:rPr lang="en-US" sz="1050" dirty="0"/>
                        <a:t> development</a:t>
                      </a:r>
                      <a:endParaRPr lang="en-IN" sz="1050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dirty="0"/>
                        <a:t>18/9/25</a:t>
                      </a:r>
                      <a:endParaRPr sz="105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50" dirty="0"/>
                        <a:t>7</a:t>
                      </a:r>
                      <a:endParaRPr sz="105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50" dirty="0"/>
                        <a:t>0</a:t>
                      </a:r>
                      <a:endParaRPr sz="105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50" dirty="0"/>
                        <a:t>2</a:t>
                      </a:r>
                      <a:endParaRPr sz="105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50" dirty="0"/>
                        <a:t>1</a:t>
                      </a:r>
                      <a:endParaRPr sz="105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50" dirty="0"/>
                        <a:t>1</a:t>
                      </a:r>
                      <a:endParaRPr sz="105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50" dirty="0"/>
                        <a:t>1</a:t>
                      </a:r>
                      <a:endParaRPr sz="105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50" dirty="0"/>
                        <a:t>1</a:t>
                      </a:r>
                      <a:endParaRPr sz="105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50" dirty="0"/>
                        <a:t>1</a:t>
                      </a:r>
                      <a:endParaRPr sz="105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50" dirty="0"/>
                        <a:t>0</a:t>
                      </a:r>
                      <a:endParaRPr sz="105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50" dirty="0"/>
                        <a:t>0</a:t>
                      </a:r>
                      <a:endParaRPr sz="105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50" dirty="0"/>
                        <a:t>0</a:t>
                      </a:r>
                      <a:endParaRPr sz="105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</a:tr>
              <a:tr h="70920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50" dirty="0"/>
                        <a:t>Bo</a:t>
                      </a:r>
                      <a:r>
                        <a:rPr lang="en-GB" sz="1050" dirty="0"/>
                        <a:t>oking confirmation</a:t>
                      </a:r>
                      <a:endParaRPr sz="105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dirty="0"/>
                        <a:t>21/9/25</a:t>
                      </a:r>
                      <a:endParaRPr sz="105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50" dirty="0"/>
                        <a:t>7</a:t>
                      </a:r>
                      <a:endParaRPr sz="105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50" dirty="0"/>
                        <a:t>1</a:t>
                      </a:r>
                      <a:endParaRPr sz="105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50" dirty="0"/>
                        <a:t>1</a:t>
                      </a:r>
                      <a:endParaRPr sz="105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50" dirty="0"/>
                        <a:t>1</a:t>
                      </a:r>
                      <a:endParaRPr sz="105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50" dirty="0"/>
                        <a:t>1</a:t>
                      </a:r>
                      <a:endParaRPr sz="105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50" dirty="0"/>
                        <a:t>1</a:t>
                      </a:r>
                      <a:endParaRPr sz="105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50" dirty="0"/>
                        <a:t>1</a:t>
                      </a:r>
                      <a:endParaRPr sz="105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50" dirty="0"/>
                        <a:t>1</a:t>
                      </a:r>
                      <a:endParaRPr sz="105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50" dirty="0"/>
                        <a:t>0</a:t>
                      </a:r>
                      <a:endParaRPr sz="105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50" dirty="0"/>
                        <a:t>0</a:t>
                      </a:r>
                      <a:endParaRPr sz="105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50" dirty="0"/>
                        <a:t>0</a:t>
                      </a:r>
                      <a:endParaRPr sz="105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BACKLOG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</a:fld>
            <a:endParaRPr lang="en-US"/>
          </a:p>
        </p:txBody>
      </p:sp>
      <p:graphicFrame>
        <p:nvGraphicFramePr>
          <p:cNvPr id="6" name="Google Shape;409;p32"/>
          <p:cNvGraphicFramePr/>
          <p:nvPr/>
        </p:nvGraphicFramePr>
        <p:xfrm>
          <a:off x="457200" y="1143000"/>
          <a:ext cx="8229602" cy="3564792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914320"/>
                <a:gridCol w="799046"/>
                <a:gridCol w="710880"/>
                <a:gridCol w="519503"/>
                <a:gridCol w="480001"/>
                <a:gridCol w="498908"/>
                <a:gridCol w="469898"/>
                <a:gridCol w="472841"/>
                <a:gridCol w="472841"/>
                <a:gridCol w="472841"/>
                <a:gridCol w="472841"/>
                <a:gridCol w="472841"/>
                <a:gridCol w="472841"/>
              </a:tblGrid>
              <a:tr h="113079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b="1" dirty="0"/>
                        <a:t>Backlog tem </a:t>
                      </a:r>
                      <a:endParaRPr sz="12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b="1" dirty="0"/>
                        <a:t>Status And Completion Date</a:t>
                      </a:r>
                      <a:endParaRPr sz="12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b="1"/>
                        <a:t>Original Estimation in Hours </a:t>
                      </a:r>
                      <a:endParaRPr sz="1200"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/>
                        <a:t>Day 1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/>
                        <a:t>hrs</a:t>
                      </a:r>
                      <a:endParaRPr sz="1100"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/>
                        <a:t>Day 2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/>
                        <a:t>hrs</a:t>
                      </a:r>
                      <a:endParaRPr sz="1100"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 dirty="0"/>
                        <a:t>Day 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 dirty="0"/>
                        <a:t>3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 dirty="0"/>
                        <a:t>hrs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/>
                        <a:t>Day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/>
                        <a:t>4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/>
                        <a:t>hrs</a:t>
                      </a:r>
                      <a:endParaRPr sz="1100"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/>
                        <a:t>Day 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/>
                        <a:t>5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/>
                        <a:t>hrs</a:t>
                      </a:r>
                      <a:endParaRPr sz="1100"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/>
                        <a:t>Day 6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/>
                        <a:t>hrs</a:t>
                      </a:r>
                      <a:endParaRPr sz="1100"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/>
                        <a:t>Day 7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/>
                        <a:t>hrs</a:t>
                      </a:r>
                      <a:endParaRPr sz="1100"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/>
                        <a:t>Day 8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/>
                        <a:t>hrs</a:t>
                      </a:r>
                      <a:endParaRPr sz="1100"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/>
                        <a:t>Day 9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/>
                        <a:t>hrs</a:t>
                      </a:r>
                      <a:endParaRPr sz="1100"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/>
                        <a:t>Day 10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/>
                        <a:t>hrs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</a:tr>
              <a:tr h="392617">
                <a:tc gridSpan="1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 b="1" dirty="0"/>
                        <a:t>SPRINT4</a:t>
                      </a:r>
                      <a:endParaRPr sz="13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53397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A</a:t>
                      </a:r>
                      <a:r>
                        <a:rPr lang="en-IN" sz="1100" dirty="0" err="1"/>
                        <a:t>dmin</a:t>
                      </a:r>
                      <a:r>
                        <a:rPr lang="en-IN" sz="1100" dirty="0"/>
                        <a:t> </a:t>
                      </a:r>
                      <a:r>
                        <a:rPr lang="en-IN" sz="1100" dirty="0" err="1"/>
                        <a:t>dashboorad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 dirty="0"/>
                        <a:t>28/09/25</a:t>
                      </a:r>
                      <a:endParaRPr sz="10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14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</a:tr>
              <a:tr h="47114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U</a:t>
                      </a:r>
                      <a:r>
                        <a:rPr lang="en-IN" sz="1100" dirty="0"/>
                        <a:t>ser &amp;Booking Management(admin)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 dirty="0"/>
                        <a:t>2/10/25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14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</a:tr>
              <a:tr h="47114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Responsive Design &amp; UX Review</a:t>
                      </a:r>
                      <a:endParaRPr sz="1100" dirty="0"/>
                    </a:p>
                  </a:txBody>
                  <a:tcPr marL="91425" marR="91425" marT="91425" marB="91425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 dirty="0"/>
                        <a:t>6/10/25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10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2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2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47114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dirty="0"/>
                        <a:t>TOTAL</a:t>
                      </a:r>
                      <a:endParaRPr sz="1100" dirty="0"/>
                    </a:p>
                  </a:txBody>
                  <a:tcPr marL="91425" marR="91425" marT="91425" marB="91425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149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09600" y="5596835"/>
            <a:ext cx="784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BACKLOG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</a:fld>
            <a:endParaRPr lang="en-US" dirty="0"/>
          </a:p>
        </p:txBody>
      </p:sp>
      <p:graphicFrame>
        <p:nvGraphicFramePr>
          <p:cNvPr id="6" name="Google Shape;374;p27"/>
          <p:cNvGraphicFramePr/>
          <p:nvPr/>
        </p:nvGraphicFramePr>
        <p:xfrm>
          <a:off x="457200" y="1155879"/>
          <a:ext cx="8197401" cy="4919844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618804"/>
                <a:gridCol w="1618804"/>
                <a:gridCol w="1618804"/>
                <a:gridCol w="1618804"/>
                <a:gridCol w="1722185"/>
              </a:tblGrid>
              <a:tr h="76723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dirty="0"/>
                        <a:t>        </a:t>
                      </a:r>
                      <a:r>
                        <a:rPr lang="en-GB" sz="1200" b="1" dirty="0"/>
                        <a:t> ID</a:t>
                      </a:r>
                      <a:endParaRPr sz="12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dirty="0"/>
                        <a:t>     </a:t>
                      </a:r>
                      <a:r>
                        <a:rPr lang="en-GB" sz="1200" b="1" dirty="0"/>
                        <a:t>NAME</a:t>
                      </a:r>
                      <a:endParaRPr sz="12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b="1" dirty="0"/>
                        <a:t>PRIORITY</a:t>
                      </a:r>
                      <a:endParaRPr sz="1200" b="1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b="1" dirty="0"/>
                        <a:t>   &lt;high/medium/low&gt;</a:t>
                      </a:r>
                      <a:endParaRPr sz="12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b="1" dirty="0"/>
                        <a:t>ESTIMATE</a:t>
                      </a:r>
                      <a:endParaRPr lang="en-GB" sz="12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b="1" dirty="0"/>
                        <a:t>(Hours)</a:t>
                      </a:r>
                      <a:endParaRPr sz="12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b="1" dirty="0"/>
                        <a:t>STATUS</a:t>
                      </a:r>
                      <a:endParaRPr lang="en-GB" sz="12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b="1" dirty="0"/>
                        <a:t>&lt;Planned/In progress/Completed&gt;</a:t>
                      </a:r>
                      <a:endParaRPr sz="12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</a:tr>
              <a:tr h="97380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dirty="0"/>
                        <a:t>1</a:t>
                      </a:r>
                      <a:endParaRPr sz="12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 dirty="0"/>
                        <a:t>User Authentication &amp; Profiles</a:t>
                      </a:r>
                      <a:endParaRPr sz="12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dirty="0"/>
                        <a:t>High</a:t>
                      </a:r>
                      <a:endParaRPr sz="12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dirty="0"/>
                        <a:t>23</a:t>
                      </a:r>
                      <a:endParaRPr sz="12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dirty="0"/>
                        <a:t>planned</a:t>
                      </a:r>
                      <a:endParaRPr sz="12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</a:tr>
              <a:tr h="70821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dirty="0"/>
                        <a:t>2</a:t>
                      </a:r>
                      <a:endParaRPr sz="12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 dirty="0"/>
                        <a:t>Core Database Infrastructure</a:t>
                      </a:r>
                      <a:endParaRPr sz="12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dirty="0"/>
                        <a:t>High</a:t>
                      </a:r>
                      <a:endParaRPr sz="12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dirty="0"/>
                        <a:t>13</a:t>
                      </a:r>
                      <a:endParaRPr sz="12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dirty="0"/>
                        <a:t>plannec</a:t>
                      </a:r>
                      <a:endParaRPr sz="12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</a:tr>
              <a:tr h="78856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dirty="0"/>
                        <a:t>3</a:t>
                      </a:r>
                      <a:endParaRPr sz="12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 dirty="0"/>
                        <a:t>Basic Backend Services</a:t>
                      </a:r>
                      <a:endParaRPr sz="12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dirty="0"/>
                        <a:t>High</a:t>
                      </a:r>
                      <a:endParaRPr sz="12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dirty="0"/>
                        <a:t>20</a:t>
                      </a:r>
                      <a:endParaRPr sz="12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dirty="0"/>
                        <a:t>planned</a:t>
                      </a:r>
                      <a:endParaRPr sz="12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</a:tr>
              <a:tr h="70821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dirty="0"/>
                        <a:t>4</a:t>
                      </a:r>
                      <a:endParaRPr sz="12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 dirty="0"/>
                        <a:t>Initial Frontend Setup</a:t>
                      </a:r>
                      <a:endParaRPr sz="12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dirty="0"/>
                        <a:t>MEDIUM</a:t>
                      </a:r>
                      <a:endParaRPr sz="12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dirty="0"/>
                        <a:t>10</a:t>
                      </a:r>
                      <a:endParaRPr sz="12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dirty="0"/>
                        <a:t>planned</a:t>
                      </a:r>
                      <a:endParaRPr sz="12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</a:tr>
              <a:tr h="97380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dirty="0"/>
                        <a:t>5</a:t>
                      </a:r>
                      <a:endParaRPr sz="12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 dirty="0"/>
                        <a:t>Admin Vehicle Management (CRUD)</a:t>
                      </a:r>
                      <a:endParaRPr sz="12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dirty="0"/>
                        <a:t>HIGH</a:t>
                      </a:r>
                      <a:endParaRPr sz="12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dirty="0"/>
                        <a:t>10</a:t>
                      </a:r>
                      <a:endParaRPr sz="12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dirty="0"/>
                        <a:t>planned</a:t>
                      </a:r>
                      <a:endParaRPr sz="12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28600" y="6734354"/>
            <a:ext cx="784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BACKLOG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</a:fld>
            <a:endParaRPr lang="en-US" dirty="0"/>
          </a:p>
        </p:txBody>
      </p:sp>
      <p:graphicFrame>
        <p:nvGraphicFramePr>
          <p:cNvPr id="6" name="Google Shape;374;p27"/>
          <p:cNvGraphicFramePr/>
          <p:nvPr/>
        </p:nvGraphicFramePr>
        <p:xfrm>
          <a:off x="489375" y="1219200"/>
          <a:ext cx="8165225" cy="480723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612450"/>
                <a:gridCol w="1612450"/>
                <a:gridCol w="1612450"/>
                <a:gridCol w="1612450"/>
                <a:gridCol w="1715425"/>
              </a:tblGrid>
              <a:tr h="7239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dirty="0"/>
                        <a:t>        </a:t>
                      </a:r>
                      <a:r>
                        <a:rPr lang="en-GB" sz="1600" b="1" dirty="0"/>
                        <a:t> ID</a:t>
                      </a:r>
                      <a:endParaRPr sz="16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dirty="0"/>
                        <a:t>     </a:t>
                      </a:r>
                      <a:r>
                        <a:rPr lang="en-GB" sz="1600" b="1" dirty="0"/>
                        <a:t>NAME</a:t>
                      </a:r>
                      <a:endParaRPr sz="16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b="1" dirty="0"/>
                        <a:t>PRIORITY</a:t>
                      </a:r>
                      <a:endParaRPr sz="1600" b="1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b="1" dirty="0"/>
                        <a:t>   &lt;high/medium/low&gt;</a:t>
                      </a:r>
                      <a:endParaRPr sz="16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b="1" dirty="0"/>
                        <a:t>ESTIMATE</a:t>
                      </a:r>
                      <a:endParaRPr lang="en-GB" sz="16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b="1" dirty="0"/>
                        <a:t>(Hours)</a:t>
                      </a:r>
                      <a:endParaRPr sz="16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b="1" dirty="0"/>
                        <a:t>STATUS</a:t>
                      </a:r>
                      <a:endParaRPr lang="en-GB" sz="16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b="1" dirty="0"/>
                        <a:t>&lt;Planned/In progress/Completed&gt;</a:t>
                      </a:r>
                      <a:endParaRPr sz="16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</a:tr>
              <a:tr h="426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dirty="0"/>
                        <a:t>6</a:t>
                      </a:r>
                      <a:endParaRPr sz="16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IN" sz="1600" b="0" dirty="0"/>
                        <a:t>Vehicle Search Functionality</a:t>
                      </a:r>
                      <a:endParaRPr lang="en-IN" sz="1600" b="0" dirty="0"/>
                    </a:p>
                    <a:p>
                      <a:pPr>
                        <a:buNone/>
                      </a:pPr>
                      <a:endParaRPr lang="en-IN" sz="1600" b="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/>
                        <a:t>          High</a:t>
                      </a:r>
                      <a:endParaRPr lang="en-IN" sz="16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dirty="0"/>
                        <a:t>23</a:t>
                      </a:r>
                      <a:endParaRPr sz="16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dirty="0"/>
                        <a:t>planned</a:t>
                      </a:r>
                      <a:endParaRPr sz="16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</a:tr>
              <a:tr h="426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dirty="0"/>
                        <a:t>7</a:t>
                      </a:r>
                      <a:endParaRPr sz="16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/>
                        <a:t>D</a:t>
                      </a:r>
                      <a:r>
                        <a:rPr lang="en-IN" sz="1600" dirty="0" err="1"/>
                        <a:t>etailed</a:t>
                      </a:r>
                      <a:r>
                        <a:rPr lang="en-IN" sz="1600" dirty="0"/>
                        <a:t> vehicle information</a:t>
                      </a:r>
                      <a:endParaRPr sz="16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dirty="0"/>
                        <a:t>High</a:t>
                      </a:r>
                      <a:endParaRPr sz="16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dirty="0"/>
                        <a:t>13</a:t>
                      </a:r>
                      <a:endParaRPr sz="16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dirty="0"/>
                        <a:t>plannec</a:t>
                      </a:r>
                      <a:endParaRPr sz="16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</a:tr>
              <a:tr h="8144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dirty="0"/>
                        <a:t>8</a:t>
                      </a:r>
                      <a:endParaRPr sz="16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/>
                        <a:t>V</a:t>
                      </a:r>
                      <a:r>
                        <a:rPr lang="en-IN" sz="1600" dirty="0" err="1"/>
                        <a:t>ehicle</a:t>
                      </a:r>
                      <a:r>
                        <a:rPr lang="en-IN" sz="1600" dirty="0"/>
                        <a:t> data APIs</a:t>
                      </a:r>
                      <a:endParaRPr sz="16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dirty="0"/>
                        <a:t>High</a:t>
                      </a:r>
                      <a:endParaRPr sz="16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dirty="0"/>
                        <a:t>20</a:t>
                      </a:r>
                      <a:endParaRPr sz="16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dirty="0"/>
                        <a:t>planned</a:t>
                      </a:r>
                      <a:endParaRPr sz="16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</a:tr>
              <a:tr h="6033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dirty="0"/>
                        <a:t>9</a:t>
                      </a:r>
                      <a:endParaRPr sz="16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/>
                        <a:t>Search &amp; Listing Testing</a:t>
                      </a:r>
                      <a:endParaRPr sz="16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dirty="0"/>
                        <a:t>MEDIUM</a:t>
                      </a:r>
                      <a:endParaRPr sz="16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dirty="0"/>
                        <a:t>10</a:t>
                      </a:r>
                      <a:endParaRPr sz="16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dirty="0"/>
                        <a:t>planned</a:t>
                      </a:r>
                      <a:endParaRPr sz="16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</a:tr>
              <a:tr h="6033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dirty="0"/>
                        <a:t>10</a:t>
                      </a:r>
                      <a:endParaRPr sz="16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dirty="0"/>
                        <a:t>Vehicle Booking Process</a:t>
                      </a:r>
                      <a:endParaRPr sz="16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dirty="0"/>
                        <a:t>HIGH</a:t>
                      </a:r>
                      <a:endParaRPr sz="16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dirty="0"/>
                        <a:t>20</a:t>
                      </a:r>
                      <a:endParaRPr sz="16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dirty="0"/>
                        <a:t>planned</a:t>
                      </a:r>
                      <a:endParaRPr sz="16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28600" y="6734354"/>
            <a:ext cx="784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BACKLOG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</a:fld>
            <a:endParaRPr lang="en-US" dirty="0"/>
          </a:p>
        </p:txBody>
      </p:sp>
      <p:graphicFrame>
        <p:nvGraphicFramePr>
          <p:cNvPr id="6" name="Google Shape;374;p27"/>
          <p:cNvGraphicFramePr/>
          <p:nvPr/>
        </p:nvGraphicFramePr>
        <p:xfrm>
          <a:off x="477520" y="1190110"/>
          <a:ext cx="8209280" cy="4948933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621150"/>
                <a:gridCol w="1621150"/>
                <a:gridCol w="1621150"/>
                <a:gridCol w="1621150"/>
                <a:gridCol w="1724680"/>
              </a:tblGrid>
              <a:tr h="69551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dirty="0"/>
                        <a:t>        </a:t>
                      </a:r>
                      <a:r>
                        <a:rPr lang="en-GB" sz="1100" b="1" dirty="0"/>
                        <a:t> ID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dirty="0"/>
                        <a:t>     </a:t>
                      </a:r>
                      <a:r>
                        <a:rPr lang="en-GB" sz="1100" b="1" dirty="0"/>
                        <a:t>NAME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 dirty="0"/>
                        <a:t>PRIORITY</a:t>
                      </a:r>
                      <a:endParaRPr sz="1100" b="1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 dirty="0"/>
                        <a:t>   &lt;high/medium/low&gt;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 dirty="0"/>
                        <a:t>ESTIMATE</a:t>
                      </a:r>
                      <a:endParaRPr lang="en-GB"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 dirty="0"/>
                        <a:t>(Hours)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 dirty="0"/>
                        <a:t>STATUS</a:t>
                      </a:r>
                      <a:endParaRPr lang="en-GB"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 dirty="0"/>
                        <a:t>&lt;Planned/In progress/Completed&gt;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</a:tr>
              <a:tr h="80254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dirty="0"/>
                        <a:t>11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100" dirty="0"/>
                        <a:t>Booking Management APIs</a:t>
                      </a:r>
                      <a:endParaRPr lang="en-IN" sz="1100" b="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 dirty="0"/>
                        <a:t>          High</a:t>
                      </a:r>
                      <a:endParaRPr lang="en-IN" sz="11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dirty="0"/>
                        <a:t>23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dirty="0"/>
                        <a:t>planned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</a:tr>
              <a:tr h="80254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dirty="0"/>
                        <a:t>12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 dirty="0"/>
                        <a:t>Booking Confirmation &amp;history</a:t>
                      </a:r>
                      <a:endParaRPr lang="en-IN" sz="11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 dirty="0"/>
                        <a:t>           High</a:t>
                      </a:r>
                      <a:endParaRPr lang="en-IN" sz="11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dirty="0"/>
                        <a:t>13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dirty="0"/>
                        <a:t>plannec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</a:tr>
              <a:tr h="8827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dirty="0"/>
                        <a:t>13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dirty="0"/>
                        <a:t>Admin Dashboard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IN" sz="1100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IN" sz="1100" dirty="0"/>
                        <a:t>MEDIUM</a:t>
                      </a:r>
                      <a:endParaRPr lang="en-IN" sz="1100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dirty="0"/>
                        <a:t>20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dirty="0"/>
                        <a:t>planned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</a:tr>
              <a:tr h="8827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dirty="0"/>
                        <a:t>14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dirty="0"/>
                        <a:t>Admin User &amp; Booking Control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IN" sz="1100" dirty="0"/>
                        <a:t>HIGH</a:t>
                      </a:r>
                      <a:endParaRPr lang="en-IN" sz="1100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dirty="0"/>
                        <a:t>10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dirty="0"/>
                        <a:t>planned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</a:tr>
              <a:tr h="8827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dirty="0"/>
                        <a:t>15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dirty="0"/>
                        <a:t>Responsive Design &amp; UX Review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dirty="0"/>
                        <a:t>MEDIUM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dirty="0"/>
                        <a:t>10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dirty="0"/>
                        <a:t>planned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28600" y="6734354"/>
            <a:ext cx="784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0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PRODUCT OWNER</a:t>
            </a:r>
            <a:br>
              <a:rPr lang="en-US" dirty="0"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br>
              <a:rPr lang="en-US" dirty="0"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en-US" sz="2500" b="1" dirty="0" err="1">
                <a:cs typeface="Times New Roman" panose="02020603050405020304" pitchFamily="18" charset="0"/>
              </a:rPr>
              <a:t>Ms.FEBIN</a:t>
            </a:r>
            <a:r>
              <a:rPr lang="en-US" sz="2500" b="1" dirty="0">
                <a:cs typeface="Times New Roman" panose="02020603050405020304" pitchFamily="18" charset="0"/>
              </a:rPr>
              <a:t> AZIZ</a:t>
            </a:r>
            <a:br>
              <a:rPr lang="en-US" dirty="0"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br>
              <a:rPr lang="en-US" dirty="0"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Assistant Professor</a:t>
            </a:r>
            <a:br>
              <a:rPr lang="en-US" sz="2000" dirty="0"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DEPARTMENT OF COMPUTER APPLICATIONS</a:t>
            </a:r>
            <a:br>
              <a:rPr lang="en-US" sz="2000" dirty="0"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MES COLLEGE OF ENGINEERING, KUTTIPPURAM</a:t>
            </a:r>
            <a:endParaRPr lang="en-US" sz="20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471055" y="1037459"/>
            <a:ext cx="2590800" cy="1678031"/>
            <a:chOff x="471055" y="1037459"/>
            <a:chExt cx="2590800" cy="1678031"/>
          </a:xfrm>
        </p:grpSpPr>
        <p:cxnSp>
          <p:nvCxnSpPr>
            <p:cNvPr id="4" name="Straight Connector 3"/>
            <p:cNvCxnSpPr/>
            <p:nvPr/>
          </p:nvCxnSpPr>
          <p:spPr>
            <a:xfrm>
              <a:off x="471055" y="1037459"/>
              <a:ext cx="2590800" cy="0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471055" y="1039090"/>
              <a:ext cx="0" cy="1676400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6019800" y="4343400"/>
            <a:ext cx="2590800" cy="1676400"/>
            <a:chOff x="6019800" y="4343400"/>
            <a:chExt cx="2590800" cy="1676400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6019800" y="6019800"/>
              <a:ext cx="2590800" cy="0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8610600" y="4343400"/>
              <a:ext cx="0" cy="1676400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77232"/>
            <a:ext cx="8229600" cy="4948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</a:fld>
            <a:endParaRPr lang="en-US" dirty="0"/>
          </a:p>
        </p:txBody>
      </p:sp>
      <p:graphicFrame>
        <p:nvGraphicFramePr>
          <p:cNvPr id="6" name="Google Shape;381;p28"/>
          <p:cNvGraphicFramePr/>
          <p:nvPr/>
        </p:nvGraphicFramePr>
        <p:xfrm>
          <a:off x="457200" y="1177233"/>
          <a:ext cx="8201889" cy="491347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841967"/>
                <a:gridCol w="1978674"/>
                <a:gridCol w="1810248"/>
                <a:gridCol w="2571000"/>
              </a:tblGrid>
              <a:tr h="46065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 dirty="0"/>
                        <a:t> User Story ID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 dirty="0"/>
                        <a:t>As a type of User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 dirty="0"/>
                        <a:t>I want to 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 dirty="0"/>
                        <a:t>&lt;Perform some task&gt;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 dirty="0"/>
                        <a:t>So that i can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 dirty="0"/>
                        <a:t>&lt;Achieve Some Goal&gt; 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</a:tr>
              <a:tr h="74155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dirty="0"/>
                        <a:t>  1 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dirty="0"/>
                        <a:t>USER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Register</a:t>
                      </a:r>
                      <a:endParaRPr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 err="1"/>
                        <a:t>Acess</a:t>
                      </a:r>
                      <a:r>
                        <a:rPr lang="en-US" sz="1100" dirty="0"/>
                        <a:t> the booking system and personalize my experience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</a:tr>
              <a:tr h="74155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 2</a:t>
                      </a:r>
                      <a:endParaRPr sz="110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dirty="0"/>
                        <a:t>USER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Login</a:t>
                      </a:r>
                      <a:endParaRPr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securely access my profile and booking history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</a:tr>
              <a:tr h="74155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3</a:t>
                      </a:r>
                      <a:endParaRPr sz="110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dirty="0"/>
                        <a:t>USER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dirty="0"/>
                        <a:t>View Profile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100" dirty="0"/>
                        <a:t>View users profile in application</a:t>
                      </a:r>
                      <a:endParaRPr lang="en-US" sz="1100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</a:tr>
              <a:tr h="53930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4</a:t>
                      </a:r>
                      <a:endParaRPr sz="110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dirty="0"/>
                        <a:t>ADMIN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dirty="0"/>
                        <a:t>manage user accounts (CRUD)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control system access and assist users with their profiles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</a:tr>
              <a:tr h="74155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5</a:t>
                      </a:r>
                      <a:endParaRPr sz="110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dirty="0"/>
                        <a:t>ADMIN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dirty="0"/>
                        <a:t>manage vehicle inventory (CRUD)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(CRUD)add, update, and remove vehicles available for booking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</a:tr>
              <a:tr h="53930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6</a:t>
                      </a:r>
                      <a:endParaRPr sz="110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dirty="0"/>
                        <a:t>ADMIN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dirty="0"/>
                        <a:t>M</a:t>
                      </a:r>
                      <a:r>
                        <a:rPr lang="en-GB" sz="1100" dirty="0"/>
                        <a:t>anage booking records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dirty="0"/>
                        <a:t>O</a:t>
                      </a:r>
                      <a:r>
                        <a:rPr lang="en-GB" sz="1100" dirty="0"/>
                        <a:t>versees all booking and assist with modifications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</a:tr>
              <a:tr h="33706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dirty="0"/>
                        <a:t>7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USER</a:t>
                      </a:r>
                      <a:endParaRPr sz="110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View Profile</a:t>
                      </a:r>
                      <a:endParaRPr sz="110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dirty="0"/>
                        <a:t>View users profile in application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77232"/>
            <a:ext cx="8229600" cy="4948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</a:fld>
            <a:endParaRPr lang="en-US" dirty="0"/>
          </a:p>
        </p:txBody>
      </p:sp>
      <p:graphicFrame>
        <p:nvGraphicFramePr>
          <p:cNvPr id="6" name="Google Shape;381;p28"/>
          <p:cNvGraphicFramePr/>
          <p:nvPr/>
        </p:nvGraphicFramePr>
        <p:xfrm>
          <a:off x="457200" y="1177233"/>
          <a:ext cx="8201889" cy="4023671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841967"/>
                <a:gridCol w="1978674"/>
                <a:gridCol w="1810248"/>
                <a:gridCol w="2571000"/>
              </a:tblGrid>
              <a:tr h="46065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 dirty="0"/>
                        <a:t> User Story ID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 dirty="0"/>
                        <a:t>As a type of User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 dirty="0"/>
                        <a:t>I want to 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 dirty="0"/>
                        <a:t>&lt;Perform some task&gt;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 dirty="0"/>
                        <a:t>So that i can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 dirty="0"/>
                        <a:t>&lt;Achieve Some Goal&gt; 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</a:tr>
              <a:tr h="74155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dirty="0"/>
                        <a:t>  8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dirty="0"/>
                        <a:t>USER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dirty="0"/>
                        <a:t>search for available commercial vehicles</a:t>
                      </a:r>
                      <a:endParaRPr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find a suitable vehicle for my transport needs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</a:tr>
              <a:tr h="74155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dirty="0"/>
                        <a:t> 9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dirty="0"/>
                        <a:t>USER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view detailed information about a vehicle</a:t>
                      </a:r>
                      <a:endParaRPr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make an informed decision before booking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</a:tr>
              <a:tr h="74155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dirty="0"/>
                        <a:t>10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dirty="0"/>
                        <a:t>USER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dirty="0"/>
                        <a:t>book a commercial vehicle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100" dirty="0"/>
                        <a:t>reserve a specific vehicle for a defined period</a:t>
                      </a:r>
                      <a:endParaRPr lang="en-US" sz="1100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</a:tr>
              <a:tr h="53930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dirty="0"/>
                        <a:t>11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dirty="0"/>
                        <a:t>ADMIN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dirty="0"/>
                        <a:t>view an administrative dashboard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	get an overview of system activity, bookings, and users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</a:tr>
              <a:tr h="74155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dirty="0"/>
                        <a:t>12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dirty="0"/>
                        <a:t>ADMIN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dirty="0"/>
                        <a:t>	</a:t>
                      </a:r>
                      <a:r>
                        <a:rPr lang="en-IN" sz="1100" dirty="0"/>
                        <a:t>send system-wide notifications</a:t>
                      </a:r>
                      <a:endParaRPr lang="en-IN" sz="11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 dirty="0"/>
                        <a:t>inform users about important updates or announcements</a:t>
                      </a:r>
                      <a:endParaRPr lang="en-IN" sz="11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10490" y="6352143"/>
            <a:ext cx="784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 </a:t>
            </a:r>
            <a:endParaRPr lang="en-US" dirty="0"/>
          </a:p>
        </p:txBody>
      </p:sp>
      <p:graphicFrame>
        <p:nvGraphicFramePr>
          <p:cNvPr id="7" name="Google Shape;395;p30"/>
          <p:cNvGraphicFramePr/>
          <p:nvPr/>
        </p:nvGraphicFramePr>
        <p:xfrm>
          <a:off x="519390" y="1249950"/>
          <a:ext cx="8139700" cy="43888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311235"/>
                <a:gridCol w="1365693"/>
                <a:gridCol w="1365693"/>
                <a:gridCol w="1365693"/>
                <a:gridCol w="1365693"/>
                <a:gridCol w="1365693"/>
              </a:tblGrid>
              <a:tr h="4693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 dirty="0"/>
                        <a:t>User</a:t>
                      </a:r>
                      <a:endParaRPr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 dirty="0"/>
                        <a:t>StoryID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 dirty="0"/>
                        <a:t>Task Name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 dirty="0"/>
                        <a:t>Start Date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 dirty="0"/>
                        <a:t>End Date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 dirty="0"/>
                        <a:t>   Days 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 dirty="0"/>
                        <a:t>  Status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</a:tr>
              <a:tr h="404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rowSpan="5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 Sprint 1</a:t>
                      </a:r>
                      <a:endParaRPr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     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11/09/2025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17/09/2025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rowSpan="5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13</a:t>
                      </a:r>
                      <a:endParaRPr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planned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</a:tr>
              <a:tr h="404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18/09/2025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19/09/2025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planned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</a:tr>
              <a:tr h="391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4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20/09/2025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22/09/2025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planned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</a:tr>
              <a:tr h="3781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3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23/09/2025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24/09/2025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planned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</a:tr>
              <a:tr h="404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1,2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25/09/2025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27/09/2025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planned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</a:tr>
              <a:tr h="3521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Sprint 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13/09/2025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23/09/2025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14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planned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</a:tr>
              <a:tr h="4172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7</a:t>
                      </a:r>
                      <a:endParaRPr lang="en-GB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23/09/2025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24/09/2025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planned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8,9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24/09/2025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29/09/2025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planned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</a:fld>
            <a:endParaRPr lang="en-US" dirty="0"/>
          </a:p>
        </p:txBody>
      </p:sp>
      <p:graphicFrame>
        <p:nvGraphicFramePr>
          <p:cNvPr id="6" name="Google Shape;402;p31"/>
          <p:cNvGraphicFramePr/>
          <p:nvPr/>
        </p:nvGraphicFramePr>
        <p:xfrm>
          <a:off x="505690" y="1219200"/>
          <a:ext cx="8137449" cy="4301568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345114"/>
                <a:gridCol w="1358467"/>
                <a:gridCol w="1358467"/>
                <a:gridCol w="1358467"/>
                <a:gridCol w="1388995"/>
                <a:gridCol w="1327939"/>
              </a:tblGrid>
              <a:tr h="75084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 dirty="0"/>
                        <a:t>User</a:t>
                      </a:r>
                      <a:endParaRPr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 dirty="0"/>
                        <a:t>StoryID</a:t>
                      </a:r>
                      <a:endParaRPr b="1"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/>
                        <a:t>Task Name</a:t>
                      </a:r>
                      <a:endParaRPr b="1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/>
                        <a:t>Start Date</a:t>
                      </a:r>
                      <a:endParaRPr b="1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/>
                        <a:t>End Date</a:t>
                      </a:r>
                      <a:endParaRPr b="1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/>
                        <a:t>   Days </a:t>
                      </a:r>
                      <a:endParaRPr b="1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/>
                        <a:t>  Status</a:t>
                      </a:r>
                      <a:endParaRPr b="1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9178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10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SPRINT 3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27/8/2025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28/8/2025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  15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planned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9178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11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28/8/2025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29/8/2025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planned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9178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12,13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29/10/2025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30/10/2025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planned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9178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15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SPRINT 4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28/09/2025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1/10/2025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14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planned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9178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4,6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2/10/2025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5/10/2025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planned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9178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14,16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6/10/2025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10/10/2025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planned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FLOW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LEVEL 0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</a:fld>
            <a:endParaRPr lang="en-US" dirty="0"/>
          </a:p>
        </p:txBody>
      </p:sp>
      <p:pic>
        <p:nvPicPr>
          <p:cNvPr id="6" name="Google Shape;317;p19"/>
          <p:cNvPicPr preferRelativeResize="0"/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577" y="2859194"/>
            <a:ext cx="7391400" cy="97583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990600" y="5638800"/>
            <a:ext cx="723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 figure given above is for reference only. Create a figure with your data. </a:t>
            </a: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FLOW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Level 1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</a:fld>
            <a:endParaRPr lang="en-US" dirty="0"/>
          </a:p>
        </p:txBody>
      </p:sp>
      <p:pic>
        <p:nvPicPr>
          <p:cNvPr id="6" name="Google Shape;325;p20"/>
          <p:cNvPicPr preferRelativeResize="0"/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71500" y="1762246"/>
            <a:ext cx="8001000" cy="356693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1066800" y="5638800"/>
            <a:ext cx="723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FLOW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Level 1.1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</a:fld>
            <a:endParaRPr lang="en-US" dirty="0"/>
          </a:p>
        </p:txBody>
      </p:sp>
      <p:pic>
        <p:nvPicPr>
          <p:cNvPr id="6" name="Google Shape;332;p21"/>
          <p:cNvPicPr preferRelativeResize="0"/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47800" y="1828800"/>
            <a:ext cx="6328635" cy="388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FLOW DIAGRAM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Level 1.2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2612" y="1908623"/>
            <a:ext cx="5438775" cy="348615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FLOW DIAGRAM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Level 1.3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905000"/>
            <a:ext cx="5843588" cy="3522815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 DIAGRAM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1049609"/>
            <a:ext cx="5410200" cy="499323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GB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OF CONTENTS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</a:t>
            </a:r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System</a:t>
            </a:r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</a:t>
            </a:r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Functionalities</a:t>
            </a:r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Description</a:t>
            </a:r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Developing Environment</a:t>
            </a:r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Sprint Backlog</a:t>
            </a:r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 Backlog</a:t>
            </a:r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Story</a:t>
            </a:r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Plans</a:t>
            </a:r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Flow Diagrams</a:t>
            </a:r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</a:rPr>
              <a:t>ER Diagram</a:t>
            </a:r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/>
                </a:solidFill>
              </a:rPr>
              <a:t>THANK YOU</a:t>
            </a:r>
            <a:endParaRPr lang="en-US" b="1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72432"/>
          </a:xfrm>
        </p:spPr>
        <p:txBody>
          <a:bodyPr>
            <a:normAutofit/>
          </a:bodyPr>
          <a:lstStyle/>
          <a:p>
            <a:r>
              <a:rPr lang="en-IN" dirty="0"/>
              <a:t>THE COMMERCIAL VEHICLE BOOKING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z="2800" dirty="0"/>
              <a:t>Booking commercial vehicles is inefficient and lacks price transparency.</a:t>
            </a:r>
            <a:endParaRPr lang="en-GB" sz="2800" dirty="0"/>
          </a:p>
          <a:p>
            <a:pPr lvl="0"/>
            <a:r>
              <a:rPr lang="en-GB" sz="2800" dirty="0"/>
              <a:t>An online platform to simplify commercial vehicle booking.</a:t>
            </a:r>
            <a:endParaRPr lang="en-GB" sz="2800" dirty="0"/>
          </a:p>
          <a:p>
            <a:pPr lvl="0"/>
            <a:r>
              <a:rPr lang="en-GB" sz="2800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The service will be accessible via a website and a mobile application for user convenience.</a:t>
            </a:r>
            <a:endParaRPr lang="en-US" sz="2800" dirty="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u="sng" dirty="0"/>
              <a:t>Key Features:</a:t>
            </a:r>
            <a:br>
              <a:rPr lang="en-IN" u="sng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800" dirty="0"/>
              <a:t>Browse and select vehicles.</a:t>
            </a:r>
            <a:endParaRPr lang="en-IN" sz="2800" dirty="0"/>
          </a:p>
          <a:p>
            <a:r>
              <a:rPr lang="en-GB" sz="2800" dirty="0"/>
              <a:t>Transparent pricing for easy comparison.</a:t>
            </a:r>
            <a:endParaRPr lang="en-GB" sz="2800" dirty="0"/>
          </a:p>
          <a:p>
            <a:r>
              <a:rPr lang="en-GB" sz="2800" dirty="0"/>
              <a:t>Real-time </a:t>
            </a:r>
            <a:r>
              <a:rPr lang="en-GB" sz="2800" spc="-300" dirty="0"/>
              <a:t>vehicle</a:t>
            </a:r>
            <a:r>
              <a:rPr lang="en-GB" sz="2800" dirty="0"/>
              <a:t> availability and scheduling.</a:t>
            </a:r>
            <a:endParaRPr lang="en-IN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b="1" spc="-150" dirty="0"/>
              <a:t>Easy Booking</a:t>
            </a:r>
            <a:r>
              <a:rPr lang="en-GB" sz="2400" spc="-150" dirty="0"/>
              <a:t>: Create a simple platform for booking commercial vehicles.</a:t>
            </a:r>
            <a:endParaRPr lang="en-GB" sz="2400" spc="-150" dirty="0"/>
          </a:p>
          <a:p>
            <a:r>
              <a:rPr lang="en-GB" sz="2400" b="1" spc="-150" dirty="0"/>
              <a:t>User-Friendly</a:t>
            </a:r>
            <a:r>
              <a:rPr lang="en-GB" sz="2400" spc="-150" dirty="0"/>
              <a:t>: Ensure easy navigation and access to vehicle info.</a:t>
            </a:r>
            <a:endParaRPr lang="en-GB" sz="2400" spc="-150" dirty="0"/>
          </a:p>
          <a:p>
            <a:r>
              <a:rPr lang="en-GB" sz="2400" b="1" spc="-150" dirty="0"/>
              <a:t>Wide Selection</a:t>
            </a:r>
            <a:r>
              <a:rPr lang="en-GB" sz="2400" spc="-150" dirty="0"/>
              <a:t>: Maintain a large database of commercial vehicles.</a:t>
            </a:r>
            <a:endParaRPr lang="en-GB" sz="2400" spc="-150" dirty="0"/>
          </a:p>
          <a:p>
            <a:r>
              <a:rPr lang="en-GB" sz="2400" b="1" spc="-150" dirty="0"/>
              <a:t>Admin Tools</a:t>
            </a:r>
            <a:r>
              <a:rPr lang="en-GB" sz="2400" spc="-150" dirty="0"/>
              <a:t>: Develop a dashboard for managing users, drivers, and vehicles.</a:t>
            </a:r>
            <a:endParaRPr lang="en-GB" sz="2400" spc="-150" dirty="0"/>
          </a:p>
          <a:p>
            <a:r>
              <a:rPr lang="en-GB" sz="2400" b="1" spc="-150" dirty="0"/>
              <a:t>Self-Service for Users/Drivers</a:t>
            </a:r>
            <a:r>
              <a:rPr lang="en-GB" sz="2400" spc="-150" dirty="0"/>
              <a:t>: Allow users and drivers to manage their own profiles and bookings.</a:t>
            </a:r>
            <a:endParaRPr lang="en-GB" sz="2400" spc="-150" dirty="0"/>
          </a:p>
          <a:p>
            <a:endParaRPr lang="en-GB" sz="2400" dirty="0"/>
          </a:p>
          <a:p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EXISTING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sz="3000" spc="-150" dirty="0"/>
              <a:t>Vehicle booking is mostly done manually through phone calls or local agents</a:t>
            </a:r>
            <a:endParaRPr lang="en-GB" sz="3000" spc="-150" dirty="0"/>
          </a:p>
          <a:p>
            <a:r>
              <a:rPr lang="en-GB" sz="3000" spc="-150" dirty="0"/>
              <a:t>Limited visibility of available vehicles leads to booking delays</a:t>
            </a:r>
            <a:endParaRPr lang="en-GB" sz="3000" spc="-150" dirty="0"/>
          </a:p>
          <a:p>
            <a:r>
              <a:rPr lang="en-GB" sz="3000" spc="-150" dirty="0"/>
              <a:t>No unified platform to compare vehicle types, prices, or schedules</a:t>
            </a:r>
            <a:endParaRPr lang="en-GB" sz="3000" spc="-150" dirty="0"/>
          </a:p>
          <a:p>
            <a:r>
              <a:rPr lang="en-GB" sz="3000" spc="-150" dirty="0"/>
              <a:t>Manual record-keeping causes errors and inefficiencies</a:t>
            </a:r>
            <a:endParaRPr lang="en-GB" sz="3000" spc="-150" dirty="0"/>
          </a:p>
          <a:p>
            <a:r>
              <a:rPr lang="en-GB" sz="3000" spc="-150" dirty="0"/>
              <a:t>Lack of transparency in pricing and availability</a:t>
            </a:r>
            <a:endParaRPr lang="en-GB" sz="3000" spc="-150" dirty="0"/>
          </a:p>
          <a:p>
            <a:pPr lvl="0"/>
            <a:endParaRPr lang="en-US" dirty="0">
              <a:solidFill>
                <a:srgbClr val="000000"/>
              </a:solidFill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PROPOSED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b="1" spc="-150" dirty="0"/>
              <a:t>Online Platform:</a:t>
            </a:r>
            <a:r>
              <a:rPr lang="en-GB" sz="2800" spc="-150" dirty="0"/>
              <a:t> Connects businesses and individuals with commercial vehicle operators.</a:t>
            </a:r>
            <a:endParaRPr lang="en-GB" sz="2800" spc="-150" dirty="0"/>
          </a:p>
          <a:p>
            <a:r>
              <a:rPr lang="en-IN" sz="2800" b="1" spc="-150" dirty="0"/>
              <a:t>Access:</a:t>
            </a:r>
            <a:r>
              <a:rPr lang="en-IN" sz="2800" spc="-150" dirty="0"/>
              <a:t> Available via a website or mobile application.</a:t>
            </a:r>
            <a:endParaRPr lang="en-IN" sz="2800" spc="-150" dirty="0"/>
          </a:p>
          <a:p>
            <a:r>
              <a:rPr lang="en-IN" sz="2800" b="1" spc="-150" dirty="0"/>
              <a:t>Key </a:t>
            </a:r>
            <a:r>
              <a:rPr lang="en-IN" sz="2800" b="1" spc="-150" dirty="0" err="1"/>
              <a:t>Features:</a:t>
            </a:r>
            <a:r>
              <a:rPr lang="en-IN" sz="2800" spc="-150" dirty="0" err="1"/>
              <a:t>Transparent</a:t>
            </a:r>
            <a:r>
              <a:rPr lang="en-IN" sz="2800" spc="-150" dirty="0"/>
              <a:t> pricing, Real-time availability and scheduling, Vehicle tracking.</a:t>
            </a:r>
            <a:endParaRPr lang="en-IN" sz="2800" spc="-150" dirty="0"/>
          </a:p>
          <a:p>
            <a:r>
              <a:rPr lang="en-GB" sz="2800" b="1" spc="-150" dirty="0"/>
              <a:t>Benefits:</a:t>
            </a:r>
            <a:r>
              <a:rPr lang="en-GB" sz="2800" spc="-150" dirty="0"/>
              <a:t> Offers convenience, time savings, and cost efficiency.</a:t>
            </a:r>
            <a:endParaRPr lang="en-IN" sz="2800" spc="-150" dirty="0"/>
          </a:p>
          <a:p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MOTIVATIONS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spc="-150" dirty="0"/>
              <a:t>This project aims to create a centralized online platform to fix the inefficient and non-transparent traditional process of booking commercial vehicles.</a:t>
            </a:r>
            <a:endParaRPr lang="en-GB" sz="2400" spc="-150" dirty="0"/>
          </a:p>
          <a:p>
            <a:r>
              <a:rPr lang="en-GB" sz="2400" spc="-150" dirty="0"/>
              <a:t>Enhance the user experience with a user-friendly interface for easy navigation and quick access to information.</a:t>
            </a:r>
            <a:endParaRPr lang="en-GB" sz="2400" spc="-150" dirty="0"/>
          </a:p>
          <a:p>
            <a:r>
              <a:rPr lang="en-GB" sz="2400" spc="-150" dirty="0"/>
              <a:t>Provide transparent pricing , real-time availability , and vehicle tracking to offer convenience, save time, and promote cost efficiency.</a:t>
            </a:r>
            <a:endParaRPr lang="en-GB" sz="2400" spc="-150" dirty="0"/>
          </a:p>
          <a:p>
            <a:r>
              <a:rPr lang="en-GB" sz="2400" spc="-150" dirty="0"/>
              <a:t>A key motivation was to address difficulties in project planning and creating an attractive user interface.</a:t>
            </a:r>
            <a:endParaRPr lang="en-GB" sz="2400" spc="-150" dirty="0"/>
          </a:p>
          <a:p>
            <a:pPr marL="0" indent="0">
              <a:buNone/>
            </a:pPr>
            <a:endParaRPr lang="en-GB" sz="2400" dirty="0"/>
          </a:p>
          <a:p>
            <a:endParaRPr lang="en-GB" sz="2400" dirty="0"/>
          </a:p>
          <a:p>
            <a:endParaRPr lang="en-GB" sz="2400" dirty="0"/>
          </a:p>
          <a:p>
            <a:endParaRPr lang="en-GB" sz="2400" dirty="0"/>
          </a:p>
          <a:p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9269</Words>
  <Application>WPS Presentation</Application>
  <PresentationFormat>On-screen Show (4:3)</PresentationFormat>
  <Paragraphs>1434</Paragraphs>
  <Slides>30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40" baseType="lpstr">
      <vt:lpstr>Arial</vt:lpstr>
      <vt:lpstr>SimSun</vt:lpstr>
      <vt:lpstr>Wingdings</vt:lpstr>
      <vt:lpstr>Bookman Old Style</vt:lpstr>
      <vt:lpstr>Times New Roman</vt:lpstr>
      <vt:lpstr>Times New Roman</vt:lpstr>
      <vt:lpstr>Microsoft YaHei</vt:lpstr>
      <vt:lpstr>Arial Unicode MS</vt:lpstr>
      <vt:lpstr>Calibri</vt:lpstr>
      <vt:lpstr>Office Theme</vt:lpstr>
      <vt:lpstr>THE COMMERCIAL VEHICLE BOOKING</vt:lpstr>
      <vt:lpstr>PRODUCT OWNER  Ms.FEBIN AZIZ  Assistant Professor DEPARTMENT OF COMPUTER APPLICATIONS MES COLLEGE OF ENGINEERING, KUTTIPPURAM</vt:lpstr>
      <vt:lpstr>TABLE OF CONTENTS</vt:lpstr>
      <vt:lpstr>THE COMMERCIAL VEHICLE BOOKING</vt:lpstr>
      <vt:lpstr>Key Features: </vt:lpstr>
      <vt:lpstr>OBJECTIVES</vt:lpstr>
      <vt:lpstr>EXISTING SYSTEM</vt:lpstr>
      <vt:lpstr>PROPOSED SYSTEM</vt:lpstr>
      <vt:lpstr>MOTIVATIONS</vt:lpstr>
      <vt:lpstr>FUNCTIONALITIES</vt:lpstr>
      <vt:lpstr>FUNCTIONALITIES</vt:lpstr>
      <vt:lpstr>MODULE DESCRIPTION</vt:lpstr>
      <vt:lpstr>DEVELOPING ENVIRONMENT</vt:lpstr>
      <vt:lpstr>SPRINT BACKLOG</vt:lpstr>
      <vt:lpstr>SPRINT BACKLOG</vt:lpstr>
      <vt:lpstr>SPRINT BACKLOG</vt:lpstr>
      <vt:lpstr>PRODUCT BACKLOG</vt:lpstr>
      <vt:lpstr>PRODUCT BACKLOG</vt:lpstr>
      <vt:lpstr>PRODUCT BACKLOG</vt:lpstr>
      <vt:lpstr>USER STORY</vt:lpstr>
      <vt:lpstr>USER STORY</vt:lpstr>
      <vt:lpstr>PROJECT PLAN</vt:lpstr>
      <vt:lpstr>PROJECT PLAN</vt:lpstr>
      <vt:lpstr>DATA FLOW DIAGRAM</vt:lpstr>
      <vt:lpstr>DATA FLOW DIAGRAM</vt:lpstr>
      <vt:lpstr>DATA FLOW DIAGRAM</vt:lpstr>
      <vt:lpstr>DATA FLOW DIAGRAM</vt:lpstr>
      <vt:lpstr>DATA FLOW DIAGRAM</vt:lpstr>
      <vt:lpstr>ER DIAGRAM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Faculty</dc:creator>
  <cp:lastModifiedBy>Vaishnavi K</cp:lastModifiedBy>
  <cp:revision>52</cp:revision>
  <dcterms:created xsi:type="dcterms:W3CDTF">2024-09-27T10:56:00Z</dcterms:created>
  <dcterms:modified xsi:type="dcterms:W3CDTF">2025-08-21T10:14:55Z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A1E50E21713F4F7BA2D79652780363A5_12</vt:lpwstr>
  </property>
  <property fmtid="{D5CDD505-2E9C-101B-9397-08002B2CF9AE}" pid="3" name="KSOProductBuildVer">
    <vt:lpwstr>1033-12.2.0.21931</vt:lpwstr>
  </property>
</Properties>
</file>