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1C02D-9B3F-4A22-8DE4-B91572DB0D17}" v="37" dt="2025-04-06T16:01:41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884" y="1700808"/>
            <a:ext cx="9220865" cy="280831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Breach of confidentiality and Privacy under the IT act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50B492B-F72E-5D64-ED32-43CEDB257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749" y="836712"/>
            <a:ext cx="6383887" cy="146456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6BE82A-961E-AA9E-9641-220E53174420}"/>
              </a:ext>
            </a:extLst>
          </p:cNvPr>
          <p:cNvSpPr txBox="1"/>
          <p:nvPr/>
        </p:nvSpPr>
        <p:spPr>
          <a:xfrm>
            <a:off x="1243712" y="519136"/>
            <a:ext cx="6111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highlight>
                  <a:srgbClr val="00FF00"/>
                </a:highlight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90A2E-D6D7-CC5A-5294-45D24A4CD94F}"/>
              </a:ext>
            </a:extLst>
          </p:cNvPr>
          <p:cNvSpPr txBox="1"/>
          <p:nvPr/>
        </p:nvSpPr>
        <p:spPr>
          <a:xfrm>
            <a:off x="1341884" y="1589620"/>
            <a:ext cx="96490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If a person gains access to electronic records, documents, or information without consent and discloses them to others, it constitutes a breach of confidentiality and privacy.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7D2D-204C-4FA1-939C-ADB20A8B43A0}"/>
              </a:ext>
            </a:extLst>
          </p:cNvPr>
          <p:cNvSpPr txBox="1"/>
          <p:nvPr/>
        </p:nvSpPr>
        <p:spPr>
          <a:xfrm>
            <a:off x="1341884" y="4014321"/>
            <a:ext cx="84969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Under the Information Technology Act, 2000, breach of confidentiality and privacy is addressed primarily under Section 72.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639EC-5C57-3ED5-E6C2-2C33A574E7FD}"/>
              </a:ext>
            </a:extLst>
          </p:cNvPr>
          <p:cNvSpPr txBox="1"/>
          <p:nvPr/>
        </p:nvSpPr>
        <p:spPr>
          <a:xfrm>
            <a:off x="11062964" y="288303"/>
            <a:ext cx="692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42D012-6364-274E-B45D-7AF192416B4E}"/>
              </a:ext>
            </a:extLst>
          </p:cNvPr>
          <p:cNvSpPr txBox="1"/>
          <p:nvPr/>
        </p:nvSpPr>
        <p:spPr>
          <a:xfrm>
            <a:off x="1197868" y="836712"/>
            <a:ext cx="1008112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Imprisonment for up to 2 years, or a fine up to ₹1 lakh, or both. Offence is non-cognizable and bailable (under Section 77B)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highlight>
                <a:srgbClr val="00FFFF"/>
              </a:highlight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3200" b="1" dirty="0">
                <a:highlight>
                  <a:srgbClr val="00FF00"/>
                </a:highlight>
                <a:latin typeface="Arial" panose="020B0604020202020204" pitchFamily="34" charset="0"/>
              </a:rPr>
              <a:t>Nature of offence</a:t>
            </a:r>
            <a:endParaRPr kumimoji="0" lang="en-IN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altLang="en-US" sz="3200" b="1" dirty="0"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Non-cognizable: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Police cannot arrest without a warrant (due to max 2-year imprisonment).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Bailable: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Accused can be released on bail.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highlight>
                <a:srgbClr val="00FFFF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67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365C2A-3508-C5E8-FC3C-16177FA769D1}"/>
              </a:ext>
            </a:extLst>
          </p:cNvPr>
          <p:cNvSpPr txBox="1"/>
          <p:nvPr/>
        </p:nvSpPr>
        <p:spPr>
          <a:xfrm>
            <a:off x="1413892" y="1000741"/>
            <a:ext cx="97210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Confidentiality and privacy provisions under Section 72 align with Article 19(2) of the Constitution (e.g., public order, sovereignty, decency).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9308D-3737-4260-00B1-9DEE4F29F51F}"/>
              </a:ext>
            </a:extLst>
          </p:cNvPr>
          <p:cNvSpPr txBox="1"/>
          <p:nvPr/>
        </p:nvSpPr>
        <p:spPr>
          <a:xfrm>
            <a:off x="1467898" y="3009404"/>
            <a:ext cx="925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highlight>
                  <a:srgbClr val="00FF00"/>
                </a:highlight>
              </a:rPr>
              <a:t>Section 72A of IT Amendment Act, 2008</a:t>
            </a:r>
            <a:r>
              <a:rPr lang="en-US" sz="3200" dirty="0"/>
              <a:t>: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CC44E-43A7-8927-D1BF-F53AFDAF261F}"/>
              </a:ext>
            </a:extLst>
          </p:cNvPr>
          <p:cNvSpPr txBox="1"/>
          <p:nvPr/>
        </p:nvSpPr>
        <p:spPr>
          <a:xfrm>
            <a:off x="1467898" y="3861048"/>
            <a:ext cx="92530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Covers disclosure of personal information without consent or in breach of a lawful contract.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Punishment includes imprisonment and fines if     wrongful intent or harm is established</a:t>
            </a:r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B8891-EB28-9122-5D0D-1F8F1AF4DC95}"/>
              </a:ext>
            </a:extLst>
          </p:cNvPr>
          <p:cNvSpPr txBox="1"/>
          <p:nvPr/>
        </p:nvSpPr>
        <p:spPr>
          <a:xfrm>
            <a:off x="11134972" y="406405"/>
            <a:ext cx="82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443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E66E2-254E-C0FE-D1C0-328AFE5ADE03}"/>
              </a:ext>
            </a:extLst>
          </p:cNvPr>
          <p:cNvSpPr txBox="1"/>
          <p:nvPr/>
        </p:nvSpPr>
        <p:spPr>
          <a:xfrm>
            <a:off x="981844" y="548680"/>
            <a:ext cx="9433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highlight>
                  <a:srgbClr val="00FF00"/>
                </a:highlight>
              </a:rPr>
              <a:t>Comparison of Section 72 and 72A</a:t>
            </a:r>
            <a:endParaRPr lang="en-IN" sz="3200" dirty="0">
              <a:highlight>
                <a:srgbClr val="00FF00"/>
              </a:highligh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EC56F6-8BC4-0F8E-5CCE-0069EB7FE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17844"/>
              </p:ext>
            </p:extLst>
          </p:nvPr>
        </p:nvGraphicFramePr>
        <p:xfrm>
          <a:off x="1197868" y="1628800"/>
          <a:ext cx="9853317" cy="4612236"/>
        </p:xfrm>
        <a:graphic>
          <a:graphicData uri="http://schemas.openxmlformats.org/drawingml/2006/table">
            <a:tbl>
              <a:tblPr/>
              <a:tblGrid>
                <a:gridCol w="3284439">
                  <a:extLst>
                    <a:ext uri="{9D8B030D-6E8A-4147-A177-3AD203B41FA5}">
                      <a16:colId xmlns:a16="http://schemas.microsoft.com/office/drawing/2014/main" val="2557877812"/>
                    </a:ext>
                  </a:extLst>
                </a:gridCol>
                <a:gridCol w="3284439">
                  <a:extLst>
                    <a:ext uri="{9D8B030D-6E8A-4147-A177-3AD203B41FA5}">
                      <a16:colId xmlns:a16="http://schemas.microsoft.com/office/drawing/2014/main" val="768932376"/>
                    </a:ext>
                  </a:extLst>
                </a:gridCol>
                <a:gridCol w="3284439">
                  <a:extLst>
                    <a:ext uri="{9D8B030D-6E8A-4147-A177-3AD203B41FA5}">
                      <a16:colId xmlns:a16="http://schemas.microsoft.com/office/drawing/2014/main" val="1681476039"/>
                    </a:ext>
                  </a:extLst>
                </a:gridCol>
              </a:tblGrid>
              <a:tr h="452138">
                <a:tc>
                  <a:txBody>
                    <a:bodyPr/>
                    <a:lstStyle/>
                    <a:p>
                      <a:r>
                        <a:rPr lang="en-IN" sz="2300"/>
                        <a:t>Feature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Section 72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Section 72A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79077"/>
                  </a:ext>
                </a:extLst>
              </a:tr>
              <a:tr h="1175773">
                <a:tc>
                  <a:txBody>
                    <a:bodyPr/>
                    <a:lstStyle/>
                    <a:p>
                      <a:r>
                        <a:rPr lang="en-IN" sz="2300" b="1" dirty="0"/>
                        <a:t>Nature of Disclosure</a:t>
                      </a:r>
                      <a:endParaRPr lang="en-IN" sz="2300" dirty="0"/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Simple disclosure to unauthorized persons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Disclosure with wrongful intent/knowledge OR breach of lawful contract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39509"/>
                  </a:ext>
                </a:extLst>
              </a:tr>
              <a:tr h="1175773">
                <a:tc>
                  <a:txBody>
                    <a:bodyPr/>
                    <a:lstStyle/>
                    <a:p>
                      <a:r>
                        <a:rPr lang="en-IN" sz="2300" b="1"/>
                        <a:t>Mens Rea</a:t>
                      </a:r>
                      <a:endParaRPr lang="en-IN" sz="2300"/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Not explicitly required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Explicitly requires intention or knowledge of wrongful loss/gain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656911"/>
                  </a:ext>
                </a:extLst>
              </a:tr>
              <a:tr h="452138">
                <a:tc>
                  <a:txBody>
                    <a:bodyPr/>
                    <a:lstStyle/>
                    <a:p>
                      <a:r>
                        <a:rPr lang="en-IN" sz="2300" b="1"/>
                        <a:t>Maximum Imprisonment</a:t>
                      </a:r>
                      <a:endParaRPr lang="en-IN" sz="2300"/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2 years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3 years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240031"/>
                  </a:ext>
                </a:extLst>
              </a:tr>
              <a:tr h="452138">
                <a:tc>
                  <a:txBody>
                    <a:bodyPr/>
                    <a:lstStyle/>
                    <a:p>
                      <a:r>
                        <a:rPr lang="en-IN" sz="2300" b="1"/>
                        <a:t>Maximum Fine</a:t>
                      </a:r>
                      <a:endParaRPr lang="en-IN" sz="2300"/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₹1 Lakh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₹5 Lakhs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373249"/>
                  </a:ext>
                </a:extLst>
              </a:tr>
              <a:tr h="452138">
                <a:tc>
                  <a:txBody>
                    <a:bodyPr/>
                    <a:lstStyle/>
                    <a:p>
                      <a:r>
                        <a:rPr lang="en-IN" sz="2300" b="1"/>
                        <a:t>Cognizable</a:t>
                      </a:r>
                      <a:endParaRPr lang="en-IN" sz="2300"/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Non-cognizable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Cognizable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47834"/>
                  </a:ext>
                </a:extLst>
              </a:tr>
              <a:tr h="452138">
                <a:tc>
                  <a:txBody>
                    <a:bodyPr/>
                    <a:lstStyle/>
                    <a:p>
                      <a:r>
                        <a:rPr lang="en-IN" sz="2300" b="1"/>
                        <a:t>Bailable</a:t>
                      </a:r>
                      <a:endParaRPr lang="en-IN" sz="2300"/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Bailable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dirty="0"/>
                        <a:t>Bailable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3526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4CFC57-1181-0B44-E689-CC06F574A095}"/>
              </a:ext>
            </a:extLst>
          </p:cNvPr>
          <p:cNvCxnSpPr>
            <a:cxnSpLocks/>
          </p:cNvCxnSpPr>
          <p:nvPr/>
        </p:nvCxnSpPr>
        <p:spPr>
          <a:xfrm>
            <a:off x="1197868" y="1556792"/>
            <a:ext cx="9865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4CCBFD-AF29-2180-95CA-A2074E79924C}"/>
              </a:ext>
            </a:extLst>
          </p:cNvPr>
          <p:cNvCxnSpPr/>
          <p:nvPr/>
        </p:nvCxnSpPr>
        <p:spPr>
          <a:xfrm>
            <a:off x="1186696" y="1628800"/>
            <a:ext cx="0" cy="46122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E36664-D108-08AB-381D-109A5ED0F150}"/>
              </a:ext>
            </a:extLst>
          </p:cNvPr>
          <p:cNvCxnSpPr/>
          <p:nvPr/>
        </p:nvCxnSpPr>
        <p:spPr>
          <a:xfrm>
            <a:off x="1197868" y="6309320"/>
            <a:ext cx="985331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8B4FA3-B759-6776-2461-9BCB08E1B553}"/>
              </a:ext>
            </a:extLst>
          </p:cNvPr>
          <p:cNvCxnSpPr/>
          <p:nvPr/>
        </p:nvCxnSpPr>
        <p:spPr>
          <a:xfrm flipH="1">
            <a:off x="11051185" y="1556792"/>
            <a:ext cx="11779" cy="4752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A044-B5F5-DA22-AEAE-C70700AE179F}"/>
              </a:ext>
            </a:extLst>
          </p:cNvPr>
          <p:cNvCxnSpPr/>
          <p:nvPr/>
        </p:nvCxnSpPr>
        <p:spPr>
          <a:xfrm>
            <a:off x="4366220" y="1556792"/>
            <a:ext cx="0" cy="4752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0D222B-EF24-AFBF-E82D-5BDA35FAD1E6}"/>
              </a:ext>
            </a:extLst>
          </p:cNvPr>
          <p:cNvCxnSpPr/>
          <p:nvPr/>
        </p:nvCxnSpPr>
        <p:spPr>
          <a:xfrm>
            <a:off x="7606580" y="1556792"/>
            <a:ext cx="0" cy="4752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006195-BDFB-94BB-95FB-0CBD94AF21CC}"/>
              </a:ext>
            </a:extLst>
          </p:cNvPr>
          <p:cNvCxnSpPr/>
          <p:nvPr/>
        </p:nvCxnSpPr>
        <p:spPr>
          <a:xfrm>
            <a:off x="1197868" y="2060848"/>
            <a:ext cx="9865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128A47-F7DA-E75C-651F-C199F50A6D40}"/>
              </a:ext>
            </a:extLst>
          </p:cNvPr>
          <p:cNvCxnSpPr/>
          <p:nvPr/>
        </p:nvCxnSpPr>
        <p:spPr>
          <a:xfrm>
            <a:off x="1197868" y="3212976"/>
            <a:ext cx="9865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CB2CE7-B647-479B-DDEC-B94994EFBAA4}"/>
              </a:ext>
            </a:extLst>
          </p:cNvPr>
          <p:cNvCxnSpPr/>
          <p:nvPr/>
        </p:nvCxnSpPr>
        <p:spPr>
          <a:xfrm>
            <a:off x="1197868" y="4365104"/>
            <a:ext cx="9865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1FCF71-75F4-3CC8-56CD-27CBFC760E6E}"/>
              </a:ext>
            </a:extLst>
          </p:cNvPr>
          <p:cNvCxnSpPr/>
          <p:nvPr/>
        </p:nvCxnSpPr>
        <p:spPr>
          <a:xfrm>
            <a:off x="1197868" y="4941168"/>
            <a:ext cx="9865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34D7EC-5C00-1568-3A26-A994CB5055BC}"/>
              </a:ext>
            </a:extLst>
          </p:cNvPr>
          <p:cNvCxnSpPr/>
          <p:nvPr/>
        </p:nvCxnSpPr>
        <p:spPr>
          <a:xfrm>
            <a:off x="1197868" y="5445224"/>
            <a:ext cx="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C32A9-E81B-305B-F25B-AD0DE9DDE481}"/>
              </a:ext>
            </a:extLst>
          </p:cNvPr>
          <p:cNvCxnSpPr/>
          <p:nvPr/>
        </p:nvCxnSpPr>
        <p:spPr>
          <a:xfrm>
            <a:off x="1186696" y="5445224"/>
            <a:ext cx="98762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772FF6-E8A7-BE79-A2C0-1A9B0B9B82E6}"/>
              </a:ext>
            </a:extLst>
          </p:cNvPr>
          <p:cNvCxnSpPr/>
          <p:nvPr/>
        </p:nvCxnSpPr>
        <p:spPr>
          <a:xfrm>
            <a:off x="1186696" y="5805264"/>
            <a:ext cx="98762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3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51262-D29D-2E90-7AD4-4B48F8F3DDB0}"/>
              </a:ext>
            </a:extLst>
          </p:cNvPr>
          <p:cNvSpPr txBox="1"/>
          <p:nvPr/>
        </p:nvSpPr>
        <p:spPr>
          <a:xfrm>
            <a:off x="981843" y="535613"/>
            <a:ext cx="99371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3200" dirty="0">
                <a:highlight>
                  <a:srgbClr val="00FF00"/>
                </a:highlight>
              </a:rPr>
              <a:t>Case Study: A. </a:t>
            </a:r>
            <a:r>
              <a:rPr lang="en-US" sz="32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Shankar</a:t>
            </a:r>
            <a:r>
              <a:rPr lang="en-US" sz="3200" dirty="0">
                <a:highlight>
                  <a:srgbClr val="00FF00"/>
                </a:highlight>
              </a:rPr>
              <a:t> So. K. </a:t>
            </a:r>
            <a:r>
              <a:rPr lang="en-US" sz="3200" dirty="0" err="1">
                <a:highlight>
                  <a:srgbClr val="00FF00"/>
                </a:highlight>
              </a:rPr>
              <a:t>Achimuthu</a:t>
            </a:r>
            <a:r>
              <a:rPr lang="en-US" sz="3200" dirty="0">
                <a:highlight>
                  <a:srgbClr val="00FF00"/>
                </a:highlight>
              </a:rPr>
              <a:t> v. The State</a:t>
            </a:r>
            <a:endParaRPr lang="en-IN" sz="3200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1BDF0-BB7A-DC9B-4708-906B8CEDFD52}"/>
              </a:ext>
            </a:extLst>
          </p:cNvPr>
          <p:cNvSpPr txBox="1"/>
          <p:nvPr/>
        </p:nvSpPr>
        <p:spPr>
          <a:xfrm>
            <a:off x="1197868" y="1196752"/>
            <a:ext cx="6111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Background</a:t>
            </a:r>
            <a:r>
              <a:rPr lang="en-IN" dirty="0"/>
              <a:t>: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3AAFB61-5FBC-1096-D23C-F9F0060DB22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7744" y="1628800"/>
            <a:ext cx="9871204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Assistant in Directorate of Vigilance and Anti-Corruption (DVAC), Chennai.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Allegedly accessed Legal Advisor's computer without permission using a pen drive.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Downloaded audio file and caused its publication in media.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Accused of offenses under Official Secrets Act, IT Act (Sections 43, 66, 70, 72), and IPC </a:t>
            </a:r>
          </a:p>
        </p:txBody>
      </p:sp>
    </p:spTree>
    <p:extLst>
      <p:ext uri="{BB962C8B-B14F-4D97-AF65-F5344CB8AC3E}">
        <p14:creationId xmlns:p14="http://schemas.microsoft.com/office/powerpoint/2010/main" val="12930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7572E-73F3-BEE6-F97E-78BDDA117F0F}"/>
              </a:ext>
            </a:extLst>
          </p:cNvPr>
          <p:cNvSpPr txBox="1"/>
          <p:nvPr/>
        </p:nvSpPr>
        <p:spPr>
          <a:xfrm>
            <a:off x="1197868" y="548680"/>
            <a:ext cx="92170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highlight>
                  <a:srgbClr val="00FF00"/>
                </a:highlight>
              </a:rPr>
              <a:t>Key Issue</a:t>
            </a:r>
            <a:r>
              <a:rPr lang="en-US" sz="3200" b="1" dirty="0"/>
              <a:t>:</a:t>
            </a:r>
            <a:r>
              <a:rPr lang="en-US" sz="3200" dirty="0"/>
              <a:t> Sanction for Prosecution (Section 197 CrPC)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Government granted sanction for Sections 66 and 70 of the IT Act, but not Section 72.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Petitioner argued the entire proceeding was vitiated due to lack of sanction for Section 72.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C0700-891B-59CB-F832-C1116344E4D8}"/>
              </a:ext>
            </a:extLst>
          </p:cNvPr>
          <p:cNvSpPr txBox="1"/>
          <p:nvPr/>
        </p:nvSpPr>
        <p:spPr>
          <a:xfrm>
            <a:off x="1197868" y="3284984"/>
            <a:ext cx="793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highlight>
                  <a:srgbClr val="00FF00"/>
                </a:highlight>
              </a:rPr>
              <a:t>High Court Ruling: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8FA05-464A-AE47-F1AF-EF4E8E13418A}"/>
              </a:ext>
            </a:extLst>
          </p:cNvPr>
          <p:cNvSpPr txBox="1"/>
          <p:nvPr/>
        </p:nvSpPr>
        <p:spPr>
          <a:xfrm>
            <a:off x="1197868" y="4051518"/>
            <a:ext cx="92170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Key Judgment: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 of sanction for prosecution can be addressed during trial.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Charge sheet cannot be quashed at this stage for lack of sanction.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7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0AD8B-3E53-055D-5F83-D651ECCED797}"/>
              </a:ext>
            </a:extLst>
          </p:cNvPr>
          <p:cNvSpPr txBox="1"/>
          <p:nvPr/>
        </p:nvSpPr>
        <p:spPr>
          <a:xfrm>
            <a:off x="837828" y="476671"/>
            <a:ext cx="6111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highlight>
                  <a:srgbClr val="00FF00"/>
                </a:highlight>
              </a:rPr>
              <a:t>Conclusion</a:t>
            </a:r>
            <a:r>
              <a:rPr lang="en-IN" sz="3200" dirty="0">
                <a:highlight>
                  <a:srgbClr val="00FF00"/>
                </a:highlight>
              </a:rPr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1D8E34-186D-5966-CF6B-C8D06B1E792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7828" y="841306"/>
            <a:ext cx="1123324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IT Act addresses breaches of confidentiality and privacy through Sections 72 and 72A.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72 deals with unauthorized disclosure and carries a lesser punishment, making it non-cognizable.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72A is an aggravated form requiring wrongful intent or breach of contract, with a higher punishment and making it cognizable.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A. Shankar case highlights the importance of proper sanction for prosecution of public servants and clarifies that the issue of sanction can be addressed during the trial </a:t>
            </a:r>
          </a:p>
        </p:txBody>
      </p:sp>
    </p:spTree>
    <p:extLst>
      <p:ext uri="{BB962C8B-B14F-4D97-AF65-F5344CB8AC3E}">
        <p14:creationId xmlns:p14="http://schemas.microsoft.com/office/powerpoint/2010/main" val="384242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007A8A-0B53-0B69-8BF5-888AF363237F}"/>
              </a:ext>
            </a:extLst>
          </p:cNvPr>
          <p:cNvSpPr txBox="1"/>
          <p:nvPr/>
        </p:nvSpPr>
        <p:spPr>
          <a:xfrm>
            <a:off x="3790156" y="2921168"/>
            <a:ext cx="6103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latin typeface="Arial Rounded MT Bold" panose="020F0704030504030204" pitchFamily="34" charset="0"/>
                <a:cs typeface="Arial" panose="020B0604020202020204" pitchFamily="34" charset="0"/>
              </a:rPr>
              <a:t>Thank</a:t>
            </a:r>
            <a:r>
              <a:rPr lang="en-IN" sz="6000" dirty="0">
                <a:latin typeface="Arial Rounded MT Bold" panose="020F0704030504030204" pitchFamily="34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16051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ipr</Template>
  <TotalTime>57</TotalTime>
  <Words>484</Words>
  <Application>Microsoft Office PowerPoint</Application>
  <PresentationFormat>Custom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Wingdings</vt:lpstr>
      <vt:lpstr>Tech 16x9</vt:lpstr>
      <vt:lpstr>Breach of confidentiality and Privacy under the IT 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Muhsina Mujeeb</dc:creator>
  <cp:lastModifiedBy>Muhsina Mujeeb</cp:lastModifiedBy>
  <cp:revision>1</cp:revision>
  <dcterms:created xsi:type="dcterms:W3CDTF">2025-04-06T15:13:34Z</dcterms:created>
  <dcterms:modified xsi:type="dcterms:W3CDTF">2025-04-06T16:10:59Z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