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8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2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0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69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31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36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7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02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4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40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29C69-270E-4349-A37D-0C06343E3EE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476E5A-E2A4-4F8C-BA16-1505C115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3F70-3D0E-FF87-DDC4-5A906BE6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827395"/>
            <a:ext cx="7629832" cy="5491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Database Common Fields/Columns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2A963-8613-C8BC-8C3F-A1746E991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788241"/>
            <a:ext cx="7000567" cy="3521177"/>
          </a:xfrm>
        </p:spPr>
        <p:txBody>
          <a:bodyPr>
            <a:normAutofit/>
          </a:bodyPr>
          <a:lstStyle/>
          <a:p>
            <a:r>
              <a:rPr lang="en-US" sz="1800" dirty="0"/>
              <a:t>1.  </a:t>
            </a:r>
            <a:r>
              <a:rPr lang="en-US" sz="1800" dirty="0" err="1"/>
              <a:t>createdBy</a:t>
            </a:r>
            <a:endParaRPr lang="en-US" sz="1800" dirty="0"/>
          </a:p>
          <a:p>
            <a:r>
              <a:rPr lang="en-US" sz="1800" dirty="0"/>
              <a:t>2.  </a:t>
            </a:r>
            <a:r>
              <a:rPr lang="en-US" sz="1800" dirty="0" err="1"/>
              <a:t>createTime</a:t>
            </a:r>
            <a:endParaRPr lang="en-US" sz="1800" dirty="0"/>
          </a:p>
          <a:p>
            <a:r>
              <a:rPr lang="en-US" sz="1800" dirty="0"/>
              <a:t>3.  </a:t>
            </a:r>
            <a:r>
              <a:rPr lang="en-US" sz="1800" dirty="0" err="1"/>
              <a:t>updatedBy</a:t>
            </a:r>
            <a:endParaRPr lang="en-US" sz="1800" dirty="0"/>
          </a:p>
          <a:p>
            <a:pPr marL="342900" indent="-342900">
              <a:buAutoNum type="arabicPeriod" startAt="4"/>
            </a:pPr>
            <a:r>
              <a:rPr lang="en-US" sz="1800" dirty="0" err="1"/>
              <a:t>updateTime</a:t>
            </a:r>
            <a:endParaRPr lang="en-US" sz="1800" dirty="0"/>
          </a:p>
          <a:p>
            <a:r>
              <a:rPr lang="en-US" sz="1800" dirty="0"/>
              <a:t>5. one single primary key field  </a:t>
            </a:r>
            <a:r>
              <a:rPr lang="en-US" sz="1800" dirty="0">
                <a:solidFill>
                  <a:srgbClr val="00B0F0"/>
                </a:solidFill>
              </a:rPr>
              <a:t>(PK)                </a:t>
            </a:r>
          </a:p>
          <a:p>
            <a:r>
              <a:rPr lang="en-US" dirty="0">
                <a:solidFill>
                  <a:srgbClr val="00B0F0"/>
                </a:solidFill>
              </a:rPr>
              <a:t>The above columns are mandatory for all tables</a:t>
            </a:r>
            <a:endParaRPr lang="en-US" sz="1800" dirty="0">
              <a:solidFill>
                <a:srgbClr val="00B0F0"/>
              </a:solidFill>
            </a:endParaRPr>
          </a:p>
          <a:p>
            <a:pPr marL="342900" indent="-342900">
              <a:buAutoNum type="arabicPeriod" startAt="6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8F6B-96E3-AB28-B50C-ED9DBA6A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238" y="2005375"/>
            <a:ext cx="9603275" cy="142362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dirty="0" err="1">
                <a:solidFill>
                  <a:srgbClr val="00B0F0"/>
                </a:solidFill>
              </a:rPr>
              <a:t>Entity</a:t>
            </a:r>
            <a:r>
              <a:rPr lang="fr-FR" sz="3200" dirty="0">
                <a:solidFill>
                  <a:srgbClr val="00B0F0"/>
                </a:solidFill>
              </a:rPr>
              <a:t>-Relationship(ER) Diagram</a:t>
            </a:r>
            <a:br>
              <a:rPr lang="fr-FR" sz="3200" dirty="0"/>
            </a:br>
            <a:br>
              <a:rPr lang="fr-FR" sz="3200" dirty="0"/>
            </a:br>
            <a:r>
              <a:rPr lang="fr-FR" sz="2400" dirty="0"/>
              <a:t>System Architecture</a:t>
            </a:r>
            <a:br>
              <a:rPr lang="fr-FR" sz="3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0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7E33-EDCA-2DA9-34F4-4C6221EDA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083" y="904569"/>
            <a:ext cx="5555226" cy="32446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/>
              <a:t>          </a:t>
            </a:r>
            <a:r>
              <a:rPr lang="fr-FR" sz="2400" dirty="0" err="1"/>
              <a:t>Authentication</a:t>
            </a:r>
            <a:r>
              <a:rPr lang="fr-FR" sz="2400" dirty="0"/>
              <a:t> - user, session, </a:t>
            </a:r>
            <a:r>
              <a:rPr lang="fr-FR" sz="2400" dirty="0" err="1"/>
              <a:t>role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EC7B2-2849-ED1C-F4FC-3B20748BB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219" y="1472003"/>
            <a:ext cx="11631561" cy="4098260"/>
          </a:xfrm>
        </p:spPr>
        <p:txBody>
          <a:bodyPr/>
          <a:lstStyle/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9482AF-CE71-2167-3DC8-C37DE77D8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4621"/>
              </p:ext>
            </p:extLst>
          </p:nvPr>
        </p:nvGraphicFramePr>
        <p:xfrm>
          <a:off x="532848" y="1900139"/>
          <a:ext cx="2980404" cy="3508036"/>
        </p:xfrm>
        <a:graphic>
          <a:graphicData uri="http://schemas.openxmlformats.org/drawingml/2006/table">
            <a:tbl>
              <a:tblPr/>
              <a:tblGrid>
                <a:gridCol w="2980404">
                  <a:extLst>
                    <a:ext uri="{9D8B030D-6E8A-4147-A177-3AD203B41FA5}">
                      <a16:colId xmlns:a16="http://schemas.microsoft.com/office/drawing/2014/main" val="2338371978"/>
                    </a:ext>
                  </a:extLst>
                </a:gridCol>
              </a:tblGrid>
              <a:tr h="2320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userSessions</a:t>
                      </a:r>
                      <a:endParaRPr lang="en-US" sz="10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137415"/>
                  </a:ext>
                </a:extLst>
              </a:tr>
              <a:tr h="302916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901078"/>
                  </a:ext>
                </a:extLst>
              </a:tr>
              <a:tr h="33930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sessionid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bigint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IDENTITY(1,1) NOT NULL,   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67405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](50) NULL,               FK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8121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reqSessId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](500)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82922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sessionInfo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](max)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450898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[startTime] [datetime]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130321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endTime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[datetime]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219731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lastActivity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[datetime]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660398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endReason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](max)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262408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[sessionStatus] [nvarchar](50) NULL,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337719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endParaRPr lang="en-US" sz="1100" b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055571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</a:t>
                      </a: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487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endParaRPr lang="en-US" sz="11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005400"/>
                  </a:ext>
                </a:extLst>
              </a:tr>
              <a:tr h="183789">
                <a:tc>
                  <a:txBody>
                    <a:bodyPr/>
                    <a:lstStyle/>
                    <a:p>
                      <a:pPr rtl="0" fontAlgn="b"/>
                      <a:endParaRPr lang="en-US" sz="1100" b="0" dirty="0">
                        <a:solidFill>
                          <a:srgbClr val="34A8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363624"/>
                  </a:ext>
                </a:extLst>
              </a:tr>
              <a:tr h="282752"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solidFill>
                          <a:srgbClr val="34A8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1206" marR="21206" marT="14138" marB="1413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2501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F332B9-910A-725B-16EF-9F114FB70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8302"/>
              </p:ext>
            </p:extLst>
          </p:nvPr>
        </p:nvGraphicFramePr>
        <p:xfrm>
          <a:off x="4283925" y="1799198"/>
          <a:ext cx="2448759" cy="3529397"/>
        </p:xfrm>
        <a:graphic>
          <a:graphicData uri="http://schemas.openxmlformats.org/drawingml/2006/table">
            <a:tbl>
              <a:tblPr/>
              <a:tblGrid>
                <a:gridCol w="2448759">
                  <a:extLst>
                    <a:ext uri="{9D8B030D-6E8A-4147-A177-3AD203B41FA5}">
                      <a16:colId xmlns:a16="http://schemas.microsoft.com/office/drawing/2014/main" val="8270445"/>
                    </a:ext>
                  </a:extLst>
                </a:gridCol>
              </a:tblGrid>
              <a:tr h="1480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704698"/>
                  </a:ext>
                </a:extLst>
              </a:tr>
              <a:tr h="344611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60273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i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r>
                        <a:rPr lang="en-US" sz="10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000" b="0" i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](50) NOT NULL,   PK</a:t>
                      </a:r>
                      <a:endParaRPr lang="en-US" sz="10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644446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[pass] [varchar](500)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11236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[userType] [varchar](50)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38157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[name] [nvarchar](100)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58437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[fullName] [nvarchar](100)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7234"/>
                  </a:ext>
                </a:extLst>
              </a:tr>
              <a:tr h="229890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[designation] 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951743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[department] 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029495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[email] 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511343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contactNum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](50)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8105"/>
                  </a:ext>
                </a:extLst>
              </a:tr>
              <a:tr h="265650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150020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[photo] [</a:t>
                      </a:r>
                      <a:r>
                        <a:rPr lang="en-US" sz="10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237273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[updatedBy] [varchar](50)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592037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[lastUpdate] [datetime]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627886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[expiry] [datetime]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91731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effectLst/>
                          <a:latin typeface="Calibri" panose="020F0502020204030204" pitchFamily="34" charset="0"/>
                        </a:rPr>
                        <a:t>[status] [nvarchar](50)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308728"/>
                  </a:ext>
                </a:extLst>
              </a:tr>
              <a:tr h="17267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authType</a:t>
                      </a:r>
                      <a:r>
                        <a:rPr lang="en-US" sz="10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0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](50) NULL,</a:t>
                      </a:r>
                    </a:p>
                  </a:txBody>
                  <a:tcPr marL="19924" marR="19924" marT="13283" marB="1328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299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9EE879-31CD-7A56-CBCB-F395C363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23925"/>
              </p:ext>
            </p:extLst>
          </p:nvPr>
        </p:nvGraphicFramePr>
        <p:xfrm>
          <a:off x="9674943" y="1799199"/>
          <a:ext cx="2154172" cy="2950219"/>
        </p:xfrm>
        <a:graphic>
          <a:graphicData uri="http://schemas.openxmlformats.org/drawingml/2006/table">
            <a:tbl>
              <a:tblPr/>
              <a:tblGrid>
                <a:gridCol w="2154172">
                  <a:extLst>
                    <a:ext uri="{9D8B030D-6E8A-4147-A177-3AD203B41FA5}">
                      <a16:colId xmlns:a16="http://schemas.microsoft.com/office/drawing/2014/main" val="17315144"/>
                    </a:ext>
                  </a:extLst>
                </a:gridCol>
              </a:tblGrid>
              <a:tr h="24822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Roles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52606"/>
                  </a:ext>
                </a:extLst>
              </a:tr>
              <a:tr h="349255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53109"/>
                  </a:ext>
                </a:extLst>
              </a:tr>
              <a:tr h="36912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role] [</a:t>
                      </a:r>
                      <a:r>
                        <a:rPr lang="en-US" sz="1100" b="0" i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](50) NOT NULL,  PK</a:t>
                      </a:r>
                      <a:endParaRPr lang="en-US" sz="11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17877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[home]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297577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[priority]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941371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maxSessions</a:t>
                      </a:r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833119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[inactivityTimeout]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720617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passwordFailLimit</a:t>
                      </a:r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699689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nFAFailLimit</a:t>
                      </a:r>
                      <a:r>
                        <a:rPr lang="en-US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72249"/>
                  </a:ext>
                </a:extLst>
              </a:tr>
              <a:tr h="22701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orgId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080078"/>
                  </a:ext>
                </a:extLst>
              </a:tr>
              <a:tr h="39450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isPartnerRole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  <a:p>
                      <a:pPr rtl="0" fontAlgn="b"/>
                      <a:r>
                        <a:rPr lang="en-US" sz="11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FK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43677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8F30B1B-4637-7CC0-7A9D-FD24D5852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0226"/>
              </p:ext>
            </p:extLst>
          </p:nvPr>
        </p:nvGraphicFramePr>
        <p:xfrm>
          <a:off x="7414817" y="2126958"/>
          <a:ext cx="1866900" cy="126492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552618794"/>
                    </a:ext>
                  </a:extLst>
                </a:gridCol>
              </a:tblGrid>
              <a:tr h="939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UserRole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22594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06642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userId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](50) NULL, 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7908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[role]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65442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[id] [int] IDENTITY(1,1) NOT NULL,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86823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94800FF-CC9C-4F57-415C-C0FB9C0DF74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732684" y="2332917"/>
            <a:ext cx="682133" cy="426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3F4F5B2-28C2-9F4A-6540-BBB52D352D20}"/>
              </a:ext>
            </a:extLst>
          </p:cNvPr>
          <p:cNvCxnSpPr>
            <a:cxnSpLocks/>
          </p:cNvCxnSpPr>
          <p:nvPr/>
        </p:nvCxnSpPr>
        <p:spPr>
          <a:xfrm>
            <a:off x="7120230" y="2759418"/>
            <a:ext cx="2554713" cy="1871576"/>
          </a:xfrm>
          <a:prstGeom prst="bentConnector3">
            <a:avLst>
              <a:gd name="adj1" fmla="val -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5A2DDED-D9CB-F984-B1B5-91DE6EE0D1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13253" y="2483846"/>
            <a:ext cx="770675" cy="426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302888C-AD6D-5EA8-4985-13C8509715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81719" y="2625212"/>
            <a:ext cx="393224" cy="285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92E7-75D5-5461-598D-917F16E1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7D1D-5C26-A5DD-D9A8-F64D18AB6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94" y="974109"/>
            <a:ext cx="8131277" cy="33819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dirty="0" err="1"/>
              <a:t>Authorizarion</a:t>
            </a:r>
            <a:r>
              <a:rPr lang="fr-FR" sz="2400" dirty="0"/>
              <a:t> - menu, </a:t>
            </a:r>
            <a:r>
              <a:rPr lang="fr-FR" sz="2400" dirty="0" err="1"/>
              <a:t>rolemenu</a:t>
            </a:r>
            <a:r>
              <a:rPr lang="fr-FR" sz="2400" dirty="0"/>
              <a:t>, </a:t>
            </a:r>
            <a:r>
              <a:rPr lang="fr-FR" sz="2400" dirty="0" err="1"/>
              <a:t>authority</a:t>
            </a:r>
            <a:r>
              <a:rPr lang="fr-FR" sz="2400" dirty="0"/>
              <a:t> 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1AF4F-752A-4439-0C70-92084B97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1602658"/>
            <a:ext cx="11543071" cy="4345859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0B698B-2785-C4AB-0E50-C1FFA4924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63035"/>
              </p:ext>
            </p:extLst>
          </p:nvPr>
        </p:nvGraphicFramePr>
        <p:xfrm>
          <a:off x="3648284" y="3429000"/>
          <a:ext cx="2438400" cy="22860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593391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menuDef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0637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45506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menuID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](50) NOT NULL,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16772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[parent]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4932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[menuURL] [nvarchar](max)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152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[cssParent]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48032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[cssClass]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5918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[aClass]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2032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[dataToggle]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18984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[context]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87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slNum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35676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5AFAE9-DDD9-9694-E6CA-7D120D6F3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16669"/>
              </p:ext>
            </p:extLst>
          </p:nvPr>
        </p:nvGraphicFramePr>
        <p:xfrm>
          <a:off x="4195226" y="1874007"/>
          <a:ext cx="2438400" cy="120396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542443021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RoleMenu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545609"/>
                  </a:ext>
                </a:extLst>
              </a:tr>
              <a:tr h="231325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5961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[role]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](50) NOT NULL,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035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menuID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NOT NULL,    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1681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9896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EDAFF1-E08F-84A3-C518-F3031AB65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24653"/>
              </p:ext>
            </p:extLst>
          </p:nvPr>
        </p:nvGraphicFramePr>
        <p:xfrm>
          <a:off x="8321129" y="4035401"/>
          <a:ext cx="2513352" cy="1402080"/>
        </p:xfrm>
        <a:graphic>
          <a:graphicData uri="http://schemas.openxmlformats.org/drawingml/2006/table">
            <a:tbl>
              <a:tblPr/>
              <a:tblGrid>
                <a:gridCol w="2513352">
                  <a:extLst>
                    <a:ext uri="{9D8B030D-6E8A-4147-A177-3AD203B41FA5}">
                      <a16:colId xmlns:a16="http://schemas.microsoft.com/office/drawing/2014/main" val="3898744160"/>
                    </a:ext>
                  </a:extLst>
                </a:gridCol>
              </a:tblGrid>
              <a:tr h="1231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menuAuthority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77823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00676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[id] [bigint] IDENTITY(1,1) NOT NULL, </a:t>
                      </a:r>
                      <a:r>
                        <a:rPr lang="en-US" sz="1100" b="0" i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323781"/>
                  </a:ext>
                </a:extLst>
              </a:tr>
              <a:tr h="9414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menuID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        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FK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01691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authorityID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  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FK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33802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4193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3A1BB9-759A-1D47-83E1-8A8469C7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50256"/>
              </p:ext>
            </p:extLst>
          </p:nvPr>
        </p:nvGraphicFramePr>
        <p:xfrm>
          <a:off x="8172459" y="1832725"/>
          <a:ext cx="2438401" cy="1691640"/>
        </p:xfrm>
        <a:graphic>
          <a:graphicData uri="http://schemas.openxmlformats.org/drawingml/2006/table">
            <a:tbl>
              <a:tblPr/>
              <a:tblGrid>
                <a:gridCol w="2438401">
                  <a:extLst>
                    <a:ext uri="{9D8B030D-6E8A-4147-A177-3AD203B41FA5}">
                      <a16:colId xmlns:a16="http://schemas.microsoft.com/office/drawing/2014/main" val="312732828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roleAuthority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78701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21420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[id] [bigint] IDENTITY(1,1) NOT NULL, </a:t>
                      </a:r>
                      <a:r>
                        <a:rPr lang="en-US" sz="1100" b="0" i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01172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[role]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](50) NULL,         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3212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[authorityID]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732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canView</a:t>
                      </a:r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2426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canChange</a:t>
                      </a:r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5295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canDelete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661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AC5406-B431-E996-F2D2-DE6715634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926493"/>
              </p:ext>
            </p:extLst>
          </p:nvPr>
        </p:nvGraphicFramePr>
        <p:xfrm>
          <a:off x="898517" y="2173421"/>
          <a:ext cx="2095500" cy="188976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89742692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Roles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1713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5613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[role] [nvarchar](50) NOT NULL, </a:t>
                      </a:r>
                      <a:r>
                        <a:rPr lang="en-US" sz="1100" b="0" i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1407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[home] [nvarchar](50)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22133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[priority]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7057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[maxSessions]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68508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[inactivityTimeout]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65868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[passwordFailLimit]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5388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nFAFailLimit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130793"/>
                  </a:ext>
                </a:extLst>
              </a:tr>
            </a:tbl>
          </a:graphicData>
        </a:graphic>
      </p:graphicFrame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03863FD-EE7E-0E98-ED7A-BB72476C669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005122" y="2475987"/>
            <a:ext cx="1190104" cy="348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EA91AB-2AA0-E7B3-1070-BA2D99861B6D}"/>
              </a:ext>
            </a:extLst>
          </p:cNvPr>
          <p:cNvCxnSpPr>
            <a:cxnSpLocks/>
          </p:cNvCxnSpPr>
          <p:nvPr/>
        </p:nvCxnSpPr>
        <p:spPr>
          <a:xfrm>
            <a:off x="6086684" y="4063181"/>
            <a:ext cx="2234445" cy="778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226B54C-9698-5B55-7638-0AC1882516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12235" y="3765230"/>
            <a:ext cx="2245503" cy="372290"/>
          </a:xfrm>
          <a:prstGeom prst="bentConnector3">
            <a:avLst>
              <a:gd name="adj1" fmla="val 99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20975F-D7B2-CE57-0270-0B8E4A205ABF}"/>
              </a:ext>
            </a:extLst>
          </p:cNvPr>
          <p:cNvCxnSpPr>
            <a:cxnSpLocks/>
          </p:cNvCxnSpPr>
          <p:nvPr/>
        </p:nvCxnSpPr>
        <p:spPr>
          <a:xfrm>
            <a:off x="7948841" y="2824315"/>
            <a:ext cx="223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A99D09D-64CD-FCFA-4C1D-25484FE48F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32001" y="3091275"/>
            <a:ext cx="1384636" cy="559175"/>
          </a:xfrm>
          <a:prstGeom prst="bentConnector3">
            <a:avLst>
              <a:gd name="adj1" fmla="val 101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AC525EFB-2F53-904E-074E-A25A5EAE421C}"/>
              </a:ext>
            </a:extLst>
          </p:cNvPr>
          <p:cNvCxnSpPr>
            <a:cxnSpLocks/>
          </p:cNvCxnSpPr>
          <p:nvPr/>
        </p:nvCxnSpPr>
        <p:spPr>
          <a:xfrm flipV="1">
            <a:off x="3596588" y="2619559"/>
            <a:ext cx="4572285" cy="551230"/>
          </a:xfrm>
          <a:prstGeom prst="bentConnector3">
            <a:avLst>
              <a:gd name="adj1" fmla="val 74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14020F2-9E96-141D-78F0-21DB1B19F723}"/>
              </a:ext>
            </a:extLst>
          </p:cNvPr>
          <p:cNvCxnSpPr>
            <a:cxnSpLocks/>
          </p:cNvCxnSpPr>
          <p:nvPr/>
        </p:nvCxnSpPr>
        <p:spPr>
          <a:xfrm>
            <a:off x="3600174" y="2824315"/>
            <a:ext cx="0" cy="38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6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254C3-2C52-1E65-0FBA-5E0F243FF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1553-A811-1C00-ED19-E8796D7BF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1085"/>
            <a:ext cx="9144000" cy="644777"/>
          </a:xfrm>
        </p:spPr>
        <p:txBody>
          <a:bodyPr>
            <a:normAutofit/>
          </a:bodyPr>
          <a:lstStyle/>
          <a:p>
            <a:r>
              <a:rPr lang="fr-FR" sz="2400" dirty="0" err="1"/>
              <a:t>Payment</a:t>
            </a:r>
            <a:r>
              <a:rPr lang="fr-FR" sz="2400" dirty="0"/>
              <a:t> and </a:t>
            </a:r>
            <a:r>
              <a:rPr lang="fr-FR" sz="2400" dirty="0" err="1"/>
              <a:t>billing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EA188-48C5-B830-2F93-FB84FE05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9" y="1376517"/>
            <a:ext cx="10028904" cy="449334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72AE03-C212-D399-6639-657BF2C29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92302"/>
              </p:ext>
            </p:extLst>
          </p:nvPr>
        </p:nvGraphicFramePr>
        <p:xfrm>
          <a:off x="866837" y="2168400"/>
          <a:ext cx="2735580" cy="2788920"/>
        </p:xfrm>
        <a:graphic>
          <a:graphicData uri="http://schemas.openxmlformats.org/drawingml/2006/table">
            <a:tbl>
              <a:tblPr/>
              <a:tblGrid>
                <a:gridCol w="2735580">
                  <a:extLst>
                    <a:ext uri="{9D8B030D-6E8A-4147-A177-3AD203B41FA5}">
                      <a16:colId xmlns:a16="http://schemas.microsoft.com/office/drawing/2014/main" val="2088350500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281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5745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paymentId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](100) NOT NULL,   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474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paymentStatus</a:t>
                      </a:r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93991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creationDateTime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[datetime] NOT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06729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serviceId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](100) NOT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17975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[rateCodeId] [nvarchar](100)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4042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[rateCodeGroupId] [nvarchar](100)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39118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paymentMethodId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90763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[customerId] [nvarchar](200) NOT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5023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[amount] [float]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75786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4776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2574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ECAE2-BF45-DE55-4DF6-1AF9A6806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05797"/>
              </p:ext>
            </p:extLst>
          </p:nvPr>
        </p:nvGraphicFramePr>
        <p:xfrm>
          <a:off x="7718324" y="1559769"/>
          <a:ext cx="2851353" cy="4162775"/>
        </p:xfrm>
        <a:graphic>
          <a:graphicData uri="http://schemas.openxmlformats.org/drawingml/2006/table">
            <a:tbl>
              <a:tblPr/>
              <a:tblGrid>
                <a:gridCol w="2851353">
                  <a:extLst>
                    <a:ext uri="{9D8B030D-6E8A-4147-A177-3AD203B41FA5}">
                      <a16:colId xmlns:a16="http://schemas.microsoft.com/office/drawing/2014/main" val="3238861579"/>
                    </a:ext>
                  </a:extLst>
                </a:gridCol>
              </a:tblGrid>
              <a:tr h="40842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ratecodes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924513"/>
                  </a:ext>
                </a:extLst>
              </a:tr>
              <a:tr h="205195">
                <a:tc>
                  <a:txBody>
                    <a:bodyPr/>
                    <a:lstStyle/>
                    <a:p>
                      <a:pPr rtl="0" fontAlgn="b"/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50376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rateCodeId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](100) NOT NULL,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46430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[rateCode] [nvarchar](200)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1710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rateCodeGroupId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](100) NULL, 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179136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[rateName] [nvarchar](200)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14510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[rateDesc] [nvarchar](100)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13615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paymentMethodId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](50) NULL,        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FK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06057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[discountCodes] [nvarchar](200)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337354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[priority] [int]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048426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[rateCodeLogoURL] [nvarchar](max)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649915"/>
                  </a:ext>
                </a:extLst>
              </a:tr>
              <a:tr h="205195"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912691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[creationDateTime] [datetime] NOT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05323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[status]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](200)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606649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[expirationDate] [datetime]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368335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subscriptionDuration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24542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[amount] [float] NULL,                                   FK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881948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rateType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](50)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556834"/>
                  </a:ext>
                </a:extLst>
              </a:tr>
              <a:tr h="132354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[category]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15110" marR="15110" marT="10074" marB="100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3124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E7DB91-2B3D-7358-5769-0C1CCDDCD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19759"/>
              </p:ext>
            </p:extLst>
          </p:nvPr>
        </p:nvGraphicFramePr>
        <p:xfrm>
          <a:off x="4639422" y="1713092"/>
          <a:ext cx="2514600" cy="10972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1509631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95617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3028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serviceId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](100) NOT NULL, 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PK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07601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[serviceCode] [nvarchar](200)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7653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serviceName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](100)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9862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BC140A-F611-3462-6DC8-4C7DC645F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60492"/>
              </p:ext>
            </p:extLst>
          </p:nvPr>
        </p:nvGraphicFramePr>
        <p:xfrm>
          <a:off x="4231943" y="3289024"/>
          <a:ext cx="2598420" cy="1965960"/>
        </p:xfrm>
        <a:graphic>
          <a:graphicData uri="http://schemas.openxmlformats.org/drawingml/2006/table">
            <a:tbl>
              <a:tblPr/>
              <a:tblGrid>
                <a:gridCol w="2598420">
                  <a:extLst>
                    <a:ext uri="{9D8B030D-6E8A-4147-A177-3AD203B41FA5}">
                      <a16:colId xmlns:a16="http://schemas.microsoft.com/office/drawing/2014/main" val="389034345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paymentmethods</a:t>
                      </a:r>
                      <a:endParaRPr lang="en-US" sz="11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71478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2716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paymentMethodId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](100) NOT NULL, </a:t>
                      </a:r>
                      <a:r>
                        <a:rPr lang="en-US" sz="1100" b="0" i="0" dirty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r>
                        <a:rPr lang="en-US" sz="1100" b="0" i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FK</a:t>
                      </a:r>
                      <a:endParaRPr lang="en-US" sz="1100" b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32517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paymentMethodCode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](200)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58434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[paymentMethodName] [nvarchar](200)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683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paymentMethodLogoURL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](max) NULL,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7267"/>
                  </a:ext>
                </a:extLst>
              </a:tr>
            </a:tbl>
          </a:graphicData>
        </a:graphic>
      </p:graphicFrame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D944A0D-8832-AAE7-B307-CE03AD93810C}"/>
              </a:ext>
            </a:extLst>
          </p:cNvPr>
          <p:cNvCxnSpPr>
            <a:cxnSpLocks/>
          </p:cNvCxnSpPr>
          <p:nvPr/>
        </p:nvCxnSpPr>
        <p:spPr>
          <a:xfrm flipV="1">
            <a:off x="3661550" y="3429000"/>
            <a:ext cx="4051797" cy="551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BF7EB4-D829-E906-0920-D9A081BE6A29}"/>
              </a:ext>
            </a:extLst>
          </p:cNvPr>
          <p:cNvCxnSpPr>
            <a:cxnSpLocks/>
          </p:cNvCxnSpPr>
          <p:nvPr/>
        </p:nvCxnSpPr>
        <p:spPr>
          <a:xfrm>
            <a:off x="3661550" y="4059994"/>
            <a:ext cx="570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1BDE236-21D6-4EB6-0B34-668FD3FA1EF0}"/>
              </a:ext>
            </a:extLst>
          </p:cNvPr>
          <p:cNvCxnSpPr>
            <a:cxnSpLocks/>
          </p:cNvCxnSpPr>
          <p:nvPr/>
        </p:nvCxnSpPr>
        <p:spPr>
          <a:xfrm>
            <a:off x="3661550" y="4404852"/>
            <a:ext cx="4051797" cy="929815"/>
          </a:xfrm>
          <a:prstGeom prst="bentConnector3">
            <a:avLst>
              <a:gd name="adj1" fmla="val 8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EAF21F0-51A8-3379-DCF3-795CEE87EDE0}"/>
              </a:ext>
            </a:extLst>
          </p:cNvPr>
          <p:cNvCxnSpPr>
            <a:cxnSpLocks/>
          </p:cNvCxnSpPr>
          <p:nvPr/>
        </p:nvCxnSpPr>
        <p:spPr>
          <a:xfrm flipV="1">
            <a:off x="3666527" y="2989973"/>
            <a:ext cx="4046820" cy="823535"/>
          </a:xfrm>
          <a:prstGeom prst="bentConnector3">
            <a:avLst>
              <a:gd name="adj1" fmla="val 1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1B31E99-79ED-3A0E-064A-CF17E63C2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1177" y="2398513"/>
            <a:ext cx="999485" cy="932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0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B97B9-C1FD-D655-606F-36596B4B7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797C-14B4-C860-91E7-80953BB6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738904"/>
            <a:ext cx="9144000" cy="568785"/>
          </a:xfrm>
        </p:spPr>
        <p:txBody>
          <a:bodyPr>
            <a:normAutofit/>
          </a:bodyPr>
          <a:lstStyle/>
          <a:p>
            <a:r>
              <a:rPr lang="fr-FR" sz="2400" dirty="0" err="1"/>
              <a:t>Logging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4009-4C7C-3369-812A-536CB5B0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9974"/>
            <a:ext cx="9144000" cy="389357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FA2822-9CC9-3FE3-F8AB-3D116D458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316657"/>
              </p:ext>
            </p:extLst>
          </p:nvPr>
        </p:nvGraphicFramePr>
        <p:xfrm>
          <a:off x="4743929" y="2170604"/>
          <a:ext cx="3446341" cy="3445231"/>
        </p:xfrm>
        <a:graphic>
          <a:graphicData uri="http://schemas.openxmlformats.org/drawingml/2006/table">
            <a:tbl>
              <a:tblPr/>
              <a:tblGrid>
                <a:gridCol w="3446341">
                  <a:extLst>
                    <a:ext uri="{9D8B030D-6E8A-4147-A177-3AD203B41FA5}">
                      <a16:colId xmlns:a16="http://schemas.microsoft.com/office/drawing/2014/main" val="2476524603"/>
                    </a:ext>
                  </a:extLst>
                </a:gridCol>
              </a:tblGrid>
              <a:tr h="18001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99998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endParaRPr lang="en-US" sz="1100">
                        <a:effectLst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20492"/>
                  </a:ext>
                </a:extLst>
              </a:tr>
              <a:tr h="25090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i="0">
                          <a:effectLst/>
                          <a:latin typeface="Calibri" panose="020F0502020204030204" pitchFamily="34" charset="0"/>
                        </a:rPr>
                        <a:t>[EventID] [bigint] IDENTITY(1,1) NOT NULL </a:t>
                      </a:r>
                      <a:r>
                        <a:rPr lang="en-US" sz="1100" b="0" i="0">
                          <a:solidFill>
                            <a:srgbClr val="34A853"/>
                          </a:solidFill>
                          <a:effectLst/>
                          <a:latin typeface="Calibri" panose="020F0502020204030204" pitchFamily="34" charset="0"/>
                        </a:rPr>
                        <a:t>PRIMARY KEY,</a:t>
                      </a:r>
                      <a:endParaRPr lang="en-US" sz="11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942200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[EventNumber] [nvarchar](50) NOT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6371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[EventDescription] [nvarchar](4000)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06085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[EventProcedure] [nvarchar](100)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12780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[EventState] [int]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022283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[EventSeverity] [int]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229264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effectLst/>
                          <a:latin typeface="Calibri" panose="020F0502020204030204" pitchFamily="34" charset="0"/>
                        </a:rPr>
                        <a:t>[EventLine] [int] NULL,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185075"/>
                  </a:ext>
                </a:extLst>
              </a:tr>
              <a:tr h="180013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100" b="0" dirty="0" err="1">
                          <a:effectLst/>
                          <a:latin typeface="Calibri" panose="020F0502020204030204" pitchFamily="34" charset="0"/>
                        </a:rPr>
                        <a:t>EventTime</a:t>
                      </a: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] [datetime] NULL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693466"/>
                  </a:ext>
                </a:extLst>
              </a:tr>
              <a:tr h="151581">
                <a:tc>
                  <a:txBody>
                    <a:bodyPr/>
                    <a:lstStyle/>
                    <a:p>
                      <a:pPr rtl="0" fontAlgn="b"/>
                      <a:endParaRPr lang="en-US" sz="900" b="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491091"/>
                  </a:ext>
                </a:extLst>
              </a:tr>
              <a:tr h="1515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</a:t>
                      </a: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19784"/>
                  </a:ext>
                </a:extLst>
              </a:tr>
              <a:tr h="151581">
                <a:tc>
                  <a:txBody>
                    <a:bodyPr/>
                    <a:lstStyle/>
                    <a:p>
                      <a:pPr rtl="0" fontAlgn="b"/>
                      <a:endParaRPr lang="en-US" sz="900" b="0" dirty="0">
                        <a:solidFill>
                          <a:srgbClr val="34A8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815739"/>
                  </a:ext>
                </a:extLst>
              </a:tr>
              <a:tr h="151581">
                <a:tc>
                  <a:txBody>
                    <a:bodyPr/>
                    <a:lstStyle/>
                    <a:p>
                      <a:pPr rtl="0" fontAlgn="b"/>
                      <a:endParaRPr lang="en-US" sz="900" b="0" dirty="0">
                        <a:solidFill>
                          <a:srgbClr val="34A85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942513"/>
                  </a:ext>
                </a:extLst>
              </a:tr>
              <a:tr h="236878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solidFill>
                          <a:srgbClr val="34A853"/>
                        </a:solidFill>
                        <a:effectLst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662419"/>
                  </a:ext>
                </a:extLst>
              </a:tr>
              <a:tr h="236878">
                <a:tc>
                  <a:txBody>
                    <a:bodyPr/>
                    <a:lstStyle/>
                    <a:p>
                      <a:pPr rtl="0" fontAlgn="b"/>
                      <a:endParaRPr lang="en-US" sz="1500">
                        <a:effectLst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014369"/>
                  </a:ext>
                </a:extLst>
              </a:tr>
              <a:tr h="236878">
                <a:tc>
                  <a:txBody>
                    <a:bodyPr/>
                    <a:lstStyle/>
                    <a:p>
                      <a:pPr rtl="0" fontAlgn="b"/>
                      <a:endParaRPr lang="en-US" sz="1500" dirty="0">
                        <a:effectLst/>
                      </a:endParaRPr>
                    </a:p>
                  </a:txBody>
                  <a:tcPr marL="19004" marR="19004" marT="12669" marB="12669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8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1EE8-E452-58FB-F934-1E4F88CD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13ED-BD48-1AA7-0364-07843D3C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927" y="1026743"/>
            <a:ext cx="5165092" cy="568785"/>
          </a:xfrm>
        </p:spPr>
        <p:txBody>
          <a:bodyPr>
            <a:normAutofit/>
          </a:bodyPr>
          <a:lstStyle/>
          <a:p>
            <a:r>
              <a:rPr lang="fr-FR" sz="2400" dirty="0"/>
              <a:t>API Manager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479DA-90A3-AAE9-F9D9-1BE8A5884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9472"/>
            <a:ext cx="9144000" cy="398549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58C1F7-979E-D387-DB8B-E8D69B0A3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21733"/>
              </p:ext>
            </p:extLst>
          </p:nvPr>
        </p:nvGraphicFramePr>
        <p:xfrm>
          <a:off x="6381134" y="1789472"/>
          <a:ext cx="2841524" cy="4217904"/>
        </p:xfrm>
        <a:graphic>
          <a:graphicData uri="http://schemas.openxmlformats.org/drawingml/2006/table">
            <a:tbl>
              <a:tblPr/>
              <a:tblGrid>
                <a:gridCol w="2841524">
                  <a:extLst>
                    <a:ext uri="{9D8B030D-6E8A-4147-A177-3AD203B41FA5}">
                      <a16:colId xmlns:a16="http://schemas.microsoft.com/office/drawing/2014/main" val="149440290"/>
                    </a:ext>
                  </a:extLst>
                </a:gridCol>
              </a:tblGrid>
              <a:tr h="1968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ED7D31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  <a:endParaRPr lang="en-US" sz="1400" b="1" dirty="0">
                        <a:solidFill>
                          <a:srgbClr val="ED7D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12491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295190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[svcEndPoint] [nvarchar](50) NOT NULL, 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499851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[svcType] [nvarchar](50)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040921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[svcParam] [text]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50604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50" b="0" dirty="0" err="1">
                          <a:effectLst/>
                          <a:latin typeface="Calibri" panose="020F0502020204030204" pitchFamily="34" charset="0"/>
                        </a:rPr>
                        <a:t>svcData</a:t>
                      </a:r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] [text]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021705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[passSessionInfo] [nvarchar](50)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926849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[purpose] [nvarchar](500)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09429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[lastUpdated] [datetime]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48897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[hitCount] [bigint]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70614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[lastAccess] [datetime]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679173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[lastAccessFrom] [text]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294123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[lastResult] [text]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116731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50" b="0" dirty="0" err="1">
                          <a:effectLst/>
                          <a:latin typeface="Calibri" panose="020F0502020204030204" pitchFamily="34" charset="0"/>
                        </a:rPr>
                        <a:t>allowAuthToken</a:t>
                      </a:r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] [int]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11398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[requireSession] [int]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597720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[funcArea] [nvarchar](50)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229830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[module] [nvarchar](50)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35079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[exampleURL] [nvarchar](500)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315828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[</a:t>
                      </a:r>
                      <a:r>
                        <a:rPr lang="en-US" sz="1050" b="0" dirty="0" err="1">
                          <a:effectLst/>
                          <a:latin typeface="Calibri" panose="020F0502020204030204" pitchFamily="34" charset="0"/>
                        </a:rPr>
                        <a:t>exampleResult</a:t>
                      </a:r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] [</a:t>
                      </a:r>
                      <a:r>
                        <a:rPr lang="en-US" sz="1050" b="0" dirty="0" err="1"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r>
                        <a:rPr lang="en-US" sz="1050" b="0" dirty="0">
                          <a:effectLst/>
                          <a:latin typeface="Calibri" panose="020F0502020204030204" pitchFamily="34" charset="0"/>
                        </a:rPr>
                        <a:t>](500)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795221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[referenceTables] [nvarchar](500)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024977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[usageGuideline] [nvarchar](500)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983587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r>
                        <a:rPr lang="en-US" sz="1050" b="0">
                          <a:effectLst/>
                          <a:latin typeface="Calibri" panose="020F0502020204030204" pitchFamily="34" charset="0"/>
                        </a:rPr>
                        <a:t>[enforceUserIdentity] [int] NULL,</a:t>
                      </a: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707393"/>
                  </a:ext>
                </a:extLst>
              </a:tr>
              <a:tr h="174770">
                <a:tc>
                  <a:txBody>
                    <a:bodyPr/>
                    <a:lstStyle/>
                    <a:p>
                      <a:pPr rtl="0" fontAlgn="b"/>
                      <a:endParaRPr lang="en-US" sz="1050" dirty="0">
                        <a:effectLst/>
                      </a:endParaRPr>
                    </a:p>
                  </a:txBody>
                  <a:tcPr marL="15786" marR="15786" marT="10524" marB="1052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048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4178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414</TotalTime>
  <Words>1286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Gallery</vt:lpstr>
      <vt:lpstr>Database Common Fields/Columns </vt:lpstr>
      <vt:lpstr>Entity-Relationship(ER) Diagram  System Architecture </vt:lpstr>
      <vt:lpstr>          Authentication - user, session, role</vt:lpstr>
      <vt:lpstr>Authorizarion - menu, rolemenu, authority </vt:lpstr>
      <vt:lpstr>Payment and billing</vt:lpstr>
      <vt:lpstr>Logging</vt:lpstr>
      <vt:lpstr>API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Muhsina</dc:creator>
  <cp:lastModifiedBy>Muhsina</cp:lastModifiedBy>
  <cp:revision>171</cp:revision>
  <dcterms:created xsi:type="dcterms:W3CDTF">2024-12-14T18:54:15Z</dcterms:created>
  <dcterms:modified xsi:type="dcterms:W3CDTF">2025-01-19T07:07:10Z</dcterms:modified>
</cp:coreProperties>
</file>