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C5F465-CD00-3482-354D-EDCAA7A39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488312F-D6FC-8FC7-F51B-7DB8FFF4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744CDD-694B-91F3-8E4B-21CCFA51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F73-1F29-4D26-8513-B81DA0046BF5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4058CD-39B4-6B67-C144-DC473D24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63595D-B68C-5848-E5F9-392BCBF9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AA0-FACF-4F3E-9B1F-FD8293E7D8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34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8ADDB0-1CFF-152C-6EBA-813CDCDE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C9AEDF2-3B88-CA8F-B7CF-0A6090633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803D00-CE43-BE68-C81A-3A53E948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F73-1F29-4D26-8513-B81DA0046BF5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678FC0-3AEB-A8BC-4FD4-CC538FEF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9BF2F9-D5E5-D174-17CA-89B98837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AA0-FACF-4F3E-9B1F-FD8293E7D8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423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AE1FC58-6E95-F206-BEB4-9B2C6B08E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EEE931B-6DDF-4C0E-BA60-C80DA210A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943460-828F-0BF5-6881-4A5398F6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F73-1F29-4D26-8513-B81DA0046BF5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2B6381-7ACC-B647-A86A-FBF83B6C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777499-90B2-811B-9004-D48F03CE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AA0-FACF-4F3E-9B1F-FD8293E7D8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3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55E872-DF72-22ED-9207-11ED2114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315A8C-51DD-319E-5E78-995D4352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94E73E-AF68-F290-1B7D-1AA6C770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F73-1F29-4D26-8513-B81DA0046BF5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4F4E40-E32D-62C8-E298-D0B8A231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672658-D2A3-028D-FF7A-4F023C37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AA0-FACF-4F3E-9B1F-FD8293E7D8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68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994EEF-937E-7A2C-E638-1EAAB4E4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9AE226-6AB1-9FC5-C53B-97C79B65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60C799-A545-4586-ECD8-385099AB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F73-1F29-4D26-8513-B81DA0046BF5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309244-F0F9-7040-6048-F917BA74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F02F92-264D-0A85-6557-B928CFA3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AA0-FACF-4F3E-9B1F-FD8293E7D8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876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F0C2CA-713E-161A-DB03-3AAD00ED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B499C0-7F00-2577-D42B-320EECDB6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1988189-355D-7C8C-AE36-B2D5BA748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605863-C39A-79D0-FFF0-90DD8AA8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F73-1F29-4D26-8513-B81DA0046BF5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8427DA8-C5D4-D48A-40D4-A0977341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5892685-3C2C-495E-F000-841A393B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AA0-FACF-4F3E-9B1F-FD8293E7D8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81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A75CA9-3027-CC88-4380-6742D9A6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E684F4-0799-95B7-D832-9B86E723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DDDC76B-C5FE-C565-CE38-DA781E60F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B3DE996-A7B5-D6A8-B2F6-F32B0A97F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4DE234D-AA7A-F4B5-D320-2180815BD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33A17D3-C568-8965-5247-BE52992F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F73-1F29-4D26-8513-B81DA0046BF5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63A60B4-B42C-F5CB-9D4B-60A5118D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A0079C1-DA1F-8222-0310-71CF98A8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AA0-FACF-4F3E-9B1F-FD8293E7D8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13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DB6ECF-2C9B-1448-3908-25ACCC4D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8E22510-5125-5377-55F4-53C27D7A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F73-1F29-4D26-8513-B81DA0046BF5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4C7B0BD-2428-E916-F905-6571DDF5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3E12A7D-85E2-9105-50E5-D17D5C41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AA0-FACF-4F3E-9B1F-FD8293E7D8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77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B70B659-153C-8621-3651-8D47D640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F73-1F29-4D26-8513-B81DA0046BF5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2D98D55-BADA-A3CC-F8B0-B9BFA455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15A945D-949F-600A-97C1-590D11EC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AA0-FACF-4F3E-9B1F-FD8293E7D8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21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FED9CA-256B-45E6-4099-9595DAA3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1732B5-E47E-383A-A603-A528C81B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39AE591-F011-D21A-D47F-CCCEAC34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D5C023B-FF7B-A85F-220F-62147449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F73-1F29-4D26-8513-B81DA0046BF5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826662C-1DC5-B7F1-DB69-A8DFAB60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492FBA7-27EF-8FDA-F0F7-D885E06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AA0-FACF-4F3E-9B1F-FD8293E7D8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2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C41D95-C15F-AAB7-13F8-D40CBA26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18A0696-B544-5209-E1F8-AE841C670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80429B3-FE23-B7E8-39D4-D66F94465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89D07FD-ABDE-8D67-A6EF-2DE76D13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F73-1F29-4D26-8513-B81DA0046BF5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31E66A0-CA57-4322-A104-5E2E9D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0C21B7-3335-6EE9-204F-E4B3ABFF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1AA0-FACF-4F3E-9B1F-FD8293E7D8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77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D2E6058-5548-64D8-4365-F315C91C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AC9B51E-5E2E-A2EA-103F-5C4EA25F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4480A9-6FA2-C73F-08FF-E2444F69C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3F73-1F29-4D26-8513-B81DA0046BF5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C728D4-C08A-9F5A-325D-73E6E16C0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7A6A00-22E6-6D0D-1BB0-B22E5F595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1AA0-FACF-4F3E-9B1F-FD8293E7D8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564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98EC520-1D6A-962A-BC3F-AE352147A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5" t="9091" r="-2" b="-2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CBF71E6-C54A-4E15-90AD-354C394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6C7131B-B34C-6219-3CFD-ED00CA881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6912" y="3863697"/>
            <a:ext cx="6029936" cy="144944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LOGISTIC REGRESSION</a:t>
            </a:r>
            <a:endParaRPr lang="tr-TR" sz="2000" b="0" i="0" dirty="0">
              <a:solidFill>
                <a:srgbClr val="FFFFFF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RANDOM FOREST</a:t>
            </a:r>
            <a:r>
              <a:rPr lang="tr-TR" sz="2000" dirty="0">
                <a:solidFill>
                  <a:srgbClr val="FFFFFF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XGBOOST</a:t>
            </a:r>
            <a:r>
              <a:rPr lang="tr-TR" sz="2000" dirty="0">
                <a:solidFill>
                  <a:srgbClr val="FFFFFF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ANN</a:t>
            </a:r>
            <a:r>
              <a:rPr lang="tr-TR" sz="2000" dirty="0">
                <a:solidFill>
                  <a:srgbClr val="FFFFFF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MODEL DEPLOYMENT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CE9A874-0824-1FE2-D42B-56B6AD761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589" y="1828800"/>
            <a:ext cx="6378259" cy="20279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i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FRAUD DETECTION PROJECT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DDEC0B0-75F2-8140-B646-B635C40AAEDC}"/>
              </a:ext>
            </a:extLst>
          </p:cNvPr>
          <p:cNvSpPr txBox="1">
            <a:spLocks/>
          </p:cNvSpPr>
          <p:nvPr/>
        </p:nvSpPr>
        <p:spPr>
          <a:xfrm>
            <a:off x="6773679" y="6377864"/>
            <a:ext cx="5191125" cy="3867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dirty="0"/>
              <a:t>G2 – </a:t>
            </a:r>
            <a:r>
              <a:rPr lang="tr-TR" dirty="0" err="1"/>
              <a:t>Capstone</a:t>
            </a:r>
            <a:r>
              <a:rPr lang="tr-TR" dirty="0"/>
              <a:t> Project3</a:t>
            </a:r>
          </a:p>
        </p:txBody>
      </p:sp>
    </p:spTree>
    <p:extLst>
      <p:ext uri="{BB962C8B-B14F-4D97-AF65-F5344CB8AC3E}">
        <p14:creationId xmlns:p14="http://schemas.microsoft.com/office/powerpoint/2010/main" val="1095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4FC7462-F86E-02E9-F30F-69EF190CD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4213"/>
            <a:ext cx="6456363" cy="39973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İçerik Yer Tutucusu 4" descr="metin, makbuz içeren bir resim&#10;&#10;Açıklama otomatik olarak oluşturuldu">
            <a:extLst>
              <a:ext uri="{FF2B5EF4-FFF2-40B4-BE49-F238E27FC236}">
                <a16:creationId xmlns:a16="http://schemas.microsoft.com/office/drawing/2014/main" id="{6BAD93F2-B712-A525-4532-4793DAB32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13" y="684213"/>
            <a:ext cx="3987800" cy="3997325"/>
          </a:xfr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D15BA51-9A53-2B5D-6147-CEA24609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tr-TR" sz="4100" b="0" i="0" dirty="0" err="1">
                <a:effectLst/>
              </a:rPr>
              <a:t>Logistic</a:t>
            </a:r>
            <a:r>
              <a:rPr lang="tr-TR" sz="4100" b="0" i="0" dirty="0">
                <a:effectLst/>
              </a:rPr>
              <a:t> </a:t>
            </a:r>
            <a:r>
              <a:rPr lang="tr-TR" sz="4100" b="0" i="0" dirty="0" err="1">
                <a:effectLst/>
              </a:rPr>
              <a:t>Regression</a:t>
            </a:r>
            <a:r>
              <a:rPr lang="tr-TR" sz="4100" b="0" i="0" dirty="0">
                <a:effectLst/>
              </a:rPr>
              <a:t> </a:t>
            </a:r>
            <a:r>
              <a:rPr lang="tr-TR" sz="4100" b="0" i="0" dirty="0" err="1">
                <a:effectLst/>
              </a:rPr>
              <a:t>without</a:t>
            </a:r>
            <a:r>
              <a:rPr lang="tr-TR" sz="4100" b="0" i="0" dirty="0">
                <a:effectLst/>
              </a:rPr>
              <a:t> SMOTE</a:t>
            </a:r>
            <a:endParaRPr lang="tr-TR" sz="4100" dirty="0"/>
          </a:p>
        </p:txBody>
      </p:sp>
    </p:spTree>
    <p:extLst>
      <p:ext uri="{BB962C8B-B14F-4D97-AF65-F5344CB8AC3E}">
        <p14:creationId xmlns:p14="http://schemas.microsoft.com/office/powerpoint/2010/main" val="107094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CC4C219B-B026-D90A-F40A-66A8562B3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59" y="1510886"/>
            <a:ext cx="3597686" cy="3128422"/>
          </a:xfrm>
          <a:custGeom>
            <a:avLst/>
            <a:gdLst/>
            <a:ahLst/>
            <a:cxnLst/>
            <a:rect l="l" t="t" r="r" b="b"/>
            <a:pathLst>
              <a:path w="3976051" h="2331947">
                <a:moveTo>
                  <a:pt x="0" y="0"/>
                </a:moveTo>
                <a:lnTo>
                  <a:pt x="3976051" y="0"/>
                </a:lnTo>
                <a:lnTo>
                  <a:pt x="3976051" y="2331947"/>
                </a:lnTo>
                <a:lnTo>
                  <a:pt x="0" y="2331947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89DC0C3-9516-8194-7559-A80E7FED8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0886"/>
            <a:ext cx="5028387" cy="3142742"/>
          </a:xfrm>
          <a:custGeom>
            <a:avLst/>
            <a:gdLst/>
            <a:ahLst/>
            <a:cxnLst/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487470-DFA4-44D9-BF1D-22C1178E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EBD55E-3B02-468C-B15C-E3978632E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3167A7-C337-CD5B-8BA8-59EFEE6D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32120"/>
            <a:ext cx="5806440" cy="1097280"/>
          </a:xfrm>
        </p:spPr>
        <p:txBody>
          <a:bodyPr>
            <a:normAutofit/>
          </a:bodyPr>
          <a:lstStyle/>
          <a:p>
            <a:r>
              <a:rPr lang="tr-TR" sz="3400" b="0" i="0">
                <a:solidFill>
                  <a:srgbClr val="303030"/>
                </a:solidFill>
                <a:effectLst/>
              </a:rPr>
              <a:t>Logistic Regression without SMOTE</a:t>
            </a:r>
            <a:endParaRPr lang="tr-TR" sz="340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İçerik Yer Tutucusu 4" descr="metin, makbuz içeren bir resim&#10;&#10;Açıklama otomatik olarak oluşturuldu">
            <a:extLst>
              <a:ext uri="{FF2B5EF4-FFF2-40B4-BE49-F238E27FC236}">
                <a16:creationId xmlns:a16="http://schemas.microsoft.com/office/drawing/2014/main" id="{FB6A4D37-88F4-D4B8-1614-63537039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7863"/>
            <a:ext cx="4002088" cy="4011613"/>
          </a:xfrm>
          <a:custGeom>
            <a:avLst/>
            <a:gdLst/>
            <a:ahLst/>
            <a:cxnLst/>
            <a:rect l="l" t="t" r="r" b="b"/>
            <a:pathLst>
              <a:path w="3976051" h="2331947">
                <a:moveTo>
                  <a:pt x="0" y="0"/>
                </a:moveTo>
                <a:lnTo>
                  <a:pt x="3976051" y="0"/>
                </a:lnTo>
                <a:lnTo>
                  <a:pt x="3976051" y="2331947"/>
                </a:lnTo>
                <a:lnTo>
                  <a:pt x="0" y="2331947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257EC3B-3216-C8CA-001B-63B7FB1E2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677863"/>
            <a:ext cx="6442075" cy="4011613"/>
          </a:xfrm>
          <a:custGeom>
            <a:avLst/>
            <a:gdLst/>
            <a:ahLst/>
            <a:cxnLst/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A2BDAA8-1C9A-EB3B-FFCC-E3E79500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tr-TR" b="0" i="0" err="1">
                <a:effectLst/>
              </a:rPr>
              <a:t>Logistic</a:t>
            </a:r>
            <a:r>
              <a:rPr lang="tr-TR" b="0" i="0">
                <a:effectLst/>
              </a:rPr>
              <a:t> </a:t>
            </a:r>
            <a:r>
              <a:rPr lang="tr-TR" b="0" i="0" err="1">
                <a:effectLst/>
              </a:rPr>
              <a:t>Regression</a:t>
            </a:r>
            <a:r>
              <a:rPr lang="tr-TR" b="0" i="0">
                <a:effectLst/>
              </a:rPr>
              <a:t> </a:t>
            </a:r>
            <a:r>
              <a:rPr lang="tr-TR" b="0" i="0" err="1">
                <a:effectLst/>
              </a:rPr>
              <a:t>with</a:t>
            </a:r>
            <a:r>
              <a:rPr lang="tr-TR" b="0" i="0">
                <a:effectLst/>
              </a:rPr>
              <a:t> SMOTE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031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86D80101-2782-2520-6641-CFA93D4BB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48" y="1614432"/>
            <a:ext cx="3491507" cy="3075497"/>
          </a:xfrm>
          <a:custGeom>
            <a:avLst/>
            <a:gdLst/>
            <a:ahLst/>
            <a:cxnLst/>
            <a:rect l="l" t="t" r="r" b="b"/>
            <a:pathLst>
              <a:path w="3976051" h="2331947">
                <a:moveTo>
                  <a:pt x="0" y="0"/>
                </a:moveTo>
                <a:lnTo>
                  <a:pt x="3976051" y="0"/>
                </a:lnTo>
                <a:lnTo>
                  <a:pt x="3976051" y="2331947"/>
                </a:lnTo>
                <a:lnTo>
                  <a:pt x="0" y="2331947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A85FDD3-CE61-44E2-7AC7-09F8FF221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4432"/>
            <a:ext cx="4920797" cy="3075497"/>
          </a:xfrm>
          <a:custGeom>
            <a:avLst/>
            <a:gdLst/>
            <a:ahLst/>
            <a:cxnLst/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487470-DFA4-44D9-BF1D-22C1178E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EBD55E-3B02-468C-B15C-E3978632E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835E06E-9088-D42F-7DFF-58D0C82C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32120"/>
            <a:ext cx="5806440" cy="1097280"/>
          </a:xfrm>
        </p:spPr>
        <p:txBody>
          <a:bodyPr>
            <a:normAutofit/>
          </a:bodyPr>
          <a:lstStyle/>
          <a:p>
            <a:r>
              <a:rPr lang="tr-TR" sz="3400" b="0" i="0">
                <a:solidFill>
                  <a:srgbClr val="303030"/>
                </a:solidFill>
                <a:effectLst/>
              </a:rPr>
              <a:t>Logistic Regression with SMOTE</a:t>
            </a:r>
            <a:endParaRPr lang="tr-TR" sz="340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1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A14ADE3-BA92-1125-5DD9-76F29D841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381750" cy="4032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İçerik Yer Tutucusu 4" descr="metin, makbuz içeren bir resim&#10;&#10;Açıklama otomatik olarak oluşturuldu">
            <a:extLst>
              <a:ext uri="{FF2B5EF4-FFF2-40B4-BE49-F238E27FC236}">
                <a16:creationId xmlns:a16="http://schemas.microsoft.com/office/drawing/2014/main" id="{920B3341-3799-6236-A4C8-B7486F435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666750"/>
            <a:ext cx="4062413" cy="4032250"/>
          </a:xfr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D3E4031-B787-2260-FC96-D5F73A3C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400" b="0" i="0" dirty="0">
                <a:effectLst/>
              </a:rPr>
              <a:t>Random Forest Classifier without SMOTE</a:t>
            </a:r>
            <a:endParaRPr lang="tr-TR" sz="3400" dirty="0"/>
          </a:p>
        </p:txBody>
      </p:sp>
    </p:spTree>
    <p:extLst>
      <p:ext uri="{BB962C8B-B14F-4D97-AF65-F5344CB8AC3E}">
        <p14:creationId xmlns:p14="http://schemas.microsoft.com/office/powerpoint/2010/main" val="418899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39C9369-B628-C933-687B-AD83482FD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21" y="1310431"/>
            <a:ext cx="5361474" cy="3350922"/>
          </a:xfrm>
          <a:custGeom>
            <a:avLst/>
            <a:gdLst/>
            <a:ahLst/>
            <a:cxnLst/>
            <a:rect l="l" t="t" r="r" b="b"/>
            <a:pathLst>
              <a:path w="3976051" h="2331947">
                <a:moveTo>
                  <a:pt x="0" y="0"/>
                </a:moveTo>
                <a:lnTo>
                  <a:pt x="3976051" y="0"/>
                </a:lnTo>
                <a:lnTo>
                  <a:pt x="3976051" y="2331947"/>
                </a:lnTo>
                <a:lnTo>
                  <a:pt x="0" y="2331947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236F8CDB-C621-0995-D17B-0DC5545E9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9" y="1310431"/>
            <a:ext cx="4071486" cy="3384729"/>
          </a:xfrm>
          <a:custGeom>
            <a:avLst/>
            <a:gdLst/>
            <a:ahLst/>
            <a:cxnLst/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487470-DFA4-44D9-BF1D-22C1178E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EBD55E-3B02-468C-B15C-E3978632E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7255C8-3CFE-C943-B22E-6712346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32120"/>
            <a:ext cx="5806440" cy="1097280"/>
          </a:xfrm>
        </p:spPr>
        <p:txBody>
          <a:bodyPr>
            <a:normAutofit/>
          </a:bodyPr>
          <a:lstStyle/>
          <a:p>
            <a:r>
              <a:rPr lang="en-US" sz="3400" b="0" i="0" dirty="0">
                <a:solidFill>
                  <a:srgbClr val="303030"/>
                </a:solidFill>
                <a:effectLst/>
              </a:rPr>
              <a:t>Random Forest Classifier with SMOTE</a:t>
            </a:r>
            <a:endParaRPr lang="tr-TR" sz="3400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4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F6034FC-EC6E-4539-68BF-1B51C97D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Random Forest Classifier with SMOTE</a:t>
            </a:r>
            <a:b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800" b="1" i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Feature-Importance</a:t>
            </a:r>
            <a:b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8DDC184-E2DD-9862-C493-C3A9A3117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22398"/>
            <a:ext cx="6780700" cy="46108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444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6EB8FF4-AAB1-EED3-A431-A60EE5534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642938"/>
            <a:ext cx="6229350" cy="4079875"/>
          </a:xfrm>
          <a:custGeom>
            <a:avLst/>
            <a:gdLst/>
            <a:ahLst/>
            <a:cxnLst/>
            <a:rect l="l" t="t" r="r" b="b"/>
            <a:pathLst>
              <a:path w="3976051" h="2331947">
                <a:moveTo>
                  <a:pt x="0" y="0"/>
                </a:moveTo>
                <a:lnTo>
                  <a:pt x="3976051" y="0"/>
                </a:lnTo>
                <a:lnTo>
                  <a:pt x="3976051" y="2331947"/>
                </a:lnTo>
                <a:lnTo>
                  <a:pt x="0" y="2331947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6BF096CE-2EB9-508F-6819-8B9CDD069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642938"/>
            <a:ext cx="4187825" cy="4079875"/>
          </a:xfrm>
          <a:custGeom>
            <a:avLst/>
            <a:gdLst/>
            <a:ahLst/>
            <a:cxnLst/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F9DBFDE-D429-E5F8-13B4-0CFDC120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tr-TR" b="0" i="0" dirty="0">
                <a:effectLst/>
              </a:rPr>
              <a:t>XGB </a:t>
            </a:r>
            <a:r>
              <a:rPr lang="tr-TR" b="0" i="0" dirty="0" err="1">
                <a:effectLst/>
              </a:rPr>
              <a:t>Classifier</a:t>
            </a:r>
            <a:r>
              <a:rPr lang="tr-TR" b="0" i="0" dirty="0">
                <a:effectLst/>
              </a:rPr>
              <a:t> </a:t>
            </a:r>
            <a:r>
              <a:rPr lang="tr-TR" b="0" i="0" dirty="0" err="1">
                <a:effectLst/>
              </a:rPr>
              <a:t>without</a:t>
            </a:r>
            <a:r>
              <a:rPr lang="tr-TR" b="0" i="0" dirty="0">
                <a:effectLst/>
              </a:rPr>
              <a:t> SMOTE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075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9C0AF74-E1CE-529E-45B4-A2814AE81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46" y="1309944"/>
            <a:ext cx="5190000" cy="3243750"/>
          </a:xfrm>
          <a:custGeom>
            <a:avLst/>
            <a:gdLst/>
            <a:ahLst/>
            <a:cxnLst/>
            <a:rect l="l" t="t" r="r" b="b"/>
            <a:pathLst>
              <a:path w="3976051" h="2331947">
                <a:moveTo>
                  <a:pt x="0" y="0"/>
                </a:moveTo>
                <a:lnTo>
                  <a:pt x="3976051" y="0"/>
                </a:lnTo>
                <a:lnTo>
                  <a:pt x="3976051" y="2331947"/>
                </a:lnTo>
                <a:lnTo>
                  <a:pt x="0" y="2331947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02BA8D2E-1756-EB5E-8B0C-7582B0481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57" y="1309943"/>
            <a:ext cx="3770147" cy="3243750"/>
          </a:xfrm>
          <a:custGeom>
            <a:avLst/>
            <a:gdLst/>
            <a:ahLst/>
            <a:cxnLst/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487470-DFA4-44D9-BF1D-22C1178E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EBD55E-3B02-468C-B15C-E3978632E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38C0FA-FA15-B355-BD4E-1848258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32120"/>
            <a:ext cx="5806440" cy="1097280"/>
          </a:xfrm>
        </p:spPr>
        <p:txBody>
          <a:bodyPr>
            <a:normAutofit/>
          </a:bodyPr>
          <a:lstStyle/>
          <a:p>
            <a:r>
              <a:rPr lang="tr-TR" sz="3700" b="0" i="0" dirty="0">
                <a:solidFill>
                  <a:srgbClr val="303030"/>
                </a:solidFill>
                <a:effectLst/>
              </a:rPr>
              <a:t>XGB </a:t>
            </a:r>
            <a:r>
              <a:rPr lang="tr-TR" sz="3700" b="0" i="0" dirty="0" err="1">
                <a:solidFill>
                  <a:srgbClr val="303030"/>
                </a:solidFill>
                <a:effectLst/>
              </a:rPr>
              <a:t>Classifier</a:t>
            </a:r>
            <a:r>
              <a:rPr lang="tr-TR" sz="3700" b="0" i="0" dirty="0">
                <a:solidFill>
                  <a:srgbClr val="303030"/>
                </a:solidFill>
                <a:effectLst/>
              </a:rPr>
              <a:t> </a:t>
            </a:r>
            <a:r>
              <a:rPr lang="tr-TR" sz="3700" b="0" i="0" dirty="0" err="1">
                <a:solidFill>
                  <a:srgbClr val="303030"/>
                </a:solidFill>
                <a:effectLst/>
              </a:rPr>
              <a:t>without</a:t>
            </a:r>
            <a:r>
              <a:rPr lang="tr-TR" sz="3700" b="0" i="0" dirty="0">
                <a:solidFill>
                  <a:srgbClr val="303030"/>
                </a:solidFill>
                <a:effectLst/>
              </a:rPr>
              <a:t> SMOTE</a:t>
            </a:r>
            <a:endParaRPr lang="tr-TR" sz="3700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6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EB8F1E4-5A67-23F8-B68F-CEA3B6B6C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423025" cy="4032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İçerik Yer Tutucusu 4" descr="metin, makbuz içeren bir resim&#10;&#10;Açıklama otomatik olarak oluşturuldu">
            <a:extLst>
              <a:ext uri="{FF2B5EF4-FFF2-40B4-BE49-F238E27FC236}">
                <a16:creationId xmlns:a16="http://schemas.microsoft.com/office/drawing/2014/main" id="{8F339EED-4951-A37C-D2D5-C774A953D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3" y="666750"/>
            <a:ext cx="4021138" cy="4032250"/>
          </a:xfr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A89962F-E96C-E331-CCA8-33683E89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tr-TR" b="0" i="0" dirty="0">
                <a:effectLst/>
              </a:rPr>
              <a:t>XGB </a:t>
            </a:r>
            <a:r>
              <a:rPr lang="tr-TR" b="0" i="0" dirty="0" err="1">
                <a:effectLst/>
              </a:rPr>
              <a:t>Classifier</a:t>
            </a:r>
            <a:r>
              <a:rPr lang="tr-TR" b="0" i="0" dirty="0">
                <a:effectLst/>
              </a:rPr>
              <a:t> </a:t>
            </a:r>
            <a:r>
              <a:rPr lang="tr-TR" b="0" i="0" dirty="0" err="1">
                <a:effectLst/>
              </a:rPr>
              <a:t>with</a:t>
            </a:r>
            <a:r>
              <a:rPr lang="tr-TR" b="0" i="0" dirty="0">
                <a:effectLst/>
              </a:rPr>
              <a:t> SMOTE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365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B0C7B9-5466-E74C-FA06-7472963D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tr-TR"/>
              <a:t>CONTENT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E18D2E-0152-21E4-38F8-5B33660E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tr-TR" sz="1700"/>
              <a:t>Group Members</a:t>
            </a:r>
          </a:p>
          <a:p>
            <a:r>
              <a:rPr lang="tr-TR" sz="1700"/>
              <a:t>Data Analysis</a:t>
            </a:r>
          </a:p>
          <a:p>
            <a:r>
              <a:rPr lang="tr-TR" sz="1700"/>
              <a:t>EDA</a:t>
            </a:r>
          </a:p>
          <a:p>
            <a:r>
              <a:rPr lang="tr-TR" sz="1700" b="0" i="0">
                <a:effectLst/>
              </a:rPr>
              <a:t>Logistic Regression without SMOTE</a:t>
            </a:r>
            <a:endParaRPr lang="tr-TR" sz="1700"/>
          </a:p>
          <a:p>
            <a:r>
              <a:rPr lang="tr-TR" sz="1700" b="0" i="0">
                <a:effectLst/>
              </a:rPr>
              <a:t>Logistic Regression with SMOTE</a:t>
            </a:r>
            <a:endParaRPr lang="tr-TR" sz="1700"/>
          </a:p>
          <a:p>
            <a:r>
              <a:rPr lang="en-US" sz="1700" b="0" i="0">
                <a:effectLst/>
              </a:rPr>
              <a:t>Random Forest Classifier without SMOTE</a:t>
            </a:r>
            <a:endParaRPr lang="tr-TR" sz="1700" b="0" i="0">
              <a:effectLst/>
            </a:endParaRPr>
          </a:p>
          <a:p>
            <a:r>
              <a:rPr lang="en-US" sz="1700" b="0" i="0">
                <a:effectLst/>
              </a:rPr>
              <a:t>Random Forest Classifier with SMOTE</a:t>
            </a:r>
            <a:endParaRPr lang="tr-TR" sz="1700"/>
          </a:p>
          <a:p>
            <a:r>
              <a:rPr lang="tr-TR" sz="1700" b="0" i="0">
                <a:effectLst/>
              </a:rPr>
              <a:t>XGB Classifier without SMOTE</a:t>
            </a:r>
          </a:p>
          <a:p>
            <a:r>
              <a:rPr lang="tr-TR" sz="1700" b="0" i="0">
                <a:effectLst/>
              </a:rPr>
              <a:t>XGB Classifier with SMOTE</a:t>
            </a:r>
          </a:p>
          <a:p>
            <a:r>
              <a:rPr lang="tr-TR" sz="1700"/>
              <a:t>ANN</a:t>
            </a:r>
          </a:p>
          <a:p>
            <a:r>
              <a:rPr lang="tr-TR" sz="1700"/>
              <a:t>Model Deployment</a:t>
            </a:r>
          </a:p>
          <a:p>
            <a:endParaRPr lang="tr-TR" sz="1700"/>
          </a:p>
        </p:txBody>
      </p:sp>
    </p:spTree>
    <p:extLst>
      <p:ext uri="{BB962C8B-B14F-4D97-AF65-F5344CB8AC3E}">
        <p14:creationId xmlns:p14="http://schemas.microsoft.com/office/powerpoint/2010/main" val="402412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B055FE5-8EF4-6988-0A87-8289EF35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9798"/>
            <a:ext cx="5259355" cy="3287099"/>
          </a:xfrm>
          <a:custGeom>
            <a:avLst/>
            <a:gdLst/>
            <a:ahLst/>
            <a:cxnLst/>
            <a:rect l="l" t="t" r="r" b="b"/>
            <a:pathLst>
              <a:path w="3976051" h="2331947">
                <a:moveTo>
                  <a:pt x="0" y="0"/>
                </a:moveTo>
                <a:lnTo>
                  <a:pt x="3976051" y="0"/>
                </a:lnTo>
                <a:lnTo>
                  <a:pt x="3976051" y="2331947"/>
                </a:lnTo>
                <a:lnTo>
                  <a:pt x="0" y="2331947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97903AC7-EE9E-76CD-0D8B-DB4A870C5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17" y="1029798"/>
            <a:ext cx="3918104" cy="3287099"/>
          </a:xfrm>
          <a:custGeom>
            <a:avLst/>
            <a:gdLst/>
            <a:ahLst/>
            <a:cxnLst/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487470-DFA4-44D9-BF1D-22C1178E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EBD55E-3B02-468C-B15C-E3978632E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446BF67-5C2A-EF99-82C4-E572AF2A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32120"/>
            <a:ext cx="5806440" cy="1097280"/>
          </a:xfrm>
        </p:spPr>
        <p:txBody>
          <a:bodyPr>
            <a:normAutofit/>
          </a:bodyPr>
          <a:lstStyle/>
          <a:p>
            <a:r>
              <a:rPr lang="tr-TR" sz="4100" b="0" i="0">
                <a:solidFill>
                  <a:srgbClr val="303030"/>
                </a:solidFill>
                <a:effectLst/>
              </a:rPr>
              <a:t>XGB Classifier with SMOTE</a:t>
            </a:r>
            <a:endParaRPr lang="tr-TR" sz="410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23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5EE793E7-77A2-E0B7-418A-B30A9EAC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96913"/>
            <a:ext cx="4457700" cy="39735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A10F5F9-ABAA-BD7F-9662-56928A7F6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38" y="696913"/>
            <a:ext cx="5986463" cy="3973513"/>
          </a:xfr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0699FF0-242D-8887-1586-E29C0C4A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tr-TR" dirty="0"/>
              <a:t>ANN</a:t>
            </a:r>
          </a:p>
        </p:txBody>
      </p:sp>
    </p:spTree>
    <p:extLst>
      <p:ext uri="{BB962C8B-B14F-4D97-AF65-F5344CB8AC3E}">
        <p14:creationId xmlns:p14="http://schemas.microsoft.com/office/powerpoint/2010/main" val="257619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15EBF9F-1C9D-8C0E-A2E2-41A01719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tr-TR" sz="3200">
                <a:solidFill>
                  <a:srgbClr val="FFFFFF"/>
                </a:solidFill>
              </a:rPr>
              <a:t>COMPARISON OF MODELS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7E02EF5-7024-3359-73B9-28A22D72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64" y="103675"/>
            <a:ext cx="6650650" cy="66506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8895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içeren bir resim&#10;&#10;Açıklama otomatik olarak oluşturuldu">
            <a:extLst>
              <a:ext uri="{FF2B5EF4-FFF2-40B4-BE49-F238E27FC236}">
                <a16:creationId xmlns:a16="http://schemas.microsoft.com/office/drawing/2014/main" id="{E8637FC7-CAB4-2DA6-F42B-2D85D6240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33" y="623275"/>
            <a:ext cx="4710621" cy="5607882"/>
          </a:xfrm>
          <a:prstGeom prst="rect">
            <a:avLst/>
          </a:prstGeom>
        </p:spPr>
      </p:pic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74F0CE-FD8C-F5A8-2ADA-4B5E76EA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121053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37DCAF-5C88-9D4C-8FA0-7DD23504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tr-TR"/>
              <a:t>Group Member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39F8BB-5B8E-4D04-2FF5-696037FD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tr-TR" sz="2400" dirty="0"/>
              <a:t>F3662-Muhsin</a:t>
            </a:r>
          </a:p>
          <a:p>
            <a:r>
              <a:rPr lang="tr-TR" sz="2400" dirty="0"/>
              <a:t>F3634-İbrahim</a:t>
            </a:r>
          </a:p>
        </p:txBody>
      </p:sp>
    </p:spTree>
    <p:extLst>
      <p:ext uri="{BB962C8B-B14F-4D97-AF65-F5344CB8AC3E}">
        <p14:creationId xmlns:p14="http://schemas.microsoft.com/office/powerpoint/2010/main" val="17385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C1BF2C-DA76-0D74-F00B-B7168E3F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677E5FC8-ED15-851D-FBE6-773B21222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43" y="784657"/>
            <a:ext cx="2338939" cy="5288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9F934BD-2A58-1873-6D2E-47506A08DB80}"/>
              </a:ext>
            </a:extLst>
          </p:cNvPr>
          <p:cNvSpPr txBox="1"/>
          <p:nvPr/>
        </p:nvSpPr>
        <p:spPr>
          <a:xfrm>
            <a:off x="5255260" y="2998278"/>
            <a:ext cx="4428236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Records : 284.807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Rows :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Duplicates: 1081</a:t>
            </a:r>
          </a:p>
        </p:txBody>
      </p:sp>
    </p:spTree>
    <p:extLst>
      <p:ext uri="{BB962C8B-B14F-4D97-AF65-F5344CB8AC3E}">
        <p14:creationId xmlns:p14="http://schemas.microsoft.com/office/powerpoint/2010/main" val="375184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D925438-F03A-011D-F0CF-F90E28BF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ANALYSIS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AE6DF0B0-269D-B45E-A541-EEA76D7C5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8" y="2426818"/>
            <a:ext cx="5312475" cy="39976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31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AE11337-EB7E-FD9E-551E-9D55B3A2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93383"/>
            <a:ext cx="5455917" cy="346450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056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91D9BAC-319C-C23F-39F1-D13D43FDB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3" y="3116263"/>
            <a:ext cx="3143250" cy="2511425"/>
          </a:xfr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A6FE48E-EAA2-2662-8BA8-B879B2A9A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3116263"/>
            <a:ext cx="2925763" cy="25114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1D16571-F650-6135-CD28-732F0D8BB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3116263"/>
            <a:ext cx="3857625" cy="25114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7F50B16-5E16-CD81-4B0F-53880DDD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7707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7A1CAB5-0F60-4F41-0C09-CE8F3983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pic>
        <p:nvPicPr>
          <p:cNvPr id="5" name="İçerik Yer Tutucusu 4" descr="pencere içeren bir resim&#10;&#10;Açıklama otomatik olarak oluşturuldu">
            <a:extLst>
              <a:ext uri="{FF2B5EF4-FFF2-40B4-BE49-F238E27FC236}">
                <a16:creationId xmlns:a16="http://schemas.microsoft.com/office/drawing/2014/main" id="{74C0E561-9F38-183D-D41A-D71798BF4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4" y="251705"/>
            <a:ext cx="5019868" cy="641516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028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E69921-3EA2-80E6-3FC4-B4490B44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ANALYSIS</a:t>
            </a:r>
          </a:p>
        </p:txBody>
      </p:sp>
      <p:pic>
        <p:nvPicPr>
          <p:cNvPr id="9" name="Resim 8" descr="metin, elektronik eşyalar, ekran görüntüsü, vitrin içeren bir resim&#10;&#10;Açıklama otomatik olarak oluşturuldu">
            <a:extLst>
              <a:ext uri="{FF2B5EF4-FFF2-40B4-BE49-F238E27FC236}">
                <a16:creationId xmlns:a16="http://schemas.microsoft.com/office/drawing/2014/main" id="{3B86AEC0-CD06-9C5B-F9FA-9C49E4982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0" y="709373"/>
            <a:ext cx="3387578" cy="2464462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5C4FCCB-30CB-A14C-FB56-79475121F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1105018"/>
            <a:ext cx="3419533" cy="206881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DD08384-9180-8A5A-D2EB-DC5EBD743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31" y="3429000"/>
            <a:ext cx="5202640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60908-D425-B537-5602-B224966B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EDA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82B0BD37-87F5-4DDB-B767-20FA0604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2E50E420-ADEC-59EE-36BC-0825FDAF3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6" y="2349766"/>
            <a:ext cx="3483526" cy="2007128"/>
          </a:xfrm>
          <a:prstGeom prst="rect">
            <a:avLst/>
          </a:prstGeom>
        </p:spPr>
      </p:pic>
      <p:sp>
        <p:nvSpPr>
          <p:cNvPr id="27" name="Rectangle 20">
            <a:extLst>
              <a:ext uri="{FF2B5EF4-FFF2-40B4-BE49-F238E27FC236}">
                <a16:creationId xmlns:a16="http://schemas.microsoft.com/office/drawing/2014/main" id="{ADFE5C4E-0B5D-4AB5-9877-3993F84A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F2B2B67-F907-C58E-2B96-A16565AE7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38" y="1642127"/>
            <a:ext cx="2804299" cy="612528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06048CCE-094B-4948-B61B-DE627F17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2C4B25D-28AF-0CC8-3E74-40814AC9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415" y="1352741"/>
            <a:ext cx="2775335" cy="119129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B48934-4796-4249-B64C-EE237597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44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130</Words>
  <Application>Microsoft Office PowerPoint</Application>
  <PresentationFormat>Geniş ekran</PresentationFormat>
  <Paragraphs>45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Teması</vt:lpstr>
      <vt:lpstr>FRAUD DETECTION PROJECT</vt:lpstr>
      <vt:lpstr>CONTENT</vt:lpstr>
      <vt:lpstr>Group Member</vt:lpstr>
      <vt:lpstr>DATA ANALYSIS</vt:lpstr>
      <vt:lpstr>DATA ANALYSIS</vt:lpstr>
      <vt:lpstr>DATA ANALYSIS</vt:lpstr>
      <vt:lpstr>DATA ANALYSIS</vt:lpstr>
      <vt:lpstr>DATA ANALYSIS</vt:lpstr>
      <vt:lpstr>EDA</vt:lpstr>
      <vt:lpstr>Logistic Regression without SMOTE</vt:lpstr>
      <vt:lpstr>Logistic Regression without SMOTE</vt:lpstr>
      <vt:lpstr>Logistic Regression with SMOTE</vt:lpstr>
      <vt:lpstr>Logistic Regression with SMOTE</vt:lpstr>
      <vt:lpstr>Random Forest Classifier without SMOTE</vt:lpstr>
      <vt:lpstr>Random Forest Classifier with SMOTE</vt:lpstr>
      <vt:lpstr>Random Forest Classifier with SMOTE Feature-Importance </vt:lpstr>
      <vt:lpstr>XGB Classifier without SMOTE</vt:lpstr>
      <vt:lpstr>XGB Classifier without SMOTE</vt:lpstr>
      <vt:lpstr>XGB Classifier with SMOTE</vt:lpstr>
      <vt:lpstr>XGB Classifier with SMOTE</vt:lpstr>
      <vt:lpstr>ANN</vt:lpstr>
      <vt:lpstr>COMPARISON OF MODELS</vt:lpstr>
      <vt:lpstr>MODEL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PROJECT</dc:title>
  <dc:creator>İlyas  Bağır</dc:creator>
  <cp:lastModifiedBy>İlyas  Bağır</cp:lastModifiedBy>
  <cp:revision>3</cp:revision>
  <dcterms:created xsi:type="dcterms:W3CDTF">2023-03-06T08:00:16Z</dcterms:created>
  <dcterms:modified xsi:type="dcterms:W3CDTF">2023-03-06T11:52:19Z</dcterms:modified>
</cp:coreProperties>
</file>