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c9b8c3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ddc9b8c3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dc9b8c3c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dc9b8c3c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dc9b8c3c7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dc9b8c3c7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ddc9b8c3c7_3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c9b8c3c7_7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c9b8c3c7_7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ddc9b8c3c7_7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dc9b8c3c7_7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dc9b8c3c7_7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ddc9b8c3c7_7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dc9b8c3c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dc9b8c3c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daa5e5c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ddaa5e5c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ddaa5e5c6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daa5e5c6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ddaa5e5c6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anchorCtr="0" anchor="ctr" bIns="45700" lIns="86867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-bleed image">
  <p:cSld name="Title and full-bleed imag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>
            <p:ph idx="2" type="pic"/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836966" y="2338086"/>
            <a:ext cx="10541219" cy="2164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Image, and Content">
  <p:cSld name="Title, Subtitle, Image,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b="1"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3176" y="1018950"/>
            <a:ext cx="10542706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1" sz="2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833175" y="1963738"/>
            <a:ext cx="7320225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8960220" y="3888618"/>
            <a:ext cx="2389094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sz="16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4" type="body"/>
          </p:nvPr>
        </p:nvSpPr>
        <p:spPr>
          <a:xfrm>
            <a:off x="8960220" y="5322378"/>
            <a:ext cx="2389094" cy="85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full-bleed Image, and Content">
  <p:cSld name="Title, Subtitle, full-bleed Image,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3175" y="528629"/>
            <a:ext cx="10540405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b="1"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3176" y="1018950"/>
            <a:ext cx="10540404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1" sz="2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-1" y="2066536"/>
            <a:ext cx="12188951" cy="4800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0" y="2066537"/>
            <a:ext cx="6096000" cy="48006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anchorCtr="0" anchor="ctr" bIns="45700" lIns="1920225" spcFirstLastPara="1" rIns="91425" wrap="square" tIns="274300">
            <a:normAutofit/>
          </a:bodyPr>
          <a:lstStyle>
            <a:lvl1pPr indent="-228600" lvl="0" marL="45720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ntent Horizontal">
  <p:cSld name="Title and 3 Content Horizont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199" y="566928"/>
            <a:ext cx="10537683" cy="862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sz="2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2895600" y="2022680"/>
            <a:ext cx="3200400" cy="12252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107040" y="2022680"/>
            <a:ext cx="3200400" cy="122529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38900" spcFirstLastPara="1" rIns="4389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3" type="pic"/>
          </p:nvPr>
        </p:nvSpPr>
        <p:spPr>
          <a:xfrm>
            <a:off x="2895600" y="3470340"/>
            <a:ext cx="3200400" cy="12252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5"/>
          <p:cNvSpPr txBox="1"/>
          <p:nvPr>
            <p:ph idx="4" type="body"/>
          </p:nvPr>
        </p:nvSpPr>
        <p:spPr>
          <a:xfrm>
            <a:off x="6096000" y="3470340"/>
            <a:ext cx="3200400" cy="122529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38900" spcFirstLastPara="1" rIns="4389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5" type="pic"/>
          </p:nvPr>
        </p:nvSpPr>
        <p:spPr>
          <a:xfrm>
            <a:off x="2895600" y="4922214"/>
            <a:ext cx="3200400" cy="12252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idx="6" type="body"/>
          </p:nvPr>
        </p:nvSpPr>
        <p:spPr>
          <a:xfrm>
            <a:off x="6096000" y="4922214"/>
            <a:ext cx="3200400" cy="122529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38900" spcFirstLastPara="1" rIns="4389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">
  <p:cSld name="Title and 3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199" y="566928"/>
            <a:ext cx="10537683" cy="8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sz="2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838200" y="2540000"/>
            <a:ext cx="3043238" cy="271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197" y="4634096"/>
            <a:ext cx="3042684" cy="617685"/>
          </a:xfrm>
          <a:prstGeom prst="rect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/>
          <p:nvPr>
            <p:ph idx="3" type="pic"/>
          </p:nvPr>
        </p:nvSpPr>
        <p:spPr>
          <a:xfrm>
            <a:off x="4600994" y="2540000"/>
            <a:ext cx="3043238" cy="271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01548" y="4634097"/>
            <a:ext cx="3042684" cy="617685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5" type="pic"/>
          </p:nvPr>
        </p:nvSpPr>
        <p:spPr>
          <a:xfrm>
            <a:off x="8310557" y="2540000"/>
            <a:ext cx="3043238" cy="271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8311111" y="4636714"/>
            <a:ext cx="3042684" cy="617685"/>
          </a:xfrm>
          <a:prstGeom prst="rect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199" y="566928"/>
            <a:ext cx="10537683" cy="8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sz="2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199" y="1780031"/>
            <a:ext cx="10537683" cy="457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">
  <p:cSld name="Title and 2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199" y="566928"/>
            <a:ext cx="10537683" cy="8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1" sz="28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968500" y="1780031"/>
            <a:ext cx="3225800" cy="3930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997700" y="1779475"/>
            <a:ext cx="3225800" cy="3930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>
            <p:ph idx="2" type="pic"/>
          </p:nvPr>
        </p:nvSpPr>
        <p:spPr>
          <a:xfrm>
            <a:off x="0" y="0"/>
            <a:ext cx="1220723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-11574" y="-11151"/>
            <a:ext cx="12207240" cy="34290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anchorCtr="0" anchor="t" bIns="91425" lIns="868675" spcFirstLastPara="1" rIns="91425" wrap="square" tIns="2057400">
            <a:normAutofit/>
          </a:bodyPr>
          <a:lstStyle>
            <a:lvl1pPr indent="-228600" lvl="0" marL="457200" marR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565847"/>
            <a:ext cx="10515600" cy="1062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Click to edit master text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and Content">
  <p:cSld name="Title, Image,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8200" y="569494"/>
            <a:ext cx="10515600" cy="91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833175" y="1963738"/>
            <a:ext cx="6759223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432800" y="3725227"/>
            <a:ext cx="2919113" cy="183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sz="16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8432800" y="5692068"/>
            <a:ext cx="2919113" cy="5327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1" sz="20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document/d/11p6GHSLXKU7WtKH3MYqem9ddYCUASf99VvVzHWX0Wqg/ed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-covered mountain&#10;" id="72" name="Google Shape;72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anchorCtr="0" anchor="ctr" bIns="45700" lIns="86867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SOLID PROPULSION PROGRESS REPORT: WEEKS 1 &amp;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566924"/>
            <a:ext cx="1053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Design of Grains and Nozzle Parameters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256" y="1275224"/>
            <a:ext cx="5827721" cy="54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12234" l="0" r="0" t="0"/>
          <a:stretch/>
        </p:blipFill>
        <p:spPr>
          <a:xfrm rot="5400000">
            <a:off x="-129037" y="2239736"/>
            <a:ext cx="5319173" cy="35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566924"/>
            <a:ext cx="1053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Design of Grains and Nozzle Parameters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5224"/>
            <a:ext cx="3690958" cy="54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3175" y="528629"/>
            <a:ext cx="105405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</a:rPr>
              <a:t>Motor dimensions estimation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3176" y="1018950"/>
            <a:ext cx="105405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>
            <p:ph idx="2" type="pic"/>
          </p:nvPr>
        </p:nvSpPr>
        <p:spPr>
          <a:xfrm>
            <a:off x="-1" y="2066536"/>
            <a:ext cx="12189000" cy="4800600"/>
          </a:xfrm>
          <a:prstGeom prst="rect">
            <a:avLst/>
          </a:prstGeom>
        </p:spPr>
      </p:sp>
      <p:sp>
        <p:nvSpPr>
          <p:cNvPr id="153" name="Google Shape;153;p23"/>
          <p:cNvSpPr txBox="1"/>
          <p:nvPr>
            <p:ph idx="3" type="body"/>
          </p:nvPr>
        </p:nvSpPr>
        <p:spPr>
          <a:xfrm>
            <a:off x="0" y="2066537"/>
            <a:ext cx="6096000" cy="4800600"/>
          </a:xfrm>
          <a:prstGeom prst="rect">
            <a:avLst/>
          </a:prstGeom>
        </p:spPr>
        <p:txBody>
          <a:bodyPr anchorCtr="0" anchor="ctr" bIns="45700" lIns="1920225" spcFirstLastPara="1" rIns="91425" wrap="square" tIns="2743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125" y="1945900"/>
            <a:ext cx="79629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3175" y="528629"/>
            <a:ext cx="105405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Bulkhead and Nozzle drawing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33176" y="1018950"/>
            <a:ext cx="105405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>
            <p:ph idx="2" type="pic"/>
          </p:nvPr>
        </p:nvSpPr>
        <p:spPr>
          <a:xfrm>
            <a:off x="-1" y="2066536"/>
            <a:ext cx="12189000" cy="4800600"/>
          </a:xfrm>
          <a:prstGeom prst="rect">
            <a:avLst/>
          </a:prstGeom>
        </p:spPr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0" y="2066537"/>
            <a:ext cx="6096000" cy="4800600"/>
          </a:xfrm>
          <a:prstGeom prst="rect">
            <a:avLst/>
          </a:prstGeom>
        </p:spPr>
        <p:txBody>
          <a:bodyPr anchorCtr="0" anchor="ctr" bIns="45700" lIns="1920225" spcFirstLastPara="1" rIns="91425" wrap="square" tIns="2743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4300" y="2316268"/>
            <a:ext cx="6344600" cy="43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316275"/>
            <a:ext cx="6400252" cy="43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3175" y="528629"/>
            <a:ext cx="10540500" cy="4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Casing drawing</a:t>
            </a:r>
            <a:endParaRPr/>
          </a:p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-1" y="2066536"/>
            <a:ext cx="12189000" cy="4800600"/>
          </a:xfrm>
          <a:prstGeom prst="rect">
            <a:avLst/>
          </a:prstGeom>
        </p:spPr>
      </p:sp>
      <p:sp>
        <p:nvSpPr>
          <p:cNvPr id="173" name="Google Shape;173;p25"/>
          <p:cNvSpPr txBox="1"/>
          <p:nvPr>
            <p:ph idx="3" type="body"/>
          </p:nvPr>
        </p:nvSpPr>
        <p:spPr>
          <a:xfrm>
            <a:off x="0" y="2066537"/>
            <a:ext cx="6096000" cy="4800600"/>
          </a:xfrm>
          <a:prstGeom prst="rect">
            <a:avLst/>
          </a:prstGeom>
        </p:spPr>
        <p:txBody>
          <a:bodyPr anchorCtr="0" anchor="ctr" bIns="45700" lIns="1920225" spcFirstLastPara="1" rIns="91425" wrap="square" tIns="2743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613" y="1951825"/>
            <a:ext cx="9161774" cy="49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38199" y="566928"/>
            <a:ext cx="10537683" cy="873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Recommendations</a:t>
            </a:r>
            <a:r>
              <a:rPr lang="en-US" sz="3600">
                <a:solidFill>
                  <a:schemeClr val="dk1"/>
                </a:solidFill>
              </a:rPr>
              <a:t> on N3.5 and SA Cup Requirements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65425" y="1802775"/>
            <a:ext cx="53307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Recommendations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Measuring chamber pressure and temperature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Measuring casing temperature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Redesign of test stand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Long storage and drying of grains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234450" y="1440375"/>
            <a:ext cx="55560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SA Cup Requirements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ighlight>
                  <a:schemeClr val="accent5"/>
                </a:highlight>
                <a:hlinkClick r:id="rId3"/>
              </a:rPr>
              <a:t>SA Cup Requirements - Google Docs</a:t>
            </a:r>
            <a:endParaRPr b="1" sz="300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364675" y="3640250"/>
            <a:ext cx="53307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Challenges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Simulation softwares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Unergonomic seats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838199" y="566928"/>
            <a:ext cx="105378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Next Week’s Objectives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838200" y="1310850"/>
            <a:ext cx="53307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Nozzle simulation (Ansys) and characterization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Coming up with a components budget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Procurements of casing, nozzle and bulkhead materials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Test stand design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277850" y="1440225"/>
            <a:ext cx="55560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Research on grain storage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Design and 3D printing of Casting tools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highlight>
                <a:schemeClr val="accent5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475" y="72350"/>
            <a:ext cx="1029706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 sz="4200">
                <a:solidFill>
                  <a:schemeClr val="dk1"/>
                </a:solidFill>
              </a:rPr>
              <a:t>Week 1 Objectives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33176" y="1018949"/>
            <a:ext cx="10542706" cy="2678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accent5"/>
                </a:solidFill>
              </a:rPr>
              <a:t>Orientation</a:t>
            </a:r>
            <a:endParaRPr sz="3600">
              <a:solidFill>
                <a:schemeClr val="accent5"/>
              </a:solidFill>
            </a:endParaRPr>
          </a:p>
          <a:p>
            <a:pPr indent="-508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accent5"/>
                </a:solidFill>
              </a:rPr>
              <a:t>Go through the theory of solid motors</a:t>
            </a:r>
            <a:endParaRPr sz="3600">
              <a:solidFill>
                <a:schemeClr val="accent5"/>
              </a:solidFill>
            </a:endParaRPr>
          </a:p>
          <a:p>
            <a:pPr indent="-508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accent5"/>
                </a:solidFill>
              </a:rPr>
              <a:t>Help in N3.5 launch preparation</a:t>
            </a:r>
            <a:endParaRPr sz="3600">
              <a:solidFill>
                <a:schemeClr val="accent5"/>
              </a:solidFill>
            </a:endParaRPr>
          </a:p>
          <a:p>
            <a:pPr indent="-508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en-US" sz="3600">
                <a:solidFill>
                  <a:schemeClr val="accent5"/>
                </a:solidFill>
              </a:rPr>
              <a:t>Understand N3.5 propulsion system</a:t>
            </a:r>
            <a:endParaRPr sz="3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3175" y="528629"/>
            <a:ext cx="10542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Tasks completed in week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33176" y="1018949"/>
            <a:ext cx="1054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Attending orientation meetings</a:t>
            </a:r>
            <a:endParaRPr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Reading solid motor theory - Richard Nakka</a:t>
            </a:r>
            <a:endParaRPr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Helped N3.5 team prepare for launch</a:t>
            </a:r>
            <a:endParaRPr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Installation and training on necessary software - Solidworks, Open Motor, Ansys, etc</a:t>
            </a:r>
            <a:endParaRPr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</a:pPr>
            <a:r>
              <a:rPr lang="en-US">
                <a:solidFill>
                  <a:schemeClr val="accent5"/>
                </a:solidFill>
              </a:rPr>
              <a:t>Solid propulsion system characterization for N3.5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350" y="4002749"/>
            <a:ext cx="3807000" cy="28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950" y="3879274"/>
            <a:ext cx="3807000" cy="28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 sz="4200">
                <a:solidFill>
                  <a:schemeClr val="dk1"/>
                </a:solidFill>
              </a:rPr>
              <a:t>Week 2 Objectives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3175" y="1018950"/>
            <a:ext cx="105426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Benchmarking solid motor designs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Estimation of required impulse for target apogee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Casing Design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Design of grains and nozzle parameters using Open Motor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Ansys Simulation of flow through nozzle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Design of grain casting tools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Improvements and SA Cup Requirements</a:t>
            </a:r>
            <a:endParaRPr sz="3600">
              <a:solidFill>
                <a:schemeClr val="accent5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●"/>
            </a:pPr>
            <a:r>
              <a:rPr lang="en-US" sz="3600">
                <a:solidFill>
                  <a:schemeClr val="accent5"/>
                </a:solidFill>
              </a:rPr>
              <a:t>Design of Casting Tools</a:t>
            </a:r>
            <a:endParaRPr sz="36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3175" y="528629"/>
            <a:ext cx="10540405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Tasks Completed in week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3176" y="1018950"/>
            <a:ext cx="10540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Benchmarking of SRM designs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2" name="Google Shape;102;p1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" y="3144425"/>
            <a:ext cx="12188949" cy="3302675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3175" y="528629"/>
            <a:ext cx="10540405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Impulse estimation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3176" y="1018950"/>
            <a:ext cx="10540404" cy="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Utilization of work-energy equations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29957" t="0"/>
          <a:stretch/>
        </p:blipFill>
        <p:spPr>
          <a:xfrm>
            <a:off x="152400" y="1651250"/>
            <a:ext cx="6299075" cy="50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375" y="1651250"/>
            <a:ext cx="4717892" cy="50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199" y="566928"/>
            <a:ext cx="10537683" cy="862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Apogee Estimation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950"/>
            <a:ext cx="5590125" cy="50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465950" y="1643625"/>
            <a:ext cx="5208600" cy="4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</a:rPr>
              <a:t>Burn time (estimate) = 3.6 s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</a:rPr>
              <a:t>Avg thrust required = 2025 N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5"/>
                </a:solidFill>
              </a:rPr>
              <a:t>Impulse required = 7290 Ns</a:t>
            </a:r>
            <a:endParaRPr b="1" sz="2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566924"/>
            <a:ext cx="1053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Casing Design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49907" t="0"/>
          <a:stretch/>
        </p:blipFill>
        <p:spPr>
          <a:xfrm>
            <a:off x="152400" y="1275225"/>
            <a:ext cx="4866701" cy="4737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4" name="Google Shape;124;p19"/>
          <p:cNvSpPr txBox="1"/>
          <p:nvPr/>
        </p:nvSpPr>
        <p:spPr>
          <a:xfrm>
            <a:off x="591800" y="6128800"/>
            <a:ext cx="4427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Aluminum 6063 T6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29082" r="4639" t="0"/>
          <a:stretch/>
        </p:blipFill>
        <p:spPr>
          <a:xfrm rot="-5400000">
            <a:off x="6023513" y="1663011"/>
            <a:ext cx="5014651" cy="425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566924"/>
            <a:ext cx="1053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Design of Grains and Nozzle Parameters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36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125" y="1246274"/>
            <a:ext cx="10181955" cy="54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