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Good afternoon everyone, our project is the </a:t>
            </a:r>
            <a:r>
              <a:rPr b="1" lang="en"/>
              <a:t>Raspied project with supervisor Gary Stewart</a:t>
            </a:r>
            <a:r>
              <a:rPr lang="en"/>
              <a:t> which involves the </a:t>
            </a:r>
            <a:r>
              <a:rPr b="1" lang="en"/>
              <a:t>use of robots in university cs education</a:t>
            </a:r>
            <a:r>
              <a:rPr lang="en"/>
              <a:t>. </a:t>
            </a:r>
          </a:p>
          <a:p>
            <a:pPr indent="-228600" lvl="0" marL="457200" rtl="0">
              <a:spcBef>
                <a:spcPts val="0"/>
              </a:spcBef>
            </a:pPr>
            <a:r>
              <a:rPr lang="en"/>
              <a:t>The group members include myself, Josh di Bona, Jeremy Coupland, and Muhummad Patel</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Muhummad</a:t>
            </a:r>
          </a:p>
          <a:p>
            <a:pPr indent="-228600" lvl="0" marL="457200" rtl="0">
              <a:spcBef>
                <a:spcPts val="0"/>
              </a:spcBef>
              <a:buChar char="●"/>
            </a:pPr>
            <a:r>
              <a:rPr lang="en"/>
              <a:t>The software engineering component of the project is a supporting web app.</a:t>
            </a:r>
          </a:p>
          <a:p>
            <a:pPr indent="-228600" lvl="0" marL="457200" rtl="0">
              <a:spcBef>
                <a:spcPts val="0"/>
              </a:spcBef>
              <a:buChar char="●"/>
            </a:pPr>
            <a:r>
              <a:rPr lang="en"/>
              <a:t>The web app is required to:</a:t>
            </a:r>
          </a:p>
          <a:p>
            <a:pPr indent="-228600" lvl="1" marL="914400" rtl="0">
              <a:spcBef>
                <a:spcPts val="0"/>
              </a:spcBef>
              <a:buChar char="○"/>
            </a:pPr>
            <a:r>
              <a:rPr lang="en"/>
              <a:t>Let students write and upload code to the robot and run those programs</a:t>
            </a:r>
          </a:p>
          <a:p>
            <a:pPr indent="-228600" lvl="1" marL="914400" rtl="0">
              <a:spcBef>
                <a:spcPts val="0"/>
              </a:spcBef>
              <a:buChar char="○"/>
            </a:pPr>
            <a:r>
              <a:rPr lang="en"/>
              <a:t>Also … let students observe the robot via a live video stream -&gt; fast feedback loop</a:t>
            </a:r>
          </a:p>
          <a:p>
            <a:pPr indent="-228600" lvl="1" marL="914400" rtl="0">
              <a:spcBef>
                <a:spcPts val="0"/>
              </a:spcBef>
              <a:buChar char="○"/>
            </a:pPr>
            <a:r>
              <a:rPr lang="en"/>
              <a:t>Allow students to book time slots to use the robot (this is where we allow the sharing of one robot by many students)</a:t>
            </a:r>
          </a:p>
          <a:p>
            <a:pPr indent="-228600" lvl="0" marL="457200" rtl="0">
              <a:spcBef>
                <a:spcPts val="0"/>
              </a:spcBef>
              <a:buChar char="●"/>
            </a:pPr>
            <a:r>
              <a:rPr lang="en"/>
              <a:t>success of the web app will be evaluated based on the following:</a:t>
            </a:r>
          </a:p>
          <a:p>
            <a:pPr indent="-228600" lvl="1" marL="914400" rtl="0">
              <a:spcBef>
                <a:spcPts val="0"/>
              </a:spcBef>
              <a:buChar char="○"/>
            </a:pPr>
            <a:r>
              <a:rPr lang="en"/>
              <a:t>Does it meet the requirements/specifications?</a:t>
            </a:r>
          </a:p>
          <a:p>
            <a:pPr indent="-228600" lvl="1" marL="914400" rtl="0">
              <a:spcBef>
                <a:spcPts val="0"/>
              </a:spcBef>
              <a:buChar char="○"/>
            </a:pPr>
            <a:r>
              <a:rPr lang="en"/>
              <a:t>Whether it enhances or hinders the students’ experience using the robot</a:t>
            </a:r>
          </a:p>
          <a:p>
            <a:pPr indent="-228600" lvl="1" marL="914400" rtl="0">
              <a:spcBef>
                <a:spcPts val="0"/>
              </a:spcBef>
              <a:buChar char="○"/>
            </a:pPr>
            <a:r>
              <a:rPr lang="en"/>
              <a:t>We will measure this through feedback from user testing sessions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Muhummad</a:t>
            </a:r>
          </a:p>
          <a:p>
            <a:pPr indent="-228600" lvl="0" marL="457200" rtl="0">
              <a:spcBef>
                <a:spcPts val="0"/>
              </a:spcBef>
              <a:buChar char="●"/>
            </a:pPr>
            <a:r>
              <a:rPr lang="en"/>
              <a:t>Outcomes:</a:t>
            </a:r>
          </a:p>
          <a:p>
            <a:pPr indent="-228600" lvl="1" marL="914400" rtl="0">
              <a:spcBef>
                <a:spcPts val="0"/>
              </a:spcBef>
              <a:buChar char="○"/>
            </a:pPr>
            <a:r>
              <a:rPr lang="en"/>
              <a:t>At the end, will have a finished, well polished web app allowing remote access to single shrd rbt-&gt;</a:t>
            </a:r>
          </a:p>
          <a:p>
            <a:pPr indent="-228600" lvl="1" marL="914400" rtl="0">
              <a:spcBef>
                <a:spcPts val="0"/>
              </a:spcBef>
              <a:buChar char="○"/>
            </a:pPr>
            <a:r>
              <a:rPr lang="en"/>
              <a:t>Open source codebase -&gt; extensible and reusable</a:t>
            </a:r>
          </a:p>
          <a:p>
            <a:pPr indent="-228600" lvl="0" marL="457200" rtl="0">
              <a:spcBef>
                <a:spcPts val="0"/>
              </a:spcBef>
              <a:buChar char="●"/>
            </a:pPr>
            <a:r>
              <a:rPr lang="en"/>
              <a:t>Implementation:</a:t>
            </a:r>
          </a:p>
          <a:p>
            <a:pPr indent="-228600" lvl="1" marL="914400" rtl="0">
              <a:spcBef>
                <a:spcPts val="0"/>
              </a:spcBef>
              <a:buChar char="○"/>
            </a:pPr>
            <a:r>
              <a:rPr lang="en"/>
              <a:t>Will use a web framework to simplify the implementation -&gt; currently investigating -&gt; also scheduled investigation time</a:t>
            </a:r>
          </a:p>
          <a:p>
            <a:pPr indent="-228600" lvl="1" marL="914400" rtl="0">
              <a:spcBef>
                <a:spcPts val="0"/>
              </a:spcBef>
              <a:buChar char="○"/>
            </a:pPr>
            <a:r>
              <a:rPr lang="en"/>
              <a:t>Hosted within the cs department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Muhummad</a:t>
            </a:r>
          </a:p>
          <a:p>
            <a:pPr indent="-228600" lvl="0" marL="457200" rtl="0">
              <a:spcBef>
                <a:spcPts val="0"/>
              </a:spcBef>
              <a:buChar char="●"/>
            </a:pPr>
            <a:r>
              <a:rPr lang="en"/>
              <a:t>An iterative approach will be used in this project</a:t>
            </a:r>
          </a:p>
          <a:p>
            <a:pPr indent="-228600" lvl="0" marL="457200" rtl="0">
              <a:spcBef>
                <a:spcPts val="0"/>
              </a:spcBef>
              <a:buChar char="●"/>
            </a:pPr>
            <a:r>
              <a:rPr lang="en"/>
              <a:t>Weekly sprints and meetings -&gt; serve as sprint retrospective and planning</a:t>
            </a:r>
          </a:p>
          <a:p>
            <a:pPr indent="-228600" lvl="0" marL="457200" rtl="0">
              <a:spcBef>
                <a:spcPts val="0"/>
              </a:spcBef>
              <a:buChar char="●"/>
            </a:pPr>
            <a:r>
              <a:rPr lang="en"/>
              <a:t>|-&gt; also time to check compatibility and that we aren’t diverging </a:t>
            </a:r>
          </a:p>
          <a:p>
            <a:pPr indent="-228600" lvl="0" marL="457200" rtl="0">
              <a:spcBef>
                <a:spcPts val="0"/>
              </a:spcBef>
              <a:buChar char="●"/>
            </a:pPr>
            <a:r>
              <a:rPr lang="en"/>
              <a:t>We’ll also have weekly meetings with supervisor to monitor the project progress and touch base</a:t>
            </a:r>
          </a:p>
          <a:p>
            <a:pPr indent="-228600" lvl="0" marL="457200" rtl="0">
              <a:spcBef>
                <a:spcPts val="0"/>
              </a:spcBef>
              <a:buChar char="●"/>
            </a:pPr>
            <a:r>
              <a:rPr lang="en"/>
              <a:t>We will use agreed-upon interfaces for all interaction between the components. -&gt; allow us to develop our components independently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Muhummad</a:t>
            </a:r>
          </a:p>
          <a:p>
            <a:pPr indent="-228600" lvl="0" marL="457200" rtl="0">
              <a:spcBef>
                <a:spcPts val="0"/>
              </a:spcBef>
              <a:buChar char="●"/>
            </a:pPr>
            <a:r>
              <a:rPr lang="en"/>
              <a:t>Ethical clearance to perform user testing with students</a:t>
            </a:r>
          </a:p>
          <a:p>
            <a:pPr indent="-228600" lvl="0" marL="457200" rtl="0">
              <a:spcBef>
                <a:spcPts val="0"/>
              </a:spcBef>
              <a:buChar char="●"/>
            </a:pPr>
            <a:r>
              <a:rPr lang="en"/>
              <a:t>wrt , the software produced … it will be licensed as open source software where possible</a:t>
            </a:r>
          </a:p>
          <a:p>
            <a:pPr indent="-228600" lvl="0" marL="457200" rtl="0">
              <a:spcBef>
                <a:spcPts val="0"/>
              </a:spcBef>
              <a:buChar char="●"/>
            </a:pPr>
            <a:r>
              <a:rPr lang="en"/>
              <a:t>Interacting w students -&gt; Maintain professional demeanour when conducting user tests</a:t>
            </a:r>
            <a:br>
              <a:rPr lang="en"/>
            </a:b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Jeremy</a:t>
            </a:r>
          </a:p>
          <a:p>
            <a:pPr indent="-228600" lvl="0" marL="457200" rtl="0">
              <a:spcBef>
                <a:spcPts val="0"/>
              </a:spcBef>
              <a:buChar char="●"/>
            </a:pPr>
            <a:r>
              <a:rPr lang="en"/>
              <a:t>Here are the risks that we have identified. </a:t>
            </a:r>
          </a:p>
          <a:p>
            <a:pPr indent="-228600" lvl="0" marL="457200" rtl="0">
              <a:spcBef>
                <a:spcPts val="0"/>
              </a:spcBef>
              <a:buChar char="●"/>
            </a:pPr>
            <a:r>
              <a:rPr lang="en"/>
              <a:t>The first two deal with the physical components of the robot failing to arrive on schedule or getting broken or stolen. We will mitigate this by seeking local alternatives, or purchases spare parts.</a:t>
            </a:r>
          </a:p>
          <a:p>
            <a:pPr indent="-228600" lvl="0" marL="457200" rtl="0">
              <a:spcBef>
                <a:spcPts val="0"/>
              </a:spcBef>
              <a:buChar char="●"/>
            </a:pPr>
            <a:r>
              <a:rPr lang="en"/>
              <a:t>If we fail to meet any milestones or deadlines, we will adjust our work schedules to work weekends, to catch up</a:t>
            </a:r>
          </a:p>
          <a:p>
            <a:pPr indent="-228600" lvl="0" marL="457200" rtl="0">
              <a:spcBef>
                <a:spcPts val="0"/>
              </a:spcBef>
              <a:buChar char="●"/>
            </a:pPr>
            <a:r>
              <a:rPr lang="en"/>
              <a:t>If a team member drops out, we will  simply reduce the scope of our project</a:t>
            </a:r>
          </a:p>
          <a:p>
            <a:pPr indent="-228600" lvl="0" marL="457200" rtl="0">
              <a:spcBef>
                <a:spcPts val="0"/>
              </a:spcBef>
              <a:buChar char="●"/>
            </a:pPr>
            <a:r>
              <a:rPr lang="en"/>
              <a:t>If we fail to receive ethical clearance for testing, we will adjust the aims of our project</a:t>
            </a:r>
          </a:p>
          <a:p>
            <a:pPr indent="-228600" lvl="0" marL="457200" rtl="0">
              <a:spcBef>
                <a:spcPts val="0"/>
              </a:spcBef>
              <a:buChar char="●"/>
            </a:pPr>
            <a:r>
              <a:rPr lang="en"/>
              <a:t>If not enough users from the CS1010H course are available for testing, we will expand our test base to all first year CS students</a:t>
            </a:r>
          </a:p>
          <a:p>
            <a:pPr indent="-228600" lvl="0" marL="457200" rtl="0">
              <a:spcBef>
                <a:spcPts val="0"/>
              </a:spcBef>
              <a:buChar char="●"/>
            </a:pPr>
            <a:r>
              <a:rPr lang="en"/>
              <a:t>If the web framework lacks some of the features we need, we can either adjust the requirements of our web app, or find another web framework that works for us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Jeremy</a:t>
            </a:r>
          </a:p>
          <a:p>
            <a:pPr indent="-228600" lvl="0" marL="457200" rtl="0">
              <a:spcBef>
                <a:spcPts val="0"/>
              </a:spcBef>
              <a:buChar char="●"/>
            </a:pPr>
            <a:r>
              <a:rPr lang="en"/>
              <a:t>Here is our project timeline. We have two development phases</a:t>
            </a:r>
          </a:p>
          <a:p>
            <a:pPr indent="-228600" lvl="0" marL="457200" rtl="0">
              <a:spcBef>
                <a:spcPts val="0"/>
              </a:spcBef>
              <a:buChar char="●"/>
            </a:pPr>
            <a:r>
              <a:rPr lang="en"/>
              <a:t>The first phase includes:</a:t>
            </a:r>
          </a:p>
          <a:p>
            <a:pPr indent="-228600" lvl="1" marL="914400" rtl="0">
              <a:spcBef>
                <a:spcPts val="0"/>
              </a:spcBef>
              <a:buChar char="○"/>
            </a:pPr>
            <a:r>
              <a:rPr lang="en"/>
              <a:t>Agreeing on interfaces</a:t>
            </a:r>
          </a:p>
          <a:p>
            <a:pPr indent="-228600" lvl="1" marL="914400" rtl="0">
              <a:spcBef>
                <a:spcPts val="0"/>
              </a:spcBef>
              <a:buChar char="○"/>
            </a:pPr>
            <a:r>
              <a:rPr lang="en"/>
              <a:t>Building the robot, and programming movement functions</a:t>
            </a:r>
          </a:p>
          <a:p>
            <a:pPr indent="-228600" lvl="1" marL="914400" rtl="0">
              <a:spcBef>
                <a:spcPts val="0"/>
              </a:spcBef>
              <a:buChar char="○"/>
            </a:pPr>
            <a:r>
              <a:rPr lang="en"/>
              <a:t>Getting one additional feature functional</a:t>
            </a:r>
          </a:p>
          <a:p>
            <a:pPr indent="-228600" lvl="1" marL="914400" rtl="0">
              <a:spcBef>
                <a:spcPts val="0"/>
              </a:spcBef>
              <a:buChar char="○"/>
            </a:pPr>
            <a:r>
              <a:rPr lang="en"/>
              <a:t>Building the web app skeleton</a:t>
            </a:r>
          </a:p>
          <a:p>
            <a:pPr indent="-228600" lvl="0" marL="457200" rtl="0">
              <a:spcBef>
                <a:spcPts val="0"/>
              </a:spcBef>
              <a:buChar char="●"/>
            </a:pPr>
            <a:r>
              <a:rPr lang="en"/>
              <a:t>We plan to complete this phase by the end of the upcoming vac, so that we’re ready for the initial feasibility demo</a:t>
            </a:r>
          </a:p>
          <a:p>
            <a:pPr indent="-228600" lvl="0" marL="457200" rtl="0">
              <a:spcBef>
                <a:spcPts val="0"/>
              </a:spcBef>
              <a:buChar char="●"/>
            </a:pPr>
            <a:r>
              <a:rPr lang="en"/>
              <a:t>The second phase includes:</a:t>
            </a:r>
          </a:p>
          <a:p>
            <a:pPr indent="-228600" lvl="1" marL="914400" rtl="0">
              <a:spcBef>
                <a:spcPts val="0"/>
              </a:spcBef>
              <a:buChar char="○"/>
            </a:pPr>
            <a:r>
              <a:rPr lang="en"/>
              <a:t>Developing the remaining robot features</a:t>
            </a:r>
          </a:p>
          <a:p>
            <a:pPr indent="-228600" lvl="1" marL="914400" rtl="0">
              <a:spcBef>
                <a:spcPts val="0"/>
              </a:spcBef>
              <a:buChar char="○"/>
            </a:pPr>
            <a:r>
              <a:rPr lang="en"/>
              <a:t>Completing the web app</a:t>
            </a:r>
          </a:p>
          <a:p>
            <a:pPr indent="-228600" lvl="1" marL="914400" rtl="0">
              <a:spcBef>
                <a:spcPts val="0"/>
              </a:spcBef>
              <a:buChar char="○"/>
            </a:pPr>
            <a:r>
              <a:rPr lang="en"/>
              <a:t>Setting up an enclosure for user testing</a:t>
            </a:r>
          </a:p>
          <a:p>
            <a:pPr indent="-228600" lvl="0" marL="457200" rtl="0">
              <a:spcBef>
                <a:spcPts val="0"/>
              </a:spcBef>
              <a:buChar char="●"/>
            </a:pPr>
            <a:r>
              <a:rPr lang="en"/>
              <a:t>The remaining time will be spent on user testing, and writing our final reports</a:t>
            </a:r>
          </a:p>
          <a:p>
            <a:pPr indent="0" lvl="0" marL="0" rtl="0">
              <a:spcBef>
                <a:spcPts val="0"/>
              </a:spcBef>
              <a:buNone/>
            </a:pPr>
            <a:r>
              <a:rPr lang="e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Jeremy</a:t>
            </a:r>
          </a:p>
          <a:p>
            <a:pPr indent="-228600" lvl="0" marL="457200" rtl="0">
              <a:spcBef>
                <a:spcPts val="0"/>
              </a:spcBef>
              <a:buChar char="●"/>
            </a:pPr>
            <a:r>
              <a:rPr lang="en"/>
              <a:t>The following are our important milestones and deliverables</a:t>
            </a:r>
          </a:p>
          <a:p>
            <a:pPr indent="-228600" lvl="0" marL="457200" rtl="0">
              <a:spcBef>
                <a:spcPts val="0"/>
              </a:spcBef>
              <a:buChar char="●"/>
            </a:pPr>
            <a:r>
              <a:rPr lang="en"/>
              <a:t>We have planned our project to try and finish development early enough, so that we have enough time to perform user testing</a:t>
            </a:r>
          </a:p>
          <a:p>
            <a:pPr indent="-228600" lvl="0" marL="457200" rtl="0">
              <a:spcBef>
                <a:spcPts val="0"/>
              </a:spcBef>
              <a:buChar char="●"/>
            </a:pPr>
            <a:r>
              <a:rPr lang="en"/>
              <a:t>This will give us enough time to gather enough data, and analyse this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Jeremy</a:t>
            </a:r>
          </a:p>
          <a:p>
            <a:pPr indent="-228600" lvl="0" marL="457200">
              <a:spcBef>
                <a:spcPts val="0"/>
              </a:spcBef>
            </a:pPr>
            <a:r>
              <a:rPr lang="en"/>
              <a:t>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Robots have been </a:t>
            </a:r>
            <a:r>
              <a:rPr b="1" lang="en"/>
              <a:t>shown to be effective teaching tools especially within the context of CS</a:t>
            </a:r>
          </a:p>
          <a:p>
            <a:pPr indent="-228600" lvl="0" marL="457200" rtl="0">
              <a:spcBef>
                <a:spcPts val="0"/>
              </a:spcBef>
            </a:pPr>
            <a:r>
              <a:rPr lang="en"/>
              <a:t>There is an </a:t>
            </a:r>
            <a:r>
              <a:rPr b="1" lang="en"/>
              <a:t>opportunity to increase student motivation</a:t>
            </a:r>
            <a:r>
              <a:rPr lang="en"/>
              <a:t> using robots at UCT</a:t>
            </a:r>
          </a:p>
          <a:p>
            <a:pPr indent="-228600" lvl="0" marL="457200" rtl="0">
              <a:spcBef>
                <a:spcPts val="0"/>
              </a:spcBef>
            </a:pPr>
            <a:r>
              <a:rPr lang="en"/>
              <a:t>In particular, using robots </a:t>
            </a:r>
            <a:r>
              <a:rPr b="1" lang="en"/>
              <a:t>Teach CS concepts</a:t>
            </a:r>
          </a:p>
          <a:p>
            <a:pPr indent="-228600" lvl="0" marL="457200">
              <a:spcBef>
                <a:spcPts val="0"/>
              </a:spcBef>
            </a:pPr>
            <a:r>
              <a:rPr lang="en"/>
              <a:t>There is room to</a:t>
            </a:r>
            <a:r>
              <a:rPr b="1" lang="en"/>
              <a:t> investigate cost reduction</a:t>
            </a:r>
            <a:r>
              <a:rPr lang="en"/>
              <a:t> of the robotic platform through shared remote access to the robot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Previous studies have shown that the use of robots in teaching computer science generally has a </a:t>
            </a:r>
            <a:r>
              <a:rPr b="1" lang="en"/>
              <a:t>positive impact</a:t>
            </a:r>
            <a:r>
              <a:rPr lang="en"/>
              <a:t>, although there are </a:t>
            </a:r>
            <a:r>
              <a:rPr b="1" lang="en"/>
              <a:t>many issues</a:t>
            </a:r>
            <a:r>
              <a:rPr lang="en"/>
              <a:t> that have to be solved when using a robot in cs1. </a:t>
            </a:r>
          </a:p>
          <a:p>
            <a:pPr indent="-228600" lvl="0" marL="457200" rtl="0">
              <a:spcBef>
                <a:spcPts val="0"/>
              </a:spcBef>
              <a:buChar char="●"/>
            </a:pPr>
            <a:r>
              <a:rPr lang="en"/>
              <a:t>Issues such as the </a:t>
            </a:r>
            <a:r>
              <a:rPr b="1" lang="en"/>
              <a:t>cost of the robot</a:t>
            </a:r>
            <a:r>
              <a:rPr lang="en"/>
              <a:t>, and </a:t>
            </a:r>
            <a:r>
              <a:rPr b="1" lang="en"/>
              <a:t>access to the robot</a:t>
            </a:r>
            <a:r>
              <a:rPr lang="en"/>
              <a:t> (A study done with 800 students about robot removing the essential </a:t>
            </a:r>
            <a:r>
              <a:rPr b="1" lang="en"/>
              <a:t>write-run-debug cycle</a:t>
            </a:r>
            <a:r>
              <a:rPr lang="en"/>
              <a:t>) </a:t>
            </a:r>
          </a:p>
          <a:p>
            <a:pPr indent="-228600" lvl="0" marL="457200" rtl="0">
              <a:spcBef>
                <a:spcPts val="0"/>
              </a:spcBef>
              <a:buChar char="●"/>
            </a:pPr>
            <a:r>
              <a:rPr lang="en"/>
              <a:t>Almost all the past studies were very </a:t>
            </a:r>
            <a:r>
              <a:rPr b="1" lang="en"/>
              <a:t>application specific</a:t>
            </a:r>
            <a:r>
              <a:rPr lang="en"/>
              <a:t>, using either off the shelf robots with programming interfaces that only work with certain robots. We plan to </a:t>
            </a:r>
            <a:r>
              <a:rPr b="1" lang="en"/>
              <a:t>include all the features and functionality</a:t>
            </a:r>
            <a:r>
              <a:rPr lang="en"/>
              <a:t> found in some of the best studies into our robotic platform.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Muhummad</a:t>
            </a:r>
          </a:p>
          <a:p>
            <a:pPr indent="-228600" lvl="0" marL="457200" rtl="0">
              <a:spcBef>
                <a:spcPts val="0"/>
              </a:spcBef>
              <a:buChar char="●"/>
            </a:pPr>
            <a:r>
              <a:rPr lang="en"/>
              <a:t>For our proj … we will be designing and implementing an educational robot platform for the first year CS1010H class.</a:t>
            </a:r>
          </a:p>
          <a:p>
            <a:pPr indent="-228600" lvl="0" marL="457200" rtl="0">
              <a:spcBef>
                <a:spcPts val="0"/>
              </a:spcBef>
              <a:buChar char="●"/>
            </a:pPr>
            <a:r>
              <a:rPr lang="en"/>
              <a:t>Platform consists of:</a:t>
            </a:r>
          </a:p>
          <a:p>
            <a:pPr indent="-228600" lvl="1" marL="914400" rtl="0">
              <a:spcBef>
                <a:spcPts val="0"/>
              </a:spcBef>
              <a:buChar char="○"/>
            </a:pPr>
            <a:r>
              <a:rPr lang="en"/>
              <a:t>Single programmable rpi-based robot -&gt; Python programming</a:t>
            </a:r>
          </a:p>
          <a:p>
            <a:pPr indent="-228600" lvl="1" marL="914400" rtl="0">
              <a:spcBef>
                <a:spcPts val="0"/>
              </a:spcBef>
              <a:buChar char="○"/>
            </a:pPr>
            <a:r>
              <a:rPr lang="en"/>
              <a:t>Set of advanced features for the robot (camera, infrared, ultrasonic, LED matrix) with associated code</a:t>
            </a:r>
          </a:p>
          <a:p>
            <a:pPr indent="-228600" lvl="0" marL="457200" rtl="0">
              <a:spcBef>
                <a:spcPts val="0"/>
              </a:spcBef>
              <a:buChar char="●"/>
            </a:pPr>
            <a:r>
              <a:rPr lang="en"/>
              <a:t>Built using easily accessible software </a:t>
            </a:r>
          </a:p>
          <a:p>
            <a:pPr indent="-228600" lvl="0" marL="457200" rtl="0">
              <a:spcBef>
                <a:spcPts val="0"/>
              </a:spcBef>
              <a:buChar char="●"/>
            </a:pPr>
            <a:r>
              <a:rPr lang="en"/>
              <a:t>The project has 2 RQs and a software engineering component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Muhummad</a:t>
            </a:r>
          </a:p>
          <a:p>
            <a:pPr indent="-228600" lvl="0" marL="457200" rtl="0">
              <a:spcBef>
                <a:spcPts val="0"/>
              </a:spcBef>
              <a:buChar char="●"/>
            </a:pPr>
            <a:r>
              <a:rPr lang="en"/>
              <a:t>&lt;Add description of full platform here&gt;</a:t>
            </a:r>
          </a:p>
          <a:p>
            <a:pPr indent="-228600" lvl="0" marL="457200" rtl="0">
              <a:spcBef>
                <a:spcPts val="0"/>
              </a:spcBef>
              <a:buChar char="●"/>
            </a:pPr>
            <a:r>
              <a:rPr lang="en"/>
              <a:t>This … broad overview of the platform showing the  3 components and how they fit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lnSpc>
                <a:spcPct val="115000"/>
              </a:lnSpc>
              <a:spcBef>
                <a:spcPts val="0"/>
              </a:spcBef>
              <a:spcAft>
                <a:spcPts val="1600"/>
              </a:spcAft>
            </a:pPr>
            <a:r>
              <a:rPr b="1" i="1" lang="en" sz="1400">
                <a:solidFill>
                  <a:schemeClr val="dk1"/>
                </a:solidFill>
                <a:latin typeface="Roboto"/>
                <a:ea typeface="Roboto"/>
                <a:cs typeface="Roboto"/>
                <a:sym typeface="Roboto"/>
              </a:rPr>
              <a:t>Can an educational robot, along with a high-level programming interface, be used in the UCT CS1 extended degree program to increase the motivation of the students learning basic Computer Science concepts?</a:t>
            </a:r>
          </a:p>
          <a:p>
            <a:pPr indent="-228600" lvl="0" marL="457200" rtl="0">
              <a:spcBef>
                <a:spcPts val="0"/>
              </a:spcBef>
            </a:pPr>
            <a:r>
              <a:rPr b="1" lang="en"/>
              <a:t>Test for increase motivation</a:t>
            </a:r>
            <a:r>
              <a:rPr lang="en"/>
              <a:t>, need </a:t>
            </a:r>
            <a:r>
              <a:rPr b="1" lang="en"/>
              <a:t>control group &amp; experiment group</a:t>
            </a:r>
            <a:r>
              <a:rPr lang="en"/>
              <a:t>....</a:t>
            </a:r>
          </a:p>
          <a:p>
            <a:pPr indent="-228600" lvl="0" marL="457200" rtl="0">
              <a:spcBef>
                <a:spcPts val="0"/>
              </a:spcBef>
            </a:pPr>
            <a:r>
              <a:rPr lang="en"/>
              <a:t>Both sets come from </a:t>
            </a:r>
            <a:r>
              <a:rPr b="1" lang="en"/>
              <a:t>CSC1010H</a:t>
            </a:r>
            <a:r>
              <a:rPr lang="en"/>
              <a:t>…(There is </a:t>
            </a:r>
            <a:r>
              <a:rPr b="1" lang="en"/>
              <a:t>precedent</a:t>
            </a:r>
            <a:r>
              <a:rPr lang="en"/>
              <a:t> to be sure on this, otherwise we do have a </a:t>
            </a:r>
            <a:r>
              <a:rPr b="1" lang="en"/>
              <a:t>backup-plan</a:t>
            </a:r>
            <a:r>
              <a:rPr lang="en"/>
              <a:t> of extending to CS1 class) </a:t>
            </a:r>
          </a:p>
          <a:p>
            <a:pPr indent="-228600" lvl="0" marL="457200" rtl="0">
              <a:spcBef>
                <a:spcPts val="0"/>
              </a:spcBef>
            </a:pPr>
            <a:r>
              <a:rPr lang="en"/>
              <a:t>User’s given a</a:t>
            </a:r>
            <a:r>
              <a:rPr b="1" lang="en"/>
              <a:t> task to complete</a:t>
            </a:r>
            <a:r>
              <a:rPr lang="en"/>
              <a:t> using the </a:t>
            </a:r>
            <a:r>
              <a:rPr b="1" lang="en"/>
              <a:t>programming module (with its added features)</a:t>
            </a:r>
            <a:r>
              <a:rPr lang="en"/>
              <a:t>...</a:t>
            </a:r>
          </a:p>
          <a:p>
            <a:pPr indent="-228600" lvl="0" marL="457200" rtl="0">
              <a:spcBef>
                <a:spcPts val="0"/>
              </a:spcBef>
            </a:pPr>
            <a:r>
              <a:rPr lang="en"/>
              <a:t>After which given </a:t>
            </a:r>
            <a:r>
              <a:rPr b="1" lang="en"/>
              <a:t>questionnaire to test for motivation</a:t>
            </a:r>
            <a:r>
              <a:rPr lang="en"/>
              <a:t>...based on </a:t>
            </a:r>
            <a:r>
              <a:rPr b="1" lang="en"/>
              <a:t>IMMS model</a:t>
            </a:r>
            <a:r>
              <a:rPr lang="en"/>
              <a:t>, used extensively to evaluate relationship between motivation and specific instructional materials.</a:t>
            </a:r>
          </a:p>
          <a:p>
            <a:pPr indent="-228600" lvl="0" marL="457200" rtl="0">
              <a:spcBef>
                <a:spcPts val="0"/>
              </a:spcBef>
            </a:pPr>
            <a:r>
              <a:rPr lang="en"/>
              <a:t>Students who </a:t>
            </a:r>
            <a:r>
              <a:rPr b="1" lang="en"/>
              <a:t>don’t take part</a:t>
            </a:r>
            <a:r>
              <a:rPr lang="en"/>
              <a:t>, given a questionnaire to test current motivation, to be used as </a:t>
            </a:r>
            <a:r>
              <a:rPr b="1" lang="en"/>
              <a:t>control group (=No bias in answers)</a:t>
            </a:r>
            <a:r>
              <a:rPr lang="en"/>
              <a:t>  </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b="1" lang="en"/>
              <a:t>OUTCOMES: </a:t>
            </a:r>
          </a:p>
          <a:p>
            <a:pPr indent="-228600" lvl="0" marL="457200" rtl="0">
              <a:spcBef>
                <a:spcPts val="0"/>
              </a:spcBef>
            </a:pPr>
            <a:r>
              <a:rPr b="1" lang="en"/>
              <a:t>Fully functional built robot</a:t>
            </a:r>
            <a:r>
              <a:rPr lang="en"/>
              <a:t> with a </a:t>
            </a:r>
            <a:r>
              <a:rPr b="1" lang="en"/>
              <a:t>complete programming module</a:t>
            </a:r>
            <a:r>
              <a:rPr lang="en"/>
              <a:t> containing </a:t>
            </a:r>
            <a:r>
              <a:rPr b="1" lang="en"/>
              <a:t>robot movement, pen control and pathfinding methods</a:t>
            </a:r>
            <a:r>
              <a:rPr lang="en"/>
              <a:t>, an </a:t>
            </a:r>
            <a:r>
              <a:rPr b="1" lang="en"/>
              <a:t>analysis</a:t>
            </a:r>
            <a:r>
              <a:rPr lang="en"/>
              <a:t> of my results with </a:t>
            </a:r>
            <a:r>
              <a:rPr b="1" lang="en"/>
              <a:t>conclusions</a:t>
            </a:r>
            <a:r>
              <a:rPr lang="en"/>
              <a:t> as to whether robots should be used in future years</a:t>
            </a:r>
          </a:p>
          <a:p>
            <a:pPr indent="-228600" lvl="0" marL="457200" rtl="0">
              <a:spcBef>
                <a:spcPts val="0"/>
              </a:spcBef>
            </a:pPr>
            <a:r>
              <a:rPr b="1" lang="en"/>
              <a:t>IMPLEMENTATION:</a:t>
            </a:r>
            <a:r>
              <a:rPr lang="en"/>
              <a:t> </a:t>
            </a:r>
          </a:p>
          <a:p>
            <a:pPr indent="-228600" lvl="0" marL="457200" rtl="0">
              <a:spcBef>
                <a:spcPts val="0"/>
              </a:spcBef>
            </a:pPr>
            <a:r>
              <a:rPr b="1" lang="en"/>
              <a:t>GPIO Python Module</a:t>
            </a:r>
            <a:r>
              <a:rPr lang="en"/>
              <a:t> to interact with the pins on the raspberry pi and in turn the motors. </a:t>
            </a:r>
          </a:p>
          <a:p>
            <a:pPr indent="-228600" lvl="0" marL="457200" rtl="0">
              <a:spcBef>
                <a:spcPts val="0"/>
              </a:spcBef>
            </a:pPr>
            <a:r>
              <a:rPr lang="en"/>
              <a:t>The </a:t>
            </a:r>
            <a:r>
              <a:rPr b="1" lang="en"/>
              <a:t>movement module</a:t>
            </a:r>
            <a:r>
              <a:rPr lang="en"/>
              <a:t> will include high-level methods to control the robot, methods such as forward() and turn() </a:t>
            </a:r>
          </a:p>
          <a:p>
            <a:pPr indent="-228600" lvl="0" marL="457200" rtl="0">
              <a:spcBef>
                <a:spcPts val="0"/>
              </a:spcBef>
            </a:pPr>
            <a:r>
              <a:rPr lang="en"/>
              <a:t>Along with movement and pathfinding, i will implement a </a:t>
            </a:r>
            <a:r>
              <a:rPr b="1" lang="en"/>
              <a:t>motor holding a pen</a:t>
            </a:r>
            <a:r>
              <a:rPr lang="en"/>
              <a:t> for the students to draw with the robot</a:t>
            </a:r>
          </a:p>
          <a:p>
            <a:pPr indent="-228600" lvl="0" marL="457200" rtl="0">
              <a:spcBef>
                <a:spcPts val="0"/>
              </a:spcBef>
            </a:pPr>
            <a:r>
              <a:rPr lang="en"/>
              <a:t>Build using a </a:t>
            </a:r>
            <a:r>
              <a:rPr b="1" lang="en"/>
              <a:t>grid system</a:t>
            </a:r>
            <a:r>
              <a:rPr lang="en"/>
              <a:t>, the robot will </a:t>
            </a:r>
            <a:r>
              <a:rPr b="1" lang="en"/>
              <a:t>store a version of the grid</a:t>
            </a:r>
            <a:r>
              <a:rPr lang="en"/>
              <a:t>, and its position and orientation in the world. </a:t>
            </a:r>
          </a:p>
          <a:p>
            <a:pPr indent="-228600" lvl="0" marL="457200" rtl="0">
              <a:spcBef>
                <a:spcPts val="0"/>
              </a:spcBef>
              <a:buChar char="●"/>
            </a:pPr>
            <a:r>
              <a:rPr lang="en"/>
              <a:t>Grid =  turn 90 degrees and helps to return the robot back to the start (as well as pathfinding)</a:t>
            </a:r>
          </a:p>
          <a:p>
            <a:pPr indent="-228600" lvl="0" marL="457200" rtl="0">
              <a:spcBef>
                <a:spcPts val="0"/>
              </a:spcBef>
              <a:buChar char="●"/>
            </a:pPr>
            <a:r>
              <a:rPr lang="en"/>
              <a:t>The grid will be </a:t>
            </a:r>
            <a:r>
              <a:rPr b="1" lang="en"/>
              <a:t>sized to still allow complex movement with the robot. </a:t>
            </a:r>
          </a:p>
          <a:p>
            <a:pPr indent="-228600" lvl="0" marL="457200" rtl="0">
              <a:spcBef>
                <a:spcPts val="0"/>
              </a:spcBef>
              <a:buChar char="●"/>
            </a:pPr>
            <a:r>
              <a:rPr b="1" lang="en"/>
              <a:t>Integration with features module:</a:t>
            </a:r>
            <a:r>
              <a:rPr lang="en"/>
              <a:t> Dummy methods will be included while the features module is in development so that development can run independently of 1 another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Jeremy</a:t>
            </a:r>
          </a:p>
          <a:p>
            <a:pPr indent="-228600" lvl="0" marL="457200" rtl="0">
              <a:spcBef>
                <a:spcPts val="0"/>
              </a:spcBef>
              <a:buChar char="●"/>
            </a:pPr>
            <a:r>
              <a:rPr lang="en"/>
              <a:t>Given a selection of cheaply available features (camera, infrared sensors, ultrasonic sensors, 16x16 LED matrix) to be used on an CS educational robot, which ones would students be most motivated to use, and which ones do students think would best help them understand the topic? Would these features be the same?</a:t>
            </a:r>
          </a:p>
          <a:p>
            <a:pPr indent="-228600" lvl="0" marL="457200" rtl="0">
              <a:spcBef>
                <a:spcPts val="0"/>
              </a:spcBef>
              <a:buChar char="●"/>
            </a:pPr>
            <a:r>
              <a:rPr lang="en"/>
              <a:t>To test and evaluate this, user testing will be performed with students from the CSC1010H course. They will be asked to perform some simple tasks, each one using a specific feature, which tests their knowledge of a particular CS concept. For example, using the 16x16 LED matrix, or a camera image to teach 2D arrays. The students will then be asked which feature they most enjoyed using, and which they thought best illustrated the concept.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Jeremy</a:t>
            </a:r>
          </a:p>
          <a:p>
            <a:pPr indent="-228600" lvl="0" marL="457200" rtl="0">
              <a:spcBef>
                <a:spcPts val="0"/>
              </a:spcBef>
              <a:buChar char="●"/>
            </a:pPr>
            <a:r>
              <a:rPr lang="en"/>
              <a:t>Outcomes/impact</a:t>
            </a:r>
          </a:p>
          <a:p>
            <a:pPr indent="-228600" lvl="1" marL="914400" rtl="0">
              <a:spcBef>
                <a:spcPts val="0"/>
              </a:spcBef>
              <a:buChar char="○"/>
            </a:pPr>
            <a:r>
              <a:rPr lang="en"/>
              <a:t>I will produce a features module that integrates fully with the robot</a:t>
            </a:r>
          </a:p>
          <a:p>
            <a:pPr indent="-228600" lvl="1" marL="914400" rtl="0">
              <a:spcBef>
                <a:spcPts val="0"/>
              </a:spcBef>
              <a:buChar char="○"/>
            </a:pPr>
            <a:r>
              <a:rPr lang="en"/>
              <a:t>As well as a list of features and which CS concept they best map to, which could provide insight into the future design of educational robots in CS</a:t>
            </a:r>
          </a:p>
          <a:p>
            <a:pPr indent="-228600" lvl="0" marL="457200" rtl="0">
              <a:spcBef>
                <a:spcPts val="0"/>
              </a:spcBef>
              <a:buChar char="●"/>
            </a:pPr>
            <a:r>
              <a:rPr lang="en"/>
              <a:t>Implementation</a:t>
            </a:r>
          </a:p>
          <a:p>
            <a:pPr indent="-228600" lvl="1" marL="914400" rtl="0">
              <a:spcBef>
                <a:spcPts val="0"/>
              </a:spcBef>
              <a:buChar char="○"/>
            </a:pPr>
            <a:r>
              <a:rPr lang="en"/>
              <a:t>Implement features using GPIO module which can interact with the features connected to the raspberry pi</a:t>
            </a:r>
          </a:p>
          <a:p>
            <a:pPr indent="-228600" lvl="1" marL="914400" rtl="0">
              <a:spcBef>
                <a:spcPts val="0"/>
              </a:spcBef>
              <a:buChar char="○"/>
            </a:pPr>
            <a:r>
              <a:rPr lang="en"/>
              <a:t>These will be programmed using an agreed upon interface, such that these components of the project can be developed in parallel</a:t>
            </a:r>
          </a:p>
          <a:p>
            <a:pPr indent="-228600" lvl="1" marL="914400" rtl="0">
              <a:spcBef>
                <a:spcPts val="0"/>
              </a:spcBef>
              <a:buChar char="○"/>
            </a:pPr>
            <a:r>
              <a:rPr lang="en"/>
              <a:t>The features will be made available to the main robot via this features module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671257" y="520275"/>
            <a:ext cx="7801500" cy="1730100"/>
          </a:xfrm>
          <a:prstGeom prst="rect">
            <a:avLst/>
          </a:prstGeom>
        </p:spPr>
        <p:txBody>
          <a:bodyPr anchorCtr="0" anchor="b" bIns="91425" lIns="91425" rIns="91425" tIns="91425">
            <a:noAutofit/>
          </a:bodyPr>
          <a:lstStyle/>
          <a:p>
            <a:pPr lvl="0">
              <a:spcBef>
                <a:spcPts val="0"/>
              </a:spcBef>
              <a:buNone/>
            </a:pPr>
            <a:r>
              <a:rPr lang="en"/>
              <a:t>RASPIED Project</a:t>
            </a:r>
          </a:p>
          <a:p>
            <a:pPr lvl="0">
              <a:spcBef>
                <a:spcPts val="0"/>
              </a:spcBef>
              <a:buNone/>
            </a:pPr>
            <a:r>
              <a:rPr lang="en"/>
              <a:t> Proposal</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An Educational Robot Platform for the UCT CS1 Extended Degree Program</a:t>
            </a:r>
          </a:p>
          <a:p>
            <a:pPr lvl="0">
              <a:spcBef>
                <a:spcPts val="0"/>
              </a:spcBef>
              <a:buNone/>
            </a:pPr>
            <a:r>
              <a:t/>
            </a:r>
            <a:endParaRPr/>
          </a:p>
          <a:p>
            <a:pPr lvl="0">
              <a:spcBef>
                <a:spcPts val="0"/>
              </a:spcBef>
              <a:buNone/>
            </a:pPr>
            <a:r>
              <a:rPr lang="en"/>
              <a:t>Supervisor - G. Stewart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Software Engineering Component - Muhummad</a:t>
            </a:r>
          </a:p>
        </p:txBody>
      </p:sp>
      <p:sp>
        <p:nvSpPr>
          <p:cNvPr id="119" name="Shape 119"/>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b="1" i="1" lang="en"/>
              <a:t>Supporting web app with the following basic functionality:</a:t>
            </a:r>
          </a:p>
          <a:p>
            <a:pPr indent="-228600" lvl="1" marL="914400" rtl="0">
              <a:spcBef>
                <a:spcPts val="0"/>
              </a:spcBef>
              <a:buChar char="○"/>
            </a:pPr>
            <a:r>
              <a:rPr b="1" i="1" lang="en"/>
              <a:t>Write and upload programs to the robot and run them</a:t>
            </a:r>
          </a:p>
          <a:p>
            <a:pPr indent="-228600" lvl="1" marL="914400" rtl="0">
              <a:spcBef>
                <a:spcPts val="0"/>
              </a:spcBef>
              <a:buChar char="○"/>
            </a:pPr>
            <a:r>
              <a:rPr b="1" i="1" lang="en"/>
              <a:t>Observe the robot via a live video stream</a:t>
            </a:r>
          </a:p>
          <a:p>
            <a:pPr indent="-228600" lvl="1" marL="914400" rtl="0">
              <a:spcBef>
                <a:spcPts val="0"/>
              </a:spcBef>
              <a:buChar char="○"/>
            </a:pPr>
            <a:r>
              <a:rPr b="1" i="1" lang="en"/>
              <a:t>Book time slots for exclusive use of the robot</a:t>
            </a:r>
          </a:p>
          <a:p>
            <a:pPr indent="-228600" lvl="0" marL="457200" rtl="0">
              <a:spcBef>
                <a:spcPts val="0"/>
              </a:spcBef>
              <a:buChar char="●"/>
            </a:pPr>
            <a:r>
              <a:rPr lang="en"/>
              <a:t>Success metrics:</a:t>
            </a:r>
          </a:p>
          <a:p>
            <a:pPr indent="-228600" lvl="1" marL="914400" rtl="0">
              <a:spcBef>
                <a:spcPts val="0"/>
              </a:spcBef>
              <a:buChar char="○"/>
            </a:pPr>
            <a:r>
              <a:rPr lang="en"/>
              <a:t>Does the final web app implement the required functionality?</a:t>
            </a:r>
          </a:p>
          <a:p>
            <a:pPr indent="-228600" lvl="1" marL="914400" rtl="0">
              <a:spcBef>
                <a:spcPts val="0"/>
              </a:spcBef>
              <a:buChar char="○"/>
            </a:pPr>
            <a:r>
              <a:rPr lang="en"/>
              <a:t>Does the web app enhance, or hinder students’ experience using the robot platform?</a:t>
            </a:r>
          </a:p>
          <a:p>
            <a:pPr indent="-228600" lvl="1" marL="914400" rtl="0">
              <a:spcBef>
                <a:spcPts val="0"/>
              </a:spcBef>
              <a:buChar char="○"/>
            </a:pPr>
            <a:r>
              <a:rPr lang="en"/>
              <a:t>Gather user feedback via testing sessions and surveys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Software Engineering Component - Muhummad</a:t>
            </a:r>
          </a:p>
        </p:txBody>
      </p:sp>
      <p:sp>
        <p:nvSpPr>
          <p:cNvPr id="125" name="Shape 12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t>Outcomes:</a:t>
            </a:r>
          </a:p>
          <a:p>
            <a:pPr indent="-228600" lvl="1" marL="914400" rtl="0">
              <a:spcBef>
                <a:spcPts val="0"/>
              </a:spcBef>
              <a:buChar char="○"/>
            </a:pPr>
            <a:r>
              <a:rPr lang="en"/>
              <a:t>A finished web app allowing remote access to a single shared robot</a:t>
            </a:r>
          </a:p>
          <a:p>
            <a:pPr indent="-228600" lvl="1" marL="914400" rtl="0">
              <a:spcBef>
                <a:spcPts val="0"/>
              </a:spcBef>
              <a:buChar char="○"/>
            </a:pPr>
            <a:r>
              <a:rPr lang="en"/>
              <a:t>Open source code base allowing for easy extensibility and reuse</a:t>
            </a:r>
          </a:p>
          <a:p>
            <a:pPr indent="-342900" lvl="0" marL="457200" marR="0" rtl="0" algn="l">
              <a:lnSpc>
                <a:spcPct val="115000"/>
              </a:lnSpc>
              <a:spcBef>
                <a:spcPts val="0"/>
              </a:spcBef>
              <a:spcAft>
                <a:spcPts val="1600"/>
              </a:spcAft>
              <a:buClr>
                <a:srgbClr val="FFFFFF"/>
              </a:buClr>
              <a:buSzPct val="100000"/>
              <a:buFont typeface="Average"/>
              <a:buChar char="●"/>
            </a:pPr>
            <a:r>
              <a:rPr lang="en"/>
              <a:t>Implementation:</a:t>
            </a:r>
          </a:p>
          <a:p>
            <a:pPr indent="-228600" lvl="1" marL="914400" marR="0" rtl="0" algn="l">
              <a:lnSpc>
                <a:spcPct val="115000"/>
              </a:lnSpc>
              <a:spcBef>
                <a:spcPts val="0"/>
              </a:spcBef>
              <a:spcAft>
                <a:spcPts val="1600"/>
              </a:spcAft>
              <a:buChar char="○"/>
            </a:pPr>
            <a:r>
              <a:rPr lang="en"/>
              <a:t>Currently investigating frameworks (Rails, Django, Tornado, etc.) for the basic web app functionality</a:t>
            </a:r>
          </a:p>
          <a:p>
            <a:pPr indent="-228600" lvl="1" marL="914400" marR="0" rtl="0" algn="l">
              <a:lnSpc>
                <a:spcPct val="115000"/>
              </a:lnSpc>
              <a:spcBef>
                <a:spcPts val="0"/>
              </a:spcBef>
              <a:spcAft>
                <a:spcPts val="1600"/>
              </a:spcAft>
              <a:buChar char="○"/>
            </a:pPr>
            <a:r>
              <a:rPr lang="en"/>
              <a:t>Hosted within the CS department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Team Implementation Approach</a:t>
            </a:r>
          </a:p>
        </p:txBody>
      </p:sp>
      <p:sp>
        <p:nvSpPr>
          <p:cNvPr id="131" name="Shape 13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en"/>
              <a:t>Iterative development method</a:t>
            </a:r>
          </a:p>
          <a:p>
            <a:pPr indent="-228600" lvl="0" marL="457200" marR="0" rtl="0" algn="l">
              <a:lnSpc>
                <a:spcPct val="115000"/>
              </a:lnSpc>
              <a:spcBef>
                <a:spcPts val="0"/>
              </a:spcBef>
              <a:spcAft>
                <a:spcPts val="1600"/>
              </a:spcAft>
              <a:buChar char="●"/>
            </a:pPr>
            <a:r>
              <a:rPr lang="en"/>
              <a:t>Weekly sprints</a:t>
            </a:r>
          </a:p>
          <a:p>
            <a:pPr indent="-228600" lvl="0" marL="457200" marR="0" rtl="0" algn="l">
              <a:lnSpc>
                <a:spcPct val="115000"/>
              </a:lnSpc>
              <a:spcBef>
                <a:spcPts val="0"/>
              </a:spcBef>
              <a:spcAft>
                <a:spcPts val="1600"/>
              </a:spcAft>
              <a:buChar char="●"/>
            </a:pPr>
            <a:r>
              <a:rPr lang="en"/>
              <a:t>Minimum of one meeting per week (sprint planning and retrospective)</a:t>
            </a:r>
          </a:p>
          <a:p>
            <a:pPr indent="-228600" lvl="0" marL="457200" marR="0" rtl="0" algn="l">
              <a:lnSpc>
                <a:spcPct val="115000"/>
              </a:lnSpc>
              <a:spcBef>
                <a:spcPts val="0"/>
              </a:spcBef>
              <a:spcAft>
                <a:spcPts val="1600"/>
              </a:spcAft>
              <a:buChar char="●"/>
            </a:pPr>
            <a:r>
              <a:rPr lang="en"/>
              <a:t>Weekly meetings with supervisor</a:t>
            </a:r>
          </a:p>
          <a:p>
            <a:pPr indent="-228600" lvl="0" marL="457200" marR="0" rtl="0" algn="l">
              <a:lnSpc>
                <a:spcPct val="115000"/>
              </a:lnSpc>
              <a:spcBef>
                <a:spcPts val="0"/>
              </a:spcBef>
              <a:spcAft>
                <a:spcPts val="1600"/>
              </a:spcAft>
              <a:buChar char="●"/>
            </a:pPr>
            <a:r>
              <a:rPr lang="en"/>
              <a:t>Interfaces for inter-component interaction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Ethical, Professional, and Legal Issues </a:t>
            </a:r>
          </a:p>
        </p:txBody>
      </p:sp>
      <p:sp>
        <p:nvSpPr>
          <p:cNvPr id="137" name="Shape 13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rgbClr val="FFFFFF"/>
              </a:buClr>
              <a:buSzPct val="100000"/>
              <a:buFont typeface="Average"/>
              <a:buChar char="●"/>
            </a:pPr>
            <a:r>
              <a:rPr lang="en"/>
              <a:t>Ethical clearance needed for user testing</a:t>
            </a:r>
          </a:p>
          <a:p>
            <a:pPr indent="-228600" lvl="0" marL="457200" marR="0" rtl="0" algn="l">
              <a:lnSpc>
                <a:spcPct val="115000"/>
              </a:lnSpc>
              <a:spcBef>
                <a:spcPts val="0"/>
              </a:spcBef>
              <a:spcAft>
                <a:spcPts val="1600"/>
              </a:spcAft>
              <a:buClr>
                <a:srgbClr val="FFFFFF"/>
              </a:buClr>
              <a:buChar char="●"/>
            </a:pPr>
            <a:r>
              <a:rPr lang="en"/>
              <a:t>Software produced will be licensed as open source software where possible</a:t>
            </a:r>
          </a:p>
          <a:p>
            <a:pPr indent="-228600" lvl="0" marL="457200" marR="0" rtl="0" algn="l">
              <a:lnSpc>
                <a:spcPct val="115000"/>
              </a:lnSpc>
              <a:spcBef>
                <a:spcPts val="0"/>
              </a:spcBef>
              <a:spcAft>
                <a:spcPts val="1600"/>
              </a:spcAft>
              <a:buClr>
                <a:srgbClr val="FFFFFF"/>
              </a:buClr>
              <a:buChar char="●"/>
            </a:pPr>
            <a:r>
              <a:rPr lang="en"/>
              <a:t>Maintain professional demeanour when conducting user tests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143" name="Shape 143"/>
          <p:cNvSpPr txBox="1"/>
          <p:nvPr>
            <p:ph idx="1" type="body"/>
          </p:nvPr>
        </p:nvSpPr>
        <p:spPr>
          <a:xfrm>
            <a:off x="387900" y="1489824"/>
            <a:ext cx="8368200" cy="30789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t/>
            </a:r>
            <a:endParaRPr/>
          </a:p>
        </p:txBody>
      </p:sp>
      <p:pic>
        <p:nvPicPr>
          <p:cNvPr descr="riskMatrix.png" id="144" name="Shape 144"/>
          <p:cNvPicPr preferRelativeResize="0"/>
          <p:nvPr/>
        </p:nvPicPr>
        <p:blipFill>
          <a:blip r:embed="rId3">
            <a:alphaModFix/>
          </a:blip>
          <a:stretch>
            <a:fillRect/>
          </a:stretch>
        </p:blipFill>
        <p:spPr>
          <a:xfrm>
            <a:off x="352525" y="1805363"/>
            <a:ext cx="8438951" cy="2447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Project Schedule: Gantt Chart</a:t>
            </a:r>
          </a:p>
        </p:txBody>
      </p:sp>
      <p:sp>
        <p:nvSpPr>
          <p:cNvPr id="150" name="Shape 15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t/>
            </a:r>
            <a:endParaRPr/>
          </a:p>
        </p:txBody>
      </p:sp>
      <p:pic>
        <p:nvPicPr>
          <p:cNvPr descr="ganttChart_finalfinal.png" id="151" name="Shape 151"/>
          <p:cNvPicPr preferRelativeResize="0"/>
          <p:nvPr/>
        </p:nvPicPr>
        <p:blipFill>
          <a:blip r:embed="rId3">
            <a:alphaModFix/>
          </a:blip>
          <a:stretch>
            <a:fillRect/>
          </a:stretch>
        </p:blipFill>
        <p:spPr>
          <a:xfrm>
            <a:off x="155850" y="1152487"/>
            <a:ext cx="8832298" cy="38568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Milestones &amp; Deliverables</a:t>
            </a:r>
          </a:p>
        </p:txBody>
      </p:sp>
      <p:sp>
        <p:nvSpPr>
          <p:cNvPr id="157" name="Shape 157"/>
          <p:cNvSpPr txBox="1"/>
          <p:nvPr>
            <p:ph idx="1" type="body"/>
          </p:nvPr>
        </p:nvSpPr>
        <p:spPr>
          <a:xfrm>
            <a:off x="387900" y="1382224"/>
            <a:ext cx="8368200" cy="30789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1600"/>
              </a:spcAft>
              <a:buChar char="●"/>
            </a:pPr>
            <a:r>
              <a:rPr lang="en"/>
              <a:t>10 Jun	- Initial project website</a:t>
            </a:r>
          </a:p>
          <a:p>
            <a:pPr indent="-228600" lvl="0" marL="457200" marR="0" rtl="0" algn="l">
              <a:lnSpc>
                <a:spcPct val="115000"/>
              </a:lnSpc>
              <a:spcBef>
                <a:spcPts val="0"/>
              </a:spcBef>
              <a:spcAft>
                <a:spcPts val="1600"/>
              </a:spcAft>
              <a:buChar char="●"/>
            </a:pPr>
            <a:r>
              <a:rPr lang="en"/>
              <a:t>16 Jun	- Final interfaces agreed-upon</a:t>
            </a:r>
          </a:p>
          <a:p>
            <a:pPr indent="-228600" lvl="0" marL="457200" marR="0" rtl="0" algn="l">
              <a:lnSpc>
                <a:spcPct val="115000"/>
              </a:lnSpc>
              <a:spcBef>
                <a:spcPts val="0"/>
              </a:spcBef>
              <a:spcAft>
                <a:spcPts val="1600"/>
              </a:spcAft>
              <a:buChar char="●"/>
            </a:pPr>
            <a:r>
              <a:rPr lang="en"/>
              <a:t>18 Jul 	- Initial feasibility demo</a:t>
            </a:r>
          </a:p>
          <a:p>
            <a:pPr indent="-228600" lvl="0" marL="457200" marR="0" rtl="0" algn="l">
              <a:lnSpc>
                <a:spcPct val="115000"/>
              </a:lnSpc>
              <a:spcBef>
                <a:spcPts val="0"/>
              </a:spcBef>
              <a:spcAft>
                <a:spcPts val="1600"/>
              </a:spcAft>
              <a:buChar char="●"/>
            </a:pPr>
            <a:r>
              <a:rPr lang="en"/>
              <a:t>1 Sept 	- Final platform completed</a:t>
            </a:r>
          </a:p>
          <a:p>
            <a:pPr indent="-228600" lvl="0" marL="457200" marR="0" rtl="0" algn="l">
              <a:lnSpc>
                <a:spcPct val="115000"/>
              </a:lnSpc>
              <a:spcBef>
                <a:spcPts val="0"/>
              </a:spcBef>
              <a:spcAft>
                <a:spcPts val="1600"/>
              </a:spcAft>
              <a:buChar char="●"/>
            </a:pPr>
            <a:r>
              <a:rPr lang="en"/>
              <a:t>30 Sept 	- User testing completed</a:t>
            </a:r>
          </a:p>
          <a:p>
            <a:pPr indent="-228600" lvl="0" marL="457200" marR="0" rtl="0" algn="l">
              <a:lnSpc>
                <a:spcPct val="115000"/>
              </a:lnSpc>
              <a:spcBef>
                <a:spcPts val="0"/>
              </a:spcBef>
              <a:spcAft>
                <a:spcPts val="1600"/>
              </a:spcAft>
              <a:buChar char="●"/>
            </a:pPr>
            <a:r>
              <a:rPr lang="en"/>
              <a:t>18 Oct	- Draft of final paper</a:t>
            </a:r>
          </a:p>
          <a:p>
            <a:pPr indent="-228600" lvl="0" marL="457200" marR="0" rtl="0" algn="l">
              <a:lnSpc>
                <a:spcPct val="115000"/>
              </a:lnSpc>
              <a:spcBef>
                <a:spcPts val="0"/>
              </a:spcBef>
              <a:spcAft>
                <a:spcPts val="1600"/>
              </a:spcAft>
              <a:buChar char="●"/>
            </a:pPr>
            <a:r>
              <a:rPr lang="en"/>
              <a:t>28 Oct 	- Final paper completed</a:t>
            </a:r>
          </a:p>
          <a:p>
            <a:pPr indent="-228600" lvl="0" marL="457200" marR="0" rtl="0" algn="l">
              <a:lnSpc>
                <a:spcPct val="115000"/>
              </a:lnSpc>
              <a:spcBef>
                <a:spcPts val="0"/>
              </a:spcBef>
              <a:spcAft>
                <a:spcPts val="1600"/>
              </a:spcAft>
              <a:buChar char="●"/>
            </a:pPr>
            <a:r>
              <a:rPr lang="en"/>
              <a:t>31 Oct 	- Project code submitted</a:t>
            </a:r>
          </a:p>
          <a:p>
            <a:pPr indent="-228600" lvl="0" marL="457200" marR="0" rtl="0" algn="l">
              <a:lnSpc>
                <a:spcPct val="115000"/>
              </a:lnSpc>
              <a:spcBef>
                <a:spcPts val="0"/>
              </a:spcBef>
              <a:spcAft>
                <a:spcPts val="1600"/>
              </a:spcAft>
              <a:buChar char="●"/>
            </a:pPr>
            <a:r>
              <a:rPr lang="en"/>
              <a:t>7 Nov 	- Project poster completed</a:t>
            </a:r>
          </a:p>
          <a:p>
            <a:pPr indent="-228600" lvl="0" marL="457200" marR="0" rtl="0" algn="l">
              <a:lnSpc>
                <a:spcPct val="115000"/>
              </a:lnSpc>
              <a:spcBef>
                <a:spcPts val="0"/>
              </a:spcBef>
              <a:spcAft>
                <a:spcPts val="1600"/>
              </a:spcAft>
              <a:buChar char="●"/>
            </a:pPr>
            <a:r>
              <a:rPr lang="en"/>
              <a:t>11 Nov 	- Project website completed</a:t>
            </a:r>
          </a:p>
          <a:p>
            <a:pPr indent="-228600" lvl="0" marL="457200" marR="0" rtl="0" algn="l">
              <a:lnSpc>
                <a:spcPct val="115000"/>
              </a:lnSpc>
              <a:spcBef>
                <a:spcPts val="0"/>
              </a:spcBef>
              <a:spcAft>
                <a:spcPts val="1600"/>
              </a:spcAft>
              <a:buChar char="●"/>
            </a:pPr>
            <a:r>
              <a:rPr lang="en"/>
              <a:t>14 nov	- Reflective paper completed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708400" y="1625200"/>
            <a:ext cx="7852200" cy="2357400"/>
          </a:xfrm>
          <a:prstGeom prst="rect">
            <a:avLst/>
          </a:prstGeom>
        </p:spPr>
        <p:txBody>
          <a:bodyPr anchorCtr="0" anchor="b" bIns="91425" lIns="91425" rIns="91425" tIns="91425">
            <a:noAutofit/>
          </a:bodyPr>
          <a:lstStyle/>
          <a:p>
            <a:pPr lvl="0">
              <a:spcBef>
                <a:spcPts val="0"/>
              </a:spcBef>
              <a:buNone/>
            </a:pPr>
            <a:r>
              <a:rPr lang="en"/>
              <a:t>Thank you</a:t>
            </a:r>
          </a:p>
          <a:p>
            <a:pPr lvl="0" rtl="0">
              <a:spcBef>
                <a:spcPts val="0"/>
              </a:spcBef>
              <a:buNone/>
            </a:pPr>
            <a:r>
              <a:t/>
            </a:r>
            <a:endParaRPr/>
          </a:p>
          <a:p>
            <a:pPr lvl="0">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Introduction </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Robots have been shown to be effective teaching tools</a:t>
            </a:r>
          </a:p>
          <a:p>
            <a:pPr indent="-228600" lvl="0" marL="457200" rtl="0">
              <a:spcBef>
                <a:spcPts val="0"/>
              </a:spcBef>
              <a:buChar char="●"/>
            </a:pPr>
            <a:r>
              <a:rPr lang="en"/>
              <a:t>Opportunity to increase student motivation using robots</a:t>
            </a:r>
          </a:p>
          <a:p>
            <a:pPr indent="-228600" lvl="0" marL="457200" rtl="0">
              <a:spcBef>
                <a:spcPts val="0"/>
              </a:spcBef>
              <a:buChar char="●"/>
            </a:pPr>
            <a:r>
              <a:rPr lang="en"/>
              <a:t>In particular, using robots to teach CS concepts</a:t>
            </a:r>
          </a:p>
          <a:p>
            <a:pPr indent="-228600" lvl="0" marL="457200" rtl="0">
              <a:spcBef>
                <a:spcPts val="0"/>
              </a:spcBef>
              <a:buChar char="●"/>
            </a:pPr>
            <a:r>
              <a:rPr lang="en"/>
              <a:t>Room to investigate cost reduction of educational robots through shared remote access to the robot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Background</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lang="en"/>
              <a:t>Many studies have shown positive results from using robots as CS teaching tools</a:t>
            </a:r>
          </a:p>
          <a:p>
            <a:pPr indent="-228600" lvl="0" marL="457200" rtl="0">
              <a:spcBef>
                <a:spcPts val="0"/>
              </a:spcBef>
              <a:buChar char="●"/>
            </a:pPr>
            <a:r>
              <a:rPr lang="en"/>
              <a:t>Lack of access to the robots is a common thread in unsuccessful studies</a:t>
            </a:r>
          </a:p>
          <a:p>
            <a:pPr indent="-228600" lvl="0" marL="457200" rtl="0">
              <a:spcBef>
                <a:spcPts val="0"/>
              </a:spcBef>
              <a:buChar char="●"/>
            </a:pPr>
            <a:r>
              <a:rPr lang="en"/>
              <a:t>Web based access has been used before in separate projects to program robots, and to schedule time to a shared robot.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Our Project</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a:spcBef>
                <a:spcPts val="0"/>
              </a:spcBef>
              <a:buChar char="●"/>
            </a:pPr>
            <a:r>
              <a:rPr lang="en"/>
              <a:t>Design and implementation of educational robot platform using a single robot </a:t>
            </a:r>
          </a:p>
          <a:p>
            <a:pPr indent="-228600" lvl="0" marL="457200" rtl="0">
              <a:spcBef>
                <a:spcPts val="0"/>
              </a:spcBef>
              <a:buChar char="●"/>
            </a:pPr>
            <a:r>
              <a:rPr lang="en"/>
              <a:t>Programmable Raspberry Pi-based robot</a:t>
            </a:r>
          </a:p>
          <a:p>
            <a:pPr indent="-228600" lvl="0" marL="457200" rtl="0">
              <a:spcBef>
                <a:spcPts val="0"/>
              </a:spcBef>
              <a:buChar char="●"/>
            </a:pPr>
            <a:r>
              <a:rPr lang="en"/>
              <a:t>Set of advanced features for use with the robot (camera, infrared sensors, ultrasonic sensors, 16x16 LED matrix)</a:t>
            </a:r>
          </a:p>
          <a:p>
            <a:pPr indent="-228600" lvl="0" marL="457200">
              <a:spcBef>
                <a:spcPts val="0"/>
              </a:spcBef>
              <a:buChar char="●"/>
            </a:pPr>
            <a:r>
              <a:rPr lang="en"/>
              <a:t>Built using easily accessible software</a:t>
            </a:r>
          </a:p>
          <a:p>
            <a:pPr indent="-228600" lvl="0" marL="457200">
              <a:spcBef>
                <a:spcPts val="0"/>
              </a:spcBef>
              <a:buChar char="●"/>
            </a:pPr>
            <a:r>
              <a:rPr lang="en"/>
              <a:t>2 Research Questions</a:t>
            </a:r>
          </a:p>
          <a:p>
            <a:pPr indent="-228600" lvl="0" marL="457200" rtl="0">
              <a:spcBef>
                <a:spcPts val="0"/>
              </a:spcBef>
              <a:buChar char="●"/>
            </a:pPr>
            <a:r>
              <a:rPr lang="en"/>
              <a:t>Software Engineering component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Our Project</a:t>
            </a:r>
          </a:p>
        </p:txBody>
      </p:sp>
      <p:sp>
        <p:nvSpPr>
          <p:cNvPr id="88" name="Shape 8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rtl="0">
              <a:spcBef>
                <a:spcPts val="0"/>
              </a:spcBef>
              <a:buNone/>
            </a:pPr>
            <a:r>
              <a:t/>
            </a:r>
            <a:endParaRPr/>
          </a:p>
        </p:txBody>
      </p:sp>
      <p:pic>
        <p:nvPicPr>
          <p:cNvPr descr="projectOverview_finalfinal.png" id="89" name="Shape 89"/>
          <p:cNvPicPr preferRelativeResize="0"/>
          <p:nvPr/>
        </p:nvPicPr>
        <p:blipFill>
          <a:blip r:embed="rId3">
            <a:alphaModFix/>
          </a:blip>
          <a:stretch>
            <a:fillRect/>
          </a:stretch>
        </p:blipFill>
        <p:spPr>
          <a:xfrm>
            <a:off x="1238250" y="1362400"/>
            <a:ext cx="6667500"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Research Question 1 - Josh</a:t>
            </a:r>
          </a:p>
        </p:txBody>
      </p:sp>
      <p:sp>
        <p:nvSpPr>
          <p:cNvPr id="95" name="Shape 95"/>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b="1" i="1" lang="en"/>
              <a:t>Can an educational robot, along with a high-level programming interface, be used in the UCT CS1 extended degree program to increase the motivation of the students learning basic Computer Science concepts?</a:t>
            </a:r>
          </a:p>
          <a:p>
            <a:pPr indent="-228600" lvl="0" marL="457200" rtl="0">
              <a:spcBef>
                <a:spcPts val="0"/>
              </a:spcBef>
              <a:buChar char="●"/>
            </a:pPr>
            <a:r>
              <a:rPr lang="en"/>
              <a:t>Testing and Evaluation:</a:t>
            </a:r>
          </a:p>
          <a:p>
            <a:pPr indent="-228600" lvl="1" marL="914400" rtl="0">
              <a:spcBef>
                <a:spcPts val="0"/>
              </a:spcBef>
              <a:buChar char="○"/>
            </a:pPr>
            <a:r>
              <a:rPr lang="en"/>
              <a:t>User testing with CSC1010H students. Measure the effect that using the robot has on student motivation.</a:t>
            </a:r>
          </a:p>
          <a:p>
            <a:pPr indent="-228600" lvl="1" marL="914400" rtl="0">
              <a:spcBef>
                <a:spcPts val="0"/>
              </a:spcBef>
              <a:buChar char="○"/>
            </a:pPr>
            <a:r>
              <a:rPr lang="en"/>
              <a:t>Control group who do not use the robot and fill out a questionnaire to evaluate baseline motivation.</a:t>
            </a:r>
          </a:p>
          <a:p>
            <a:pPr indent="-228600" lvl="1" marL="914400" rtl="0">
              <a:spcBef>
                <a:spcPts val="0"/>
              </a:spcBef>
              <a:buChar char="○"/>
            </a:pPr>
            <a:r>
              <a:rPr lang="en"/>
              <a:t>Experiment group given CS tasks to complete using the robot. Then complete a questionnaire to measure students’ motivation.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Research Question 1 - Josh</a:t>
            </a:r>
          </a:p>
        </p:txBody>
      </p:sp>
      <p:sp>
        <p:nvSpPr>
          <p:cNvPr id="101" name="Shape 10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t>Outcomes/Impact:</a:t>
            </a:r>
          </a:p>
          <a:p>
            <a:pPr indent="-228600" lvl="1" marL="914400" rtl="0">
              <a:spcBef>
                <a:spcPts val="0"/>
              </a:spcBef>
              <a:buChar char="○"/>
            </a:pPr>
            <a:r>
              <a:rPr lang="en"/>
              <a:t>Fully functional, programmable robot to be used by students in CSC1010H</a:t>
            </a:r>
          </a:p>
          <a:p>
            <a:pPr indent="-228600" lvl="1" marL="914400" rtl="0">
              <a:spcBef>
                <a:spcPts val="0"/>
              </a:spcBef>
              <a:buChar char="○"/>
            </a:pPr>
            <a:r>
              <a:rPr lang="en"/>
              <a:t>Analysis of the user study results</a:t>
            </a:r>
          </a:p>
          <a:p>
            <a:pPr indent="-228600" lvl="1" marL="914400" rtl="0">
              <a:spcBef>
                <a:spcPts val="0"/>
              </a:spcBef>
              <a:buChar char="○"/>
            </a:pPr>
            <a:r>
              <a:rPr lang="en"/>
              <a:t>Conclusions as to whether the use use of robots would benefit CSC1010H in future years</a:t>
            </a:r>
          </a:p>
          <a:p>
            <a:pPr indent="-342900" lvl="0" marL="457200" marR="0" rtl="0" algn="l">
              <a:lnSpc>
                <a:spcPct val="115000"/>
              </a:lnSpc>
              <a:spcBef>
                <a:spcPts val="0"/>
              </a:spcBef>
              <a:spcAft>
                <a:spcPts val="1600"/>
              </a:spcAft>
              <a:buClr>
                <a:srgbClr val="FFFFFF"/>
              </a:buClr>
              <a:buSzPct val="100000"/>
              <a:buFont typeface="Average"/>
              <a:buChar char="●"/>
            </a:pPr>
            <a:r>
              <a:rPr lang="en"/>
              <a:t>Implementation:</a:t>
            </a:r>
          </a:p>
          <a:p>
            <a:pPr indent="-228600" lvl="1" marL="914400" marR="0" rtl="0" algn="l">
              <a:lnSpc>
                <a:spcPct val="115000"/>
              </a:lnSpc>
              <a:spcBef>
                <a:spcPts val="0"/>
              </a:spcBef>
              <a:spcAft>
                <a:spcPts val="1600"/>
              </a:spcAft>
              <a:buChar char="○"/>
            </a:pPr>
            <a:r>
              <a:rPr lang="en"/>
              <a:t>Raspberry Pi robot with basic movement and pathfinding capabilities</a:t>
            </a:r>
          </a:p>
          <a:p>
            <a:pPr indent="-228600" lvl="1" marL="914400" marR="0" rtl="0" algn="l">
              <a:lnSpc>
                <a:spcPct val="115000"/>
              </a:lnSpc>
              <a:spcBef>
                <a:spcPts val="0"/>
              </a:spcBef>
              <a:spcAft>
                <a:spcPts val="1600"/>
              </a:spcAft>
              <a:buChar char="○"/>
            </a:pPr>
            <a:r>
              <a:rPr lang="en"/>
              <a:t>Robot will be programmed in Python</a:t>
            </a:r>
          </a:p>
          <a:p>
            <a:pPr indent="-228600" lvl="1" marL="914400" marR="0" rtl="0" algn="l">
              <a:lnSpc>
                <a:spcPct val="115000"/>
              </a:lnSpc>
              <a:spcBef>
                <a:spcPts val="0"/>
              </a:spcBef>
              <a:spcAft>
                <a:spcPts val="1600"/>
              </a:spcAft>
              <a:buChar char="○"/>
            </a:pPr>
            <a:r>
              <a:rPr lang="en"/>
              <a:t>Student-facing Python module used to program the robot</a:t>
            </a:r>
          </a:p>
          <a:p>
            <a:pPr indent="-228600" lvl="1" marL="914400" marR="0" rtl="0" algn="l">
              <a:lnSpc>
                <a:spcPct val="115000"/>
              </a:lnSpc>
              <a:spcBef>
                <a:spcPts val="0"/>
              </a:spcBef>
              <a:spcAft>
                <a:spcPts val="1600"/>
              </a:spcAft>
              <a:buChar char="○"/>
            </a:pPr>
            <a:r>
              <a:rPr lang="en"/>
              <a:t>Integration with the features module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Research Question 2 - Jeremy</a:t>
            </a:r>
          </a:p>
        </p:txBody>
      </p:sp>
      <p:sp>
        <p:nvSpPr>
          <p:cNvPr id="107" name="Shape 107"/>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har char="●"/>
            </a:pPr>
            <a:r>
              <a:rPr b="1" i="1" lang="en"/>
              <a:t>Given a selection of cheaply available features (camera, infrared sensors, ultrasonic sensors, 16x16 LED matrix) to be used on an CS educational robot, which ones would students be most motivated to use, and which ones do students think would best help them understand the topic? Would these features be the same?</a:t>
            </a:r>
          </a:p>
          <a:p>
            <a:pPr indent="-228600" lvl="0" marL="457200" rtl="0">
              <a:spcBef>
                <a:spcPts val="0"/>
              </a:spcBef>
              <a:buChar char="●"/>
            </a:pPr>
            <a:r>
              <a:rPr lang="en"/>
              <a:t>Testing and Evaluation:</a:t>
            </a:r>
          </a:p>
          <a:p>
            <a:pPr indent="-228600" lvl="1" marL="914400" rtl="0">
              <a:spcBef>
                <a:spcPts val="0"/>
              </a:spcBef>
              <a:buChar char="○"/>
            </a:pPr>
            <a:r>
              <a:rPr lang="en"/>
              <a:t>User testing with CSC1010H students. Students complete a CS task making use of the robot and one of the features being tested. Measure the motivation of students when using the various features.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87900" y="458025"/>
            <a:ext cx="8368200" cy="686100"/>
          </a:xfrm>
          <a:prstGeom prst="rect">
            <a:avLst/>
          </a:prstGeom>
        </p:spPr>
        <p:txBody>
          <a:bodyPr anchorCtr="0" anchor="b" bIns="91425" lIns="91425" rIns="91425" tIns="91425">
            <a:noAutofit/>
          </a:bodyPr>
          <a:lstStyle/>
          <a:p>
            <a:pPr lvl="0" rtl="0">
              <a:spcBef>
                <a:spcPts val="0"/>
              </a:spcBef>
              <a:buNone/>
            </a:pPr>
            <a:r>
              <a:rPr lang="en"/>
              <a:t>Research Question 2 - Jeremy</a:t>
            </a:r>
          </a:p>
        </p:txBody>
      </p:sp>
      <p:sp>
        <p:nvSpPr>
          <p:cNvPr id="113" name="Shape 113"/>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rgbClr val="FFFFFF"/>
              </a:buClr>
              <a:buChar char="●"/>
            </a:pPr>
            <a:r>
              <a:rPr lang="en"/>
              <a:t>Outcomes/Impact:</a:t>
            </a:r>
          </a:p>
          <a:p>
            <a:pPr indent="-228600" lvl="1" marL="914400" rtl="0">
              <a:spcBef>
                <a:spcPts val="0"/>
              </a:spcBef>
              <a:buChar char="○"/>
            </a:pPr>
            <a:r>
              <a:rPr lang="en"/>
              <a:t>Implementation of the features module that integrates the features with the robot</a:t>
            </a:r>
          </a:p>
          <a:p>
            <a:pPr indent="-228600" lvl="1" marL="914400" rtl="0">
              <a:spcBef>
                <a:spcPts val="0"/>
              </a:spcBef>
              <a:buChar char="○"/>
            </a:pPr>
            <a:r>
              <a:rPr lang="en"/>
              <a:t>A list of features and which CS concepts they best motivate students to learn</a:t>
            </a:r>
          </a:p>
          <a:p>
            <a:pPr indent="-228600" lvl="1" marL="914400" rtl="0">
              <a:spcBef>
                <a:spcPts val="0"/>
              </a:spcBef>
              <a:buChar char="○"/>
            </a:pPr>
            <a:r>
              <a:rPr lang="en"/>
              <a:t>Provide insight for the design of future educational robots in CS</a:t>
            </a:r>
          </a:p>
          <a:p>
            <a:pPr indent="-342900" lvl="0" marL="457200" marR="0" rtl="0" algn="l">
              <a:lnSpc>
                <a:spcPct val="115000"/>
              </a:lnSpc>
              <a:spcBef>
                <a:spcPts val="0"/>
              </a:spcBef>
              <a:spcAft>
                <a:spcPts val="1600"/>
              </a:spcAft>
              <a:buClr>
                <a:srgbClr val="FFFFFF"/>
              </a:buClr>
              <a:buSzPct val="100000"/>
              <a:buFont typeface="Average"/>
              <a:buChar char="●"/>
            </a:pPr>
            <a:r>
              <a:rPr lang="en"/>
              <a:t>Implementation:</a:t>
            </a:r>
          </a:p>
          <a:p>
            <a:pPr indent="-228600" lvl="1" marL="914400" marR="0" rtl="0" algn="l">
              <a:lnSpc>
                <a:spcPct val="115000"/>
              </a:lnSpc>
              <a:spcBef>
                <a:spcPts val="0"/>
              </a:spcBef>
              <a:spcAft>
                <a:spcPts val="1600"/>
              </a:spcAft>
              <a:buChar char="○"/>
            </a:pPr>
            <a:r>
              <a:rPr lang="en"/>
              <a:t>4 features (camera, infrared sensors, ultrasonic sensor, and 16x16 LED matrix)</a:t>
            </a:r>
          </a:p>
          <a:p>
            <a:pPr indent="-228600" lvl="1" marL="914400" marR="0" rtl="0" algn="l">
              <a:lnSpc>
                <a:spcPct val="115000"/>
              </a:lnSpc>
              <a:spcBef>
                <a:spcPts val="0"/>
              </a:spcBef>
              <a:spcAft>
                <a:spcPts val="1600"/>
              </a:spcAft>
              <a:buChar char="○"/>
            </a:pPr>
            <a:r>
              <a:rPr lang="en"/>
              <a:t>Integrate features with the robot and robot module</a:t>
            </a:r>
          </a:p>
          <a:p>
            <a:pPr indent="-228600" lvl="1" marL="914400" marR="0" rtl="0" algn="l">
              <a:lnSpc>
                <a:spcPct val="115000"/>
              </a:lnSpc>
              <a:spcBef>
                <a:spcPts val="0"/>
              </a:spcBef>
              <a:spcAft>
                <a:spcPts val="1600"/>
              </a:spcAft>
              <a:buChar char="○"/>
            </a:pPr>
            <a:r>
              <a:rPr lang="en"/>
              <a:t>Developed independently using agreed-upon interfaces</a:t>
            </a:r>
          </a:p>
          <a:p>
            <a:pPr indent="-228600" lvl="1" marL="914400" marR="0" rtl="0" algn="l">
              <a:lnSpc>
                <a:spcPct val="115000"/>
              </a:lnSpc>
              <a:spcBef>
                <a:spcPts val="0"/>
              </a:spcBef>
              <a:spcAft>
                <a:spcPts val="1600"/>
              </a:spcAft>
              <a:buChar char="○"/>
            </a:pPr>
            <a:r>
              <a:rPr lang="en"/>
              <a:t>Features will be made available to the robot through a Python ‘features’ module</a:t>
            </a: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