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78" r:id="rId5"/>
    <p:sldId id="269" r:id="rId6"/>
    <p:sldId id="273" r:id="rId7"/>
    <p:sldId id="270" r:id="rId8"/>
    <p:sldId id="271" r:id="rId9"/>
    <p:sldId id="277" r:id="rId10"/>
    <p:sldId id="272" r:id="rId11"/>
    <p:sldId id="261" r:id="rId12"/>
    <p:sldId id="264" r:id="rId13"/>
    <p:sldId id="274" r:id="rId14"/>
    <p:sldId id="275" r:id="rId15"/>
    <p:sldId id="263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 for statistical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Fathi</a:t>
            </a:r>
            <a:r>
              <a:rPr lang="en-US" dirty="0" smtClean="0"/>
              <a:t> Abdul </a:t>
            </a:r>
            <a:r>
              <a:rPr lang="en-US" dirty="0" err="1" smtClean="0"/>
              <a:t>Muhyi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6" b="16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145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99" y="1508683"/>
            <a:ext cx="6428704" cy="475456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9873803" y="1704549"/>
            <a:ext cx="708338" cy="4385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141" y="3470466"/>
            <a:ext cx="160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Majority Vote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223" y="4301463"/>
            <a:ext cx="3766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:</a:t>
            </a:r>
          </a:p>
          <a:p>
            <a:pPr marL="342900" indent="-342900">
              <a:buAutoNum type="arabicPeriod"/>
            </a:pPr>
            <a:r>
              <a:rPr lang="en-US" dirty="0" smtClean="0"/>
              <a:t>Tree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keragamannya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3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/>
              <a:t>: </a:t>
            </a:r>
          </a:p>
          <a:p>
            <a:r>
              <a:rPr lang="en-US" dirty="0"/>
              <a:t>1. </a:t>
            </a:r>
            <a:r>
              <a:rPr lang="en-US" dirty="0" err="1" smtClean="0"/>
              <a:t>Akurasi</a:t>
            </a:r>
            <a:r>
              <a:rPr lang="en-US" dirty="0" smtClean="0"/>
              <a:t>, </a:t>
            </a:r>
            <a:r>
              <a:rPr lang="en-US" dirty="0" err="1" smtClean="0"/>
              <a:t>persentase</a:t>
            </a:r>
            <a:r>
              <a:rPr lang="en-US" dirty="0" smtClean="0"/>
              <a:t> yang </a:t>
            </a:r>
            <a:r>
              <a:rPr lang="en-US" dirty="0" err="1" smtClean="0"/>
              <a:t>terprediksi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Sensitivitas</a:t>
            </a:r>
            <a:r>
              <a:rPr lang="en-US" dirty="0" smtClean="0"/>
              <a:t>/Recall</a:t>
            </a:r>
            <a:r>
              <a:rPr lang="en-US" dirty="0"/>
              <a:t>, </a:t>
            </a:r>
            <a:r>
              <a:rPr lang="en-US" dirty="0" err="1"/>
              <a:t>persentase</a:t>
            </a:r>
            <a:r>
              <a:rPr lang="en-US" dirty="0"/>
              <a:t> yang </a:t>
            </a:r>
            <a:r>
              <a:rPr lang="en-US" dirty="0" err="1"/>
              <a:t>terprediksi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Spesifisitas</a:t>
            </a:r>
            <a:r>
              <a:rPr lang="en-US" dirty="0"/>
              <a:t>, </a:t>
            </a:r>
            <a:r>
              <a:rPr lang="en-US" dirty="0" err="1"/>
              <a:t>persentase</a:t>
            </a:r>
            <a:r>
              <a:rPr lang="en-US" dirty="0"/>
              <a:t> yang </a:t>
            </a:r>
            <a:r>
              <a:rPr lang="en-US" dirty="0" err="1"/>
              <a:t>terprediksi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negatif</a:t>
            </a:r>
            <a:endParaRPr lang="en-US" dirty="0"/>
          </a:p>
          <a:p>
            <a:r>
              <a:rPr lang="en-US" dirty="0" smtClean="0"/>
              <a:t>4.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Validasi</a:t>
            </a:r>
            <a:r>
              <a:rPr lang="en-US" dirty="0" smtClean="0"/>
              <a:t> (Train - Test)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69" y="540081"/>
            <a:ext cx="8443372" cy="5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989768" cy="39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487569"/>
              </p:ext>
            </p:extLst>
          </p:nvPr>
        </p:nvGraphicFramePr>
        <p:xfrm>
          <a:off x="6500679" y="1170432"/>
          <a:ext cx="42435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507"/>
                <a:gridCol w="1414507"/>
                <a:gridCol w="1414507"/>
              </a:tblGrid>
              <a:tr h="45559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Prediksi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Aktual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55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55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</a:tr>
              <a:tr h="4555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0858" y="3547872"/>
            <a:ext cx="382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Akurasi</a:t>
            </a:r>
            <a:r>
              <a:rPr lang="en-US" sz="2800" dirty="0" smtClean="0"/>
              <a:t>  : </a:t>
            </a:r>
          </a:p>
          <a:p>
            <a:r>
              <a:rPr lang="en-US" sz="2800" dirty="0" smtClean="0"/>
              <a:t>94.04 %</a:t>
            </a:r>
          </a:p>
          <a:p>
            <a:r>
              <a:rPr lang="en-US" sz="2800" dirty="0" err="1" smtClean="0"/>
              <a:t>Sensitivitas</a:t>
            </a:r>
            <a:r>
              <a:rPr lang="en-US" sz="2800" dirty="0" smtClean="0"/>
              <a:t> : </a:t>
            </a:r>
          </a:p>
          <a:p>
            <a:r>
              <a:rPr lang="en-US" sz="2800" dirty="0" smtClean="0"/>
              <a:t>92.36 %</a:t>
            </a:r>
          </a:p>
          <a:p>
            <a:r>
              <a:rPr lang="en-US" sz="2800" dirty="0" err="1" smtClean="0"/>
              <a:t>Spesifisitas</a:t>
            </a:r>
            <a:r>
              <a:rPr lang="en-US" sz="2800" dirty="0" smtClean="0"/>
              <a:t> : </a:t>
            </a:r>
          </a:p>
          <a:p>
            <a:r>
              <a:rPr lang="en-US" sz="2800" dirty="0" smtClean="0"/>
              <a:t>94/56 %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88111"/>
              </p:ext>
            </p:extLst>
          </p:nvPr>
        </p:nvGraphicFramePr>
        <p:xfrm>
          <a:off x="1199666" y="2084832"/>
          <a:ext cx="4183380" cy="447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1"/>
                <a:gridCol w="1577340"/>
                <a:gridCol w="1577339"/>
              </a:tblGrid>
              <a:tr h="659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Perdiksi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Aktual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355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554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5194" y="746975"/>
            <a:ext cx="200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5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531521" y="2987882"/>
            <a:ext cx="2127634" cy="7021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30 %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26792" y="2987883"/>
            <a:ext cx="5111545" cy="70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70 %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26792" y="2316665"/>
            <a:ext cx="23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set</a:t>
            </a:r>
            <a:endParaRPr lang="en-US" sz="2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31521" y="2274747"/>
            <a:ext cx="139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Test set</a:t>
            </a:r>
            <a:endParaRPr lang="en-US" sz="2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1763" y="4593115"/>
            <a:ext cx="276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 Fitting</a:t>
            </a:r>
            <a:endParaRPr lang="en-US" sz="2400" dirty="0"/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639304" y="4593115"/>
            <a:ext cx="184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Evaluation</a:t>
            </a:r>
            <a:endParaRPr lang="en-US" sz="24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8279805" y="3442636"/>
            <a:ext cx="631065" cy="1732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/>
          <p:cNvSpPr/>
          <p:nvPr/>
        </p:nvSpPr>
        <p:spPr>
          <a:xfrm rot="5400000">
            <a:off x="4763073" y="1990524"/>
            <a:ext cx="631065" cy="4636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9117737" y="3331924"/>
            <a:ext cx="547353" cy="360605"/>
            <a:chOff x="2884869" y="2073499"/>
            <a:chExt cx="1455311" cy="875763"/>
          </a:xfrm>
        </p:grpSpPr>
        <p:sp>
          <p:nvSpPr>
            <p:cNvPr id="70" name="Rectangle 69"/>
            <p:cNvSpPr/>
            <p:nvPr/>
          </p:nvSpPr>
          <p:spPr>
            <a:xfrm>
              <a:off x="2884869" y="2073499"/>
              <a:ext cx="618185" cy="875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03054" y="2073499"/>
              <a:ext cx="837126" cy="875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117737" y="3821320"/>
            <a:ext cx="547353" cy="397099"/>
            <a:chOff x="2884869" y="2073499"/>
            <a:chExt cx="1455311" cy="875763"/>
          </a:xfrm>
        </p:grpSpPr>
        <p:sp>
          <p:nvSpPr>
            <p:cNvPr id="73" name="Rectangle 72"/>
            <p:cNvSpPr/>
            <p:nvPr/>
          </p:nvSpPr>
          <p:spPr>
            <a:xfrm>
              <a:off x="2884869" y="2073499"/>
              <a:ext cx="618185" cy="8757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03054" y="2073499"/>
              <a:ext cx="837126" cy="875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34440" y="3323197"/>
            <a:ext cx="139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 Train set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734440" y="3799713"/>
            <a:ext cx="139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 Test set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3370942" y="2311353"/>
            <a:ext cx="5319240" cy="3763898"/>
            <a:chOff x="1062510" y="1496095"/>
            <a:chExt cx="7023275" cy="4694350"/>
          </a:xfrm>
        </p:grpSpPr>
        <p:grpSp>
          <p:nvGrpSpPr>
            <p:cNvPr id="78" name="Group 77"/>
            <p:cNvGrpSpPr/>
            <p:nvPr/>
          </p:nvGrpSpPr>
          <p:grpSpPr>
            <a:xfrm>
              <a:off x="2936384" y="2768958"/>
              <a:ext cx="1455311" cy="875763"/>
              <a:chOff x="2884869" y="2073499"/>
              <a:chExt cx="1455311" cy="875763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936384" y="4041820"/>
              <a:ext cx="1455311" cy="875763"/>
              <a:chOff x="2884869" y="2073499"/>
              <a:chExt cx="1455311" cy="87576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756598" y="2768957"/>
              <a:ext cx="1455311" cy="875763"/>
              <a:chOff x="2884869" y="2073499"/>
              <a:chExt cx="1455311" cy="875763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576813" y="2768957"/>
              <a:ext cx="1455311" cy="875763"/>
              <a:chOff x="2884869" y="2073499"/>
              <a:chExt cx="1455311" cy="875763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576813" y="4041819"/>
              <a:ext cx="1455311" cy="875763"/>
              <a:chOff x="2884869" y="2073499"/>
              <a:chExt cx="1455311" cy="87576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936384" y="5314682"/>
              <a:ext cx="1455311" cy="875763"/>
              <a:chOff x="2884869" y="2073499"/>
              <a:chExt cx="1455311" cy="87576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756598" y="5297510"/>
              <a:ext cx="1455311" cy="875763"/>
              <a:chOff x="2884869" y="2073499"/>
              <a:chExt cx="1455311" cy="87576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767330" y="4041819"/>
              <a:ext cx="1455311" cy="875763"/>
              <a:chOff x="2884869" y="2073499"/>
              <a:chExt cx="1455311" cy="875763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630474" y="5314682"/>
              <a:ext cx="1455311" cy="875763"/>
              <a:chOff x="2884869" y="2073499"/>
              <a:chExt cx="1455311" cy="875763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115097" y="5297509"/>
              <a:ext cx="1455311" cy="875763"/>
              <a:chOff x="2884869" y="2073499"/>
              <a:chExt cx="1455311" cy="87576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105438" y="4041819"/>
              <a:ext cx="1455311" cy="875763"/>
              <a:chOff x="2884869" y="2073499"/>
              <a:chExt cx="1455311" cy="87576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62510" y="2768956"/>
              <a:ext cx="1455311" cy="875763"/>
              <a:chOff x="2884869" y="2073499"/>
              <a:chExt cx="1455311" cy="87576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062510" y="1513266"/>
              <a:ext cx="1455311" cy="875763"/>
              <a:chOff x="2884869" y="2073499"/>
              <a:chExt cx="1455311" cy="875763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936384" y="1496096"/>
              <a:ext cx="1455311" cy="875763"/>
              <a:chOff x="2884869" y="2073499"/>
              <a:chExt cx="1455311" cy="87576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754453" y="1496095"/>
              <a:ext cx="1455311" cy="875763"/>
              <a:chOff x="2884869" y="2073499"/>
              <a:chExt cx="1455311" cy="87576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6572522" y="1496095"/>
              <a:ext cx="1455311" cy="875763"/>
              <a:chOff x="2884869" y="2073499"/>
              <a:chExt cx="1455311" cy="875763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84869" y="2073499"/>
                <a:ext cx="618185" cy="875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503054" y="2073499"/>
                <a:ext cx="837126" cy="875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618878" y="257672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618878" y="3507863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603857" y="451892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618878" y="549553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3070707" y="2084832"/>
            <a:ext cx="5856530" cy="1176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147801" y="3085303"/>
            <a:ext cx="5856530" cy="1176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34207" y="5135957"/>
            <a:ext cx="5856530" cy="1176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078451" y="4115384"/>
            <a:ext cx="5856530" cy="1176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default </a:t>
            </a:r>
            <a:r>
              <a:rPr lang="en-US" dirty="0" err="1" smtClean="0"/>
              <a:t>pada</a:t>
            </a:r>
            <a:r>
              <a:rPr lang="en-US" dirty="0" smtClean="0"/>
              <a:t> data titanic </a:t>
            </a:r>
            <a:r>
              <a:rPr lang="en-US" dirty="0" err="1" smtClean="0"/>
              <a:t>dan</a:t>
            </a:r>
            <a:r>
              <a:rPr lang="en-US" dirty="0" smtClean="0"/>
              <a:t> upload di kaggel.com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</a:t>
            </a:r>
            <a:r>
              <a:rPr lang="en-US" sz="4000" dirty="0" err="1" smtClean="0"/>
              <a:t>Sebuah</a:t>
            </a:r>
            <a:r>
              <a:rPr lang="en-US" sz="4000" dirty="0" smtClean="0"/>
              <a:t> </a:t>
            </a:r>
            <a:r>
              <a:rPr lang="en-US" sz="4000" dirty="0" err="1" smtClean="0"/>
              <a:t>Algoritma</a:t>
            </a:r>
            <a:r>
              <a:rPr lang="en-US" sz="4000" dirty="0" smtClean="0"/>
              <a:t> yang </a:t>
            </a:r>
            <a:r>
              <a:rPr lang="en-US" sz="4000" dirty="0" err="1" smtClean="0"/>
              <a:t>dapat</a:t>
            </a:r>
            <a:r>
              <a:rPr lang="en-US" sz="4000" dirty="0" smtClean="0"/>
              <a:t> </a:t>
            </a:r>
            <a:r>
              <a:rPr lang="en-US" sz="4000" dirty="0" err="1" smtClean="0"/>
              <a:t>mempelajari</a:t>
            </a:r>
            <a:r>
              <a:rPr lang="en-US" sz="4000" dirty="0" smtClean="0"/>
              <a:t> </a:t>
            </a:r>
            <a:r>
              <a:rPr lang="en-US" sz="4000" dirty="0" err="1" smtClean="0"/>
              <a:t>karakteristik</a:t>
            </a:r>
            <a:r>
              <a:rPr lang="en-US" sz="4000" dirty="0" smtClean="0"/>
              <a:t> data, </a:t>
            </a:r>
            <a:r>
              <a:rPr lang="en-US" sz="4000" dirty="0" err="1" smtClean="0"/>
              <a:t>membuat</a:t>
            </a:r>
            <a:r>
              <a:rPr lang="en-US" sz="4000" dirty="0" smtClean="0"/>
              <a:t> </a:t>
            </a:r>
            <a:r>
              <a:rPr lang="en-US" sz="4000" dirty="0" err="1" smtClean="0"/>
              <a:t>prediksi</a:t>
            </a:r>
            <a:r>
              <a:rPr lang="en-US" sz="4000" dirty="0" smtClean="0"/>
              <a:t>, </a:t>
            </a:r>
            <a:r>
              <a:rPr lang="en-US" sz="4000" dirty="0" err="1" smtClean="0"/>
              <a:t>menggali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</a:t>
            </a:r>
            <a:r>
              <a:rPr lang="en-US" sz="4000" dirty="0" err="1" smtClean="0"/>
              <a:t>berdasarkan</a:t>
            </a:r>
            <a:r>
              <a:rPr lang="en-US" sz="4000" dirty="0" smtClean="0"/>
              <a:t> data”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71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6980" y="2421228"/>
            <a:ext cx="21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Classification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8226" y="2408349"/>
            <a:ext cx="1824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Regression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88191" y="2408349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Clustering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3337715" y="3727805"/>
            <a:ext cx="824247" cy="463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28792" y="4612994"/>
            <a:ext cx="824247" cy="46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39950" y="4085606"/>
            <a:ext cx="616198" cy="463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39950" y="4587536"/>
            <a:ext cx="627089" cy="342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31122" y="3630033"/>
            <a:ext cx="90152" cy="17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83522" y="3782433"/>
            <a:ext cx="90152" cy="17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955110" y="3920712"/>
            <a:ext cx="90152" cy="17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89961" y="4082127"/>
            <a:ext cx="90152" cy="17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126829" y="3893451"/>
            <a:ext cx="90152" cy="17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1860" y="4672575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144260" y="4824975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15848" y="4963254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25696" y="4672575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60924" y="4472354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991860" y="4996260"/>
            <a:ext cx="90152" cy="1722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92685" y="3630033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381445" y="3389951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336369" y="3867598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26521" y="3630033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61749" y="3429812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61749" y="3834592"/>
            <a:ext cx="90152" cy="1722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1" y="3696215"/>
            <a:ext cx="2033266" cy="143927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66361" y="3782433"/>
            <a:ext cx="10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?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18" y="3386857"/>
            <a:ext cx="1307582" cy="141218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355724" y="5135493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How Much ?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80766" y="3357661"/>
            <a:ext cx="107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DIJUAL!!!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8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38" y="1547241"/>
            <a:ext cx="8874252" cy="4925210"/>
          </a:xfrm>
        </p:spPr>
      </p:pic>
    </p:spTree>
    <p:extLst>
      <p:ext uri="{BB962C8B-B14F-4D97-AF65-F5344CB8AC3E}">
        <p14:creationId xmlns:p14="http://schemas.microsoft.com/office/powerpoint/2010/main" val="10301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907"/>
            <a:ext cx="9720073" cy="402336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Classification is a method to build a model to classify the response variable by certain </a:t>
            </a:r>
            <a:r>
              <a:rPr lang="en-US" sz="3200" dirty="0" err="1"/>
              <a:t>charcteristic</a:t>
            </a:r>
            <a:r>
              <a:rPr lang="en-US" sz="3200" dirty="0"/>
              <a:t> (feature variable). </a:t>
            </a:r>
            <a:endParaRPr lang="en-US" sz="3200" dirty="0" smtClean="0"/>
          </a:p>
          <a:p>
            <a:r>
              <a:rPr lang="en-US" sz="3200" dirty="0" smtClean="0"/>
              <a:t>There </a:t>
            </a:r>
            <a:r>
              <a:rPr lang="en-US" sz="3200" dirty="0"/>
              <a:t>are many problem in case of </a:t>
            </a:r>
            <a:r>
              <a:rPr lang="en-US" sz="3200" dirty="0" smtClean="0"/>
              <a:t>classification :</a:t>
            </a:r>
          </a:p>
          <a:p>
            <a:r>
              <a:rPr lang="en-US" sz="3200" dirty="0" smtClean="0"/>
              <a:t>1. </a:t>
            </a:r>
            <a:r>
              <a:rPr lang="en-US" sz="3000" dirty="0" smtClean="0"/>
              <a:t>Credit scoring, </a:t>
            </a:r>
            <a:r>
              <a:rPr lang="en-US" sz="3000" dirty="0" err="1" smtClean="0"/>
              <a:t>calon</a:t>
            </a:r>
            <a:r>
              <a:rPr lang="en-US" sz="3000" dirty="0" smtClean="0"/>
              <a:t> </a:t>
            </a:r>
            <a:r>
              <a:rPr lang="en-US" sz="3000" dirty="0" err="1" smtClean="0"/>
              <a:t>penerima</a:t>
            </a:r>
            <a:r>
              <a:rPr lang="en-US" sz="3000" dirty="0" smtClean="0"/>
              <a:t> </a:t>
            </a:r>
            <a:r>
              <a:rPr lang="en-US" sz="3000" dirty="0" err="1" smtClean="0"/>
              <a:t>kredit</a:t>
            </a:r>
            <a:r>
              <a:rPr lang="en-US" sz="3000" dirty="0" smtClean="0"/>
              <a:t> </a:t>
            </a:r>
            <a:r>
              <a:rPr lang="en-US" sz="3000" dirty="0" err="1" smtClean="0"/>
              <a:t>mampu</a:t>
            </a:r>
            <a:r>
              <a:rPr lang="en-US" sz="3000" dirty="0" smtClean="0"/>
              <a:t> </a:t>
            </a:r>
            <a:r>
              <a:rPr lang="en-US" sz="3000" dirty="0" err="1" smtClean="0"/>
              <a:t>bayar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 </a:t>
            </a:r>
          </a:p>
          <a:p>
            <a:r>
              <a:rPr lang="en-US" sz="3000" dirty="0" smtClean="0"/>
              <a:t>2. Churn, customer yang </a:t>
            </a:r>
            <a:r>
              <a:rPr lang="en-US" sz="3000" dirty="0" err="1" smtClean="0"/>
              <a:t>berpotensi</a:t>
            </a:r>
            <a:r>
              <a:rPr lang="en-US" sz="3000" dirty="0" smtClean="0"/>
              <a:t> </a:t>
            </a:r>
            <a:r>
              <a:rPr lang="en-US" sz="3000" dirty="0" err="1" smtClean="0"/>
              <a:t>meninggalkan</a:t>
            </a:r>
            <a:r>
              <a:rPr lang="en-US" sz="3000" dirty="0" smtClean="0"/>
              <a:t> </a:t>
            </a:r>
            <a:r>
              <a:rPr lang="en-US" sz="3000" dirty="0" err="1" smtClean="0"/>
              <a:t>jasa</a:t>
            </a:r>
            <a:r>
              <a:rPr lang="en-US" sz="3000" dirty="0" smtClean="0"/>
              <a:t>/</a:t>
            </a:r>
            <a:r>
              <a:rPr lang="en-US" sz="3000" dirty="0" err="1" smtClean="0"/>
              <a:t>produk</a:t>
            </a:r>
            <a:endParaRPr lang="en-US" sz="3000" dirty="0" smtClean="0"/>
          </a:p>
          <a:p>
            <a:r>
              <a:rPr lang="en-US" sz="3000" dirty="0" smtClean="0"/>
              <a:t>3. Direct </a:t>
            </a:r>
            <a:r>
              <a:rPr lang="en-US" sz="3000" dirty="0" err="1" smtClean="0"/>
              <a:t>Marketting</a:t>
            </a:r>
            <a:r>
              <a:rPr lang="en-US" sz="3000" dirty="0" smtClean="0"/>
              <a:t>, </a:t>
            </a:r>
            <a:r>
              <a:rPr lang="en-US" sz="3000" dirty="0" err="1" smtClean="0"/>
              <a:t>identifikasi</a:t>
            </a:r>
            <a:r>
              <a:rPr lang="en-US" sz="3000" dirty="0" smtClean="0"/>
              <a:t> prospective customer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831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7452"/>
          <a:stretch/>
        </p:blipFill>
        <p:spPr>
          <a:xfrm>
            <a:off x="3878357" y="2694580"/>
            <a:ext cx="7212013" cy="3716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618" y="2740317"/>
            <a:ext cx="33195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Toko</a:t>
            </a:r>
            <a:r>
              <a:rPr lang="en-US" sz="2000" dirty="0" smtClean="0"/>
              <a:t> X </a:t>
            </a:r>
            <a:r>
              <a:rPr lang="en-US" sz="2000" dirty="0" err="1" smtClean="0"/>
              <a:t>mengumpulkan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tertarik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tertarik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endParaRPr lang="en-US" sz="2000" dirty="0"/>
          </a:p>
        </p:txBody>
      </p:sp>
      <p:sp>
        <p:nvSpPr>
          <p:cNvPr id="8" name="Right Brace 7"/>
          <p:cNvSpPr/>
          <p:nvPr/>
        </p:nvSpPr>
        <p:spPr>
          <a:xfrm rot="16200000">
            <a:off x="6873131" y="-455168"/>
            <a:ext cx="518272" cy="5598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0216886" y="1791250"/>
            <a:ext cx="495827" cy="1041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35700" y="176835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34550" y="166976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0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REGRESI LOGISTIK </a:t>
            </a:r>
            <a:r>
              <a:rPr lang="en-US" dirty="0" err="1" smtClean="0"/>
              <a:t>biner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5340" y="2376153"/>
                <a:ext cx="7651759" cy="25693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Memprediksi </a:t>
                </a:r>
                <a:r>
                  <a:rPr lang="en-US" sz="2800" dirty="0" err="1" smtClean="0"/>
                  <a:t>peluang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ketertarikan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untuk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membeli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	: </a:t>
                </a:r>
                <a:r>
                  <a:rPr lang="en-US" sz="2800" dirty="0" err="1" smtClean="0"/>
                  <a:t>peubah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kategorik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biner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	: </a:t>
                </a:r>
                <a:r>
                  <a:rPr lang="en-US" sz="2800" dirty="0" err="1" smtClean="0"/>
                  <a:t>peubah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penjelas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	: Parameter </a:t>
                </a:r>
                <a:r>
                  <a:rPr lang="en-US" sz="2800" dirty="0" err="1" smtClean="0"/>
                  <a:t>Regresi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40" y="2376153"/>
                <a:ext cx="7651759" cy="2569335"/>
              </a:xfrm>
              <a:blipFill rotWithShape="0">
                <a:blip r:embed="rId2"/>
                <a:stretch>
                  <a:fillRect l="-2231" t="-4276" b="-65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POHON KEPUTUSAN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689782"/>
            <a:ext cx="385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Hierarchi</a:t>
            </a:r>
            <a:r>
              <a:rPr lang="en-US" sz="2400" dirty="0" smtClean="0"/>
              <a:t> of if/else question, leading to a decision (Muller and Guido, 2016)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57" y="750560"/>
            <a:ext cx="5033261" cy="3878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7550" y="5483780"/>
            <a:ext cx="34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Terminal Node / Leaf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886899" y="4677900"/>
            <a:ext cx="1923726" cy="805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8290697" y="4677900"/>
            <a:ext cx="519928" cy="805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8810625" y="4677900"/>
            <a:ext cx="685123" cy="805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8810625" y="4629004"/>
            <a:ext cx="1933575" cy="854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4128" y="4395443"/>
            <a:ext cx="396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distinguish : </a:t>
            </a:r>
          </a:p>
          <a:p>
            <a:r>
              <a:rPr lang="en-US" sz="2400" dirty="0" smtClean="0"/>
              <a:t>Hawk, Penguin, Dolphin, Bear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53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POHON KEPUTUSAN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95" b="22166"/>
          <a:stretch/>
        </p:blipFill>
        <p:spPr>
          <a:xfrm>
            <a:off x="2331077" y="1495575"/>
            <a:ext cx="9384674" cy="4992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450" y="2667000"/>
            <a:ext cx="3500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Membedakan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tertarik</a:t>
            </a:r>
            <a:r>
              <a:rPr lang="en-US" sz="2800" dirty="0" smtClean="0"/>
              <a:t> </a:t>
            </a:r>
            <a:r>
              <a:rPr lang="en-US" sz="2800" dirty="0" err="1" smtClean="0"/>
              <a:t>beli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36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377</TotalTime>
  <Words>367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Tw Cen MT</vt:lpstr>
      <vt:lpstr>Tw Cen MT Condensed</vt:lpstr>
      <vt:lpstr>Wingdings 3</vt:lpstr>
      <vt:lpstr>Integral</vt:lpstr>
      <vt:lpstr>Introduction to python for statistical learning</vt:lpstr>
      <vt:lpstr>machine learning</vt:lpstr>
      <vt:lpstr>penerapan machine learning</vt:lpstr>
      <vt:lpstr>ML FLOWCHART</vt:lpstr>
      <vt:lpstr>METODE KLASIFIKASI</vt:lpstr>
      <vt:lpstr>Contoh kasus sederhana</vt:lpstr>
      <vt:lpstr>REGRESI LOGISTIK biner</vt:lpstr>
      <vt:lpstr>POHON KEPUTUSAN</vt:lpstr>
      <vt:lpstr>POHON KEPUTUSAN</vt:lpstr>
      <vt:lpstr>RANDOM FOREST</vt:lpstr>
      <vt:lpstr>evaluasi </vt:lpstr>
      <vt:lpstr>PowerPoint Presentation</vt:lpstr>
      <vt:lpstr>Metrics</vt:lpstr>
      <vt:lpstr>contoh</vt:lpstr>
      <vt:lpstr>validasi</vt:lpstr>
      <vt:lpstr>Validasi Silang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statistica learning</dc:title>
  <dc:creator>Muy</dc:creator>
  <cp:lastModifiedBy>Muy</cp:lastModifiedBy>
  <cp:revision>33</cp:revision>
  <dcterms:created xsi:type="dcterms:W3CDTF">2019-02-22T13:22:12Z</dcterms:created>
  <dcterms:modified xsi:type="dcterms:W3CDTF">2019-03-01T17:47:13Z</dcterms:modified>
</cp:coreProperties>
</file>