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Z_IaJQojun8" TargetMode="External"/><Relationship Id="rId3" Type="http://schemas.openxmlformats.org/officeDocument/2006/relationships/hyperlink" Target="https://stackoverflow.com/questions/33181356/connect-four-game-checking-for-wins-js" TargetMode="External"/><Relationship Id="rId4" Type="http://schemas.openxmlformats.org/officeDocument/2006/relationships/hyperlink" Target="https://stackoverflow.com/questions/46341171/how-to-addeventlistener-to-table-cells" TargetMode="External"/><Relationship Id="rId5" Type="http://schemas.openxmlformats.org/officeDocument/2006/relationships/hyperlink" Target="https://stackoverflow.com/questions/45656949/how-to-return-the-row-and-column-index-of-a-table-cell-by-clicki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rne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Ernest</a:t>
            </a:r>
          </a:p>
        </p:txBody>
      </p:sp>
      <p:sp>
        <p:nvSpPr>
          <p:cNvPr id="152" name="Connect Fou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Four</a:t>
            </a:r>
          </a:p>
        </p:txBody>
      </p:sp>
      <p:sp>
        <p:nvSpPr>
          <p:cNvPr id="153" name="Projec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8657" y="3558072"/>
            <a:ext cx="8913158" cy="9636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09" name="Scenario 1: Horizontal ( —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1: Horizontal ( — )</a:t>
            </a:r>
          </a:p>
        </p:txBody>
      </p:sp>
      <p:sp>
        <p:nvSpPr>
          <p:cNvPr id="210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698985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[5,1], [5,2],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[r, c+1], [r, c+2], [r, c+3]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11" name="Rectangle"/>
          <p:cNvSpPr/>
          <p:nvPr/>
        </p:nvSpPr>
        <p:spPr>
          <a:xfrm>
            <a:off x="14810607" y="10844274"/>
            <a:ext cx="5004069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[5,0], [5,1], [5,2], [5,3]"/>
          <p:cNvSpPr txBox="1"/>
          <p:nvPr/>
        </p:nvSpPr>
        <p:spPr>
          <a:xfrm>
            <a:off x="14420851" y="12228458"/>
            <a:ext cx="5783581" cy="8084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[5,0], [5,1], [5,2], [5,3]</a:t>
            </a:r>
          </a:p>
        </p:txBody>
      </p:sp>
      <p:sp>
        <p:nvSpPr>
          <p:cNvPr id="213" name="[0]"/>
          <p:cNvSpPr txBox="1"/>
          <p:nvPr/>
        </p:nvSpPr>
        <p:spPr>
          <a:xfrm>
            <a:off x="22076466" y="58737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4" name="[5]"/>
          <p:cNvSpPr txBox="1"/>
          <p:nvPr/>
        </p:nvSpPr>
        <p:spPr>
          <a:xfrm>
            <a:off x="22076466" y="11144228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15" name="[0]"/>
          <p:cNvSpPr txBox="1"/>
          <p:nvPr/>
        </p:nvSpPr>
        <p:spPr>
          <a:xfrm>
            <a:off x="15152670" y="4595312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16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17" name="cellIndex"/>
          <p:cNvSpPr txBox="1"/>
          <p:nvPr/>
        </p:nvSpPr>
        <p:spPr>
          <a:xfrm>
            <a:off x="17507295" y="2874974"/>
            <a:ext cx="2339772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18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6584" y="3774273"/>
            <a:ext cx="8836005" cy="955345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22" name="Scenario 2: Vertical ( |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2: Vertical ( | )</a:t>
            </a:r>
          </a:p>
        </p:txBody>
      </p:sp>
      <p:sp>
        <p:nvSpPr>
          <p:cNvPr id="223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0831149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[4,0], [3,0], [2,0]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c], [r - 2, c], [r - 3, c]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0 - 6</a:t>
            </a:r>
          </a:p>
        </p:txBody>
      </p:sp>
      <p:sp>
        <p:nvSpPr>
          <p:cNvPr id="224" name="Rectangle"/>
          <p:cNvSpPr/>
          <p:nvPr/>
        </p:nvSpPr>
        <p:spPr>
          <a:xfrm>
            <a:off x="14859572" y="7710587"/>
            <a:ext cx="1370797" cy="4641813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[2,0]…"/>
          <p:cNvSpPr txBox="1"/>
          <p:nvPr/>
        </p:nvSpPr>
        <p:spPr>
          <a:xfrm>
            <a:off x="12784999" y="7594347"/>
            <a:ext cx="1872211" cy="44825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[2,0]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[3,0]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[4,0]</a:t>
            </a:r>
          </a:p>
          <a:p>
            <a:pPr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[5,0]</a:t>
            </a:r>
          </a:p>
        </p:txBody>
      </p:sp>
      <p:sp>
        <p:nvSpPr>
          <p:cNvPr id="226" name="[0]"/>
          <p:cNvSpPr txBox="1"/>
          <p:nvPr/>
        </p:nvSpPr>
        <p:spPr>
          <a:xfrm>
            <a:off x="21978539" y="6089474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7" name="[5]"/>
          <p:cNvSpPr txBox="1"/>
          <p:nvPr/>
        </p:nvSpPr>
        <p:spPr>
          <a:xfrm>
            <a:off x="21978539" y="11486975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28" name="[0]"/>
          <p:cNvSpPr txBox="1"/>
          <p:nvPr/>
        </p:nvSpPr>
        <p:spPr>
          <a:xfrm>
            <a:off x="15054743" y="493805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29" name="[6]"/>
          <p:cNvSpPr txBox="1"/>
          <p:nvPr/>
        </p:nvSpPr>
        <p:spPr>
          <a:xfrm>
            <a:off x="20910514" y="4938059"/>
            <a:ext cx="750597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30" name="cellIndex"/>
          <p:cNvSpPr txBox="1"/>
          <p:nvPr/>
        </p:nvSpPr>
        <p:spPr>
          <a:xfrm>
            <a:off x="17364711" y="2890593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31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5549" y="3693863"/>
            <a:ext cx="8870914" cy="959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35" name="Scenario 3: Diagonal (Upwards) ( /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3: Diagonal (Upwards) ( / )</a:t>
            </a:r>
          </a:p>
        </p:txBody>
      </p:sp>
      <p:sp>
        <p:nvSpPr>
          <p:cNvPr id="236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192862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[5,0], [4,1], [3,2], [2,3]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- 1, c + 1], [r - 2, c + 2], [r - 3,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3 - 5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37" name="Rectangle"/>
          <p:cNvSpPr/>
          <p:nvPr/>
        </p:nvSpPr>
        <p:spPr>
          <a:xfrm rot="18900000">
            <a:off x="13970189" y="9522250"/>
            <a:ext cx="5932660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[0]"/>
          <p:cNvSpPr txBox="1"/>
          <p:nvPr/>
        </p:nvSpPr>
        <p:spPr>
          <a:xfrm>
            <a:off x="22110894" y="6113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39" name="[5]"/>
          <p:cNvSpPr txBox="1"/>
          <p:nvPr/>
        </p:nvSpPr>
        <p:spPr>
          <a:xfrm>
            <a:off x="22110894" y="11320038"/>
            <a:ext cx="750596" cy="72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40" name="[0]"/>
          <p:cNvSpPr txBox="1"/>
          <p:nvPr/>
        </p:nvSpPr>
        <p:spPr>
          <a:xfrm>
            <a:off x="15187098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41" name="[6]"/>
          <p:cNvSpPr txBox="1"/>
          <p:nvPr/>
        </p:nvSpPr>
        <p:spPr>
          <a:xfrm>
            <a:off x="21042869" y="4771123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42" name="cellIndex"/>
          <p:cNvSpPr txBox="1"/>
          <p:nvPr/>
        </p:nvSpPr>
        <p:spPr>
          <a:xfrm>
            <a:off x="17431119" y="2874870"/>
            <a:ext cx="2339773" cy="7214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43" name="rowIndex"/>
          <p:cNvSpPr txBox="1"/>
          <p:nvPr/>
        </p:nvSpPr>
        <p:spPr>
          <a:xfrm>
            <a:off x="218641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4513" y="3855157"/>
            <a:ext cx="8922010" cy="964644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247" name="Scenario 4: Diagonal (Downwards) ( \ 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Scenario 4: Diagonal (Downwards) ( \ )</a:t>
            </a:r>
          </a:p>
        </p:txBody>
      </p:sp>
      <p:sp>
        <p:nvSpPr>
          <p:cNvPr id="248" name="[rowIndex, cellIndex]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[rowIndex, cellIndex]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[2,0], [3,1], [4,2], [5,3]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[r, c], [r + 1 , c + 1], [r + 2, c + 2], [r + 3, c + 3]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Based on above pattern, possible starting values: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r: 0 - 2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c: 0 - 3</a:t>
            </a:r>
          </a:p>
        </p:txBody>
      </p:sp>
      <p:sp>
        <p:nvSpPr>
          <p:cNvPr id="249" name="Rectangle"/>
          <p:cNvSpPr/>
          <p:nvPr/>
        </p:nvSpPr>
        <p:spPr>
          <a:xfrm rot="2700000">
            <a:off x="14145148" y="9533525"/>
            <a:ext cx="5930901" cy="1270001"/>
          </a:xfrm>
          <a:prstGeom prst="rect">
            <a:avLst/>
          </a:prstGeom>
          <a:ln w="152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[0]"/>
          <p:cNvSpPr txBox="1"/>
          <p:nvPr/>
        </p:nvSpPr>
        <p:spPr>
          <a:xfrm>
            <a:off x="22061931" y="6226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1" name="[5]"/>
          <p:cNvSpPr txBox="1"/>
          <p:nvPr/>
        </p:nvSpPr>
        <p:spPr>
          <a:xfrm>
            <a:off x="22061931" y="11433439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52" name="[0]"/>
          <p:cNvSpPr txBox="1"/>
          <p:nvPr/>
        </p:nvSpPr>
        <p:spPr>
          <a:xfrm>
            <a:off x="15138135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53" name="[6]"/>
          <p:cNvSpPr txBox="1"/>
          <p:nvPr/>
        </p:nvSpPr>
        <p:spPr>
          <a:xfrm>
            <a:off x="20993906" y="4884524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  <p:sp>
        <p:nvSpPr>
          <p:cNvPr id="254" name="cellIndex"/>
          <p:cNvSpPr txBox="1"/>
          <p:nvPr/>
        </p:nvSpPr>
        <p:spPr>
          <a:xfrm>
            <a:off x="17505631" y="3251415"/>
            <a:ext cx="2339773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55" name="rowIndex"/>
          <p:cNvSpPr txBox="1"/>
          <p:nvPr/>
        </p:nvSpPr>
        <p:spPr>
          <a:xfrm>
            <a:off x="21902250" y="8540728"/>
            <a:ext cx="2408505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Key Challenge 2b: Setting draw con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2b: Setting draw condition</a:t>
            </a:r>
          </a:p>
        </p:txBody>
      </p:sp>
      <p:sp>
        <p:nvSpPr>
          <p:cNvPr id="25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Draw: When there are no more white cells left on the grid…"/>
          <p:cNvSpPr txBox="1"/>
          <p:nvPr>
            <p:ph type="body" sz="half" idx="1"/>
          </p:nvPr>
        </p:nvSpPr>
        <p:spPr>
          <a:xfrm>
            <a:off x="1206500" y="4248504"/>
            <a:ext cx="12710138" cy="8256012"/>
          </a:xfrm>
          <a:prstGeom prst="rect">
            <a:avLst/>
          </a:prstGeom>
        </p:spPr>
        <p:txBody>
          <a:bodyPr/>
          <a:lstStyle/>
          <a:p>
            <a:pPr lvl="1"/>
            <a:r>
              <a:rPr b="1"/>
              <a:t>Draw:</a:t>
            </a:r>
            <a:r>
              <a:t> When there are no more white cells left on the grid</a:t>
            </a:r>
          </a:p>
          <a:p>
            <a:pPr lvl="1"/>
            <a:r>
              <a:t>If cell is coloured -&gt; push into ‘Coloured’ array </a:t>
            </a:r>
          </a:p>
          <a:p>
            <a:pPr lvl="1"/>
            <a:r>
              <a:t>If length of ‘Coloured’ array (number of coloured cells) is equal to the total number of cells (gridCell.length), game is declared a draw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4171" y="4033244"/>
            <a:ext cx="9192177" cy="9170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oncepts appli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Concepts applied</a:t>
            </a:r>
          </a:p>
        </p:txBody>
      </p:sp>
      <p:sp>
        <p:nvSpPr>
          <p:cNvPr id="2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addEventListener (DOM events) - each circle to trigger colour change, reset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addEventListener</a:t>
            </a:r>
            <a:r>
              <a:t> (DOM events) - each circle to trigger colour change, reset button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Arrays</a:t>
            </a:r>
            <a:endParaRPr b="1"/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selected cell that is white, before retrieving it and changing its colour to player’s colour (red / yellow)</a:t>
            </a:r>
          </a:p>
          <a:p>
            <a:pPr lvl="1" marL="914400" indent="-457200" defTabSz="1828754">
              <a:spcBef>
                <a:spcPts val="3300"/>
              </a:spcBef>
              <a:defRPr sz="3600"/>
            </a:pPr>
            <a:r>
              <a:t>Store coloured cells and check against grid cells (if equal number -&gt; game is a draw)</a:t>
            </a:r>
          </a:p>
          <a:p>
            <a:pPr marL="457200" indent="-457200" defTabSz="1828754">
              <a:spcBef>
                <a:spcPts val="3300"/>
              </a:spcBef>
              <a:defRPr b="1" sz="3600"/>
            </a:pPr>
            <a:r>
              <a:t>forEach - </a:t>
            </a:r>
            <a:r>
              <a:rPr b="0"/>
              <a:t>can be used on NodeLists as well (not just for Arrays)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Formatting table cells</a:t>
            </a:r>
            <a:r>
              <a:t> - Using (td class="circle" style="background-color: white”) to set colour, (td bgcolor =“white”) has been deprecated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cellIndex</a:t>
            </a:r>
            <a:r>
              <a:t> - return the column index of a &lt;td&gt; element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b="1"/>
              <a:t>rowIndex -</a:t>
            </a:r>
            <a:r>
              <a:t> return the index of a &lt;tr&gt; 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How To Build A Game Of Connect Four With Vanilla JavaScript (https://www.youtube.com/watch?v=Z_IaJQojun8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Build A Game Of Connect Four With Vanilla JavaScript (</a:t>
            </a:r>
            <a:r>
              <a:rPr u="sng">
                <a:hlinkClick r:id="rId2" invalidUrl="" action="" tgtFrame="" tooltip="" history="1" highlightClick="0" endSnd="0"/>
              </a:rPr>
              <a:t>https://www.youtube.com/watch?v=Z_IaJQojun8</a:t>
            </a:r>
            <a:r>
              <a:t>) </a:t>
            </a:r>
          </a:p>
          <a:p>
            <a:pPr/>
            <a:r>
              <a:t>Connect Four Game Checking for Wins JS (</a:t>
            </a:r>
            <a:r>
              <a:rPr u="sng">
                <a:hlinkClick r:id="rId3" invalidUrl="" action="" tgtFrame="" tooltip="" history="1" highlightClick="0" endSnd="0"/>
              </a:rPr>
              <a:t>https://stackoverflow.com/questions/33181356/connect-four-game-checking-for-wins-js</a:t>
            </a:r>
            <a:r>
              <a:t>)</a:t>
            </a:r>
          </a:p>
          <a:p>
            <a:pPr/>
            <a:r>
              <a:t>How to addEventListener to table cells (</a:t>
            </a:r>
            <a:r>
              <a:rPr u="sng">
                <a:hlinkClick r:id="rId4" invalidUrl="" action="" tgtFrame="" tooltip="" history="1" highlightClick="0" endSnd="0"/>
              </a:rPr>
              <a:t>https://stackoverflow.com/questions/46341171/how-to-addeventlistener-to-table-cells</a:t>
            </a:r>
            <a:r>
              <a:t>)</a:t>
            </a:r>
          </a:p>
          <a:p>
            <a:pPr/>
            <a:r>
              <a:t>How to return the row and column index of a table cell by clicking (</a:t>
            </a:r>
            <a:r>
              <a:rPr u="sng">
                <a:hlinkClick r:id="rId5" invalidUrl="" action="" tgtFrame="" tooltip="" history="1" highlightClick="0" endSnd="0"/>
              </a:rPr>
              <a:t>https://stackoverflow.com/questions/45656949/how-to-return-the-row-and-column-index-of-a-table-cell-by-clicking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Thank you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2-player mode (Alternate between red and yellow ‘chips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2-player mode (Alternate between red and yellow ‘chips’)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Game ends in either win or draw.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Win is achieved when either player has positioned 4 ‘chips’ in a vertical / horizontal / diagonal upwards / diagonal downwards stack.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Draw is achieved when there are no more white cells left on the board.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Message to indicate current player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Alert to indicate game outcome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Reset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o-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Create game grid - table with 7 columns, 6 r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Create game grid - table with 7 columns, 6 rows</a:t>
            </a:r>
          </a:p>
          <a:p>
            <a:pPr marL="889000" indent="-889000">
              <a:buSzPct val="100000"/>
              <a:buAutoNum type="arabicPeriod" startAt="1"/>
            </a:pPr>
            <a:r>
              <a:t> Add event listener to each cell, on click - to change cell colour of </a:t>
            </a:r>
            <a:r>
              <a:rPr u="sng"/>
              <a:t>bottom-most row with a white cell </a:t>
            </a:r>
            <a:r>
              <a:t> from white to player’s colour (red / yellow)</a:t>
            </a:r>
          </a:p>
          <a:p>
            <a:pPr marL="889000" indent="-889000">
              <a:buSzPct val="100000"/>
              <a:buAutoNum type="arabicPeriod" startAt="1"/>
            </a:pPr>
            <a:r>
              <a:t>Alternate player’s turn and ‘chip’ colour (i.e. red &gt; yellow &gt; red …) + display who is the current player</a:t>
            </a:r>
          </a:p>
          <a:p>
            <a:pPr marL="889000" indent="-889000">
              <a:buSzPct val="100000"/>
              <a:buAutoNum type="arabicPeriod" startAt="1"/>
            </a:pPr>
            <a:r>
              <a:rPr u="sng"/>
              <a:t>Set outcome for win and draw</a:t>
            </a:r>
            <a:r>
              <a:t> + display winner</a:t>
            </a:r>
          </a:p>
          <a:p>
            <a:pPr marL="889000" indent="-889000">
              <a:buSzPct val="100000"/>
              <a:buAutoNum type="arabicPeriod" startAt="1"/>
            </a:pPr>
            <a:r>
              <a:t>Reset game when either outcome has been achieved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Key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Challenges</a:t>
            </a:r>
          </a:p>
        </p:txBody>
      </p:sp>
      <p:sp>
        <p:nvSpPr>
          <p:cNvPr id="16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Making the ‘chips' stack on top of each 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Making the ‘chips' stack on top of each other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New ‘chip’ ignores occupied cell and fills white cell above it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Identify which is the bottom-most cell that is white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</a:p>
          <a:p>
            <a:pPr marL="826769" indent="-826769" defTabSz="2267655">
              <a:spcBef>
                <a:spcPts val="4100"/>
              </a:spcBef>
              <a:buSzPct val="100000"/>
              <a:buAutoNum type="arabicPeriod" startAt="1"/>
              <a:defRPr b="1" sz="4464"/>
            </a:pPr>
            <a:r>
              <a:t>Setting conditions for win and draw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Win: When either player has positioned 4 ‘chips’ in a vertical / horizontal / diagonal stack</a:t>
            </a:r>
          </a:p>
          <a:p>
            <a:pPr lvl="1" marL="1653539" indent="-826769" defTabSz="2267655">
              <a:spcBef>
                <a:spcPts val="4100"/>
              </a:spcBef>
              <a:buSzPct val="100000"/>
              <a:buAutoNum type="alphaLcPeriod" startAt="1"/>
              <a:defRPr sz="4464"/>
            </a:pPr>
            <a:r>
              <a:t>Draw: When there are no more white cells left on the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nderstanding the grid’s bound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the grid’s boundaries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[rowIndex, cellIndex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[rowIndex, cellIndex]</a:t>
            </a:r>
          </a:p>
          <a:p>
            <a:pPr/>
            <a:r>
              <a:t>[0,0] … [0,6]</a:t>
            </a:r>
          </a:p>
          <a:p>
            <a:pPr/>
            <a:r>
              <a:t>…………….</a:t>
            </a:r>
          </a:p>
          <a:p>
            <a:pPr/>
            <a:r>
              <a:t>[5,0] … [5,6]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4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175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176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177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179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2" name="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83" name="Check the cell's colour starting from row[5] to row[0] (as cells are filled from bottom up) to see if it's white…"/>
          <p:cNvSpPr txBox="1"/>
          <p:nvPr>
            <p:ph type="body" sz="half" idx="1"/>
          </p:nvPr>
        </p:nvSpPr>
        <p:spPr>
          <a:xfrm>
            <a:off x="1206500" y="4248504"/>
            <a:ext cx="13053650" cy="8256012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Check the cell's colour starting from row[5] to row[0] (as cells are filled from bottom up) to see if it's white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cell in current row is white, push selected cell to array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1 (red), retrieve cell from array, change cell to red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current player = Player 2 (yellow), retrieve cell from array, change cell to yellow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t>If there are 4 red/yellow cells in a row, announce Player 1/2 as winner, restart game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Key Challenge 1: Stacking ‘chips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1: Stacking ‘chips’</a:t>
            </a:r>
          </a:p>
        </p:txBody>
      </p:sp>
      <p:sp>
        <p:nvSpPr>
          <p:cNvPr id="187" name="Understanding Row Index and Cell 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Understanding Row Index and Cell Index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9" name="Table"/>
          <p:cNvGraphicFramePr/>
          <p:nvPr/>
        </p:nvGraphicFramePr>
        <p:xfrm>
          <a:off x="2246924" y="4494330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84900"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row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cell Index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cell value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algn="l" defTabSz="914400"/>
                      <a:r>
                        <a:rPr b="1" sz="3200"/>
                        <a:t>&lt;tr&gt;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84900"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&lt;td&gt;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0" name="Rectangle"/>
          <p:cNvSpPr/>
          <p:nvPr/>
        </p:nvSpPr>
        <p:spPr>
          <a:xfrm>
            <a:off x="4900110" y="4462662"/>
            <a:ext cx="5480117" cy="440365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4900110" y="8918984"/>
            <a:ext cx="5480117" cy="3975845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5013140" y="5772365"/>
            <a:ext cx="7089490" cy="111988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Rectangle"/>
          <p:cNvSpPr/>
          <p:nvPr/>
        </p:nvSpPr>
        <p:spPr>
          <a:xfrm>
            <a:off x="15021363" y="6972907"/>
            <a:ext cx="7089490" cy="1003899"/>
          </a:xfrm>
          <a:prstGeom prst="rect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Key Challenge 2a: Setting win 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Challenge 2a: Setting win conditions</a:t>
            </a:r>
          </a:p>
        </p:txBody>
      </p:sp>
      <p:sp>
        <p:nvSpPr>
          <p:cNvPr id="196" name="Four possible scenari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Four possible scenarios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505" y="3571498"/>
            <a:ext cx="8801352" cy="961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orizon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</a:t>
            </a:r>
          </a:p>
          <a:p>
            <a:pPr/>
            <a:r>
              <a:t>Vertical</a:t>
            </a:r>
          </a:p>
          <a:p>
            <a:pPr/>
            <a:r>
              <a:t>Diagonal (upwards)</a:t>
            </a:r>
          </a:p>
          <a:p>
            <a:pPr/>
            <a:r>
              <a:t>Diagonal (downwards)</a:t>
            </a:r>
          </a:p>
        </p:txBody>
      </p:sp>
      <p:sp>
        <p:nvSpPr>
          <p:cNvPr id="199" name="[0]"/>
          <p:cNvSpPr txBox="1"/>
          <p:nvPr/>
        </p:nvSpPr>
        <p:spPr>
          <a:xfrm>
            <a:off x="13899502" y="5986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0" name="[5]"/>
          <p:cNvSpPr txBox="1"/>
          <p:nvPr/>
        </p:nvSpPr>
        <p:spPr>
          <a:xfrm>
            <a:off x="13899502" y="11193191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[5]</a:t>
            </a:r>
          </a:p>
        </p:txBody>
      </p:sp>
      <p:sp>
        <p:nvSpPr>
          <p:cNvPr id="201" name="rowIndex"/>
          <p:cNvSpPr txBox="1"/>
          <p:nvPr/>
        </p:nvSpPr>
        <p:spPr>
          <a:xfrm>
            <a:off x="11483812" y="8525709"/>
            <a:ext cx="24085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rowIndex</a:t>
            </a:r>
          </a:p>
        </p:txBody>
      </p:sp>
      <p:sp>
        <p:nvSpPr>
          <p:cNvPr id="202" name="[0]"/>
          <p:cNvSpPr txBox="1"/>
          <p:nvPr/>
        </p:nvSpPr>
        <p:spPr>
          <a:xfrm>
            <a:off x="1529956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[0]</a:t>
            </a:r>
          </a:p>
        </p:txBody>
      </p:sp>
      <p:sp>
        <p:nvSpPr>
          <p:cNvPr id="203" name="Rectangle"/>
          <p:cNvSpPr/>
          <p:nvPr/>
        </p:nvSpPr>
        <p:spPr>
          <a:xfrm>
            <a:off x="16551313" y="3786665"/>
            <a:ext cx="4700722" cy="18043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cellIndex"/>
          <p:cNvSpPr txBox="1"/>
          <p:nvPr/>
        </p:nvSpPr>
        <p:spPr>
          <a:xfrm>
            <a:off x="17507295" y="3756323"/>
            <a:ext cx="2339772" cy="721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cellIndex</a:t>
            </a:r>
          </a:p>
        </p:txBody>
      </p:sp>
      <p:sp>
        <p:nvSpPr>
          <p:cNvPr id="205" name="[6]"/>
          <p:cNvSpPr txBox="1"/>
          <p:nvPr/>
        </p:nvSpPr>
        <p:spPr>
          <a:xfrm>
            <a:off x="21008442" y="4595312"/>
            <a:ext cx="75059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