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21B"/>
    <a:srgbClr val="B01B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0984-7388-4D18-7BD7-2354328AD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2562" y="580310"/>
            <a:ext cx="8577563" cy="2421464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&amp; DATA UNDERSTANDING</a:t>
            </a:r>
            <a:br>
              <a:rPr lang="en-US" dirty="0"/>
            </a:br>
            <a:r>
              <a:rPr lang="en-GB" b="1" i="0" dirty="0">
                <a:solidFill>
                  <a:srgbClr val="E1C21B"/>
                </a:solidFill>
                <a:effectLst/>
                <a:latin typeface="-apple-system"/>
              </a:rPr>
              <a:t>Indian Start-up Funding Analysis</a:t>
            </a:r>
            <a:endParaRPr lang="en-KE" dirty="0">
              <a:solidFill>
                <a:srgbClr val="E1C21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48CCE-15C1-626F-48C5-1D23602F2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891958"/>
          </a:xfrm>
        </p:spPr>
        <p:txBody>
          <a:bodyPr>
            <a:normAutofit fontScale="85000" lnSpcReduction="20000"/>
          </a:bodyPr>
          <a:lstStyle/>
          <a:p>
            <a:r>
              <a:rPr lang="en-US" sz="5100" dirty="0">
                <a:solidFill>
                  <a:srgbClr val="B01B10"/>
                </a:solidFill>
              </a:rPr>
              <a:t>Prague</a:t>
            </a:r>
          </a:p>
          <a:p>
            <a:r>
              <a:rPr lang="en-US" dirty="0"/>
              <a:t>Evans Tetteh Akoto</a:t>
            </a:r>
          </a:p>
          <a:p>
            <a:r>
              <a:rPr lang="en-US" dirty="0" err="1"/>
              <a:t>Florentia</a:t>
            </a:r>
            <a:r>
              <a:rPr lang="en-US" dirty="0"/>
              <a:t> </a:t>
            </a:r>
            <a:r>
              <a:rPr lang="en-US" dirty="0" err="1"/>
              <a:t>teye</a:t>
            </a:r>
            <a:endParaRPr lang="en-US" dirty="0"/>
          </a:p>
          <a:p>
            <a:r>
              <a:rPr lang="en-US" dirty="0"/>
              <a:t>Stella Achar </a:t>
            </a:r>
            <a:r>
              <a:rPr lang="en-US" dirty="0" err="1"/>
              <a:t>Oiro</a:t>
            </a:r>
            <a:endParaRPr lang="en-US" dirty="0"/>
          </a:p>
          <a:p>
            <a:r>
              <a:rPr lang="en-US" dirty="0"/>
              <a:t>Edwin </a:t>
            </a:r>
            <a:r>
              <a:rPr lang="en-US" dirty="0" err="1"/>
              <a:t>mwangi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52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C857-D807-DFFE-3008-7063F265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8666"/>
            <a:ext cx="10131425" cy="1456267"/>
          </a:xfrm>
        </p:spPr>
        <p:txBody>
          <a:bodyPr/>
          <a:lstStyle/>
          <a:p>
            <a:r>
              <a:rPr lang="en-US" dirty="0"/>
              <a:t>Seed financing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6CAFD-323E-C243-8FF6-9D15A1DFC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64489"/>
            <a:ext cx="10131425" cy="364913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E1C21B"/>
                </a:solidFill>
              </a:rPr>
              <a:t>Earliest stage </a:t>
            </a:r>
            <a:r>
              <a:rPr lang="en-US" dirty="0"/>
              <a:t>of capital raising process.</a:t>
            </a:r>
          </a:p>
          <a:p>
            <a:endParaRPr lang="en-US" dirty="0"/>
          </a:p>
          <a:p>
            <a:r>
              <a:rPr lang="en-US" dirty="0">
                <a:solidFill>
                  <a:srgbClr val="E1C21B"/>
                </a:solidFill>
              </a:rPr>
              <a:t>Riskiest</a:t>
            </a:r>
            <a:r>
              <a:rPr lang="en-US" dirty="0"/>
              <a:t>, hence avoided by Venture Capitalists</a:t>
            </a:r>
          </a:p>
          <a:p>
            <a:endParaRPr lang="en-US" dirty="0"/>
          </a:p>
          <a:p>
            <a:r>
              <a:rPr lang="en-US" dirty="0">
                <a:solidFill>
                  <a:srgbClr val="E1C21B"/>
                </a:solidFill>
              </a:rPr>
              <a:t>Most complicated </a:t>
            </a:r>
            <a:r>
              <a:rPr lang="en-US" dirty="0"/>
              <a:t>– investor doesn’t have enough info to make a decision</a:t>
            </a:r>
          </a:p>
          <a:p>
            <a:endParaRPr lang="en-US" dirty="0"/>
          </a:p>
          <a:p>
            <a:r>
              <a:rPr lang="en-US" dirty="0"/>
              <a:t>Participants – mostly </a:t>
            </a:r>
            <a:r>
              <a:rPr lang="en-US" dirty="0">
                <a:solidFill>
                  <a:srgbClr val="E1C21B"/>
                </a:solidFill>
              </a:rPr>
              <a:t>Angel Investors </a:t>
            </a:r>
            <a:r>
              <a:rPr lang="en-US" dirty="0"/>
              <a:t>(appreciate riskier ventures and expect high returns=Equity)</a:t>
            </a:r>
          </a:p>
          <a:p>
            <a:endParaRPr lang="en-US" dirty="0"/>
          </a:p>
          <a:p>
            <a:r>
              <a:rPr lang="en-US" dirty="0"/>
              <a:t>Management/Soft skills of entrepreneur can determine business success.(But modern Tech challenges this view)</a:t>
            </a:r>
          </a:p>
          <a:p>
            <a:endParaRPr lang="en-US" dirty="0"/>
          </a:p>
          <a:p>
            <a:r>
              <a:rPr lang="en-US" dirty="0"/>
              <a:t>Peter Thiel’s investment in Facebook.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67392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8C12-B7D3-EE1A-0420-EFD60340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0036"/>
            <a:ext cx="10131425" cy="1456267"/>
          </a:xfrm>
        </p:spPr>
        <p:txBody>
          <a:bodyPr/>
          <a:lstStyle/>
          <a:p>
            <a:r>
              <a:rPr lang="en-US" dirty="0"/>
              <a:t>Series a Funding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2CDE-A49D-3EFC-6CA4-44EFE30E3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76850"/>
            <a:ext cx="10131425" cy="3649133"/>
          </a:xfrm>
        </p:spPr>
        <p:txBody>
          <a:bodyPr>
            <a:noAutofit/>
          </a:bodyPr>
          <a:lstStyle/>
          <a:p>
            <a:r>
              <a:rPr lang="en-US" dirty="0"/>
              <a:t>A type of equity-based financing (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 offers convertible preferred shares).</a:t>
            </a:r>
            <a:endParaRPr lang="en-US" dirty="0"/>
          </a:p>
          <a:p>
            <a:endParaRPr lang="en-US" dirty="0"/>
          </a:p>
          <a:p>
            <a:r>
              <a:rPr lang="en-US" dirty="0"/>
              <a:t>Often comes with anti-</a:t>
            </a:r>
            <a:r>
              <a:rPr lang="en-US" dirty="0" err="1"/>
              <a:t>dillution</a:t>
            </a:r>
            <a:r>
              <a:rPr lang="en-US" dirty="0"/>
              <a:t> provisions.</a:t>
            </a:r>
          </a:p>
          <a:p>
            <a:endParaRPr lang="en-US" dirty="0"/>
          </a:p>
          <a:p>
            <a:r>
              <a:rPr lang="en-US" dirty="0"/>
              <a:t>Primary objective – Continued growth</a:t>
            </a:r>
          </a:p>
          <a:p>
            <a:endParaRPr lang="en-US" dirty="0"/>
          </a:p>
          <a:p>
            <a:r>
              <a:rPr lang="en-US" dirty="0"/>
              <a:t>Businesses that already generate revenues but are still in the pre-profit stage.</a:t>
            </a:r>
          </a:p>
          <a:p>
            <a:endParaRPr lang="en-US" dirty="0"/>
          </a:p>
          <a:p>
            <a:r>
              <a:rPr lang="en-US" dirty="0"/>
              <a:t>A more formal process – more complete company info, valuation of company done &amp; VC firm does due diligence (progress made since start, management’s efficiency in managing resources)</a:t>
            </a:r>
          </a:p>
          <a:p>
            <a:endParaRPr lang="en-US" dirty="0"/>
          </a:p>
          <a:p>
            <a:r>
              <a:rPr lang="en-US" dirty="0"/>
              <a:t>Series A rounds raise approximately $2 million to $15 million (Median Series A funding 2021 = $10 million. (Investopedia)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18212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EF76-20DC-190F-67E9-636984EE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b funding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BEA08-60FA-32E0-FCEB-0380C3353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800" b="1" dirty="0">
                <a:solidFill>
                  <a:srgbClr val="E1C2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GB" sz="1800" b="1" baseline="30000" dirty="0">
                <a:solidFill>
                  <a:srgbClr val="E1C2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GB" sz="1800" b="1" dirty="0">
                <a:solidFill>
                  <a:srgbClr val="E1C2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Stage</a:t>
            </a:r>
            <a:r>
              <a:rPr lang="en-GB" sz="1800" dirty="0">
                <a:solidFill>
                  <a:srgbClr val="E1C2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Start-up Financing, </a:t>
            </a:r>
            <a:r>
              <a:rPr lang="en-GB" sz="1800" b="1" dirty="0">
                <a:solidFill>
                  <a:srgbClr val="E1C2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800" b="1" baseline="30000" dirty="0">
                <a:solidFill>
                  <a:srgbClr val="E1C2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GB" sz="1800" b="1" dirty="0">
                <a:solidFill>
                  <a:srgbClr val="E1C2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stage</a:t>
            </a:r>
            <a:r>
              <a:rPr lang="en-GB" sz="1800" dirty="0">
                <a:solidFill>
                  <a:srgbClr val="E1C2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 financing</a:t>
            </a:r>
          </a:p>
          <a:p>
            <a:endParaRPr lang="en-US" dirty="0"/>
          </a:p>
          <a:p>
            <a:r>
              <a:rPr lang="en-US" dirty="0"/>
              <a:t>Equity based – company offers convertible preferred shares.</a:t>
            </a:r>
          </a:p>
          <a:p>
            <a:endParaRPr lang="en-US" dirty="0"/>
          </a:p>
          <a:p>
            <a:r>
              <a:rPr lang="en-US" dirty="0"/>
              <a:t>More participants enter – (willing to invest in later stages of growth) – </a:t>
            </a:r>
          </a:p>
          <a:p>
            <a:endParaRPr lang="en-US" dirty="0"/>
          </a:p>
          <a:p>
            <a:r>
              <a:rPr lang="en-US" dirty="0"/>
              <a:t>Objective – </a:t>
            </a:r>
            <a:r>
              <a:rPr lang="en-US" dirty="0">
                <a:solidFill>
                  <a:srgbClr val="E1C21B"/>
                </a:solidFill>
              </a:rPr>
              <a:t>take business past development stage</a:t>
            </a:r>
            <a:r>
              <a:rPr lang="en-US" dirty="0"/>
              <a:t>, help business scale or </a:t>
            </a:r>
            <a:r>
              <a:rPr lang="en-US" dirty="0">
                <a:solidFill>
                  <a:srgbClr val="E1C21B"/>
                </a:solidFill>
              </a:rPr>
              <a:t>meet levels of demand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Mostly VC firms and Private Equity Firms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592129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2073-CF18-6C6B-6F42-C1004E13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93A08-BD91-2E5B-DBA0-D7AD84C58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B01B1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 Hypothesis</a:t>
            </a:r>
            <a:r>
              <a:rPr lang="en-GB" sz="2400" dirty="0">
                <a:solidFill>
                  <a:srgbClr val="B01B1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No factors determine the amount of funding offered to a start-up by venture capitalists in India.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K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400" b="1" dirty="0">
                <a:solidFill>
                  <a:srgbClr val="B01B1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 Hypothesis</a:t>
            </a:r>
            <a:r>
              <a:rPr lang="en-GB" sz="2400" dirty="0">
                <a:solidFill>
                  <a:srgbClr val="B01B1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A range of factors about a start-up(characteristics) (such as </a:t>
            </a:r>
            <a:r>
              <a:rPr lang="en-GB" sz="2400" b="1" dirty="0">
                <a:solidFill>
                  <a:srgbClr val="E1C2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sector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wants to venture into, use of </a:t>
            </a:r>
            <a:r>
              <a:rPr lang="en-GB" sz="2400" b="1" dirty="0">
                <a:solidFill>
                  <a:srgbClr val="E1C2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years</a:t>
            </a: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its has been in existence</a:t>
            </a: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E1C2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Stage</a:t>
            </a: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growth, </a:t>
            </a:r>
            <a:r>
              <a:rPr lang="en-GB" sz="2400" b="1" dirty="0">
                <a:solidFill>
                  <a:srgbClr val="E1C2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determine the amount of funding offered to start-ups by venture capitalists in India.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2677053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8BEE-EDFF-7F08-AEC4-96E8642A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82383"/>
            <a:ext cx="10131425" cy="1456267"/>
          </a:xfrm>
        </p:spPr>
        <p:txBody>
          <a:bodyPr/>
          <a:lstStyle/>
          <a:p>
            <a:r>
              <a:rPr lang="en-US" dirty="0"/>
              <a:t>Research Questions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5D7D-15CF-BEF6-480D-53035F135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73885"/>
            <a:ext cx="10131425" cy="516284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sectors have attracted the largest funding in the last 4 years?</a:t>
            </a:r>
            <a:endParaRPr lang="en-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the </a:t>
            </a:r>
            <a:r>
              <a:rPr lang="en-GB" dirty="0">
                <a:solidFill>
                  <a:srgbClr val="E1C2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venture affect the amount of funding offered to a venture? Or what locations have received the biggest funding?</a:t>
            </a:r>
            <a:endParaRPr lang="en-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are the major funders of ventures in India in the last 4 years? </a:t>
            </a:r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GB" b="1" dirty="0">
                <a:solidFill>
                  <a:srgbClr val="E1C2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major sectors they are directing their funding</a:t>
            </a:r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the number of business owners (entrepreneurs) in a venture determine the amount/likelihood of funding from investors?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the stage of the venture affect the amount of funding offered to ventures?</a:t>
            </a:r>
            <a:endParaRPr lang="en-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</a:t>
            </a:r>
            <a:r>
              <a:rPr lang="en-GB" b="1" dirty="0">
                <a:solidFill>
                  <a:srgbClr val="E1C2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Maximum, Minimum, Average and Median Funding 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amounts offered to each </a:t>
            </a:r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sector/ stage of funding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how do they compare?</a:t>
            </a:r>
            <a:endParaRPr lang="en-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trend of financing over the four years, cumulatively (total funding) and in independent sectors? (Monthly and/Yearly Trends)</a:t>
            </a:r>
            <a:endParaRPr lang="en-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the year of founding determine/influence the funding amount?</a:t>
            </a:r>
            <a:endParaRPr lang="en-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01511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C902-297D-B755-B8ED-4A3E781D5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F6E95-8708-33C1-42DE-AAFC701F8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62435"/>
            <a:ext cx="10131425" cy="40118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Corporate Finance Institute. (2022). Private Equity vs Venture Capital, Angel/Seed Investors. Available at: https://corporatefinanceinstitute.com/resources/equities/private-equity-vs-venture-capital-vs-angel-seed/ </a:t>
            </a:r>
          </a:p>
          <a:p>
            <a:endParaRPr lang="en-US" dirty="0"/>
          </a:p>
          <a:p>
            <a:r>
              <a:rPr lang="en-US" dirty="0"/>
              <a:t>Mbhele, T. P. (2012). The study of venture capital finance and investment </a:t>
            </a:r>
            <a:r>
              <a:rPr lang="en-US" dirty="0" err="1"/>
              <a:t>behaviour</a:t>
            </a:r>
            <a:r>
              <a:rPr lang="en-US" dirty="0"/>
              <a:t> in small and medium-sized enterprises. South African journal of economic and management sciences, 15(1), 94-111.</a:t>
            </a:r>
          </a:p>
          <a:p>
            <a:endParaRPr lang="en-US" dirty="0"/>
          </a:p>
          <a:p>
            <a:r>
              <a:rPr lang="en-US" dirty="0" err="1"/>
              <a:t>Reiff</a:t>
            </a:r>
            <a:r>
              <a:rPr lang="en-US" dirty="0"/>
              <a:t>, N., Mansa, J. &amp; Eichler, R. (2022). Series Funding: A, B, and C. Investopedia, Available at : https://www.investopedia.com/articles/personal-finance/102015/series-b-c-funding-what-it-all-means-and-how-it-works.asp</a:t>
            </a:r>
          </a:p>
          <a:p>
            <a:endParaRPr lang="en-US" dirty="0"/>
          </a:p>
          <a:p>
            <a:r>
              <a:rPr lang="en-US" dirty="0" err="1"/>
              <a:t>Zider</a:t>
            </a:r>
            <a:r>
              <a:rPr lang="en-US" dirty="0"/>
              <a:t>, B. (1998). How venture capital works. Harvard business review, 76(6), 131-139.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97346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FA340-89CF-1E78-5F77-E45CB663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0" dirty="0">
                <a:solidFill>
                  <a:srgbClr val="E1C21B"/>
                </a:solidFill>
                <a:latin typeface="Easy November" pitchFamily="2" charset="0"/>
              </a:rPr>
              <a:t>Thank You</a:t>
            </a:r>
            <a:endParaRPr lang="en-KE" sz="12000" dirty="0">
              <a:solidFill>
                <a:srgbClr val="E1C21B"/>
              </a:solidFill>
              <a:latin typeface="Easy Novemb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1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F60C-0277-208C-F283-99946C5A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– Business understanding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6AC1-77AC-1DE9-CC7A-FC9912BD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Business Objectives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 Situation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Hypothesis and Questions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Produce Project Plan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07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CF33-DFF1-5CEA-962B-0B49567A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Business Objective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4E622-03F9-639E-DE41-534062A43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Team is trying to venture into the Indian start-up ecosystem. As the data expert of the team you are to investigate the ecosystem and propose the best course of action.</a:t>
            </a:r>
            <a:endParaRPr lang="en-KE" sz="2800" dirty="0"/>
          </a:p>
        </p:txBody>
      </p:sp>
    </p:spTree>
    <p:extLst>
      <p:ext uri="{BB962C8B-B14F-4D97-AF65-F5344CB8AC3E}">
        <p14:creationId xmlns:p14="http://schemas.microsoft.com/office/powerpoint/2010/main" val="151988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3E7D-A2CE-E9DD-104D-E496A84C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1254"/>
            <a:ext cx="10131425" cy="1456267"/>
          </a:xfrm>
        </p:spPr>
        <p:txBody>
          <a:bodyPr/>
          <a:lstStyle/>
          <a:p>
            <a:r>
              <a:rPr lang="en-US" dirty="0"/>
              <a:t>2. Assess situation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84B23-F49D-D9EF-DBB4-77681D97E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98" y="1707521"/>
            <a:ext cx="10131425" cy="4792133"/>
          </a:xfrm>
        </p:spPr>
        <p:txBody>
          <a:bodyPr>
            <a:normAutofit lnSpcReduction="10000"/>
          </a:bodyPr>
          <a:lstStyle/>
          <a:p>
            <a:endParaRPr lang="en-US" u="sng" dirty="0"/>
          </a:p>
          <a:p>
            <a:r>
              <a:rPr lang="en-US" sz="2800" u="sng" dirty="0"/>
              <a:t>How does Venture Capital Funding Work?</a:t>
            </a:r>
          </a:p>
          <a:p>
            <a:endParaRPr lang="en-US" dirty="0"/>
          </a:p>
          <a:p>
            <a:r>
              <a:rPr lang="en-US" dirty="0"/>
              <a:t>Entrepreneurs </a:t>
            </a:r>
            <a:r>
              <a:rPr lang="en-US" dirty="0">
                <a:solidFill>
                  <a:srgbClr val="E1C21B"/>
                </a:solidFill>
              </a:rPr>
              <a:t>pitch</a:t>
            </a:r>
            <a:r>
              <a:rPr lang="en-US" dirty="0"/>
              <a:t> an idea to potential investors </a:t>
            </a:r>
            <a:r>
              <a:rPr lang="en-US" dirty="0">
                <a:solidFill>
                  <a:srgbClr val="E1C21B"/>
                </a:solidFill>
              </a:rPr>
              <a:t>seeking finances</a:t>
            </a:r>
            <a:r>
              <a:rPr lang="en-US" dirty="0"/>
              <a:t> (funding) to improve the business in various ways.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olidFill>
                  <a:srgbClr val="E1C21B"/>
                </a:solidFill>
              </a:rPr>
              <a:t>business plan </a:t>
            </a:r>
            <a:r>
              <a:rPr lang="en-US" b="1" dirty="0"/>
              <a:t>– </a:t>
            </a:r>
            <a:r>
              <a:rPr lang="en-US" dirty="0"/>
              <a:t>often a requirement for Venture Capitalist to assess the viability of the entrepreneur’s idea.</a:t>
            </a:r>
          </a:p>
          <a:p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b="1" dirty="0">
                <a:solidFill>
                  <a:srgbClr val="E1C2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Invention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GB" sz="1800" b="1" dirty="0">
                <a:solidFill>
                  <a:srgbClr val="E1C2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Innovation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key concepts related to Venture Capital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Roughly </a:t>
            </a:r>
            <a:r>
              <a:rPr lang="en-GB" sz="1800" b="1" dirty="0">
                <a:solidFill>
                  <a:srgbClr val="E1C2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80%</a:t>
            </a:r>
            <a:r>
              <a:rPr lang="en-GB" sz="1800" dirty="0">
                <a:solidFill>
                  <a:srgbClr val="E1C2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funding goes into</a:t>
            </a:r>
            <a:r>
              <a:rPr lang="en-GB" sz="1800" dirty="0">
                <a:solidFill>
                  <a:srgbClr val="E1C2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b="1" dirty="0">
                <a:solidFill>
                  <a:srgbClr val="E1C2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 infrastructure</a:t>
            </a:r>
            <a:r>
              <a:rPr lang="en-GB" sz="1800" dirty="0">
                <a:solidFill>
                  <a:srgbClr val="E1C2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needed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GB" sz="1800" b="1" dirty="0">
                <a:solidFill>
                  <a:srgbClr val="E1C2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grow the business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(Expenses-[manufacturing, sales, marketing] and Balance Sheet[working capital &amp; assets])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6554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7AA1-360A-B8ED-B304-2FFD324A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26540"/>
            <a:ext cx="10131425" cy="1456267"/>
          </a:xfrm>
        </p:spPr>
        <p:txBody>
          <a:bodyPr/>
          <a:lstStyle/>
          <a:p>
            <a:r>
              <a:rPr lang="en-US" dirty="0"/>
              <a:t>Situation (cont’d)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F8047-6DF3-1D66-872C-70965674A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Funding is </a:t>
            </a:r>
            <a:r>
              <a:rPr lang="en-US" sz="2000" dirty="0">
                <a:solidFill>
                  <a:srgbClr val="E1C21B"/>
                </a:solidFill>
              </a:rPr>
              <a:t>short-term oriented </a:t>
            </a:r>
            <a:r>
              <a:rPr lang="en-US" sz="2000" dirty="0"/>
              <a:t>–</a:t>
            </a:r>
          </a:p>
          <a:p>
            <a:pPr lvl="1"/>
            <a:r>
              <a:rPr lang="en-US" sz="2000" dirty="0"/>
              <a:t>When the company grows it is sold off (Corporation or IPO)</a:t>
            </a:r>
          </a:p>
          <a:p>
            <a:pPr lvl="1"/>
            <a:r>
              <a:rPr lang="en-US" sz="2000" dirty="0"/>
              <a:t>Sometimes the VC wants equity (a share of the business)</a:t>
            </a:r>
          </a:p>
          <a:p>
            <a:endParaRPr lang="en-US" sz="2000" dirty="0"/>
          </a:p>
          <a:p>
            <a:r>
              <a:rPr lang="en-US" sz="2000" dirty="0"/>
              <a:t>Start-ups (esp. in the new information economy) </a:t>
            </a:r>
            <a:r>
              <a:rPr lang="en-US" sz="2000" dirty="0">
                <a:solidFill>
                  <a:srgbClr val="E1C21B"/>
                </a:solidFill>
              </a:rPr>
              <a:t>lack hard assets </a:t>
            </a:r>
            <a:r>
              <a:rPr lang="en-US" sz="2000" dirty="0"/>
              <a:t>and can’t therefore access funding from banks (require collateral)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dirty="0">
                <a:solidFill>
                  <a:srgbClr val="E1C2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Large institutions 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often behind VC funds – insurance companies, pension funds, financial firms, universities. Or </a:t>
            </a:r>
            <a:r>
              <a:rPr lang="en-GB" sz="2000" dirty="0">
                <a:solidFill>
                  <a:srgbClr val="E1C2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Angel Investors 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(High net worth individuals)</a:t>
            </a:r>
          </a:p>
          <a:p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dirty="0">
                <a:solidFill>
                  <a:srgbClr val="E1C2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Screening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Ventures by Venture Capitalists. They can </a:t>
            </a:r>
            <a:r>
              <a:rPr lang="en-GB" sz="2000" dirty="0">
                <a:solidFill>
                  <a:srgbClr val="E1C2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impose restrictions 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behaviour of entrepreneurs.</a:t>
            </a:r>
            <a:endParaRPr lang="en-K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30109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AAD6-F6DA-542B-C734-F4225318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Venture Capital Funding – Indian context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1A6AE-6BAE-FB39-86A3-F26DE489A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15" y="2335431"/>
            <a:ext cx="10131425" cy="3863546"/>
          </a:xfrm>
        </p:spPr>
        <p:txBody>
          <a:bodyPr>
            <a:noAutofit/>
          </a:bodyPr>
          <a:lstStyle/>
          <a:p>
            <a:r>
              <a:rPr lang="en-US" sz="2000" dirty="0"/>
              <a:t>A </a:t>
            </a:r>
            <a:r>
              <a:rPr lang="en-US" sz="2000" dirty="0">
                <a:solidFill>
                  <a:srgbClr val="E1C21B"/>
                </a:solidFill>
              </a:rPr>
              <a:t>booming start-up ecosystem </a:t>
            </a:r>
            <a:r>
              <a:rPr lang="en-US" sz="2000" dirty="0"/>
              <a:t>- 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become one of the world’s most vibrant and innovative business environments</a:t>
            </a:r>
          </a:p>
          <a:p>
            <a:endParaRPr lang="en-GB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Country is increasingly being recognized as </a:t>
            </a:r>
            <a:r>
              <a:rPr lang="en-GB" sz="2000" dirty="0">
                <a:solidFill>
                  <a:srgbClr val="E1C2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popular destinations for venture capital 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(VC) investments</a:t>
            </a:r>
          </a:p>
          <a:p>
            <a:endParaRPr lang="en-GB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dirty="0">
                <a:solidFill>
                  <a:srgbClr val="E1C2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Early-stage investments 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seeing particularly </a:t>
            </a:r>
            <a:r>
              <a:rPr lang="en-GB" sz="2000" dirty="0">
                <a:solidFill>
                  <a:srgbClr val="E1C2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strong growth 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recent years.</a:t>
            </a:r>
          </a:p>
          <a:p>
            <a:endParaRPr lang="en-GB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Domestic investors -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active investor group </a:t>
            </a:r>
            <a:endParaRPr lang="en-K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21734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43C0-BCE1-8CEB-97D5-DF3446D2E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5968"/>
            <a:ext cx="10131425" cy="1456267"/>
          </a:xfrm>
        </p:spPr>
        <p:txBody>
          <a:bodyPr/>
          <a:lstStyle/>
          <a:p>
            <a:r>
              <a:rPr lang="en-US" dirty="0"/>
              <a:t>Overview of the data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B2EC1-EE1F-4A69-EA95-4492C9681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39772"/>
            <a:ext cx="10131425" cy="3649133"/>
          </a:xfrm>
        </p:spPr>
        <p:txBody>
          <a:bodyPr>
            <a:noAutofit/>
          </a:bodyPr>
          <a:lstStyle/>
          <a:p>
            <a:r>
              <a:rPr lang="en-US" sz="2000" dirty="0"/>
              <a:t>Startup Name/Brand</a:t>
            </a:r>
          </a:p>
          <a:p>
            <a:r>
              <a:rPr lang="en-US" sz="2000" dirty="0"/>
              <a:t>Year of Founding</a:t>
            </a:r>
          </a:p>
          <a:p>
            <a:r>
              <a:rPr lang="en-US" sz="2000" dirty="0"/>
              <a:t>Location/Headquarters of Business</a:t>
            </a:r>
          </a:p>
          <a:p>
            <a:r>
              <a:rPr lang="en-US" sz="2000" dirty="0"/>
              <a:t>Sector of the business</a:t>
            </a:r>
          </a:p>
          <a:p>
            <a:r>
              <a:rPr lang="en-US" sz="2000" dirty="0"/>
              <a:t>Founders (Owners)</a:t>
            </a:r>
          </a:p>
          <a:p>
            <a:r>
              <a:rPr lang="en-US" sz="2000" dirty="0"/>
              <a:t>Investor (assume it’s the VCs)</a:t>
            </a:r>
          </a:p>
          <a:p>
            <a:r>
              <a:rPr lang="en-US" sz="2000" dirty="0"/>
              <a:t>Amount of Funding</a:t>
            </a:r>
          </a:p>
          <a:p>
            <a:r>
              <a:rPr lang="en-US" sz="2000" dirty="0"/>
              <a:t>Stage (at which business is in while seeking/offered funding)</a:t>
            </a:r>
          </a:p>
          <a:p>
            <a:endParaRPr lang="en-US" sz="2000" dirty="0"/>
          </a:p>
          <a:p>
            <a:r>
              <a:rPr lang="en-US" sz="2000" dirty="0"/>
              <a:t>2018 Data Lacks some of the above data,  Conflict of some data (Currency)</a:t>
            </a:r>
          </a:p>
          <a:p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223565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1C996F-DD98-588F-0DBB-EC7C3B34F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730" y="1878203"/>
            <a:ext cx="8328454" cy="30006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156F5E-C131-3677-84A9-9893C1A8BFE2}"/>
              </a:ext>
            </a:extLst>
          </p:cNvPr>
          <p:cNvSpPr txBox="1"/>
          <p:nvPr/>
        </p:nvSpPr>
        <p:spPr>
          <a:xfrm>
            <a:off x="8686800" y="5338119"/>
            <a:ext cx="2125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Harvard Business Review (1998)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19350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4B4F-1EFE-8C6C-84E9-5CB716E3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Venture Capital Funding</a:t>
            </a:r>
            <a:endParaRPr lang="en-K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E56C3E-78D6-5068-544A-2DF079357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29" y="2780270"/>
            <a:ext cx="10487941" cy="17701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054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{85A16075-25FC-4FC9-9053-04051D2BCD38}tf03457452</Template>
  <TotalTime>113</TotalTime>
  <Words>1009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Easy November</vt:lpstr>
      <vt:lpstr>Celestial</vt:lpstr>
      <vt:lpstr>BUSINESS &amp; DATA UNDERSTANDING Indian Start-up Funding Analysis</vt:lpstr>
      <vt:lpstr>Week 1 – Business understanding</vt:lpstr>
      <vt:lpstr>1. Business Objective</vt:lpstr>
      <vt:lpstr>2. Assess situation</vt:lpstr>
      <vt:lpstr>Situation (cont’d)</vt:lpstr>
      <vt:lpstr>Venture Capital Funding – Indian context</vt:lpstr>
      <vt:lpstr>Overview of the data</vt:lpstr>
      <vt:lpstr>PowerPoint Presentation</vt:lpstr>
      <vt:lpstr>Stages of Venture Capital Funding</vt:lpstr>
      <vt:lpstr>Seed financing</vt:lpstr>
      <vt:lpstr>Series a Funding</vt:lpstr>
      <vt:lpstr>Series b funding</vt:lpstr>
      <vt:lpstr>Hypotheses</vt:lpstr>
      <vt:lpstr>Research Questions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&amp; DATA UNDERSTANDING Indian Start-up Funding Analysis</dc:title>
  <dc:creator>Edwin Mwangi</dc:creator>
  <cp:lastModifiedBy>Edwin Mwangi</cp:lastModifiedBy>
  <cp:revision>38</cp:revision>
  <dcterms:created xsi:type="dcterms:W3CDTF">2022-12-13T05:48:13Z</dcterms:created>
  <dcterms:modified xsi:type="dcterms:W3CDTF">2022-12-13T16:20:38Z</dcterms:modified>
</cp:coreProperties>
</file>