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62" r:id="rId5"/>
    <p:sldId id="259" r:id="rId6"/>
    <p:sldId id="260"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456" y="66"/>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462EF3-3C4F-43EE-ACEE-D4B806740EA3}"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949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smtClean="0"/>
              <a:t>10/6/2025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7649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smtClean="0"/>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9274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smtClean="0"/>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71525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smtClean="0"/>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9131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DDA17D-0BEA-4E76-A7FC-F7C188BC48D1}" type="datetimeFigureOut">
              <a:rPr lang="en-US" smtClean="0"/>
              <a:t>10/6/2025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5921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09AC7D-18CA-4236-82B9-D75EB1D66EAE}" type="datetimeFigureOut">
              <a:rPr lang="en-US" smtClean="0"/>
              <a:t>10/6/2025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0938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641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0152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76C0EF2-9919-473B-8215-8616BAF10692}" type="datetimeFigureOut">
              <a:rPr lang="en-US" smtClean="0"/>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270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smtClean="0"/>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3566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10/6/2025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033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10/6/2025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084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8BE790C-34EB-4565-8437-CACF4CDB7822}" type="datetimeFigureOut">
              <a:rPr lang="en-US" smtClean="0"/>
              <a:t>10/6/2025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1276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84A4C11-22B8-4A4E-8126-B3AF6B948A8E}" type="datetimeFigureOut">
              <a:rPr lang="en-US" smtClean="0"/>
              <a:t>10/6/2025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966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6ED06B6-C816-4861-964D-15A98395707D}" type="datetimeFigureOut">
              <a:rPr lang="en-US" smtClean="0"/>
              <a:t>10/6/2025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1745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smtClean="0"/>
              <a:t>10/6/2025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5948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0786BE5-D2A3-4BF0-8B30-D7403E61B3DC}" type="datetimeFigureOut">
              <a:rPr lang="en-US" smtClean="0"/>
              <a:t>10/6/2025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7387021"/>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github.com/muimidean/aviation_safety_analysis.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Aviation Safety Analysis</a:t>
            </a:r>
            <a:endParaRPr lang="en-US" b="1" dirty="0"/>
          </a:p>
        </p:txBody>
      </p:sp>
      <p:sp>
        <p:nvSpPr>
          <p:cNvPr id="3" name="Subtitle 2"/>
          <p:cNvSpPr>
            <a:spLocks noGrp="1"/>
          </p:cNvSpPr>
          <p:nvPr>
            <p:ph type="subTitle" idx="1"/>
          </p:nvPr>
        </p:nvSpPr>
        <p:spPr/>
        <p:txBody>
          <a:bodyPr/>
          <a:lstStyle/>
          <a:p>
            <a:r>
              <a:rPr lang="en-US" b="1" dirty="0" smtClean="0"/>
              <a:t>Dean Muimi Mutie</a:t>
            </a:r>
          </a:p>
          <a:p>
            <a:r>
              <a:rPr lang="en-US" b="1" dirty="0" smtClean="0"/>
              <a:t>October 3rd 2024</a:t>
            </a:r>
          </a:p>
          <a:p>
            <a:endParaRPr lang="en-US" b="1" dirty="0"/>
          </a:p>
        </p:txBody>
      </p:sp>
    </p:spTree>
    <p:extLst>
      <p:ext uri="{BB962C8B-B14F-4D97-AF65-F5344CB8AC3E}">
        <p14:creationId xmlns:p14="http://schemas.microsoft.com/office/powerpoint/2010/main" val="2850719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8500" y="2095500"/>
            <a:ext cx="10566400" cy="4394200"/>
          </a:xfrm>
        </p:spPr>
        <p:txBody>
          <a:bodyPr>
            <a:normAutofit lnSpcReduction="10000"/>
          </a:bodyPr>
          <a:lstStyle/>
          <a:p>
            <a:pPr marL="0" indent="0">
              <a:buNone/>
            </a:pPr>
            <a:r>
              <a:rPr lang="en-US" dirty="0"/>
              <a:t>The analysis reveals distinct variations in aircraft safety across different manufacturers and models. The observation shows that the top 10 safest aircraft models with the lowest accident counts include the Piper PA-28R-201T, Aero Commander 690, Grumman American AA-1A, Piper </a:t>
            </a:r>
            <a:r>
              <a:rPr lang="en-US" dirty="0" smtClean="0"/>
              <a:t>PA-60 </a:t>
            </a:r>
            <a:r>
              <a:rPr lang="en-US" dirty="0"/>
              <a:t>and Cessna 401B. From the injury comparison across the years, it is evident that although some accidents resulted in minor injuries, most were fatal. In the late 1990s, fatal injuries were significantly higher, but the trend has gradually declined over the years due to the implementation of modern aviation safety policies. Based on the accident-by-phase-of-flight visualization, most accidents occurred during the landing phase, followed by takeoff. Overall, Cessna and Piper recorded the highest number of reported accidents mainly due to their wide use in general aviation, while Boeing, </a:t>
            </a:r>
            <a:r>
              <a:rPr lang="en-US" dirty="0" smtClean="0"/>
              <a:t>Beech </a:t>
            </a:r>
            <a:r>
              <a:rPr lang="en-US" dirty="0"/>
              <a:t>and Bell showed lower accident frequencies, reflecting stronger safety standards. Continuous monitoring, strict </a:t>
            </a:r>
            <a:r>
              <a:rPr lang="en-US" dirty="0" smtClean="0"/>
              <a:t>maintenance </a:t>
            </a:r>
            <a:r>
              <a:rPr lang="en-US" dirty="0"/>
              <a:t>and data-driven safety measures remain essential to further reducing the likelihood and severity of aviation accidents.</a:t>
            </a:r>
          </a:p>
        </p:txBody>
      </p:sp>
      <p:sp>
        <p:nvSpPr>
          <p:cNvPr id="4" name="Text Placeholder 3"/>
          <p:cNvSpPr>
            <a:spLocks noGrp="1"/>
          </p:cNvSpPr>
          <p:nvPr>
            <p:ph type="body" sz="half" idx="2"/>
          </p:nvPr>
        </p:nvSpPr>
        <p:spPr>
          <a:xfrm>
            <a:off x="698500" y="317501"/>
            <a:ext cx="9169401" cy="1231899"/>
          </a:xfrm>
        </p:spPr>
        <p:txBody>
          <a:bodyPr>
            <a:normAutofit/>
          </a:bodyPr>
          <a:lstStyle/>
          <a:p>
            <a:r>
              <a:rPr lang="en-US" sz="4000" b="1" dirty="0" smtClean="0"/>
              <a:t>Conclusion</a:t>
            </a:r>
            <a:endParaRPr lang="en-US" sz="4000" b="1" dirty="0"/>
          </a:p>
        </p:txBody>
      </p:sp>
    </p:spTree>
    <p:extLst>
      <p:ext uri="{BB962C8B-B14F-4D97-AF65-F5344CB8AC3E}">
        <p14:creationId xmlns:p14="http://schemas.microsoft.com/office/powerpoint/2010/main" val="1715311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b="1" dirty="0">
                <a:solidFill>
                  <a:schemeClr val="tx1"/>
                </a:solidFill>
              </a:rPr>
              <a:t>Recommendations</a:t>
            </a:r>
          </a:p>
        </p:txBody>
      </p:sp>
      <p:sp>
        <p:nvSpPr>
          <p:cNvPr id="7" name="Rectangle 1"/>
          <p:cNvSpPr>
            <a:spLocks noGrp="1" noChangeArrowheads="1"/>
          </p:cNvSpPr>
          <p:nvPr>
            <p:ph idx="1"/>
          </p:nvPr>
        </p:nvSpPr>
        <p:spPr bwMode="auto">
          <a:xfrm>
            <a:off x="520701" y="2330730"/>
            <a:ext cx="10223500" cy="3683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r>
              <a:rPr lang="en-US" altLang="en-US" dirty="0"/>
              <a:t>Invest in aircraft models with the lowest historical accident and fatality records to enhance overall </a:t>
            </a:r>
            <a:r>
              <a:rPr lang="en-US" altLang="en-US" dirty="0" smtClean="0"/>
              <a:t>safety.</a:t>
            </a:r>
          </a:p>
          <a:p>
            <a:pPr fontAlgn="base"/>
            <a:r>
              <a:rPr lang="en-US" altLang="en-US" dirty="0" smtClean="0"/>
              <a:t>Strengthen </a:t>
            </a:r>
            <a:r>
              <a:rPr lang="en-US" altLang="en-US" dirty="0"/>
              <a:t>pilot training programs and enforce regular mechanical inspections to reduce human and technical </a:t>
            </a:r>
            <a:r>
              <a:rPr lang="en-US" altLang="en-US" dirty="0" smtClean="0"/>
              <a:t>errors.</a:t>
            </a:r>
          </a:p>
          <a:p>
            <a:pPr fontAlgn="base"/>
            <a:r>
              <a:rPr lang="en-US" altLang="en-US" dirty="0" smtClean="0"/>
              <a:t>Prefer </a:t>
            </a:r>
            <a:r>
              <a:rPr lang="en-US" altLang="en-US" dirty="0"/>
              <a:t>commercial operations where feasible, as they maintain stronger safety standards and compliance </a:t>
            </a:r>
            <a:r>
              <a:rPr lang="en-US" altLang="en-US" dirty="0" smtClean="0"/>
              <a:t>frameworks.</a:t>
            </a:r>
          </a:p>
          <a:p>
            <a:pPr fontAlgn="base"/>
            <a:r>
              <a:rPr lang="en-US" altLang="en-US" dirty="0" smtClean="0"/>
              <a:t>Adopt </a:t>
            </a:r>
            <a:r>
              <a:rPr lang="en-US" altLang="en-US" dirty="0"/>
              <a:t>data-driven safety policies to continuously monitor performance and identify emerging risk </a:t>
            </a:r>
            <a:r>
              <a:rPr lang="en-US" altLang="en-US" dirty="0" smtClean="0"/>
              <a:t>patterns</a:t>
            </a:r>
          </a:p>
          <a:p>
            <a:pPr fontAlgn="base"/>
            <a:r>
              <a:rPr lang="en-US" altLang="en-US" dirty="0"/>
              <a:t>Prioritize operations in regions with consistently low incident and accident rates</a:t>
            </a:r>
            <a:r>
              <a:rPr lang="en-US" altLang="en-US" dirty="0" smtClean="0"/>
              <a:t>.</a:t>
            </a:r>
            <a:endParaRPr lang="en-US" altLang="en-US" dirty="0"/>
          </a:p>
        </p:txBody>
      </p:sp>
    </p:spTree>
    <p:extLst>
      <p:ext uri="{BB962C8B-B14F-4D97-AF65-F5344CB8AC3E}">
        <p14:creationId xmlns:p14="http://schemas.microsoft.com/office/powerpoint/2010/main" val="989015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984501"/>
            <a:ext cx="8946541" cy="901699"/>
          </a:xfrm>
        </p:spPr>
        <p:txBody>
          <a:bodyPr>
            <a:normAutofit/>
          </a:bodyPr>
          <a:lstStyle/>
          <a:p>
            <a:pPr marL="0" indent="0" algn="ctr">
              <a:buNone/>
            </a:pPr>
            <a:r>
              <a:rPr lang="en-US" sz="3600" b="1" dirty="0" smtClean="0"/>
              <a:t>Thank You</a:t>
            </a:r>
            <a:endParaRPr lang="en-US" sz="3600" b="1" dirty="0"/>
          </a:p>
        </p:txBody>
      </p:sp>
    </p:spTree>
    <p:extLst>
      <p:ext uri="{BB962C8B-B14F-4D97-AF65-F5344CB8AC3E}">
        <p14:creationId xmlns:p14="http://schemas.microsoft.com/office/powerpoint/2010/main" val="3409076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646112" y="2052918"/>
            <a:ext cx="9403742" cy="4195481"/>
          </a:xfrm>
        </p:spPr>
        <p:txBody>
          <a:bodyPr/>
          <a:lstStyle/>
          <a:p>
            <a:pPr marL="0" indent="0">
              <a:buNone/>
            </a:pPr>
            <a:r>
              <a:rPr lang="en-US" dirty="0"/>
              <a:t>The project focuses on analyzing </a:t>
            </a:r>
            <a:r>
              <a:rPr lang="en-US" dirty="0" smtClean="0"/>
              <a:t>civil aviation accident data </a:t>
            </a:r>
            <a:r>
              <a:rPr lang="en-US" dirty="0"/>
              <a:t>from 1962 to </a:t>
            </a:r>
            <a:r>
              <a:rPr lang="en-US" dirty="0" smtClean="0"/>
              <a:t>2023  to </a:t>
            </a:r>
            <a:r>
              <a:rPr lang="en-US" dirty="0"/>
              <a:t>assess safety risk and determine  which aircraft types have the lowest risk to operate</a:t>
            </a:r>
            <a:r>
              <a:rPr lang="en-US" dirty="0" smtClean="0"/>
              <a:t>. The data-driven </a:t>
            </a:r>
            <a:r>
              <a:rPr lang="en-US" dirty="0"/>
              <a:t>insights will guide our company’s decision making on which aircraft to </a:t>
            </a:r>
            <a:r>
              <a:rPr lang="en-US" dirty="0" smtClean="0"/>
              <a:t>purchase. The data set has been obtained from the National Transport Safety Board.</a:t>
            </a:r>
            <a:endParaRPr lang="en-US" dirty="0"/>
          </a:p>
          <a:p>
            <a:endParaRPr lang="en-US" dirty="0"/>
          </a:p>
        </p:txBody>
      </p:sp>
    </p:spTree>
    <p:extLst>
      <p:ext uri="{BB962C8B-B14F-4D97-AF65-F5344CB8AC3E}">
        <p14:creationId xmlns:p14="http://schemas.microsoft.com/office/powerpoint/2010/main" val="4161553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a:t>
            </a:r>
            <a:r>
              <a:rPr lang="en-US" dirty="0" smtClean="0"/>
              <a:t>Statement</a:t>
            </a:r>
            <a:endParaRPr lang="en-US" dirty="0"/>
          </a:p>
        </p:txBody>
      </p:sp>
      <p:sp>
        <p:nvSpPr>
          <p:cNvPr id="3" name="Content Placeholder 2"/>
          <p:cNvSpPr>
            <a:spLocks noGrp="1"/>
          </p:cNvSpPr>
          <p:nvPr>
            <p:ph idx="1"/>
          </p:nvPr>
        </p:nvSpPr>
        <p:spPr>
          <a:xfrm>
            <a:off x="646111" y="2052918"/>
            <a:ext cx="9403742" cy="4195481"/>
          </a:xfrm>
        </p:spPr>
        <p:txBody>
          <a:bodyPr/>
          <a:lstStyle/>
          <a:p>
            <a:pPr marL="0" indent="0">
              <a:buNone/>
            </a:pPr>
            <a:r>
              <a:rPr lang="en-US" dirty="0"/>
              <a:t>The company is preparing to expand and diversify its portfolio into the aviation industry for both commercial and private enterprise. However, our stakeholders face a major challenge in ensuring that the aircraft selected are safe, reliable and aligned with our long-term business goal. Without data-driven decision making approach, our company risks making costly investment in an aircraft model with poor safety records, higher accident rates or operational risks. The lack of a structured analysis on the aviation accident data may lead to uninformed purchase decisions, potential financial losses and reputational damage with our esteemed clients</a:t>
            </a:r>
            <a:r>
              <a:rPr lang="en-US" dirty="0" smtClean="0"/>
              <a:t>.</a:t>
            </a:r>
            <a:endParaRPr lang="en-US" dirty="0"/>
          </a:p>
        </p:txBody>
      </p:sp>
    </p:spTree>
    <p:extLst>
      <p:ext uri="{BB962C8B-B14F-4D97-AF65-F5344CB8AC3E}">
        <p14:creationId xmlns:p14="http://schemas.microsoft.com/office/powerpoint/2010/main" val="1096494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438912" y="2052918"/>
            <a:ext cx="9610942" cy="4195481"/>
          </a:xfrm>
        </p:spPr>
        <p:txBody>
          <a:bodyPr/>
          <a:lstStyle/>
          <a:p>
            <a:r>
              <a:rPr lang="en-US" dirty="0" smtClean="0"/>
              <a:t>Identify aircraft makes, models and engine types with the highest and lowest accident rates.</a:t>
            </a:r>
          </a:p>
          <a:p>
            <a:r>
              <a:rPr lang="en-US" dirty="0" smtClean="0"/>
              <a:t>Analyze accident patterns across different flight phases.</a:t>
            </a:r>
          </a:p>
          <a:p>
            <a:r>
              <a:rPr lang="en-US" dirty="0" smtClean="0"/>
              <a:t>Examine accident trends over time to spot improvements or recurring risks.</a:t>
            </a:r>
          </a:p>
          <a:p>
            <a:r>
              <a:rPr lang="en-US" dirty="0" smtClean="0"/>
              <a:t>Determine the safest aircraft models based on severity and injury data</a:t>
            </a:r>
          </a:p>
          <a:p>
            <a:r>
              <a:rPr lang="en-US" dirty="0" smtClean="0"/>
              <a:t>Visualize key safety insights to support data-driven fleet decisions</a:t>
            </a:r>
            <a:endParaRPr lang="en-US" dirty="0"/>
          </a:p>
        </p:txBody>
      </p:sp>
    </p:spTree>
    <p:extLst>
      <p:ext uri="{BB962C8B-B14F-4D97-AF65-F5344CB8AC3E}">
        <p14:creationId xmlns:p14="http://schemas.microsoft.com/office/powerpoint/2010/main" val="839664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a:xfrm>
            <a:off x="646112" y="2052918"/>
            <a:ext cx="9403742" cy="4195481"/>
          </a:xfrm>
        </p:spPr>
        <p:txBody>
          <a:bodyPr/>
          <a:lstStyle/>
          <a:p>
            <a:pPr marL="0" indent="0">
              <a:buNone/>
            </a:pPr>
            <a:r>
              <a:rPr lang="en-US" dirty="0" smtClean="0"/>
              <a:t>A detailed analysis for the findings can be found on the GitHub repository link below which hosts the dataset as well as the Jupiter notebook used in </a:t>
            </a:r>
            <a:r>
              <a:rPr lang="en-US" dirty="0"/>
              <a:t>the </a:t>
            </a:r>
            <a:r>
              <a:rPr lang="en-US"/>
              <a:t>analysis</a:t>
            </a:r>
            <a:r>
              <a:rPr lang="en-US"/>
              <a:t>: </a:t>
            </a:r>
            <a:r>
              <a:rPr lang="en-US">
                <a:hlinkClick r:id="rId2"/>
              </a:rPr>
              <a:t>https</a:t>
            </a:r>
            <a:r>
              <a:rPr lang="en-US">
                <a:hlinkClick r:id="rId2"/>
              </a:rPr>
              <a:t>://</a:t>
            </a:r>
            <a:r>
              <a:rPr lang="en-US" smtClean="0">
                <a:hlinkClick r:id="rId2"/>
              </a:rPr>
              <a:t>github.com/muimidean/aviation_safety_analysis.git</a:t>
            </a:r>
            <a:endParaRPr lang="en-US" smtClean="0"/>
          </a:p>
          <a:p>
            <a:pPr marL="0" indent="0">
              <a:buNone/>
            </a:pPr>
            <a:endParaRPr lang="en-US" dirty="0"/>
          </a:p>
          <a:p>
            <a:pPr marL="0" indent="0">
              <a:buNone/>
            </a:pPr>
            <a:r>
              <a:rPr lang="en-US" dirty="0" smtClean="0"/>
              <a:t>The dataset used was cleaned by removing duplicates, filling missing values, standardized date formats and Focused on 1980 to 2023 for modern aviation relevance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8612" y="4283000"/>
            <a:ext cx="3430588" cy="2282900"/>
          </a:xfrm>
          <a:prstGeom prst="rect">
            <a:avLst/>
          </a:prstGeom>
        </p:spPr>
      </p:pic>
    </p:spTree>
    <p:extLst>
      <p:ext uri="{BB962C8B-B14F-4D97-AF65-F5344CB8AC3E}">
        <p14:creationId xmlns:p14="http://schemas.microsoft.com/office/powerpoint/2010/main" val="2356232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449" y="560832"/>
            <a:ext cx="3852672" cy="2060448"/>
          </a:xfrm>
        </p:spPr>
        <p:txBody>
          <a:bodyPr/>
          <a:lstStyle/>
          <a:p>
            <a:r>
              <a:rPr lang="en-US" sz="3600" dirty="0" smtClean="0"/>
              <a:t>Top 10 Aircraft Makes by Accident count</a:t>
            </a:r>
            <a:endParaRPr lang="en-US" sz="3600" dirty="0"/>
          </a:p>
        </p:txBody>
      </p:sp>
      <p:sp>
        <p:nvSpPr>
          <p:cNvPr id="5" name="Text Placeholder 4"/>
          <p:cNvSpPr>
            <a:spLocks noGrp="1"/>
          </p:cNvSpPr>
          <p:nvPr>
            <p:ph type="body" sz="half" idx="2"/>
          </p:nvPr>
        </p:nvSpPr>
        <p:spPr>
          <a:xfrm>
            <a:off x="536449" y="3108960"/>
            <a:ext cx="3852672" cy="2915919"/>
          </a:xfrm>
        </p:spPr>
        <p:txBody>
          <a:bodyPr/>
          <a:lstStyle/>
          <a:p>
            <a:r>
              <a:rPr lang="en-US" dirty="0" smtClean="0"/>
              <a:t>Based on the bar chart Cessna Aircraft make has had the highest Number of Accident.  Other makes like Piper, Beech and Bell appear to have high accident counts compared to the well known Aircraft model Boeing and BOEING which have low counts as they tend to be popular in the industry.</a:t>
            </a:r>
            <a:endParaRPr lang="en-US" dirty="0"/>
          </a:p>
        </p:txBody>
      </p:sp>
      <p:pic>
        <p:nvPicPr>
          <p:cNvPr id="8" name="Content Placeholder 7"/>
          <p:cNvPicPr>
            <a:picLocks noGrp="1" noChangeAspect="1"/>
          </p:cNvPicPr>
          <p:nvPr>
            <p:ph idx="1"/>
          </p:nvPr>
        </p:nvPicPr>
        <p:blipFill>
          <a:blip r:embed="rId2"/>
          <a:stretch>
            <a:fillRect/>
          </a:stretch>
        </p:blipFill>
        <p:spPr>
          <a:xfrm>
            <a:off x="4389121" y="1962912"/>
            <a:ext cx="7522463" cy="4061967"/>
          </a:xfrm>
          <a:prstGeom prst="rect">
            <a:avLst/>
          </a:prstGeom>
        </p:spPr>
      </p:pic>
    </p:spTree>
    <p:extLst>
      <p:ext uri="{BB962C8B-B14F-4D97-AF65-F5344CB8AC3E}">
        <p14:creationId xmlns:p14="http://schemas.microsoft.com/office/powerpoint/2010/main" val="3710339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824" y="621792"/>
            <a:ext cx="3678193" cy="2273808"/>
          </a:xfrm>
        </p:spPr>
        <p:txBody>
          <a:bodyPr/>
          <a:lstStyle/>
          <a:p>
            <a:r>
              <a:rPr lang="en-US" sz="3600" dirty="0" smtClean="0"/>
              <a:t>Accidents Distribution Across </a:t>
            </a:r>
            <a:r>
              <a:rPr lang="en-US" sz="3600" dirty="0"/>
              <a:t>Flight Phases</a:t>
            </a:r>
          </a:p>
        </p:txBody>
      </p:sp>
      <p:sp>
        <p:nvSpPr>
          <p:cNvPr id="4" name="Text Placeholder 3"/>
          <p:cNvSpPr>
            <a:spLocks noGrp="1"/>
          </p:cNvSpPr>
          <p:nvPr>
            <p:ph type="body" sz="half" idx="2"/>
          </p:nvPr>
        </p:nvSpPr>
        <p:spPr>
          <a:xfrm>
            <a:off x="877825" y="3129280"/>
            <a:ext cx="3678192" cy="2895599"/>
          </a:xfrm>
        </p:spPr>
        <p:txBody>
          <a:bodyPr/>
          <a:lstStyle/>
          <a:p>
            <a:r>
              <a:rPr lang="en-US" dirty="0" smtClean="0"/>
              <a:t>Based on the Accident by phase of flight visualization, We see that most accidents occurred during the landing phase followed by takeoff</a:t>
            </a:r>
            <a:endParaRPr lang="en-US" dirty="0"/>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3921" y="1804416"/>
            <a:ext cx="7193280" cy="4220463"/>
          </a:xfrm>
        </p:spPr>
      </p:pic>
    </p:spTree>
    <p:extLst>
      <p:ext uri="{BB962C8B-B14F-4D97-AF65-F5344CB8AC3E}">
        <p14:creationId xmlns:p14="http://schemas.microsoft.com/office/powerpoint/2010/main" val="158077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9" y="316992"/>
            <a:ext cx="3535679" cy="2578608"/>
          </a:xfrm>
        </p:spPr>
        <p:txBody>
          <a:bodyPr/>
          <a:lstStyle/>
          <a:p>
            <a:r>
              <a:rPr lang="en-US" sz="3600" dirty="0"/>
              <a:t>Trends in Accident </a:t>
            </a:r>
            <a:r>
              <a:rPr lang="en-US" sz="3600" dirty="0" smtClean="0"/>
              <a:t>Injury type Over </a:t>
            </a:r>
            <a:r>
              <a:rPr lang="en-US" sz="3600" dirty="0"/>
              <a:t>Time</a:t>
            </a:r>
          </a:p>
        </p:txBody>
      </p:sp>
      <p:pic>
        <p:nvPicPr>
          <p:cNvPr id="5" name="Content Placeholder 4"/>
          <p:cNvPicPr>
            <a:picLocks noGrp="1" noChangeAspect="1"/>
          </p:cNvPicPr>
          <p:nvPr>
            <p:ph idx="1"/>
          </p:nvPr>
        </p:nvPicPr>
        <p:blipFill>
          <a:blip r:embed="rId2"/>
          <a:stretch>
            <a:fillRect/>
          </a:stretch>
        </p:blipFill>
        <p:spPr>
          <a:xfrm>
            <a:off x="4559808" y="2072640"/>
            <a:ext cx="7205471" cy="3952238"/>
          </a:xfrm>
          <a:prstGeom prst="rect">
            <a:avLst/>
          </a:prstGeom>
        </p:spPr>
      </p:pic>
      <p:sp>
        <p:nvSpPr>
          <p:cNvPr id="4" name="Text Placeholder 3"/>
          <p:cNvSpPr>
            <a:spLocks noGrp="1"/>
          </p:cNvSpPr>
          <p:nvPr>
            <p:ph type="body" sz="half" idx="2"/>
          </p:nvPr>
        </p:nvSpPr>
        <p:spPr>
          <a:xfrm>
            <a:off x="841249" y="3129280"/>
            <a:ext cx="3535679" cy="2895599"/>
          </a:xfrm>
        </p:spPr>
        <p:txBody>
          <a:bodyPr/>
          <a:lstStyle/>
          <a:p>
            <a:r>
              <a:rPr lang="en-US" dirty="0" smtClean="0"/>
              <a:t>From the Injury comparison Across the years, we see that as much as there were minor injuries, most accidents were Fatal. We see that in the late 1990s there was a high number of fatal injuries, However over  the injury trend went down over the years because of the modern aviation safety policies.</a:t>
            </a:r>
            <a:endParaRPr lang="en-US" dirty="0"/>
          </a:p>
        </p:txBody>
      </p:sp>
    </p:spTree>
    <p:extLst>
      <p:ext uri="{BB962C8B-B14F-4D97-AF65-F5344CB8AC3E}">
        <p14:creationId xmlns:p14="http://schemas.microsoft.com/office/powerpoint/2010/main" val="3860007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Safest Aircraft Models Analysis</a:t>
            </a:r>
          </a:p>
        </p:txBody>
      </p:sp>
      <p:sp>
        <p:nvSpPr>
          <p:cNvPr id="4" name="Text Placeholder 3"/>
          <p:cNvSpPr>
            <a:spLocks noGrp="1"/>
          </p:cNvSpPr>
          <p:nvPr>
            <p:ph type="body" sz="half" idx="2"/>
          </p:nvPr>
        </p:nvSpPr>
        <p:spPr/>
        <p:txBody>
          <a:bodyPr/>
          <a:lstStyle/>
          <a:p>
            <a:r>
              <a:rPr lang="en-US" dirty="0" smtClean="0"/>
              <a:t>The observation shows the top 10 safest Aircraft Models with the lowest Accident count having Piper PA-28R-201T, Aero Commander 690, Grumman American AA-1A, Piper PA60 and Cessna 401B in the list.</a:t>
            </a:r>
            <a:endParaRPr lang="en-US" dirty="0"/>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7876" y="2231135"/>
            <a:ext cx="6992747" cy="3793743"/>
          </a:xfrm>
        </p:spPr>
      </p:pic>
    </p:spTree>
    <p:extLst>
      <p:ext uri="{BB962C8B-B14F-4D97-AF65-F5344CB8AC3E}">
        <p14:creationId xmlns:p14="http://schemas.microsoft.com/office/powerpoint/2010/main" val="19352714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92</TotalTime>
  <Words>741</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Aviation Safety Analysis</vt:lpstr>
      <vt:lpstr>Overview</vt:lpstr>
      <vt:lpstr>Problem Statement</vt:lpstr>
      <vt:lpstr>Objectives</vt:lpstr>
      <vt:lpstr>Analysis</vt:lpstr>
      <vt:lpstr>Top 10 Aircraft Makes by Accident count</vt:lpstr>
      <vt:lpstr>Accidents Distribution Across Flight Phases</vt:lpstr>
      <vt:lpstr>Trends in Accident Injury type Over Time</vt:lpstr>
      <vt:lpstr>Safest Aircraft Models Analysis</vt:lpstr>
      <vt:lpstr>PowerPoint Presentation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Safety Analysis</dc:title>
  <dc:creator>Hu d3any</dc:creator>
  <cp:lastModifiedBy>Hu d3any</cp:lastModifiedBy>
  <cp:revision>12</cp:revision>
  <dcterms:created xsi:type="dcterms:W3CDTF">2025-10-06T06:48:34Z</dcterms:created>
  <dcterms:modified xsi:type="dcterms:W3CDTF">2025-10-06T08:31:58Z</dcterms:modified>
</cp:coreProperties>
</file>