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63" r:id="rId6"/>
    <p:sldId id="266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DIQ" id="{9ADEB628-536F-634C-B0C5-48225430CA05}">
          <p14:sldIdLst>
            <p14:sldId id="257"/>
            <p14:sldId id="259"/>
            <p14:sldId id="260"/>
            <p14:sldId id="262"/>
          </p14:sldIdLst>
        </p14:section>
        <p14:section name="MUINUL" id="{CC4656E2-6B0E-734B-8AA6-C5626925B14D}">
          <p14:sldIdLst>
            <p14:sldId id="263"/>
            <p14:sldId id="266"/>
          </p14:sldIdLst>
        </p14:section>
        <p14:section name="SARAH" id="{BBD31DC3-D997-B540-B81A-6F46ED870171}">
          <p14:sldIdLst>
            <p14:sldId id="264"/>
          </p14:sldIdLst>
        </p14:section>
        <p14:section name="SYAHID" id="{F50A6106-E89E-6F44-BCBF-109A187A2382}">
          <p14:sldIdLst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/>
    <p:restoredTop sz="94709"/>
  </p:normalViewPr>
  <p:slideViewPr>
    <p:cSldViewPr snapToGrid="0">
      <p:cViewPr>
        <p:scale>
          <a:sx n="121" d="100"/>
          <a:sy n="121" d="100"/>
        </p:scale>
        <p:origin x="11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13A-47C7-F743-AD9F-AF0D14177C9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98BC5-3CC8-C64C-9A33-D4D2C826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98BC5-3CC8-C64C-9A33-D4D2C8265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152014"/>
            <a:ext cx="10370368" cy="164814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endParaRPr lang="en-MY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994212"/>
            <a:ext cx="10370368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| Affiliation</a:t>
            </a:r>
            <a:endParaRPr lang="en-MY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5445224"/>
            <a:ext cx="9282804" cy="1274658"/>
            <a:chOff x="0" y="5445224"/>
            <a:chExt cx="9282804" cy="127465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5445224"/>
              <a:ext cx="9272459" cy="1274658"/>
              <a:chOff x="0" y="576832"/>
              <a:chExt cx="9051235" cy="1274658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0" y="576832"/>
                <a:ext cx="9051235" cy="91112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803225" y="1512936"/>
                <a:ext cx="1673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 b="1" i="0" dirty="0">
                    <a:solidFill>
                      <a:schemeClr val="tx1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www.um.edu.my</a:t>
                </a:r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8186193" y="5445224"/>
              <a:ext cx="1096611" cy="91112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179689" y="5445224"/>
              <a:ext cx="272261" cy="9111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6" name="Picture 15" descr="Text, logo, company name&#10;&#10;Description automatically generated">
            <a:extLst>
              <a:ext uri="{FF2B5EF4-FFF2-40B4-BE49-F238E27FC236}">
                <a16:creationId xmlns:a16="http://schemas.microsoft.com/office/drawing/2014/main" id="{B996D5E9-C64F-5B81-FE05-E1AA1EB219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69" y="4877897"/>
            <a:ext cx="3180186" cy="2045779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63B0BCC-297F-DB5D-F943-39794EA3C5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562085"/>
            <a:ext cx="5976909" cy="8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en-MY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38200" y="2066925"/>
            <a:ext cx="10515600" cy="3674544"/>
          </a:xfrm>
        </p:spPr>
        <p:txBody>
          <a:bodyPr/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/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baseline="0"/>
            </a:lvl2pPr>
          </a:lstStyle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>
          <a:xfrm>
            <a:off x="824952" y="6432237"/>
            <a:ext cx="2844800" cy="365125"/>
          </a:xfrm>
        </p:spPr>
        <p:txBody>
          <a:bodyPr/>
          <a:lstStyle/>
          <a:p>
            <a:fld id="{A47C3DA0-222B-4E02-BEE9-B1C021D109C3}" type="datetime1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705311" y="6432237"/>
            <a:ext cx="3265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760295" y="5828800"/>
            <a:ext cx="1033061" cy="316726"/>
          </a:xfr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fld id="{FFDE5094-AB80-4D5E-A439-9E1CF8354BD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3170" y="6246390"/>
            <a:ext cx="9796526" cy="134938"/>
            <a:chOff x="0" y="413742"/>
            <a:chExt cx="9796526" cy="13493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413742"/>
              <a:ext cx="9796526" cy="134938"/>
              <a:chOff x="0" y="413742"/>
              <a:chExt cx="9796526" cy="134938"/>
            </a:xfrm>
          </p:grpSpPr>
          <p:sp>
            <p:nvSpPr>
              <p:cNvPr id="20" name="Rectangle 19"/>
              <p:cNvSpPr/>
              <p:nvPr userDrawn="1"/>
            </p:nvSpPr>
            <p:spPr>
              <a:xfrm>
                <a:off x="0" y="413742"/>
                <a:ext cx="9793357" cy="13493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8699915" y="413742"/>
                <a:ext cx="1096611" cy="1349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9" name="Rectangle 18"/>
            <p:cNvSpPr/>
            <p:nvPr userDrawn="1"/>
          </p:nvSpPr>
          <p:spPr>
            <a:xfrm>
              <a:off x="8700480" y="413742"/>
              <a:ext cx="272261" cy="1349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3" name="Picture 12" descr="Text, logo, company name&#10;&#10;Description automatically generated">
            <a:extLst>
              <a:ext uri="{FF2B5EF4-FFF2-40B4-BE49-F238E27FC236}">
                <a16:creationId xmlns:a16="http://schemas.microsoft.com/office/drawing/2014/main" id="{EBF3D8BC-47D5-F165-6514-842528D23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88" y="5563724"/>
            <a:ext cx="2520280" cy="1621269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AF7AEF-301A-C364-8E40-4351514FCF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59" y="6289313"/>
            <a:ext cx="2981527" cy="7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32976"/>
            <a:ext cx="10515600" cy="1325563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en-MY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38200" y="2634776"/>
            <a:ext cx="10515600" cy="3674544"/>
          </a:xfrm>
        </p:spPr>
        <p:txBody>
          <a:bodyPr/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/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baseline="0"/>
            </a:lvl2pPr>
          </a:lstStyle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39BA1D-68A1-4230-A43F-81A4E781EAD6}" type="datetime1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9094502" y="6356351"/>
            <a:ext cx="2844800" cy="365125"/>
          </a:xfr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fld id="{FFDE5094-AB80-4D5E-A439-9E1CF8354BD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13742"/>
            <a:ext cx="9796526" cy="134938"/>
            <a:chOff x="0" y="413742"/>
            <a:chExt cx="9796526" cy="134938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413742"/>
              <a:ext cx="9796526" cy="134938"/>
              <a:chOff x="0" y="413742"/>
              <a:chExt cx="9796526" cy="134938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0" y="413742"/>
                <a:ext cx="9793357" cy="13493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8699915" y="413742"/>
                <a:ext cx="1096611" cy="1349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3" name="Rectangle 12"/>
            <p:cNvSpPr/>
            <p:nvPr userDrawn="1"/>
          </p:nvSpPr>
          <p:spPr>
            <a:xfrm>
              <a:off x="8700480" y="413742"/>
              <a:ext cx="272261" cy="1349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Picture 13" descr="Text, logo, company name&#10;&#10;Description automatically generated">
            <a:extLst>
              <a:ext uri="{FF2B5EF4-FFF2-40B4-BE49-F238E27FC236}">
                <a16:creationId xmlns:a16="http://schemas.microsoft.com/office/drawing/2014/main" id="{CFEBEC8D-3801-BCB5-099A-6862AE8A8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20" y="-329425"/>
            <a:ext cx="2520280" cy="162126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4279E-8ACE-EE3E-A184-06C8D948E0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-121222"/>
            <a:ext cx="2981527" cy="7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1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0" y="5445224"/>
            <a:ext cx="9282804" cy="911126"/>
            <a:chOff x="0" y="5445224"/>
            <a:chExt cx="9282804" cy="91112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5445224"/>
              <a:ext cx="9272459" cy="911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186193" y="5445224"/>
              <a:ext cx="1096611" cy="91112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8179689" y="5445224"/>
              <a:ext cx="272261" cy="9111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44824"/>
            <a:ext cx="10444808" cy="13255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Text</a:t>
            </a:r>
            <a:endParaRPr lang="en-MY" dirty="0"/>
          </a:p>
        </p:txBody>
      </p:sp>
      <p:pic>
        <p:nvPicPr>
          <p:cNvPr id="19" name="Picture 18" descr="Text, logo, company name&#10;&#10;Description automatically generated">
            <a:extLst>
              <a:ext uri="{FF2B5EF4-FFF2-40B4-BE49-F238E27FC236}">
                <a16:creationId xmlns:a16="http://schemas.microsoft.com/office/drawing/2014/main" id="{68B9BBA1-F2A2-42F7-6D44-8D8C218F2B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80" y="4812221"/>
            <a:ext cx="3384376" cy="2177132"/>
          </a:xfrm>
          <a:prstGeom prst="rect">
            <a:avLst/>
          </a:prstGeom>
        </p:spPr>
      </p:pic>
      <p:sp>
        <p:nvSpPr>
          <p:cNvPr id="17" name="Google Shape;152;p28">
            <a:extLst>
              <a:ext uri="{FF2B5EF4-FFF2-40B4-BE49-F238E27FC236}">
                <a16:creationId xmlns:a16="http://schemas.microsoft.com/office/drawing/2014/main" id="{E225DFB2-3533-FF98-484B-97197FA3710E}"/>
              </a:ext>
            </a:extLst>
          </p:cNvPr>
          <p:cNvSpPr txBox="1">
            <a:spLocks/>
          </p:cNvSpPr>
          <p:nvPr userDrawn="1"/>
        </p:nvSpPr>
        <p:spPr>
          <a:xfrm>
            <a:off x="6719255" y="6459072"/>
            <a:ext cx="1176536" cy="2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MY" sz="1400" b="1" baseline="0" dirty="0" err="1">
                <a:solidFill>
                  <a:schemeClr val="tx1"/>
                </a:solidFill>
                <a:latin typeface="Garamond" panose="020204040303010108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uniofmalaya</a:t>
            </a:r>
            <a:endParaRPr lang="en-MY" sz="1200" b="1" baseline="0" dirty="0">
              <a:solidFill>
                <a:schemeClr val="tx1"/>
              </a:solidFill>
              <a:latin typeface="Garamond" panose="020204040303010108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Social media icons PNG and Vector | Media icon, Social media logos, Social  media icons">
            <a:extLst>
              <a:ext uri="{FF2B5EF4-FFF2-40B4-BE49-F238E27FC236}">
                <a16:creationId xmlns:a16="http://schemas.microsoft.com/office/drawing/2014/main" id="{EBB77108-FF2A-8857-12AD-DEA169A6D4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5073" r="63515" b="65396"/>
          <a:stretch/>
        </p:blipFill>
        <p:spPr bwMode="auto">
          <a:xfrm>
            <a:off x="2639616" y="6421080"/>
            <a:ext cx="414347" cy="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PNG and Vector | Media icon, Social media logos, Social  media icons">
            <a:extLst>
              <a:ext uri="{FF2B5EF4-FFF2-40B4-BE49-F238E27FC236}">
                <a16:creationId xmlns:a16="http://schemas.microsoft.com/office/drawing/2014/main" id="{2D24B75A-D2AE-84D7-FB4F-4588A8BC98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6" t="4815" r="36054" b="65654"/>
          <a:stretch/>
        </p:blipFill>
        <p:spPr bwMode="auto">
          <a:xfrm>
            <a:off x="4627443" y="6421055"/>
            <a:ext cx="388437" cy="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ocial media icons PNG and Vector | Media icon, Social media logos, Social  media icons">
            <a:extLst>
              <a:ext uri="{FF2B5EF4-FFF2-40B4-BE49-F238E27FC236}">
                <a16:creationId xmlns:a16="http://schemas.microsoft.com/office/drawing/2014/main" id="{7C263D32-E58E-167A-A76D-9B6D92470D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4" t="34047" r="5256" b="32167"/>
          <a:stretch/>
        </p:blipFill>
        <p:spPr bwMode="auto">
          <a:xfrm>
            <a:off x="4994419" y="6393410"/>
            <a:ext cx="388437" cy="4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ocial media icons PNG and Vector | Media icon, Social media logos, Social  media icons">
            <a:extLst>
              <a:ext uri="{FF2B5EF4-FFF2-40B4-BE49-F238E27FC236}">
                <a16:creationId xmlns:a16="http://schemas.microsoft.com/office/drawing/2014/main" id="{BE392BBF-0B19-933D-499C-330AC3B1E8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31974" r="63238" b="34240"/>
          <a:stretch/>
        </p:blipFill>
        <p:spPr bwMode="auto">
          <a:xfrm>
            <a:off x="6384032" y="6372758"/>
            <a:ext cx="388437" cy="4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52;p28">
            <a:extLst>
              <a:ext uri="{FF2B5EF4-FFF2-40B4-BE49-F238E27FC236}">
                <a16:creationId xmlns:a16="http://schemas.microsoft.com/office/drawing/2014/main" id="{9C608BA4-7227-32E2-0D09-456080829824}"/>
              </a:ext>
            </a:extLst>
          </p:cNvPr>
          <p:cNvSpPr txBox="1">
            <a:spLocks/>
          </p:cNvSpPr>
          <p:nvPr userDrawn="1"/>
        </p:nvSpPr>
        <p:spPr>
          <a:xfrm>
            <a:off x="5328550" y="6453336"/>
            <a:ext cx="1005163" cy="2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MY" sz="1400" b="1" baseline="0" dirty="0" err="1">
                <a:solidFill>
                  <a:schemeClr val="tx1"/>
                </a:solidFill>
                <a:latin typeface="Garamond" panose="020204040303010108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unimalaya</a:t>
            </a:r>
            <a:endParaRPr lang="en-MY" sz="1200" b="1" baseline="0" dirty="0">
              <a:solidFill>
                <a:schemeClr val="tx1"/>
              </a:solidFill>
              <a:latin typeface="Garamond" panose="020204040303010108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152;p28">
            <a:extLst>
              <a:ext uri="{FF2B5EF4-FFF2-40B4-BE49-F238E27FC236}">
                <a16:creationId xmlns:a16="http://schemas.microsoft.com/office/drawing/2014/main" id="{7C9A4A83-69D0-DEEB-5D76-E452B7D3A654}"/>
              </a:ext>
            </a:extLst>
          </p:cNvPr>
          <p:cNvSpPr txBox="1">
            <a:spLocks/>
          </p:cNvSpPr>
          <p:nvPr userDrawn="1"/>
        </p:nvSpPr>
        <p:spPr>
          <a:xfrm>
            <a:off x="2986327" y="6488390"/>
            <a:ext cx="1711403" cy="16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MY" sz="1400" b="1" baseline="0" dirty="0" err="1">
                <a:solidFill>
                  <a:schemeClr val="tx1"/>
                </a:solidFill>
                <a:latin typeface="Garamond" panose="020204040303010108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universityofmalaya</a:t>
            </a:r>
            <a:endParaRPr lang="en-MY" sz="1200" b="1" baseline="0" dirty="0">
              <a:solidFill>
                <a:schemeClr val="tx1"/>
              </a:solidFill>
              <a:latin typeface="Garamond" panose="020204040303010108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10" descr="Website Icon, Transparent Website.PNG Images &amp; Vector - FreeIconsPNG">
            <a:extLst>
              <a:ext uri="{FF2B5EF4-FFF2-40B4-BE49-F238E27FC236}">
                <a16:creationId xmlns:a16="http://schemas.microsoft.com/office/drawing/2014/main" id="{98989BFB-FCC2-BB57-D0A3-52461AFC6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00" y="6421080"/>
            <a:ext cx="342301" cy="3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152;p28">
            <a:extLst>
              <a:ext uri="{FF2B5EF4-FFF2-40B4-BE49-F238E27FC236}">
                <a16:creationId xmlns:a16="http://schemas.microsoft.com/office/drawing/2014/main" id="{4B76BE3A-D7EA-6D0F-53D0-0A6F79A6E5C0}"/>
              </a:ext>
            </a:extLst>
          </p:cNvPr>
          <p:cNvSpPr txBox="1">
            <a:spLocks/>
          </p:cNvSpPr>
          <p:nvPr userDrawn="1"/>
        </p:nvSpPr>
        <p:spPr>
          <a:xfrm>
            <a:off x="1153037" y="6473211"/>
            <a:ext cx="1496967" cy="19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MY" sz="1400" b="1" baseline="0" dirty="0">
                <a:solidFill>
                  <a:schemeClr val="tx1"/>
                </a:solidFill>
                <a:latin typeface="Garamond" panose="020204040303010108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www.um.edu.my</a:t>
            </a:r>
            <a:endParaRPr lang="en-MY" sz="1200" b="1" baseline="0" dirty="0">
              <a:solidFill>
                <a:schemeClr val="tx1"/>
              </a:solidFill>
              <a:latin typeface="Garamond" panose="020204040303010108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5B8143E-2562-6F66-21E9-68DCB4F370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562085"/>
            <a:ext cx="5976909" cy="8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3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11ACE-0E83-8A4C-B74E-ED0816F22C74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367E6-3A80-1548-BA67-D429FBFE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inulofficial/Code4Erro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235" y="838248"/>
            <a:ext cx="10370368" cy="16481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000" b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WIX1002 – FUNDAMENTALS OF PROGRAMMING</a:t>
            </a:r>
            <a:endParaRPr lang="en-MY" dirty="0">
              <a:ln/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806" y="3336867"/>
            <a:ext cx="9874623" cy="132677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:		 	 2023/24, SEMESTER II (OCC 2)</a:t>
            </a:r>
          </a:p>
          <a:p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NAME : 	 	 CODE4ERROR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	</a:t>
            </a:r>
            <a:r>
              <a:rPr lang="en-US" sz="240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ASSOCIATE PROF. DR. LIEW CHEE SUN</a:t>
            </a:r>
          </a:p>
        </p:txBody>
      </p:sp>
    </p:spTree>
    <p:extLst>
      <p:ext uri="{BB962C8B-B14F-4D97-AF65-F5344CB8AC3E}">
        <p14:creationId xmlns:p14="http://schemas.microsoft.com/office/powerpoint/2010/main" val="3111230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  <p:sndAc>
          <p:stSnd>
            <p:snd r:embed="rId3" name="whoosh.wav"/>
          </p:stSnd>
        </p:sndAc>
      </p:transition>
    </mc:Choice>
    <mc:Fallback xmlns="">
      <p:transition spd="slow">
        <p:fade/>
        <p:sndAc>
          <p:stSnd>
            <p:snd r:embed="rId4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1AAC86-E7BB-4ACE-BB2C-D38616786C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39421528"/>
              </p:ext>
            </p:extLst>
          </p:nvPr>
        </p:nvGraphicFramePr>
        <p:xfrm>
          <a:off x="1004046" y="1882587"/>
          <a:ext cx="8312837" cy="314661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944809">
                  <a:extLst>
                    <a:ext uri="{9D8B030D-6E8A-4147-A177-3AD203B41FA5}">
                      <a16:colId xmlns:a16="http://schemas.microsoft.com/office/drawing/2014/main" val="4280618601"/>
                    </a:ext>
                  </a:extLst>
                </a:gridCol>
                <a:gridCol w="3368028">
                  <a:extLst>
                    <a:ext uri="{9D8B030D-6E8A-4147-A177-3AD203B41FA5}">
                      <a16:colId xmlns:a16="http://schemas.microsoft.com/office/drawing/2014/main" val="46618248"/>
                    </a:ext>
                  </a:extLst>
                </a:gridCol>
              </a:tblGrid>
              <a:tr h="5101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 NUMBER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44529"/>
                  </a:ext>
                </a:extLst>
              </a:tr>
              <a:tr h="56448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SARAH ANIS RAGEH AL-MALEKI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23061281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708590"/>
                  </a:ext>
                </a:extLst>
              </a:tr>
              <a:tr h="51013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MUHAMMAD AZKA HASYIM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22118852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1189307"/>
                  </a:ext>
                </a:extLst>
              </a:tr>
              <a:tr h="51013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SYAHID AKBAR PASYA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22106687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7264801"/>
                  </a:ext>
                </a:extLst>
              </a:tr>
              <a:tr h="52281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MD. MUINUL ISLAM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22111481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794184"/>
                  </a:ext>
                </a:extLst>
              </a:tr>
              <a:tr h="52891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SIDIQ MUSLEH BIN IQBAL FITHRI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22006596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5281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93FE66-3ED5-194E-413D-373644F8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2254" y="-216039"/>
            <a:ext cx="21193485" cy="7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5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942"/>
            <a:ext cx="10515600" cy="6896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864659"/>
            <a:ext cx="10515600" cy="44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8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High-Performance Computing (HPC) System Monitoring at University of Malaya's Data Intensive Computing Centre (DICC)</a:t>
            </a:r>
          </a:p>
          <a:p>
            <a:pPr marL="0" indent="0">
              <a:buNone/>
            </a:pPr>
            <a:endParaRPr lang="en-US" sz="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DICC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services to support complex multidisciplinary research, which involve multiple processing steps or tasks executed on selected computing platforms.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 PARAMETER 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Extract Performance Metrics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By Utilizing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extracted_log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file to capture and document key insights derived from system monitoring.</a:t>
            </a:r>
          </a:p>
          <a:p>
            <a:pPr>
              <a:buFont typeface="Wingdings" pitchFamily="2" charset="2"/>
              <a:buChar char="v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Reports on Monitoring Findings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Summarizing findings and outline recommended actions based on analysis.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Wingdings" pitchFamily="2" charset="2"/>
              <a:buChar char="v"/>
            </a:pPr>
            <a:r>
              <a:rPr lang="en-US" sz="1400" b="1" dirty="0"/>
              <a:t>Enhance Productivity</a:t>
            </a:r>
            <a:r>
              <a:rPr lang="en-US" sz="1400" dirty="0"/>
              <a:t>: Ensure better use of statistical analysis using the supplied log file to increase HPC resource productivity.</a:t>
            </a:r>
            <a:endParaRPr lang="en-US" sz="1100" dirty="0"/>
          </a:p>
          <a:p>
            <a:pPr>
              <a:buFont typeface="Wingdings" pitchFamily="2" charset="2"/>
              <a:buChar char="v"/>
            </a:pPr>
            <a:endParaRPr lang="en-US" sz="1100" dirty="0"/>
          </a:p>
          <a:p>
            <a:pPr>
              <a:buFont typeface="Wingdings" pitchFamily="2" charset="2"/>
              <a:buChar char="v"/>
            </a:pPr>
            <a:endParaRPr lang="en-US" sz="1100" dirty="0"/>
          </a:p>
          <a:p>
            <a:pPr>
              <a:buFont typeface="Wingdings" pitchFamily="2" charset="2"/>
              <a:buChar char="v"/>
            </a:pPr>
            <a:endParaRPr lang="en-US" sz="1400" b="1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5" y="932977"/>
            <a:ext cx="10515600" cy="6896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EXPLANATION</a:t>
            </a:r>
            <a:endParaRPr lang="en-MY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909483"/>
            <a:ext cx="10515600" cy="43998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USEFUL INFORMATION FROM SLURM LOG FILES</a:t>
            </a:r>
            <a:endParaRPr lang="en-MY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MY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Number of Jobs Created/Ended within a given time range.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Number of Jobs by Partitions, </a:t>
            </a:r>
            <a:r>
              <a:rPr lang="en-MY" sz="26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 EPYC, Opteron and GPU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Number of Jobs causing error and corresponding user. 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Average Execution time of the jobs submitted to UMHPC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STATISTICAL DATA 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Job ID with CPU count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Number of Job completed without errors or with errors</a:t>
            </a:r>
          </a:p>
          <a:p>
            <a:pPr>
              <a:buFont typeface="Wingdings" pitchFamily="2" charset="2"/>
              <a:buChar char="v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How many Jobs that has been killed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942"/>
            <a:ext cx="10515600" cy="6896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990165"/>
            <a:ext cx="10515600" cy="43191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LOG EVENTS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Submission: </a:t>
            </a:r>
            <a:r>
              <a:rPr lang="en-US" dirty="0">
                <a:solidFill>
                  <a:srgbClr val="054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dirty="0" err="1">
                <a:solidFill>
                  <a:srgbClr val="054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slurm_rpc_submit_batch_job</a:t>
            </a:r>
            <a:endParaRPr lang="en-US" dirty="0">
              <a:solidFill>
                <a:srgbClr val="054D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Allocation: 	</a:t>
            </a:r>
            <a:r>
              <a:rPr lang="en-US" dirty="0">
                <a:solidFill>
                  <a:srgbClr val="054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sched: Allocate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Completion: </a:t>
            </a:r>
            <a:r>
              <a:rPr lang="en-US" dirty="0">
                <a:solidFill>
                  <a:srgbClr val="054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dirty="0" err="1">
                <a:solidFill>
                  <a:srgbClr val="054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job_complete</a:t>
            </a:r>
            <a:endParaRPr lang="en-US" dirty="0">
              <a:solidFill>
                <a:srgbClr val="054D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LOG ANALYSIS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Job Start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[2022-06-01T09:16:23.309] sched: Allocate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=42808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=cpu01 #CPUs=1 Partition=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cpu-opteron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Job 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[2022-06-01T09:28:29.793] 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job_complete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=42808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CROSSCHECKING WITH LOG FILES USING SEARCH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Keyword 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Utilize specific keywords or patterns to pinpoint relevant log entries.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 Line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Utilize grep, awk, or other command-line utilities for rapid log searches.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4B5A-2A43-F697-34B8-429322CB7B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933903"/>
            <a:ext cx="10515600" cy="4375417"/>
          </a:xfrm>
        </p:spPr>
        <p:txBody>
          <a:bodyPr/>
          <a:lstStyle/>
          <a:p>
            <a:r>
              <a:rPr lang="en-US" dirty="0"/>
              <a:t>CROSSCHECKING BY SEARCHING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MISSMATCH ISSUE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EAA2DD-C7E2-A4D3-35A1-81F87AEA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977"/>
            <a:ext cx="10515600" cy="780210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MY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EE7AD-36C1-68C6-6E58-73D0CA06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889"/>
            <a:ext cx="10515600" cy="921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16121F-C4A8-F6DC-BC20-80CF6969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3835"/>
            <a:ext cx="10515600" cy="9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2977"/>
            <a:ext cx="10515600" cy="6896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DISCUSSION</a:t>
            </a:r>
            <a:endParaRPr lang="en-MY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862667"/>
            <a:ext cx="10515600" cy="4696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START WITH OUR SOURCE CODE TO VIEW THE HPC-DICC LOG FILE ANALYSIS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MY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2977"/>
            <a:ext cx="10515600" cy="6896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IMPACTFUL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936377"/>
            <a:ext cx="10515600" cy="43729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reliability and performance of HPC systems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understanding of system health and usage patterns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Identification of potential issues and proactive resolution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 of monitoring tools and log analysis processes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more advanced metrics and analytical techniques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monitoring and log analysis are critical for maintaining the quality and stability of HPC services at DICC.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Ongoing efforts will further enhance system performance and support advanced scientific research.</a:t>
            </a:r>
          </a:p>
          <a:p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95" y="645460"/>
            <a:ext cx="10565369" cy="4437528"/>
          </a:xfrm>
        </p:spPr>
        <p:txBody>
          <a:bodyPr>
            <a:normAutofit/>
          </a:bodyPr>
          <a:lstStyle/>
          <a:p>
            <a:r>
              <a:rPr lang="en-MY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br>
              <a:rPr lang="en-MY" sz="4000" dirty="0"/>
            </a:br>
            <a:br>
              <a:rPr lang="en-MY" sz="4000" dirty="0"/>
            </a:br>
            <a:r>
              <a:rPr lang="en-MY" sz="4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 LINK –</a:t>
            </a:r>
            <a:br>
              <a:rPr lang="en-MY" sz="4000" dirty="0"/>
            </a:br>
            <a:r>
              <a:rPr lang="en-MY" sz="35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https://github.com/muinulofficial/Code4Error</a:t>
            </a:r>
            <a:br>
              <a:rPr lang="en-MY" sz="3500" dirty="0">
                <a:solidFill>
                  <a:srgbClr val="C00000"/>
                </a:solidFill>
              </a:rPr>
            </a:br>
            <a:endParaRPr lang="en-MY" sz="3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7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497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Garamond</vt:lpstr>
      <vt:lpstr>Times New Roman</vt:lpstr>
      <vt:lpstr>Wingdings</vt:lpstr>
      <vt:lpstr>Office Theme</vt:lpstr>
      <vt:lpstr>WIX1002 – FUNDAMENTALS OF PROGRAMMING</vt:lpstr>
      <vt:lpstr>GROUP MEMBERS</vt:lpstr>
      <vt:lpstr>PROJECT OVERVIEW</vt:lpstr>
      <vt:lpstr>CASE EXPLANATION</vt:lpstr>
      <vt:lpstr>SOLUTION</vt:lpstr>
      <vt:lpstr>SOLUTION</vt:lpstr>
      <vt:lpstr>ARCHITECTURAL DISCUSSION</vt:lpstr>
      <vt:lpstr>IMPACTFUL CLOSING</vt:lpstr>
      <vt:lpstr>THANK YOU!  GITHUB LINK – https://github.com/muinulofficial/Code4Error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WIX1002 – FUNDAMENTALS OF PROGRAMMING</dc:title>
  <dc:creator>MD MUINUL ISLAM</dc:creator>
  <cp:lastModifiedBy>MD MUINUL ISLAM</cp:lastModifiedBy>
  <cp:revision>4</cp:revision>
  <dcterms:created xsi:type="dcterms:W3CDTF">2024-06-12T11:58:30Z</dcterms:created>
  <dcterms:modified xsi:type="dcterms:W3CDTF">2024-06-13T16:43:36Z</dcterms:modified>
</cp:coreProperties>
</file>