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jpeg" ContentType="image/jpeg"/>
  <Override PartName="/ppt/notesSlides/notesSlide6.xml" ContentType="application/vnd.openxmlformats-officedocument.presentationml.notesSlide+xml"/>
  <Override PartName="/ppt/media/image2.jpeg" ContentType="image/jpeg"/>
  <Override PartName="/ppt/notesSlides/notesSlide7.xml" ContentType="application/vnd.openxmlformats-officedocument.presentationml.notesSlide+xml"/>
  <Override PartName="/ppt/media/image3.jpeg" ContentType="image/jpeg"/>
  <Override PartName="/ppt/notesSlides/notesSlide8.xml" ContentType="application/vnd.openxmlformats-officedocument.presentationml.notesSlide+xml"/>
  <Override PartName="/ppt/media/image4.jpeg" ContentType="image/jpeg"/>
  <Override PartName="/ppt/notesSlides/notesSlide9.xml" ContentType="application/vnd.openxmlformats-officedocument.presentationml.notesSlide+xml"/>
  <Override PartName="/ppt/media/image5.jpeg" ContentType="image/jpeg"/>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6.jpeg" ContentType="image/jpeg"/>
  <Override PartName="/ppt/notesSlides/notesSlide12.xml" ContentType="application/vnd.openxmlformats-officedocument.presentationml.notesSlide+xml"/>
  <Override PartName="/ppt/media/image7.jpeg" ContentType="image/jpeg"/>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Suggested Props:</a:t>
            </a:r>
          </a:p>
          <a:p>
            <a:pPr marL="305593" indent="-305593">
              <a:buSzPct val="145000"/>
              <a:buChar char="-"/>
            </a:pPr>
            <a:r>
              <a:t>Ball of mud (architectural style)</a:t>
            </a:r>
          </a:p>
          <a:p>
            <a:pPr marL="305593" indent="-305593">
              <a:buSzPct val="145000"/>
              <a:buChar char="-"/>
            </a:pPr>
            <a:r>
              <a:t>mirror (reflection!)</a:t>
            </a:r>
          </a:p>
          <a:p>
            <a:pPr marL="305593" indent="-305593">
              <a:buSzPct val="145000"/>
              <a:buChar char="-"/>
            </a:pPr>
            <a:r>
              <a:t>banana &amp; gorilla (quote)</a:t>
            </a:r>
          </a:p>
          <a:p>
            <a:pPr marL="305593" indent="-305593">
              <a:buSzPct val="145000"/>
              <a:buChar char="-"/>
            </a:pPr>
            <a:r>
              <a:t>packaging</a:t>
            </a:r>
          </a:p>
          <a:p>
            <a:pPr marL="305593" indent="-305593">
              <a:buSzPct val="145000"/>
              <a:buChar char="-"/>
            </a:pPr>
            <a:r>
              <a:t>decoy: whisky? (If the presentation goes well, I’ll have a glass of whisky. If it goes bad, I’ll have the bottle!</a:t>
            </a:r>
          </a:p>
          <a:p>
            <a:pPr/>
          </a:p>
          <a:p>
            <a:pPr/>
            <a:r>
              <a:t>I’m fascinated by architecture. Its difficult to put a label on it, there seem to be different kinds! What are the artifacts? When are they used?</a:t>
            </a:r>
          </a:p>
          <a:p>
            <a:pPr/>
          </a:p>
          <a:p>
            <a:pPr/>
            <a:r>
              <a:t>Audience poll: </a:t>
            </a:r>
          </a:p>
          <a:p>
            <a:pPr marL="305593" indent="-305593">
              <a:buSzPct val="145000"/>
              <a:buChar char="*"/>
            </a:pPr>
            <a:r>
              <a:t>Any architects in the room?</a:t>
            </a:r>
          </a:p>
          <a:p>
            <a:pPr marL="305593" indent="-305593">
              <a:buSzPct val="145000"/>
              <a:buChar char="*"/>
            </a:pPr>
            <a:r>
              <a:t>Any programmers?</a:t>
            </a:r>
          </a:p>
          <a:p>
            <a:pPr marL="305593" indent="-305593">
              <a:buSzPct val="145000"/>
              <a:buChar char="*"/>
            </a:pPr>
            <a:r>
              <a:t>Any programmers that sometimes do architecture?</a:t>
            </a:r>
          </a:p>
          <a:p>
            <a:pPr marL="305593" indent="-305593">
              <a:buSzPct val="145000"/>
              <a:buChar char="*"/>
            </a:pPr>
            <a:r>
              <a:t>Any programmers created a Java package?</a:t>
            </a:r>
          </a:p>
          <a:p>
            <a:pPr/>
          </a:p>
          <a:p>
            <a:pPr>
              <a:defRPr b="1"/>
            </a:pPr>
            <a:r>
              <a:t>Intro:</a:t>
            </a:r>
          </a:p>
          <a:p>
            <a:pPr>
              <a:defRPr b="1">
                <a:solidFill>
                  <a:schemeClr val="accent5">
                    <a:hueOff val="-82419"/>
                    <a:satOff val="-9513"/>
                    <a:lumOff val="-16343"/>
                  </a:schemeClr>
                </a:solidFill>
              </a:defRPr>
            </a:pPr>
            <a:r>
              <a:t>PROP: Packaging</a:t>
            </a:r>
          </a:p>
          <a:p>
            <a:pPr/>
            <a:r>
              <a:t>Me: I want you to consider your packaging and layering. And I want you to enforce it!</a:t>
            </a:r>
          </a:p>
          <a:p>
            <a:pPr/>
            <a:r>
              <a:t>Its software architecture (according to Simon Brown).</a:t>
            </a:r>
          </a:p>
          <a:p>
            <a:pPr/>
            <a:r>
              <a:t>Architecture is measured by the cost of change.</a:t>
            </a:r>
          </a:p>
          <a:p>
            <a:pPr/>
          </a:p>
          <a:p>
            <a:pPr/>
            <a:r>
              <a:t>So, this is a talk about software architecture. We’ll look at some different ways of organising your code. We’ll touch on code rot, and we’ll see how to help prevent it.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a:p>
        </p:txBody>
      </p:sp>
      <p:sp>
        <p:nvSpPr>
          <p:cNvPr id="169" name="Shape 169"/>
          <p:cNvSpPr/>
          <p:nvPr>
            <p:ph type="body" sz="quarter" idx="1"/>
          </p:nvPr>
        </p:nvSpPr>
        <p:spPr>
          <a:prstGeom prst="rect">
            <a:avLst/>
          </a:prstGeom>
        </p:spPr>
        <p:txBody>
          <a:bodyPr/>
          <a:lstStyle/>
          <a:p>
            <a:pPr/>
            <a:r>
              <a:rPr b="1"/>
              <a:t>Surface Area</a:t>
            </a:r>
            <a:r>
              <a:t>: If you use public everywhere, … the 3 styles are syntactically identical. Really?? (Its the next slide)</a:t>
            </a:r>
          </a:p>
          <a:p>
            <a:pPr/>
          </a:p>
          <a:p>
            <a:pPr/>
            <a:r>
              <a:t>If we make all the classes and interfaces public, these types are accessible from anywhere in your codebase. Although we have packages on the picture, they are meaningless - they are simply folder structures used to organise code. There is no encapsulation. If we're not using packages for encapsulation, lets remove them! (Simon Brown) </a:t>
            </a:r>
          </a:p>
          <a:p>
            <a:pPr/>
          </a:p>
          <a:p>
            <a:pPr/>
            <a:r>
              <a:t>We’ll come back to cheating / breaking the layering shortly… however, both of these result in the code degrading towards a “Big Ball Of Mud”</a:t>
            </a:r>
          </a:p>
          <a:p>
            <a:pPr/>
          </a:p>
          <a:p>
            <a:pPr/>
            <a:r>
              <a:t>(next slide)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This slide:</a:t>
            </a:r>
          </a:p>
          <a:p>
            <a:pPr/>
            <a:r>
              <a:t>Lets reduce the surface area. Don’t use public when you can avoid it.</a:t>
            </a:r>
          </a:p>
          <a:p>
            <a:pPr/>
          </a:p>
          <a:p>
            <a:pPr/>
            <a:r>
              <a:t>Java interfaces are always public, so we can’t hide those.</a:t>
            </a:r>
          </a:p>
          <a:p>
            <a:pPr/>
            <a:r>
              <a:t>If we used abstract classes instead of interfaces, we can at least prevent them being public. But the classes extending them must be able to find them, so whats the benefit? If it “internal” to the package (eg with the “Package by Feature” example), then fine - perhaps this helps reduce the surface area.</a:t>
            </a:r>
          </a:p>
          <a:p>
            <a:pPr/>
            <a:r>
              <a:t>We can hide concrete classes though by making them package protected, but then we have a challenge to instantiate them! </a:t>
            </a:r>
          </a:p>
          <a:p>
            <a:pPr/>
          </a:p>
          <a:p>
            <a:pPr/>
            <a:r>
              <a:t>- Spring can instantiate package protected classes (but you’re tied in to Spring!). Who wants that? We’re taking a decision earlier than we need to as well.</a:t>
            </a:r>
          </a:p>
          <a:p>
            <a:pPr marL="305593" indent="-305593">
              <a:buSzPct val="145000"/>
              <a:buChar char="-"/>
            </a:pPr>
            <a:r>
              <a:t>You could create a Factory to instantiate the concrete classes. The the factory is visible, not the concrete classes.</a:t>
            </a:r>
          </a:p>
          <a:p>
            <a:pPr>
              <a:defRPr b="1">
                <a:solidFill>
                  <a:schemeClr val="accent5">
                    <a:hueOff val="-82419"/>
                    <a:satOff val="-9513"/>
                    <a:lumOff val="-16343"/>
                  </a:schemeClr>
                </a:solidFill>
              </a:defRPr>
            </a:pPr>
            <a:r>
              <a:t>PROP: Mirror (reflection)…</a:t>
            </a:r>
          </a:p>
          <a:p>
            <a:pPr marL="305593" indent="-305593">
              <a:buSzPct val="145000"/>
              <a:buChar char="-"/>
            </a:pPr>
            <a:r>
              <a:t>You already don’t want to use reflection! Thats getting around the barrier you’re putting in place… why not just use public everywhere? (Spring isn’t really much different!)</a:t>
            </a:r>
          </a:p>
          <a:p>
            <a:pPr/>
          </a:p>
          <a:p>
            <a:pPr/>
            <a:r>
              <a:t>We still have the layering problems. Nothing stopping you cheating!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a:r>
              <a:t>2nd Problem: </a:t>
            </a:r>
          </a:p>
          <a:p>
            <a:pPr/>
            <a:r>
              <a:t>Cheating! Breaking the layers.</a:t>
            </a:r>
          </a:p>
          <a:p>
            <a:pPr/>
          </a:p>
          <a:p>
            <a:pPr/>
            <a:r>
              <a:t>These result in the code degrading towards a Big Ball Of Mud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This slide: </a:t>
            </a:r>
            <a:r>
              <a:rPr b="1"/>
              <a:t>What else can we do?</a:t>
            </a:r>
          </a:p>
          <a:p>
            <a:pPr/>
            <a:r>
              <a:t>Solves some of problem 1 - surface area is smaller outside the module</a:t>
            </a:r>
          </a:p>
          <a:p>
            <a:pPr/>
            <a:r>
              <a:t>Point 2 - Put each package or layer into its own codebase.</a:t>
            </a:r>
          </a:p>
          <a:p>
            <a:pPr/>
            <a:r>
              <a:t>Point 3 - microservices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lvl1pPr marL="305593" indent="-305593">
              <a:buSzPct val="145000"/>
              <a:buChar char="*"/>
            </a:lvl1pPr>
          </a:lstStyle>
          <a:p>
            <a:pPr/>
            <a:r>
              <a:t>- Simon Brown, SCL Conf October 2018.</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We can solve problem 2</a:t>
            </a:r>
          </a:p>
          <a:p>
            <a:pPr/>
          </a:p>
          <a:p>
            <a:pPr/>
            <a:r>
              <a:t>We write tests to ensure production code meets its specification.</a:t>
            </a:r>
          </a:p>
          <a:p>
            <a:pPr/>
            <a:r>
              <a:t>We may write unit tests (London/Mockist/Outside in approach) to drive the architecture.</a:t>
            </a:r>
          </a:p>
          <a:p>
            <a:pPr/>
            <a:r>
              <a:t>These aren’t hacks. Why would writing a test to assert the layering be a hack??</a:t>
            </a:r>
          </a:p>
          <a:p>
            <a:pPr/>
          </a:p>
          <a:p>
            <a:pPr/>
            <a:r>
              <a:t>Let me show you…. (</a:t>
            </a:r>
            <a:r>
              <a:rPr b="1"/>
              <a:t>IntelliJ</a:t>
            </a:r>
            <a:r>
              <a:t> - Mind the Gap)</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a:r>
              <a:rPr b="1">
                <a:solidFill>
                  <a:schemeClr val="accent5">
                    <a:hueOff val="-82419"/>
                    <a:satOff val="-9513"/>
                    <a:lumOff val="-16343"/>
                  </a:schemeClr>
                </a:solidFill>
              </a:rPr>
              <a:t>PROP: decoy: whisky</a:t>
            </a:r>
            <a:r>
              <a:t>? (If the presentation goes well, I’ll have a glass of whisky. If it goes bad, I’ll have the bottle!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defRPr b="1">
                <a:solidFill>
                  <a:srgbClr val="FF2600"/>
                </a:solidFill>
              </a:defRPr>
            </a:pPr>
            <a:r>
              <a:t>PROP: The Big Ball of Mud!</a:t>
            </a:r>
          </a:p>
          <a:p>
            <a:pPr/>
            <a:r>
              <a:t>“A big ball of mud is a casually, even haphazardly, structured system. Its organization, if one can call it that, is dictated more by expediency than design.” Brian Foote and Joseph Yoder </a:t>
            </a:r>
          </a:p>
          <a:p>
            <a:pPr/>
          </a:p>
          <a:p>
            <a:pPr/>
            <a:r>
              <a:t>Its slow, painful and expensive to work with!!</a:t>
            </a:r>
          </a:p>
          <a:p>
            <a:pPr/>
          </a:p>
          <a:p>
            <a:pPr>
              <a:defRPr b="1">
                <a:solidFill>
                  <a:schemeClr val="accent5">
                    <a:hueOff val="-82419"/>
                    <a:satOff val="-9513"/>
                    <a:lumOff val="-16343"/>
                  </a:schemeClr>
                </a:solidFill>
              </a:defRPr>
            </a:pPr>
            <a:r>
              <a:t>Pick up PROP: Banana (then transition to next slide!)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a:defRPr b="1">
                <a:solidFill>
                  <a:schemeClr val="accent5">
                    <a:hueOff val="-82419"/>
                    <a:satOff val="-9513"/>
                    <a:lumOff val="-16343"/>
                  </a:schemeClr>
                </a:solidFill>
              </a:defRPr>
            </a:pPr>
            <a:r>
              <a:t>PROP: Banana</a:t>
            </a:r>
          </a:p>
          <a:p>
            <a:pPr/>
          </a:p>
          <a:p>
            <a:pPr>
              <a:defRPr b="1"/>
            </a:pPr>
            <a:r>
              <a:t>Previous:</a:t>
            </a:r>
          </a:p>
          <a:p>
            <a:pPr/>
            <a:r>
              <a:t>The Big Ball of Mud!</a:t>
            </a:r>
          </a:p>
          <a:p>
            <a:pPr/>
            <a:r>
              <a:t>“A big ball of mud is a casually, even haphazardly, structured system. Its organization, if one can call it that, is dictated more by expediency than design.” Brian Foote and Joseph Yoder </a:t>
            </a:r>
          </a:p>
          <a:p>
            <a:pPr/>
          </a:p>
          <a:p>
            <a:pPr/>
            <a:r>
              <a:t>Its slow, painful and expensive to work with!!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How do you get one?!</a:t>
            </a:r>
          </a:p>
          <a:p>
            <a:pPr/>
          </a:p>
          <a:p>
            <a:pPr/>
            <a:r>
              <a:t>Organise: Layer your code. Consider a Web app:</a:t>
            </a:r>
          </a:p>
          <a:p>
            <a:pPr/>
            <a:r>
              <a:t>	- Web Controllers</a:t>
            </a:r>
          </a:p>
          <a:p>
            <a:pPr/>
            <a:r>
              <a:t>	- Services</a:t>
            </a:r>
          </a:p>
          <a:p>
            <a:pPr/>
            <a:r>
              <a:t>	- DAOs / Repositories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Shape 144"/>
          <p:cNvSpPr/>
          <p:nvPr>
            <p:ph type="sldImg"/>
          </p:nvPr>
        </p:nvSpPr>
        <p:spPr>
          <a:prstGeom prst="rect">
            <a:avLst/>
          </a:prstGeom>
        </p:spPr>
        <p:txBody>
          <a:bodyPr/>
          <a:lstStyle/>
          <a:p>
            <a:pPr/>
          </a:p>
        </p:txBody>
      </p:sp>
      <p:sp>
        <p:nvSpPr>
          <p:cNvPr id="145" name="Shape 145"/>
          <p:cNvSpPr/>
          <p:nvPr>
            <p:ph type="body" sz="quarter" idx="1"/>
          </p:nvPr>
        </p:nvSpPr>
        <p:spPr>
          <a:prstGeom prst="rect">
            <a:avLst/>
          </a:prstGeom>
        </p:spPr>
        <p:txBody>
          <a:bodyPr/>
          <a:lstStyle/>
          <a:p>
            <a:pPr/>
            <a:r>
              <a:t>Horizontal Slicing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By Feature:</a:t>
            </a:r>
          </a:p>
          <a:p>
            <a:pPr/>
            <a:r>
              <a:t>Vertical Slicing (similar to a micro service)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a:p>
        </p:txBody>
      </p:sp>
      <p:sp>
        <p:nvSpPr>
          <p:cNvPr id="153" name="Shape 153"/>
          <p:cNvSpPr/>
          <p:nvPr>
            <p:ph type="body" sz="quarter" idx="1"/>
          </p:nvPr>
        </p:nvSpPr>
        <p:spPr>
          <a:prstGeom prst="rect">
            <a:avLst/>
          </a:prstGeom>
        </p:spPr>
        <p:txBody>
          <a:bodyPr/>
          <a:lstStyle/>
          <a:p>
            <a:pPr/>
            <a:r>
              <a:t>Clean Architecture (Ports &amp; Adapters / Hexagonal)</a:t>
            </a:r>
          </a:p>
          <a:p>
            <a:pPr/>
          </a:p>
          <a:p>
            <a:pPr/>
            <a:r>
              <a:t>Frameworks etc on the outside</a:t>
            </a:r>
          </a:p>
          <a:p>
            <a:pPr/>
            <a:r>
              <a:t>Business Code inside</a:t>
            </a:r>
          </a:p>
          <a:p>
            <a:pPr/>
            <a:r>
              <a:t>Source code dependencies only point inwards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a:p>
        </p:txBody>
      </p:sp>
      <p:sp>
        <p:nvSpPr>
          <p:cNvPr id="158" name="Shape 158"/>
          <p:cNvSpPr/>
          <p:nvPr>
            <p:ph type="body" sz="quarter" idx="1"/>
          </p:nvPr>
        </p:nvSpPr>
        <p:spPr>
          <a:prstGeom prst="rect">
            <a:avLst/>
          </a:prstGeom>
        </p:spPr>
        <p:txBody>
          <a:bodyPr/>
          <a:lstStyle/>
          <a:p>
            <a:pPr/>
            <a:r>
              <a:t>All together - side by side</a:t>
            </a:r>
          </a:p>
          <a:p>
            <a:pPr/>
            <a:r>
              <a:t>Can see they all have 5 classes / interfaces, the packaging is the difference.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a:p>
        </p:txBody>
      </p:sp>
      <p:sp>
        <p:nvSpPr>
          <p:cNvPr id="163" name="Shape 163"/>
          <p:cNvSpPr/>
          <p:nvPr>
            <p:ph type="body" sz="quarter" idx="1"/>
          </p:nvPr>
        </p:nvSpPr>
        <p:spPr>
          <a:prstGeom prst="rect">
            <a:avLst/>
          </a:prstGeom>
        </p:spPr>
        <p:txBody>
          <a:bodyPr/>
          <a:lstStyle/>
          <a:p>
            <a:pPr/>
            <a:r>
              <a:t>This is the fun slide!!</a:t>
            </a:r>
          </a:p>
          <a:p>
            <a:pPr/>
          </a:p>
          <a:p>
            <a:pPr/>
            <a:r>
              <a:t>1st problem: Use public everywhere then there is no encapsulation.</a:t>
            </a:r>
          </a:p>
          <a:p>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2088" y="289099"/>
            <a:ext cx="9753603" cy="6505789"/>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2263775" y="613833"/>
            <a:ext cx="12401550" cy="82677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4086225" y="2586566"/>
            <a:ext cx="9429750" cy="6286501"/>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14"/>
          </p:nvPr>
        </p:nvSpPr>
        <p:spPr>
          <a:xfrm>
            <a:off x="6502400" y="889000"/>
            <a:ext cx="5867400" cy="3911601"/>
          </a:xfrm>
          <a:prstGeom prst="rect">
            <a:avLst/>
          </a:prstGeom>
        </p:spPr>
        <p:txBody>
          <a:bodyPr lIns="91439" tIns="45719" rIns="91439" bIns="45719" anchor="t">
            <a:noAutofit/>
          </a:bodyPr>
          <a:lstStyle/>
          <a:p>
            <a:pPr/>
          </a:p>
        </p:txBody>
      </p:sp>
      <p:sp>
        <p:nvSpPr>
          <p:cNvPr id="85" name="Image"/>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Mind the G p"/>
          <p:cNvSpPr txBox="1"/>
          <p:nvPr>
            <p:ph type="ctrTitle"/>
          </p:nvPr>
        </p:nvSpPr>
        <p:spPr>
          <a:prstGeom prst="rect">
            <a:avLst/>
          </a:prstGeom>
        </p:spPr>
        <p:txBody>
          <a:bodyPr/>
          <a:lstStyle/>
          <a:p>
            <a:pPr/>
            <a:r>
              <a:t>Mind the G p</a:t>
            </a:r>
          </a:p>
        </p:txBody>
      </p:sp>
      <p:sp>
        <p:nvSpPr>
          <p:cNvPr id="120" name="From “The model-code gap” by Simon Brown @simonbrown…"/>
          <p:cNvSpPr txBox="1"/>
          <p:nvPr>
            <p:ph type="subTitle" sz="quarter" idx="1"/>
          </p:nvPr>
        </p:nvSpPr>
        <p:spPr>
          <a:xfrm>
            <a:off x="1270000" y="5041900"/>
            <a:ext cx="10464800" cy="2237289"/>
          </a:xfrm>
          <a:prstGeom prst="rect">
            <a:avLst/>
          </a:prstGeom>
        </p:spPr>
        <p:txBody>
          <a:bodyPr/>
          <a:lstStyle/>
          <a:p>
            <a:pPr defTabSz="280415">
              <a:defRPr sz="1776"/>
            </a:pPr>
            <a:r>
              <a:t>From “The model-code gap” by Simon Brown @simonbrown</a:t>
            </a:r>
          </a:p>
          <a:p>
            <a:pPr defTabSz="280415">
              <a:defRPr sz="1776"/>
            </a:pPr>
            <a:r>
              <a:t>Software Craftsmanship London Conference</a:t>
            </a:r>
          </a:p>
          <a:p>
            <a:pPr defTabSz="280415">
              <a:defRPr sz="1776"/>
            </a:pPr>
            <a:r>
              <a:t>October 4th 2018</a:t>
            </a:r>
          </a:p>
          <a:p>
            <a:pPr defTabSz="280415">
              <a:defRPr sz="1776"/>
            </a:pPr>
          </a:p>
          <a:p>
            <a:pPr defTabSz="280415">
              <a:defRPr sz="1776"/>
            </a:pPr>
            <a:r>
              <a:t>From “Just Enough Software Architecture” by George Fairbanks</a:t>
            </a:r>
          </a:p>
          <a:p>
            <a:pPr defTabSz="280415">
              <a:defRPr sz="1776"/>
            </a:pPr>
          </a:p>
          <a:p>
            <a:pPr defTabSz="280415">
              <a:defRPr sz="1776"/>
            </a:pPr>
            <a:r>
              <a:t>From “Clean Architecture” by Robert C Martin</a:t>
            </a:r>
          </a:p>
          <a:p>
            <a:pPr defTabSz="280415">
              <a:defRPr sz="1776"/>
            </a:pPr>
            <a:r>
              <a:t>Chapter 34 “The Missing Chapter” by Simon Brown</a:t>
            </a:r>
          </a:p>
        </p:txBody>
      </p:sp>
      <p:sp>
        <p:nvSpPr>
          <p:cNvPr id="121"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The problems"/>
          <p:cNvSpPr txBox="1"/>
          <p:nvPr>
            <p:ph type="title"/>
          </p:nvPr>
        </p:nvSpPr>
        <p:spPr>
          <a:prstGeom prst="rect">
            <a:avLst/>
          </a:prstGeom>
        </p:spPr>
        <p:txBody>
          <a:bodyPr/>
          <a:lstStyle/>
          <a:p>
            <a:pPr/>
            <a:r>
              <a:t>The problems</a:t>
            </a:r>
          </a:p>
        </p:txBody>
      </p:sp>
      <p:sp>
        <p:nvSpPr>
          <p:cNvPr id="166" name="Surface Area…"/>
          <p:cNvSpPr txBox="1"/>
          <p:nvPr>
            <p:ph type="body" idx="1"/>
          </p:nvPr>
        </p:nvSpPr>
        <p:spPr>
          <a:prstGeom prst="rect">
            <a:avLst/>
          </a:prstGeom>
        </p:spPr>
        <p:txBody>
          <a:bodyPr/>
          <a:lstStyle/>
          <a:p>
            <a:pPr/>
            <a:r>
              <a:t>Surface Area</a:t>
            </a:r>
          </a:p>
          <a:p>
            <a:pPr/>
            <a:r>
              <a:t>You can cheat - break the layering</a:t>
            </a:r>
          </a:p>
        </p:txBody>
      </p:sp>
      <p:sp>
        <p:nvSpPr>
          <p:cNvPr id="16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MindTheGapClass_WithPackaging.jpg" descr="MindTheGapClass_WithPackaging.jpg"/>
          <p:cNvPicPr>
            <a:picLocks noChangeAspect="1"/>
          </p:cNvPicPr>
          <p:nvPr/>
        </p:nvPicPr>
        <p:blipFill>
          <a:blip r:embed="rId3">
            <a:extLst/>
          </a:blip>
          <a:stretch>
            <a:fillRect/>
          </a:stretch>
        </p:blipFill>
        <p:spPr>
          <a:xfrm>
            <a:off x="0" y="614074"/>
            <a:ext cx="13004800" cy="6930313"/>
          </a:xfrm>
          <a:prstGeom prst="rect">
            <a:avLst/>
          </a:prstGeom>
          <a:ln w="12700">
            <a:miter lim="400000"/>
          </a:ln>
        </p:spPr>
      </p:pic>
      <p:sp>
        <p:nvSpPr>
          <p:cNvPr id="17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6" name="MindTheGapClass_Rotting.jpg" descr="MindTheGapClass_Rotting.jpg"/>
          <p:cNvPicPr>
            <a:picLocks noChangeAspect="1"/>
          </p:cNvPicPr>
          <p:nvPr/>
        </p:nvPicPr>
        <p:blipFill>
          <a:blip r:embed="rId3">
            <a:extLst/>
          </a:blip>
          <a:stretch>
            <a:fillRect/>
          </a:stretch>
        </p:blipFill>
        <p:spPr>
          <a:xfrm>
            <a:off x="0" y="705817"/>
            <a:ext cx="13004800" cy="6604348"/>
          </a:xfrm>
          <a:prstGeom prst="rect">
            <a:avLst/>
          </a:prstGeom>
          <a:ln w="12700">
            <a:miter lim="400000"/>
          </a:ln>
        </p:spPr>
      </p:pic>
      <p:sp>
        <p:nvSpPr>
          <p:cNvPr id="17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Modularise your code"/>
          <p:cNvSpPr txBox="1"/>
          <p:nvPr>
            <p:ph type="title"/>
          </p:nvPr>
        </p:nvSpPr>
        <p:spPr>
          <a:prstGeom prst="rect">
            <a:avLst/>
          </a:prstGeom>
        </p:spPr>
        <p:txBody>
          <a:bodyPr/>
          <a:lstStyle/>
          <a:p>
            <a:pPr/>
            <a:r>
              <a:t>Modularise your code</a:t>
            </a:r>
          </a:p>
        </p:txBody>
      </p:sp>
      <p:sp>
        <p:nvSpPr>
          <p:cNvPr id="182" name="Java 9 modules: You can specify your “published” types as opposed to public.…"/>
          <p:cNvSpPr txBox="1"/>
          <p:nvPr>
            <p:ph type="body" idx="1"/>
          </p:nvPr>
        </p:nvSpPr>
        <p:spPr>
          <a:prstGeom prst="rect">
            <a:avLst/>
          </a:prstGeom>
        </p:spPr>
        <p:txBody>
          <a:bodyPr/>
          <a:lstStyle/>
          <a:p>
            <a:pPr/>
            <a:r>
              <a:t>Java 9 modules: You can specify your “published” types as opposed to public.</a:t>
            </a:r>
          </a:p>
          <a:p>
            <a:pPr/>
            <a:r>
              <a:t>You can also do this by having separate codebases.</a:t>
            </a:r>
          </a:p>
          <a:p>
            <a:pPr/>
            <a:r>
              <a:t>The “ultimate” way to modularise your code - put a network layer in between!</a:t>
            </a:r>
          </a:p>
        </p:txBody>
      </p:sp>
      <p:sp>
        <p:nvSpPr>
          <p:cNvPr id="18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Why not make the computer verify the architecture?"/>
          <p:cNvSpPr txBox="1"/>
          <p:nvPr>
            <p:ph type="title"/>
          </p:nvPr>
        </p:nvSpPr>
        <p:spPr>
          <a:xfrm>
            <a:off x="952500" y="241300"/>
            <a:ext cx="11099800" cy="2159000"/>
          </a:xfrm>
          <a:prstGeom prst="rect">
            <a:avLst/>
          </a:prstGeom>
        </p:spPr>
        <p:txBody>
          <a:bodyPr/>
          <a:lstStyle>
            <a:lvl1pPr defTabSz="479044">
              <a:defRPr sz="6560"/>
            </a:lvl1pPr>
          </a:lstStyle>
          <a:p>
            <a:pPr/>
            <a:r>
              <a:t>Why not make the computer verify the architecture?</a:t>
            </a:r>
          </a:p>
        </p:txBody>
      </p:sp>
      <p:sp>
        <p:nvSpPr>
          <p:cNvPr id="188" name="Time consuming to set up *…"/>
          <p:cNvSpPr txBox="1"/>
          <p:nvPr>
            <p:ph type="body" idx="1"/>
          </p:nvPr>
        </p:nvSpPr>
        <p:spPr>
          <a:prstGeom prst="rect">
            <a:avLst/>
          </a:prstGeom>
        </p:spPr>
        <p:txBody>
          <a:bodyPr/>
          <a:lstStyle/>
          <a:p>
            <a:pPr/>
            <a:r>
              <a:t>Time consuming to set up *</a:t>
            </a:r>
          </a:p>
          <a:p>
            <a:pPr/>
            <a:r>
              <a:t>Break quickly on most codebases *</a:t>
            </a:r>
          </a:p>
          <a:p>
            <a:pPr/>
            <a:r>
              <a:t>We have better things to do *</a:t>
            </a:r>
          </a:p>
          <a:p>
            <a:pPr/>
            <a:r>
              <a:t>It seems like a hack *</a:t>
            </a:r>
          </a:p>
          <a:p>
            <a:pPr marL="305593" indent="-305593" defTabSz="457200">
              <a:lnSpc>
                <a:spcPct val="117999"/>
              </a:lnSpc>
              <a:spcBef>
                <a:spcPts val="0"/>
              </a:spcBef>
              <a:buChar char="*"/>
              <a:defRPr sz="2200"/>
            </a:pPr>
          </a:p>
          <a:p>
            <a:pPr marL="305593" indent="-305593" defTabSz="457200">
              <a:lnSpc>
                <a:spcPct val="117999"/>
              </a:lnSpc>
              <a:spcBef>
                <a:spcPts val="0"/>
              </a:spcBef>
              <a:buChar char="*"/>
              <a:defRPr sz="2200"/>
            </a:pPr>
          </a:p>
          <a:p>
            <a:pPr marL="305593" indent="-305593" defTabSz="457200">
              <a:lnSpc>
                <a:spcPct val="117999"/>
              </a:lnSpc>
              <a:spcBef>
                <a:spcPts val="0"/>
              </a:spcBef>
              <a:buChar char="*"/>
              <a:defRPr sz="2200"/>
            </a:pPr>
            <a:r>
              <a:t>- Simon Brown, SCL Conf October 2018.</a:t>
            </a:r>
          </a:p>
        </p:txBody>
      </p:sp>
      <p:sp>
        <p:nvSpPr>
          <p:cNvPr id="18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93" name="Really???"/>
          <p:cNvSpPr txBox="1"/>
          <p:nvPr>
            <p:ph type="title"/>
          </p:nvPr>
        </p:nvSpPr>
        <p:spPr>
          <a:prstGeom prst="rect">
            <a:avLst/>
          </a:prstGeom>
        </p:spPr>
        <p:txBody>
          <a:bodyPr/>
          <a:lstStyle/>
          <a:p>
            <a:pPr/>
            <a:r>
              <a:t>Really???</a:t>
            </a:r>
          </a:p>
        </p:txBody>
      </p:sp>
      <p:sp>
        <p:nvSpPr>
          <p:cNvPr id="194" name="Slide Number"/>
          <p:cNvSpPr txBox="1"/>
          <p:nvPr>
            <p:ph type="sldNum" sz="quarter" idx="4294967295"/>
          </p:nvPr>
        </p:nvSpPr>
        <p:spPr>
          <a:xfrm>
            <a:off x="6383544" y="9296400"/>
            <a:ext cx="230938"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ake-aways"/>
          <p:cNvSpPr txBox="1"/>
          <p:nvPr>
            <p:ph type="title"/>
          </p:nvPr>
        </p:nvSpPr>
        <p:spPr>
          <a:prstGeom prst="rect">
            <a:avLst/>
          </a:prstGeom>
        </p:spPr>
        <p:txBody>
          <a:bodyPr/>
          <a:lstStyle/>
          <a:p>
            <a:pPr lvl="1"/>
            <a:r>
              <a:t>Take-aways</a:t>
            </a:r>
          </a:p>
        </p:txBody>
      </p:sp>
      <p:sp>
        <p:nvSpPr>
          <p:cNvPr id="199" name="Consider your layers - your architectural principles…"/>
          <p:cNvSpPr txBox="1"/>
          <p:nvPr>
            <p:ph type="body" idx="1"/>
          </p:nvPr>
        </p:nvSpPr>
        <p:spPr>
          <a:xfrm>
            <a:off x="203200" y="1943100"/>
            <a:ext cx="11099800" cy="6286500"/>
          </a:xfrm>
          <a:prstGeom prst="rect">
            <a:avLst/>
          </a:prstGeom>
        </p:spPr>
        <p:txBody>
          <a:bodyPr/>
          <a:lstStyle/>
          <a:p>
            <a:pPr marL="413384" indent="-413384" defTabSz="543305">
              <a:spcBef>
                <a:spcPts val="3900"/>
              </a:spcBef>
              <a:defRPr sz="2976"/>
            </a:pPr>
            <a:r>
              <a:t>Consider your layers - your architectural principles</a:t>
            </a:r>
          </a:p>
          <a:p>
            <a:pPr lvl="1" marL="826769" indent="-413384" defTabSz="543305">
              <a:spcBef>
                <a:spcPts val="3900"/>
              </a:spcBef>
              <a:defRPr sz="2976"/>
            </a:pPr>
            <a:r>
              <a:t>Consider Clean Architecture / Ports &amp; Adapters</a:t>
            </a:r>
          </a:p>
          <a:p>
            <a:pPr lvl="1" marL="826769" indent="-413384" defTabSz="543305">
              <a:spcBef>
                <a:spcPts val="3900"/>
              </a:spcBef>
              <a:defRPr sz="2976"/>
            </a:pPr>
            <a:r>
              <a:t>Enforce them through archUnit</a:t>
            </a:r>
          </a:p>
          <a:p>
            <a:pPr marL="413384" indent="-413384" defTabSz="543305">
              <a:spcBef>
                <a:spcPts val="3900"/>
              </a:spcBef>
              <a:defRPr sz="2976"/>
            </a:pPr>
            <a:r>
              <a:t>Hide what you can</a:t>
            </a:r>
          </a:p>
          <a:p>
            <a:pPr lvl="1" marL="826769" indent="-413384" defTabSz="543305">
              <a:spcBef>
                <a:spcPts val="3900"/>
              </a:spcBef>
              <a:defRPr sz="2976"/>
            </a:pPr>
            <a:r>
              <a:t>Don’t use public where you can avoid it</a:t>
            </a:r>
          </a:p>
          <a:p>
            <a:pPr lvl="1" marL="826769" indent="-413384" defTabSz="543305">
              <a:spcBef>
                <a:spcPts val="3900"/>
              </a:spcBef>
              <a:defRPr sz="2976"/>
            </a:pPr>
            <a:r>
              <a:t>Consider using factories to hide concrete classes</a:t>
            </a:r>
          </a:p>
          <a:p>
            <a:pPr lvl="1" marL="826769" indent="-413384" defTabSz="543305">
              <a:spcBef>
                <a:spcPts val="3900"/>
              </a:spcBef>
              <a:defRPr sz="2976"/>
            </a:pPr>
            <a:r>
              <a:t>Use modules, microservices</a:t>
            </a:r>
          </a:p>
        </p:txBody>
      </p:sp>
      <p:sp>
        <p:nvSpPr>
          <p:cNvPr id="20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muirandy…"/>
          <p:cNvSpPr txBox="1"/>
          <p:nvPr/>
        </p:nvSpPr>
        <p:spPr>
          <a:xfrm>
            <a:off x="1937258" y="3905531"/>
            <a:ext cx="9130285" cy="19425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600"/>
            </a:pPr>
            <a:r>
              <a:t>@muirandy</a:t>
            </a:r>
          </a:p>
          <a:p>
            <a:pPr/>
          </a:p>
          <a:p>
            <a:pPr/>
          </a:p>
          <a:p>
            <a:pPr>
              <a:defRPr sz="3600"/>
            </a:pPr>
            <a:r>
              <a:t>https://github.com/muirandy/mindthegap</a:t>
            </a:r>
          </a:p>
        </p:txBody>
      </p:sp>
      <p:sp>
        <p:nvSpPr>
          <p:cNvPr id="203" name="And that’s me"/>
          <p:cNvSpPr txBox="1"/>
          <p:nvPr>
            <p:ph type="title" idx="4294967295"/>
          </p:nvPr>
        </p:nvSpPr>
        <p:spPr>
          <a:prstGeom prst="rect">
            <a:avLst/>
          </a:prstGeom>
        </p:spPr>
        <p:txBody>
          <a:bodyPr/>
          <a:lstStyle/>
          <a:p>
            <a:pPr lvl="1"/>
            <a:r>
              <a:t>And that’s me</a:t>
            </a:r>
          </a:p>
        </p:txBody>
      </p:sp>
      <p:pic>
        <p:nvPicPr>
          <p:cNvPr id="204" name="Twitter_Social_Icon_Circle_Color.png" descr="Twitter_Social_Icon_Circle_Color.png"/>
          <p:cNvPicPr>
            <a:picLocks noChangeAspect="1"/>
          </p:cNvPicPr>
          <p:nvPr/>
        </p:nvPicPr>
        <p:blipFill>
          <a:blip r:embed="rId3">
            <a:extLst/>
          </a:blip>
          <a:stretch>
            <a:fillRect/>
          </a:stretch>
        </p:blipFill>
        <p:spPr>
          <a:xfrm>
            <a:off x="4421280" y="3994137"/>
            <a:ext cx="508505" cy="508506"/>
          </a:xfrm>
          <a:prstGeom prst="rect">
            <a:avLst/>
          </a:prstGeom>
          <a:ln w="12700">
            <a:miter lim="400000"/>
          </a:ln>
        </p:spPr>
      </p:pic>
      <p:pic>
        <p:nvPicPr>
          <p:cNvPr id="205" name="GitHub-Mark-120px-plus.png" descr="GitHub-Mark-120px-plus.png"/>
          <p:cNvPicPr>
            <a:picLocks noChangeAspect="1"/>
          </p:cNvPicPr>
          <p:nvPr/>
        </p:nvPicPr>
        <p:blipFill>
          <a:blip r:embed="rId4">
            <a:extLst/>
          </a:blip>
          <a:stretch>
            <a:fillRect/>
          </a:stretch>
        </p:blipFill>
        <p:spPr>
          <a:xfrm>
            <a:off x="1092007" y="5284784"/>
            <a:ext cx="508506" cy="508505"/>
          </a:xfrm>
          <a:prstGeom prst="rect">
            <a:avLst/>
          </a:prstGeom>
          <a:ln w="12700">
            <a:miter lim="400000"/>
          </a:ln>
        </p:spPr>
      </p:pic>
      <p:sp>
        <p:nvSpPr>
          <p:cNvPr id="20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What’s the problem?"/>
          <p:cNvSpPr txBox="1"/>
          <p:nvPr>
            <p:ph type="title" idx="4294967295"/>
          </p:nvPr>
        </p:nvSpPr>
        <p:spPr>
          <a:prstGeom prst="rect">
            <a:avLst/>
          </a:prstGeom>
        </p:spPr>
        <p:txBody>
          <a:bodyPr/>
          <a:lstStyle/>
          <a:p>
            <a:pPr/>
            <a:r>
              <a:t>What’s the problem?</a:t>
            </a:r>
          </a:p>
        </p:txBody>
      </p:sp>
      <p:sp>
        <p:nvSpPr>
          <p:cNvPr id="126"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Michael Stahl"/>
          <p:cNvSpPr txBox="1"/>
          <p:nvPr>
            <p:ph type="body" idx="13"/>
          </p:nvPr>
        </p:nvSpPr>
        <p:spPr>
          <a:prstGeom prst="rect">
            <a:avLst/>
          </a:prstGeom>
        </p:spPr>
        <p:txBody>
          <a:bodyPr/>
          <a:lstStyle/>
          <a:p>
            <a:pPr/>
            <a:r>
              <a:t>–Michael Stahl</a:t>
            </a:r>
          </a:p>
        </p:txBody>
      </p:sp>
      <p:sp>
        <p:nvSpPr>
          <p:cNvPr id="131" name="“you reach for the banana, and get the entire gorilla.”"/>
          <p:cNvSpPr txBox="1"/>
          <p:nvPr>
            <p:ph type="body" idx="14"/>
          </p:nvPr>
        </p:nvSpPr>
        <p:spPr>
          <a:xfrm>
            <a:off x="1270000" y="4006762"/>
            <a:ext cx="10464800" cy="1130476"/>
          </a:xfrm>
          <a:prstGeom prst="rect">
            <a:avLst/>
          </a:prstGeom>
        </p:spPr>
        <p:txBody>
          <a:bodyPr/>
          <a:lstStyle/>
          <a:p>
            <a:pPr/>
            <a:r>
              <a:t>“you reach for the banana, and get the entire gorilla.” </a:t>
            </a:r>
          </a:p>
        </p:txBody>
      </p:sp>
      <p:sp>
        <p:nvSpPr>
          <p:cNvPr id="132" name="What’s the problem?"/>
          <p:cNvSpPr txBox="1"/>
          <p:nvPr>
            <p:ph type="title" idx="4294967295"/>
          </p:nvPr>
        </p:nvSpPr>
        <p:spPr>
          <a:prstGeom prst="rect">
            <a:avLst/>
          </a:prstGeom>
        </p:spPr>
        <p:txBody>
          <a:bodyPr/>
          <a:lstStyle/>
          <a:p>
            <a:pPr/>
            <a:r>
              <a:t>What’s the problem?</a:t>
            </a:r>
          </a:p>
        </p:txBody>
      </p:sp>
      <p:sp>
        <p:nvSpPr>
          <p:cNvPr id="133"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What’s the answer?"/>
          <p:cNvSpPr txBox="1"/>
          <p:nvPr>
            <p:ph type="title"/>
          </p:nvPr>
        </p:nvSpPr>
        <p:spPr>
          <a:prstGeom prst="rect">
            <a:avLst/>
          </a:prstGeom>
        </p:spPr>
        <p:txBody>
          <a:bodyPr/>
          <a:lstStyle/>
          <a:p>
            <a:pPr/>
            <a:r>
              <a:t>What’s the answer?</a:t>
            </a:r>
          </a:p>
        </p:txBody>
      </p:sp>
      <p:sp>
        <p:nvSpPr>
          <p:cNvPr id="138" name="“a well structured highly modular codebase gives you the ability to move fast”"/>
          <p:cNvSpPr txBox="1"/>
          <p:nvPr>
            <p:ph type="body" idx="1"/>
          </p:nvPr>
        </p:nvSpPr>
        <p:spPr>
          <a:prstGeom prst="rect">
            <a:avLst/>
          </a:prstGeom>
        </p:spPr>
        <p:txBody>
          <a:bodyPr/>
          <a:lstStyle>
            <a:lvl1pPr marL="0" indent="0">
              <a:buSzTx/>
              <a:buNone/>
            </a:lvl1pPr>
          </a:lstStyle>
          <a:p>
            <a:pPr/>
            <a:r>
              <a:t>“a well structured highly modular codebase gives you the ability to move fast”</a:t>
            </a:r>
          </a:p>
        </p:txBody>
      </p:sp>
      <p:sp>
        <p:nvSpPr>
          <p:cNvPr id="139"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3" name="MindTheGapClass_Only1stColumn.jpg" descr="MindTheGapClass_Only1stColumn.jpg"/>
          <p:cNvPicPr>
            <a:picLocks noChangeAspect="1"/>
          </p:cNvPicPr>
          <p:nvPr/>
        </p:nvPicPr>
        <p:blipFill>
          <a:blip r:embed="rId3">
            <a:extLst/>
          </a:blip>
          <a:stretch>
            <a:fillRect/>
          </a:stretch>
        </p:blipFill>
        <p:spPr>
          <a:xfrm>
            <a:off x="4815333" y="31849"/>
            <a:ext cx="4546601" cy="94361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7" name="MindTheGapByFeature.jpeg" descr="MindTheGapByFeature.jpeg"/>
          <p:cNvPicPr>
            <a:picLocks noChangeAspect="1"/>
          </p:cNvPicPr>
          <p:nvPr/>
        </p:nvPicPr>
        <p:blipFill>
          <a:blip r:embed="rId3">
            <a:extLst/>
          </a:blip>
          <a:stretch>
            <a:fillRect/>
          </a:stretch>
        </p:blipFill>
        <p:spPr>
          <a:xfrm>
            <a:off x="3448050" y="158750"/>
            <a:ext cx="6108700" cy="94361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MindTheGapCleanArch.jpeg" descr="MindTheGapCleanArch.jpeg"/>
          <p:cNvPicPr>
            <a:picLocks noChangeAspect="1"/>
          </p:cNvPicPr>
          <p:nvPr/>
        </p:nvPicPr>
        <p:blipFill>
          <a:blip r:embed="rId3">
            <a:extLst/>
          </a:blip>
          <a:stretch>
            <a:fillRect/>
          </a:stretch>
        </p:blipFill>
        <p:spPr>
          <a:xfrm>
            <a:off x="4159250" y="158750"/>
            <a:ext cx="4686300" cy="94361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5" name="MindTheGapClass.jpg" descr="MindTheGapClass.jpg"/>
          <p:cNvPicPr>
            <a:picLocks noChangeAspect="1"/>
          </p:cNvPicPr>
          <p:nvPr/>
        </p:nvPicPr>
        <p:blipFill>
          <a:blip r:embed="rId3">
            <a:extLst/>
          </a:blip>
          <a:stretch>
            <a:fillRect/>
          </a:stretch>
        </p:blipFill>
        <p:spPr>
          <a:xfrm>
            <a:off x="0" y="624938"/>
            <a:ext cx="13004800" cy="6930313"/>
          </a:xfrm>
          <a:prstGeom prst="rect">
            <a:avLst/>
          </a:prstGeom>
          <a:ln w="12700">
            <a:miter lim="400000"/>
          </a:ln>
        </p:spPr>
      </p:pic>
      <p:sp>
        <p:nvSpPr>
          <p:cNvPr id="156"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MindTheGapClass_NoPackages.jpg" descr="MindTheGapClass_NoPackages.jpg"/>
          <p:cNvPicPr>
            <a:picLocks noChangeAspect="1"/>
          </p:cNvPicPr>
          <p:nvPr/>
        </p:nvPicPr>
        <p:blipFill>
          <a:blip r:embed="rId3">
            <a:extLst/>
          </a:blip>
          <a:stretch>
            <a:fillRect/>
          </a:stretch>
        </p:blipFill>
        <p:spPr>
          <a:xfrm>
            <a:off x="0" y="729465"/>
            <a:ext cx="13004800" cy="6930313"/>
          </a:xfrm>
          <a:prstGeom prst="rect">
            <a:avLst/>
          </a:prstGeom>
          <a:ln w="12700">
            <a:miter lim="400000"/>
          </a:ln>
        </p:spPr>
      </p:pic>
      <p:sp>
        <p:nvSpPr>
          <p:cNvPr id="161"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