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anchez" userId="eff8ddefc7a32cc4" providerId="LiveId" clId="{24F89F7B-0698-4A26-A534-57D3B3813C15}"/>
    <pc:docChg chg="custSel modSld">
      <pc:chgData name="Leo Sanchez" userId="eff8ddefc7a32cc4" providerId="LiveId" clId="{24F89F7B-0698-4A26-A534-57D3B3813C15}" dt="2022-10-06T23:08:29.688" v="0" actId="313"/>
      <pc:docMkLst>
        <pc:docMk/>
      </pc:docMkLst>
      <pc:sldChg chg="modSp mod">
        <pc:chgData name="Leo Sanchez" userId="eff8ddefc7a32cc4" providerId="LiveId" clId="{24F89F7B-0698-4A26-A534-57D3B3813C15}" dt="2022-10-06T23:08:29.688" v="0" actId="313"/>
        <pc:sldMkLst>
          <pc:docMk/>
          <pc:sldMk cId="672624000" sldId="257"/>
        </pc:sldMkLst>
        <pc:spChg chg="mod">
          <ac:chgData name="Leo Sanchez" userId="eff8ddefc7a32cc4" providerId="LiveId" clId="{24F89F7B-0698-4A26-A534-57D3B3813C15}" dt="2022-10-06T23:08:29.688" v="0" actId="313"/>
          <ac:spMkLst>
            <pc:docMk/>
            <pc:sldMk cId="672624000" sldId="257"/>
            <ac:spMk id="9" creationId="{2315ADD0-3CDE-142F-D2D9-D9E8B8459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388EA-33B8-6277-7E8C-63521671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E7D48-FB2D-DB00-50CE-E1197CF0A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79E14-57F8-0C74-2C97-3770CB0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1625A-B6F9-9145-D7E5-B9D101A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C5065-483B-65CA-DD8F-0FDF01E2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0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C721-FA4D-D13A-CED6-331511B8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9DBEB1-844D-D344-FF36-CF2B63CD5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C8096-05FA-2B90-EC3C-08D3AE79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78039-5AEA-D8EC-9C49-551557F8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25500-DC23-5E20-8C80-C96A9B3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CD76E6-B145-D7BE-F939-8A097F0D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23DE5A-68A4-412B-3D4D-296275BF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A44B2-9762-78D9-AAE2-2C9B4BD7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B8A90-4EFA-BE13-30F1-7D5DB47A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EA93A-5E9F-B44D-CC66-64E9598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1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15C-EB5B-1AC3-8ED9-840EC5FF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1954F-DDAC-3D21-9DA5-24FF20BC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89559-1B33-AFBB-5EC7-0448C8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F2D87-BD39-F138-351F-D3447DE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98840-0B81-AE66-CC11-EB7A19C9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6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5028-DF77-618F-429A-4BE68C7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7B612-2A9D-C45F-2B97-3F015022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8B736-EFE6-71CF-F372-DAA91F94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8FEA9-C695-90D8-CCFB-FBB4964A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1175C-C0EA-ABEA-C63F-1989846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37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F061F-A7B1-E563-FCC5-3C7D1C94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10B6B-E0EF-63B9-8BA0-411BFBD9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D1064-3F0A-1443-98B4-87B5233A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A95B6-7C14-C9A4-30F0-3BF73ACC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04EC8A-C046-7563-7D82-77BD48CA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57BB0-1933-4BD8-2C31-9AC3A2D0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DBD1-22AA-A312-CA31-F996C856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8233-99CF-8CA2-D079-7FD2661E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DF2303-E6BE-96C0-5BD3-70245FF0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1FBA66-AA2E-83ED-19D5-B79D40C20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7F471D-1E3C-42ED-A15C-5189F25B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71C906-7C26-F301-E88A-F3A216A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F73D69-8F8B-C330-B4C8-AA9712F7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99D372-4748-76E9-915D-B9991E78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96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80494-D99D-8405-47BD-E053EC99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2A8F5F-19E0-FE5D-F162-D50DD62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DAFF8B-D131-4B88-4C4A-E079D19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7351F9-1DB5-5ED6-EFB2-78499D82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3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22926-02A8-095E-0FD8-68330802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2588D3-2CBD-A81E-6594-9FC4AFF1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57219-55D7-804A-21FD-4D468A4D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4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F657-D2FC-32B6-98B6-166A59EA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FD4BD-A11B-2204-8649-A1352D49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8CEF5C-D38E-2A76-CECE-1BF340F6A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03C49-4A09-C860-0B7E-45767F10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B6E9B-AEDB-6BE8-67EC-799D9E1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FB7399-1846-7531-D4D5-D2D5D169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1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C82B-FBDF-7B1F-7F9D-F2D82CB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031A16-1DD9-3624-50C8-D11B92FA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59EABF-73A2-3C9B-C116-BDA2EC21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B1911-AB51-6544-99D4-4CC8F6A7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65549-B4DA-A44F-A7CD-C626136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1939D-C0B1-199E-0C84-ED13038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3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BEBA4E-13BD-AF1E-99A4-2974C21D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76B09-A33D-F73C-8357-CA3E96F6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FD233-CFC5-2196-8F88-0F64BCAEE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A5FF-421F-4223-A9F8-E896B8726AAA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815C7-C61C-C0A2-1551-FB9988480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6CDD2-70AF-586D-52A1-C2C2AFE3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189A-6193-4273-A6D3-75B2E6DEB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49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con-Avatar-Person-Business-Male-Profile-User-5359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con-Avatar-Person-Business-Male-Profile-User-5359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con-Avatar-Person-Business-Male-Profile-User-5359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FA8A3C-02B5-B3DC-767F-D4405741A6FC}"/>
              </a:ext>
            </a:extLst>
          </p:cNvPr>
          <p:cNvCxnSpPr/>
          <p:nvPr/>
        </p:nvCxnSpPr>
        <p:spPr>
          <a:xfrm>
            <a:off x="4142792" y="755780"/>
            <a:ext cx="0" cy="52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D152915-3288-6728-AA51-035DDF73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9049" y="251446"/>
            <a:ext cx="1238590" cy="1238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3591C07-8811-35A1-6752-F848E54BCD28}"/>
              </a:ext>
            </a:extLst>
          </p:cNvPr>
          <p:cNvSpPr txBox="1"/>
          <p:nvPr/>
        </p:nvSpPr>
        <p:spPr>
          <a:xfrm>
            <a:off x="1791128" y="1895302"/>
            <a:ext cx="73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Puesto</a:t>
            </a:r>
            <a:endParaRPr lang="es-MX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15ADD0-3CDE-142F-D2D9-D9E8B8459321}"/>
              </a:ext>
            </a:extLst>
          </p:cNvPr>
          <p:cNvSpPr txBox="1"/>
          <p:nvPr/>
        </p:nvSpPr>
        <p:spPr>
          <a:xfrm>
            <a:off x="1723513" y="1490036"/>
            <a:ext cx="869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Nombre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60A43B-A375-EB88-5530-9F7018CDD271}"/>
              </a:ext>
            </a:extLst>
          </p:cNvPr>
          <p:cNvSpPr txBox="1"/>
          <p:nvPr/>
        </p:nvSpPr>
        <p:spPr>
          <a:xfrm>
            <a:off x="1867142" y="2559349"/>
            <a:ext cx="582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Edad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67F451-3830-CA3D-CEF7-7C4BEB4F807A}"/>
              </a:ext>
            </a:extLst>
          </p:cNvPr>
          <p:cNvSpPr txBox="1"/>
          <p:nvPr/>
        </p:nvSpPr>
        <p:spPr>
          <a:xfrm>
            <a:off x="939677" y="3223396"/>
            <a:ext cx="243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Nivel de educación más alto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98EB0C-9350-D02B-4253-A764E2D2E4F0}"/>
              </a:ext>
            </a:extLst>
          </p:cNvPr>
          <p:cNvSpPr txBox="1"/>
          <p:nvPr/>
        </p:nvSpPr>
        <p:spPr>
          <a:xfrm>
            <a:off x="1485339" y="3887443"/>
            <a:ext cx="134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Redes sociales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679E1A-9E87-8443-BE64-E0074F326D1B}"/>
              </a:ext>
            </a:extLst>
          </p:cNvPr>
          <p:cNvSpPr txBox="1"/>
          <p:nvPr/>
        </p:nvSpPr>
        <p:spPr>
          <a:xfrm>
            <a:off x="1709792" y="5126033"/>
            <a:ext cx="897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Industria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4B3233-B6EB-E61E-F9E9-F52D35BA8E3B}"/>
              </a:ext>
            </a:extLst>
          </p:cNvPr>
          <p:cNvSpPr txBox="1"/>
          <p:nvPr/>
        </p:nvSpPr>
        <p:spPr>
          <a:xfrm>
            <a:off x="999950" y="5743945"/>
            <a:ext cx="231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Tamaño de la organización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7885C7-CAC1-228E-63DF-A11023D5AA84}"/>
              </a:ext>
            </a:extLst>
          </p:cNvPr>
          <p:cNvSpPr txBox="1"/>
          <p:nvPr/>
        </p:nvSpPr>
        <p:spPr>
          <a:xfrm>
            <a:off x="1843322" y="2110714"/>
            <a:ext cx="63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Texto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077A2F-5DD1-BD78-6ADF-285CD1FBF09E}"/>
              </a:ext>
            </a:extLst>
          </p:cNvPr>
          <p:cNvSpPr txBox="1"/>
          <p:nvPr/>
        </p:nvSpPr>
        <p:spPr>
          <a:xfrm>
            <a:off x="1843322" y="2720838"/>
            <a:ext cx="63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Texto</a:t>
            </a:r>
            <a:endParaRPr lang="es-MX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2B1A2B-4ED3-10FB-7F99-BD6496008498}"/>
              </a:ext>
            </a:extLst>
          </p:cNvPr>
          <p:cNvSpPr txBox="1"/>
          <p:nvPr/>
        </p:nvSpPr>
        <p:spPr>
          <a:xfrm>
            <a:off x="1843322" y="3429000"/>
            <a:ext cx="63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Texto</a:t>
            </a:r>
            <a:endParaRPr lang="es-MX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AB7231-48FC-51FE-A670-66077ADD065D}"/>
              </a:ext>
            </a:extLst>
          </p:cNvPr>
          <p:cNvSpPr txBox="1"/>
          <p:nvPr/>
        </p:nvSpPr>
        <p:spPr>
          <a:xfrm>
            <a:off x="1843322" y="5295310"/>
            <a:ext cx="63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Texto</a:t>
            </a:r>
            <a:endParaRPr lang="es-MX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5350C5-90DA-2BF3-ADAF-917E6D919206}"/>
              </a:ext>
            </a:extLst>
          </p:cNvPr>
          <p:cNvSpPr txBox="1"/>
          <p:nvPr/>
        </p:nvSpPr>
        <p:spPr>
          <a:xfrm>
            <a:off x="1843322" y="6023303"/>
            <a:ext cx="63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Texto</a:t>
            </a:r>
            <a:endParaRPr lang="es-MX" sz="16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2A056C-A31A-E366-D79F-FC941979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84" y="4128839"/>
            <a:ext cx="1718519" cy="1108269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CE0B9445-5435-2B2E-4833-5733B83B2782}"/>
              </a:ext>
            </a:extLst>
          </p:cNvPr>
          <p:cNvGrpSpPr/>
          <p:nvPr/>
        </p:nvGrpSpPr>
        <p:grpSpPr>
          <a:xfrm>
            <a:off x="4342677" y="252007"/>
            <a:ext cx="2709460" cy="553966"/>
            <a:chOff x="4342677" y="252007"/>
            <a:chExt cx="2709460" cy="553966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02B72C4-2288-1113-1E39-5FFE9C6DEFA3}"/>
                </a:ext>
              </a:extLst>
            </p:cNvPr>
            <p:cNvSpPr txBox="1"/>
            <p:nvPr/>
          </p:nvSpPr>
          <p:spPr>
            <a:xfrm>
              <a:off x="4342677" y="252007"/>
              <a:ext cx="2709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Canal favorito de comunicación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CCA8B1B-0DFD-B31E-46FE-737263ED335E}"/>
                </a:ext>
              </a:extLst>
            </p:cNvPr>
            <p:cNvSpPr txBox="1"/>
            <p:nvPr/>
          </p:nvSpPr>
          <p:spPr>
            <a:xfrm>
              <a:off x="4342677" y="467419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7EE1839-0948-A6DD-18E9-ABFF8CA234E4}"/>
              </a:ext>
            </a:extLst>
          </p:cNvPr>
          <p:cNvGrpSpPr/>
          <p:nvPr/>
        </p:nvGrpSpPr>
        <p:grpSpPr>
          <a:xfrm>
            <a:off x="4338803" y="996617"/>
            <a:ext cx="3426644" cy="553966"/>
            <a:chOff x="4338803" y="1136142"/>
            <a:chExt cx="3426644" cy="553966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12EFD39-CF28-134F-60FE-DF2C126B5C41}"/>
                </a:ext>
              </a:extLst>
            </p:cNvPr>
            <p:cNvSpPr txBox="1"/>
            <p:nvPr/>
          </p:nvSpPr>
          <p:spPr>
            <a:xfrm>
              <a:off x="4338803" y="1136142"/>
              <a:ext cx="342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Herramientas que necesita para trabajar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B07A751-6182-1D35-09CE-BB1C4C9063F2}"/>
                </a:ext>
              </a:extLst>
            </p:cNvPr>
            <p:cNvSpPr txBox="1"/>
            <p:nvPr/>
          </p:nvSpPr>
          <p:spPr>
            <a:xfrm>
              <a:off x="4338803" y="1351554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0429F57-71CB-EE1B-BB30-ABDA04C94C84}"/>
              </a:ext>
            </a:extLst>
          </p:cNvPr>
          <p:cNvGrpSpPr/>
          <p:nvPr/>
        </p:nvGrpSpPr>
        <p:grpSpPr>
          <a:xfrm>
            <a:off x="4338803" y="1741227"/>
            <a:ext cx="2449645" cy="553966"/>
            <a:chOff x="4338803" y="1841445"/>
            <a:chExt cx="2449645" cy="553966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ACE0E7D-3743-2B5E-18F3-9B60DAE40B3D}"/>
                </a:ext>
              </a:extLst>
            </p:cNvPr>
            <p:cNvSpPr txBox="1"/>
            <p:nvPr/>
          </p:nvSpPr>
          <p:spPr>
            <a:xfrm>
              <a:off x="4338803" y="1841445"/>
              <a:ext cx="2449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Responsabilidades laborales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E0A8933-6A38-5128-E69E-61F05AF6AC2B}"/>
                </a:ext>
              </a:extLst>
            </p:cNvPr>
            <p:cNvSpPr txBox="1"/>
            <p:nvPr/>
          </p:nvSpPr>
          <p:spPr>
            <a:xfrm>
              <a:off x="4338803" y="2056857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B762127-6CDC-6077-01C3-539D6D238390}"/>
              </a:ext>
            </a:extLst>
          </p:cNvPr>
          <p:cNvGrpSpPr/>
          <p:nvPr/>
        </p:nvGrpSpPr>
        <p:grpSpPr>
          <a:xfrm>
            <a:off x="4338803" y="2485837"/>
            <a:ext cx="2827184" cy="553966"/>
            <a:chOff x="4338803" y="2513010"/>
            <a:chExt cx="2827184" cy="553966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EC56AB8-F1C1-C1B4-3CB1-A3D54917707E}"/>
                </a:ext>
              </a:extLst>
            </p:cNvPr>
            <p:cNvSpPr txBox="1"/>
            <p:nvPr/>
          </p:nvSpPr>
          <p:spPr>
            <a:xfrm>
              <a:off x="4338803" y="2513010"/>
              <a:ext cx="282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trabajo se mide en función de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D8DEF12-9881-2CB3-4C56-9366CC44BC4B}"/>
                </a:ext>
              </a:extLst>
            </p:cNvPr>
            <p:cNvSpPr txBox="1"/>
            <p:nvPr/>
          </p:nvSpPr>
          <p:spPr>
            <a:xfrm>
              <a:off x="4338803" y="2728422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FD5FD22-3778-63A8-C697-58575A2FCA28}"/>
              </a:ext>
            </a:extLst>
          </p:cNvPr>
          <p:cNvGrpSpPr/>
          <p:nvPr/>
        </p:nvGrpSpPr>
        <p:grpSpPr>
          <a:xfrm>
            <a:off x="4364199" y="3230447"/>
            <a:ext cx="1322798" cy="553966"/>
            <a:chOff x="4364199" y="3215548"/>
            <a:chExt cx="1322798" cy="553966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C1F8310-8A67-7C05-0228-EA4E99A98A8E}"/>
                </a:ext>
              </a:extLst>
            </p:cNvPr>
            <p:cNvSpPr txBox="1"/>
            <p:nvPr/>
          </p:nvSpPr>
          <p:spPr>
            <a:xfrm>
              <a:off x="4364199" y="3215548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superior 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BFFD4D3-2151-20E2-9CB8-0C2AFA75B1A6}"/>
                </a:ext>
              </a:extLst>
            </p:cNvPr>
            <p:cNvSpPr txBox="1"/>
            <p:nvPr/>
          </p:nvSpPr>
          <p:spPr>
            <a:xfrm>
              <a:off x="4364199" y="3430960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5AB1D30-E57B-9E6D-766B-81562E172A0F}"/>
              </a:ext>
            </a:extLst>
          </p:cNvPr>
          <p:cNvGrpSpPr/>
          <p:nvPr/>
        </p:nvGrpSpPr>
        <p:grpSpPr>
          <a:xfrm>
            <a:off x="4338803" y="3975057"/>
            <a:ext cx="1618713" cy="553966"/>
            <a:chOff x="4338803" y="3891408"/>
            <a:chExt cx="1618713" cy="553966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64B5720-616F-41AD-6E7A-A7DF895CD2B9}"/>
                </a:ext>
              </a:extLst>
            </p:cNvPr>
            <p:cNvSpPr txBox="1"/>
            <p:nvPr/>
          </p:nvSpPr>
          <p:spPr>
            <a:xfrm>
              <a:off x="4338803" y="3891408"/>
              <a:ext cx="1618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Metas u objetivos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91BD97D-ED2B-C3B2-57BA-F004AB91B7D3}"/>
                </a:ext>
              </a:extLst>
            </p:cNvPr>
            <p:cNvSpPr txBox="1"/>
            <p:nvPr/>
          </p:nvSpPr>
          <p:spPr>
            <a:xfrm>
              <a:off x="4338803" y="4106820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E555593-4452-F190-B2BA-163204E475F3}"/>
              </a:ext>
            </a:extLst>
          </p:cNvPr>
          <p:cNvGrpSpPr/>
          <p:nvPr/>
        </p:nvGrpSpPr>
        <p:grpSpPr>
          <a:xfrm>
            <a:off x="4342677" y="4719667"/>
            <a:ext cx="2813014" cy="553966"/>
            <a:chOff x="4342677" y="4586132"/>
            <a:chExt cx="2813014" cy="553966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8497D97-8C22-E000-75BE-8395CF4C0F22}"/>
                </a:ext>
              </a:extLst>
            </p:cNvPr>
            <p:cNvSpPr txBox="1"/>
            <p:nvPr/>
          </p:nvSpPr>
          <p:spPr>
            <a:xfrm>
              <a:off x="4342677" y="4586132"/>
              <a:ext cx="2813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Obtiene información a través de 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C8FF518-2227-ED31-18AD-1CA50F192E1B}"/>
                </a:ext>
              </a:extLst>
            </p:cNvPr>
            <p:cNvSpPr txBox="1"/>
            <p:nvPr/>
          </p:nvSpPr>
          <p:spPr>
            <a:xfrm>
              <a:off x="4342677" y="4801544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0F20DFC-187C-F370-860F-289EF84C7E22}"/>
              </a:ext>
            </a:extLst>
          </p:cNvPr>
          <p:cNvGrpSpPr/>
          <p:nvPr/>
        </p:nvGrpSpPr>
        <p:grpSpPr>
          <a:xfrm>
            <a:off x="4337331" y="5464279"/>
            <a:ext cx="2049151" cy="553966"/>
            <a:chOff x="4338803" y="5282650"/>
            <a:chExt cx="2049151" cy="553966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2101B8F-A0F4-3104-5F6B-DD96DC58F7F5}"/>
                </a:ext>
              </a:extLst>
            </p:cNvPr>
            <p:cNvSpPr txBox="1"/>
            <p:nvPr/>
          </p:nvSpPr>
          <p:spPr>
            <a:xfrm>
              <a:off x="4338803" y="5282650"/>
              <a:ext cx="2049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Dificultades principales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B97D0D2-4C61-40EB-E3CD-2C16C7CD9D4E}"/>
                </a:ext>
              </a:extLst>
            </p:cNvPr>
            <p:cNvSpPr txBox="1"/>
            <p:nvPr/>
          </p:nvSpPr>
          <p:spPr>
            <a:xfrm>
              <a:off x="4338803" y="5498062"/>
              <a:ext cx="630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Texto</a:t>
              </a:r>
              <a:endParaRPr lang="es-MX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FA8A3C-02B5-B3DC-767F-D4405741A6FC}"/>
              </a:ext>
            </a:extLst>
          </p:cNvPr>
          <p:cNvCxnSpPr/>
          <p:nvPr/>
        </p:nvCxnSpPr>
        <p:spPr>
          <a:xfrm>
            <a:off x="4142792" y="755780"/>
            <a:ext cx="0" cy="52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D152915-3288-6728-AA51-035DDF73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9049" y="251446"/>
            <a:ext cx="1238590" cy="1238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3591C07-8811-35A1-6752-F848E54BCD28}"/>
              </a:ext>
            </a:extLst>
          </p:cNvPr>
          <p:cNvSpPr txBox="1"/>
          <p:nvPr/>
        </p:nvSpPr>
        <p:spPr>
          <a:xfrm>
            <a:off x="1791128" y="1895302"/>
            <a:ext cx="73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Puesto</a:t>
            </a:r>
            <a:endParaRPr lang="es-MX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15ADD0-3CDE-142F-D2D9-D9E8B8459321}"/>
              </a:ext>
            </a:extLst>
          </p:cNvPr>
          <p:cNvSpPr txBox="1"/>
          <p:nvPr/>
        </p:nvSpPr>
        <p:spPr>
          <a:xfrm>
            <a:off x="1887276" y="149003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José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60A43B-A375-EB88-5530-9F7018CDD271}"/>
              </a:ext>
            </a:extLst>
          </p:cNvPr>
          <p:cNvSpPr txBox="1"/>
          <p:nvPr/>
        </p:nvSpPr>
        <p:spPr>
          <a:xfrm>
            <a:off x="1867142" y="2559349"/>
            <a:ext cx="582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Edad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67F451-3830-CA3D-CEF7-7C4BEB4F807A}"/>
              </a:ext>
            </a:extLst>
          </p:cNvPr>
          <p:cNvSpPr txBox="1"/>
          <p:nvPr/>
        </p:nvSpPr>
        <p:spPr>
          <a:xfrm>
            <a:off x="939677" y="3223396"/>
            <a:ext cx="243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Nivel de educación más alto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98EB0C-9350-D02B-4253-A764E2D2E4F0}"/>
              </a:ext>
            </a:extLst>
          </p:cNvPr>
          <p:cNvSpPr txBox="1"/>
          <p:nvPr/>
        </p:nvSpPr>
        <p:spPr>
          <a:xfrm>
            <a:off x="1485339" y="3887443"/>
            <a:ext cx="134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Redes sociales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679E1A-9E87-8443-BE64-E0074F326D1B}"/>
              </a:ext>
            </a:extLst>
          </p:cNvPr>
          <p:cNvSpPr txBox="1"/>
          <p:nvPr/>
        </p:nvSpPr>
        <p:spPr>
          <a:xfrm>
            <a:off x="1709792" y="5126033"/>
            <a:ext cx="897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Industria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4B3233-B6EB-E61E-F9E9-F52D35BA8E3B}"/>
              </a:ext>
            </a:extLst>
          </p:cNvPr>
          <p:cNvSpPr txBox="1"/>
          <p:nvPr/>
        </p:nvSpPr>
        <p:spPr>
          <a:xfrm>
            <a:off x="999950" y="5743945"/>
            <a:ext cx="231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Tamaño de la organización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7885C7-CAC1-228E-63DF-A11023D5AA84}"/>
              </a:ext>
            </a:extLst>
          </p:cNvPr>
          <p:cNvSpPr txBox="1"/>
          <p:nvPr/>
        </p:nvSpPr>
        <p:spPr>
          <a:xfrm>
            <a:off x="1213699" y="2110714"/>
            <a:ext cx="18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Director de Empresa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077A2F-5DD1-BD78-6ADF-285CD1FBF09E}"/>
              </a:ext>
            </a:extLst>
          </p:cNvPr>
          <p:cNvSpPr txBox="1"/>
          <p:nvPr/>
        </p:nvSpPr>
        <p:spPr>
          <a:xfrm>
            <a:off x="1779875" y="272083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30 - 60</a:t>
            </a:r>
            <a:endParaRPr lang="es-MX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2B1A2B-4ED3-10FB-7F99-BD6496008498}"/>
              </a:ext>
            </a:extLst>
          </p:cNvPr>
          <p:cNvSpPr txBox="1"/>
          <p:nvPr/>
        </p:nvSpPr>
        <p:spPr>
          <a:xfrm>
            <a:off x="1625892" y="3429000"/>
            <a:ext cx="1064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Doctorado</a:t>
            </a:r>
            <a:endParaRPr lang="es-MX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AB7231-48FC-51FE-A670-66077ADD065D}"/>
              </a:ext>
            </a:extLst>
          </p:cNvPr>
          <p:cNvSpPr txBox="1"/>
          <p:nvPr/>
        </p:nvSpPr>
        <p:spPr>
          <a:xfrm>
            <a:off x="1726978" y="529531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Maquila</a:t>
            </a:r>
            <a:endParaRPr lang="es-MX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5350C5-90DA-2BF3-ADAF-917E6D919206}"/>
              </a:ext>
            </a:extLst>
          </p:cNvPr>
          <p:cNvSpPr txBox="1"/>
          <p:nvPr/>
        </p:nvSpPr>
        <p:spPr>
          <a:xfrm>
            <a:off x="1280543" y="6023303"/>
            <a:ext cx="1755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25 a 80 empleados</a:t>
            </a:r>
            <a:endParaRPr lang="es-MX" sz="16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2A056C-A31A-E366-D79F-FC941979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84" y="4128839"/>
            <a:ext cx="1718519" cy="1108269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CE0B9445-5435-2B2E-4833-5733B83B2782}"/>
              </a:ext>
            </a:extLst>
          </p:cNvPr>
          <p:cNvGrpSpPr/>
          <p:nvPr/>
        </p:nvGrpSpPr>
        <p:grpSpPr>
          <a:xfrm>
            <a:off x="4342677" y="252007"/>
            <a:ext cx="7671521" cy="800187"/>
            <a:chOff x="4342677" y="252007"/>
            <a:chExt cx="7671521" cy="800187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02B72C4-2288-1113-1E39-5FFE9C6DEFA3}"/>
                </a:ext>
              </a:extLst>
            </p:cNvPr>
            <p:cNvSpPr txBox="1"/>
            <p:nvPr/>
          </p:nvSpPr>
          <p:spPr>
            <a:xfrm>
              <a:off x="4342677" y="252007"/>
              <a:ext cx="2709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Canal favorito de comunicación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CCA8B1B-0DFD-B31E-46FE-737263ED335E}"/>
                </a:ext>
              </a:extLst>
            </p:cNvPr>
            <p:cNvSpPr txBox="1"/>
            <p:nvPr/>
          </p:nvSpPr>
          <p:spPr>
            <a:xfrm>
              <a:off x="4342677" y="467419"/>
              <a:ext cx="7671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Para comunicación con otros usa frecuentemente WhatsApp y Correo Electrónico, Consume información de Twitter y sigue personas interesantes en </a:t>
              </a:r>
              <a:r>
                <a:rPr lang="es-419" sz="1600" dirty="0" err="1"/>
                <a:t>Linked</a:t>
              </a:r>
              <a:r>
                <a:rPr lang="es-419" sz="1600" dirty="0"/>
                <a:t> in</a:t>
              </a:r>
              <a:endParaRPr lang="es-MX" sz="160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7EE1839-0948-A6DD-18E9-ABFF8CA234E4}"/>
              </a:ext>
            </a:extLst>
          </p:cNvPr>
          <p:cNvGrpSpPr/>
          <p:nvPr/>
        </p:nvGrpSpPr>
        <p:grpSpPr>
          <a:xfrm>
            <a:off x="4338802" y="996617"/>
            <a:ext cx="7671519" cy="800187"/>
            <a:chOff x="4338802" y="1136142"/>
            <a:chExt cx="7671519" cy="800187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12EFD39-CF28-134F-60FE-DF2C126B5C41}"/>
                </a:ext>
              </a:extLst>
            </p:cNvPr>
            <p:cNvSpPr txBox="1"/>
            <p:nvPr/>
          </p:nvSpPr>
          <p:spPr>
            <a:xfrm>
              <a:off x="4338803" y="1136142"/>
              <a:ext cx="342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Herramientas que necesita para trabajar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B07A751-6182-1D35-09CE-BB1C4C9063F2}"/>
                </a:ext>
              </a:extLst>
            </p:cNvPr>
            <p:cNvSpPr txBox="1"/>
            <p:nvPr/>
          </p:nvSpPr>
          <p:spPr>
            <a:xfrm>
              <a:off x="4338802" y="1351554"/>
              <a:ext cx="7671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Mayormente utiliza un equipo portátil personal cuando se encuentra en sus instalaciones y el celular cuando se encuentra en movimiento o en oficinas de sus Clientes</a:t>
              </a:r>
              <a:endParaRPr lang="es-MX" sz="1600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0429F57-71CB-EE1B-BB30-ABDA04C94C84}"/>
              </a:ext>
            </a:extLst>
          </p:cNvPr>
          <p:cNvGrpSpPr/>
          <p:nvPr/>
        </p:nvGrpSpPr>
        <p:grpSpPr>
          <a:xfrm>
            <a:off x="4338802" y="1741227"/>
            <a:ext cx="7671511" cy="553966"/>
            <a:chOff x="4338802" y="1841445"/>
            <a:chExt cx="7671511" cy="553966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ACE0E7D-3743-2B5E-18F3-9B60DAE40B3D}"/>
                </a:ext>
              </a:extLst>
            </p:cNvPr>
            <p:cNvSpPr txBox="1"/>
            <p:nvPr/>
          </p:nvSpPr>
          <p:spPr>
            <a:xfrm>
              <a:off x="4338803" y="1841445"/>
              <a:ext cx="2449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Responsabilidades laborales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E0A8933-6A38-5128-E69E-61F05AF6AC2B}"/>
                </a:ext>
              </a:extLst>
            </p:cNvPr>
            <p:cNvSpPr txBox="1"/>
            <p:nvPr/>
          </p:nvSpPr>
          <p:spPr>
            <a:xfrm>
              <a:off x="4338802" y="2056857"/>
              <a:ext cx="767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Dirige las operaciones de una empresa mediana</a:t>
              </a:r>
              <a:endParaRPr lang="es-MX" sz="16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B762127-6CDC-6077-01C3-539D6D238390}"/>
              </a:ext>
            </a:extLst>
          </p:cNvPr>
          <p:cNvGrpSpPr/>
          <p:nvPr/>
        </p:nvGrpSpPr>
        <p:grpSpPr>
          <a:xfrm>
            <a:off x="4338802" y="2485837"/>
            <a:ext cx="7671509" cy="800187"/>
            <a:chOff x="4338802" y="2513010"/>
            <a:chExt cx="7671509" cy="800187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EC56AB8-F1C1-C1B4-3CB1-A3D54917707E}"/>
                </a:ext>
              </a:extLst>
            </p:cNvPr>
            <p:cNvSpPr txBox="1"/>
            <p:nvPr/>
          </p:nvSpPr>
          <p:spPr>
            <a:xfrm>
              <a:off x="4338803" y="2513010"/>
              <a:ext cx="282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trabajo se mide en función de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D8DEF12-9881-2CB3-4C56-9366CC44BC4B}"/>
                </a:ext>
              </a:extLst>
            </p:cNvPr>
            <p:cNvSpPr txBox="1"/>
            <p:nvPr/>
          </p:nvSpPr>
          <p:spPr>
            <a:xfrm>
              <a:off x="4338802" y="2728422"/>
              <a:ext cx="7671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Los resultados financieros y cumplimiento de los objetivos estratégicos definidos por la junta de administración</a:t>
              </a:r>
              <a:endParaRPr lang="es-MX" sz="1600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FD5FD22-3778-63A8-C697-58575A2FCA28}"/>
              </a:ext>
            </a:extLst>
          </p:cNvPr>
          <p:cNvGrpSpPr/>
          <p:nvPr/>
        </p:nvGrpSpPr>
        <p:grpSpPr>
          <a:xfrm>
            <a:off x="4364199" y="3230447"/>
            <a:ext cx="7706340" cy="553966"/>
            <a:chOff x="4364199" y="3215548"/>
            <a:chExt cx="7706340" cy="553966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C1F8310-8A67-7C05-0228-EA4E99A98A8E}"/>
                </a:ext>
              </a:extLst>
            </p:cNvPr>
            <p:cNvSpPr txBox="1"/>
            <p:nvPr/>
          </p:nvSpPr>
          <p:spPr>
            <a:xfrm>
              <a:off x="4364199" y="3215548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superior 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BFFD4D3-2151-20E2-9CB8-0C2AFA75B1A6}"/>
                </a:ext>
              </a:extLst>
            </p:cNvPr>
            <p:cNvSpPr txBox="1"/>
            <p:nvPr/>
          </p:nvSpPr>
          <p:spPr>
            <a:xfrm>
              <a:off x="4364199" y="3430960"/>
              <a:ext cx="770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La junta de administración, compuesta por los socios/dueños de la empresa y 2 consejeros</a:t>
              </a:r>
              <a:endParaRPr lang="es-MX" sz="1600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5AB1D30-E57B-9E6D-766B-81562E172A0F}"/>
              </a:ext>
            </a:extLst>
          </p:cNvPr>
          <p:cNvGrpSpPr/>
          <p:nvPr/>
        </p:nvGrpSpPr>
        <p:grpSpPr>
          <a:xfrm>
            <a:off x="4338802" y="3975057"/>
            <a:ext cx="7671507" cy="800187"/>
            <a:chOff x="4338802" y="3891408"/>
            <a:chExt cx="7671507" cy="800187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64B5720-616F-41AD-6E7A-A7DF895CD2B9}"/>
                </a:ext>
              </a:extLst>
            </p:cNvPr>
            <p:cNvSpPr txBox="1"/>
            <p:nvPr/>
          </p:nvSpPr>
          <p:spPr>
            <a:xfrm>
              <a:off x="4338803" y="3891408"/>
              <a:ext cx="1618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Metas u objetivos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91BD97D-ED2B-C3B2-57BA-F004AB91B7D3}"/>
                </a:ext>
              </a:extLst>
            </p:cNvPr>
            <p:cNvSpPr txBox="1"/>
            <p:nvPr/>
          </p:nvSpPr>
          <p:spPr>
            <a:xfrm>
              <a:off x="4338802" y="4106820"/>
              <a:ext cx="7671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Mantener la operación de la empresa, buscando la máxima eficiencia del uso de los recursos a la vez que minimiza los riesgos</a:t>
              </a:r>
              <a:endParaRPr lang="es-MX" sz="16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E555593-4452-F190-B2BA-163204E475F3}"/>
              </a:ext>
            </a:extLst>
          </p:cNvPr>
          <p:cNvGrpSpPr/>
          <p:nvPr/>
        </p:nvGrpSpPr>
        <p:grpSpPr>
          <a:xfrm>
            <a:off x="4342677" y="4719667"/>
            <a:ext cx="7727862" cy="553965"/>
            <a:chOff x="4342677" y="4586132"/>
            <a:chExt cx="7727862" cy="553965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8497D97-8C22-E000-75BE-8395CF4C0F22}"/>
                </a:ext>
              </a:extLst>
            </p:cNvPr>
            <p:cNvSpPr txBox="1"/>
            <p:nvPr/>
          </p:nvSpPr>
          <p:spPr>
            <a:xfrm>
              <a:off x="4342677" y="4586132"/>
              <a:ext cx="2813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Obtiene información a través de 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C8FF518-2227-ED31-18AD-1CA50F192E1B}"/>
                </a:ext>
              </a:extLst>
            </p:cNvPr>
            <p:cNvSpPr txBox="1"/>
            <p:nvPr/>
          </p:nvSpPr>
          <p:spPr>
            <a:xfrm>
              <a:off x="4342677" y="4801543"/>
              <a:ext cx="7727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Consulta revistas del sector, portales de cámaras empresariales, proveedores y clientes</a:t>
              </a:r>
              <a:endParaRPr lang="es-MX" sz="1600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0F20DFC-187C-F370-860F-289EF84C7E22}"/>
              </a:ext>
            </a:extLst>
          </p:cNvPr>
          <p:cNvGrpSpPr/>
          <p:nvPr/>
        </p:nvGrpSpPr>
        <p:grpSpPr>
          <a:xfrm>
            <a:off x="4337331" y="5464279"/>
            <a:ext cx="7671506" cy="800186"/>
            <a:chOff x="4338803" y="5282650"/>
            <a:chExt cx="7671506" cy="800186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2101B8F-A0F4-3104-5F6B-DD96DC58F7F5}"/>
                </a:ext>
              </a:extLst>
            </p:cNvPr>
            <p:cNvSpPr txBox="1"/>
            <p:nvPr/>
          </p:nvSpPr>
          <p:spPr>
            <a:xfrm>
              <a:off x="4338803" y="5282650"/>
              <a:ext cx="2049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Dificultades principales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B97D0D2-4C61-40EB-E3CD-2C16C7CD9D4E}"/>
                </a:ext>
              </a:extLst>
            </p:cNvPr>
            <p:cNvSpPr txBox="1"/>
            <p:nvPr/>
          </p:nvSpPr>
          <p:spPr>
            <a:xfrm>
              <a:off x="4338803" y="5498061"/>
              <a:ext cx="7671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En ocasiones, se presentan conflictos con el cumplimiento de los servicios y productos contratados con los proveedores que dan soporte a la cadena de suministros</a:t>
              </a:r>
              <a:endParaRPr lang="es-MX" sz="1600" dirty="0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E655D2A1-C6BE-59FC-B27A-A6E02B9048F6}"/>
              </a:ext>
            </a:extLst>
          </p:cNvPr>
          <p:cNvSpPr/>
          <p:nvPr/>
        </p:nvSpPr>
        <p:spPr>
          <a:xfrm>
            <a:off x="1379913" y="4190469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0CF42ED-8EBB-F6A5-97EA-24B62EB28885}"/>
              </a:ext>
            </a:extLst>
          </p:cNvPr>
          <p:cNvSpPr/>
          <p:nvPr/>
        </p:nvSpPr>
        <p:spPr>
          <a:xfrm>
            <a:off x="1952945" y="4190469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A7E41D-15BE-4C71-A12F-A8201D56FA27}"/>
              </a:ext>
            </a:extLst>
          </p:cNvPr>
          <p:cNvSpPr/>
          <p:nvPr/>
        </p:nvSpPr>
        <p:spPr>
          <a:xfrm>
            <a:off x="2217841" y="4736359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6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FA8A3C-02B5-B3DC-767F-D4405741A6FC}"/>
              </a:ext>
            </a:extLst>
          </p:cNvPr>
          <p:cNvCxnSpPr/>
          <p:nvPr/>
        </p:nvCxnSpPr>
        <p:spPr>
          <a:xfrm>
            <a:off x="4142792" y="755780"/>
            <a:ext cx="0" cy="526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D152915-3288-6728-AA51-035DDF73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9049" y="251446"/>
            <a:ext cx="1238590" cy="1238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3591C07-8811-35A1-6752-F848E54BCD28}"/>
              </a:ext>
            </a:extLst>
          </p:cNvPr>
          <p:cNvSpPr txBox="1"/>
          <p:nvPr/>
        </p:nvSpPr>
        <p:spPr>
          <a:xfrm>
            <a:off x="1791128" y="1895302"/>
            <a:ext cx="73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Puesto</a:t>
            </a:r>
            <a:endParaRPr lang="es-MX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15ADD0-3CDE-142F-D2D9-D9E8B8459321}"/>
              </a:ext>
            </a:extLst>
          </p:cNvPr>
          <p:cNvSpPr txBox="1"/>
          <p:nvPr/>
        </p:nvSpPr>
        <p:spPr>
          <a:xfrm>
            <a:off x="1758204" y="1490036"/>
            <a:ext cx="80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Patricia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60A43B-A375-EB88-5530-9F7018CDD271}"/>
              </a:ext>
            </a:extLst>
          </p:cNvPr>
          <p:cNvSpPr txBox="1"/>
          <p:nvPr/>
        </p:nvSpPr>
        <p:spPr>
          <a:xfrm>
            <a:off x="1867142" y="2559349"/>
            <a:ext cx="582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Edad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67F451-3830-CA3D-CEF7-7C4BEB4F807A}"/>
              </a:ext>
            </a:extLst>
          </p:cNvPr>
          <p:cNvSpPr txBox="1"/>
          <p:nvPr/>
        </p:nvSpPr>
        <p:spPr>
          <a:xfrm>
            <a:off x="939677" y="3223396"/>
            <a:ext cx="243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Nivel de educación más alto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98EB0C-9350-D02B-4253-A764E2D2E4F0}"/>
              </a:ext>
            </a:extLst>
          </p:cNvPr>
          <p:cNvSpPr txBox="1"/>
          <p:nvPr/>
        </p:nvSpPr>
        <p:spPr>
          <a:xfrm>
            <a:off x="1485339" y="3887443"/>
            <a:ext cx="134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Redes sociales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679E1A-9E87-8443-BE64-E0074F326D1B}"/>
              </a:ext>
            </a:extLst>
          </p:cNvPr>
          <p:cNvSpPr txBox="1"/>
          <p:nvPr/>
        </p:nvSpPr>
        <p:spPr>
          <a:xfrm>
            <a:off x="1709792" y="5126033"/>
            <a:ext cx="897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Industria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4B3233-B6EB-E61E-F9E9-F52D35BA8E3B}"/>
              </a:ext>
            </a:extLst>
          </p:cNvPr>
          <p:cNvSpPr txBox="1"/>
          <p:nvPr/>
        </p:nvSpPr>
        <p:spPr>
          <a:xfrm>
            <a:off x="999950" y="5743945"/>
            <a:ext cx="231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>
                <a:solidFill>
                  <a:schemeClr val="accent2"/>
                </a:solidFill>
                <a:latin typeface="+mj-lt"/>
              </a:rPr>
              <a:t>Tamaño de la organización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7885C7-CAC1-228E-63DF-A11023D5AA84}"/>
              </a:ext>
            </a:extLst>
          </p:cNvPr>
          <p:cNvSpPr txBox="1"/>
          <p:nvPr/>
        </p:nvSpPr>
        <p:spPr>
          <a:xfrm>
            <a:off x="1190457" y="2110714"/>
            <a:ext cx="193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Director de Empresa</a:t>
            </a:r>
            <a:endParaRPr lang="es-MX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077A2F-5DD1-BD78-6ADF-285CD1FBF09E}"/>
              </a:ext>
            </a:extLst>
          </p:cNvPr>
          <p:cNvSpPr txBox="1"/>
          <p:nvPr/>
        </p:nvSpPr>
        <p:spPr>
          <a:xfrm>
            <a:off x="1779875" y="272083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25 - 35</a:t>
            </a:r>
            <a:endParaRPr lang="es-MX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2B1A2B-4ED3-10FB-7F99-BD6496008498}"/>
              </a:ext>
            </a:extLst>
          </p:cNvPr>
          <p:cNvSpPr txBox="1"/>
          <p:nvPr/>
        </p:nvSpPr>
        <p:spPr>
          <a:xfrm>
            <a:off x="975849" y="3429000"/>
            <a:ext cx="2365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Licenciatura y Diplomados</a:t>
            </a:r>
            <a:endParaRPr lang="es-MX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AB7231-48FC-51FE-A670-66077ADD065D}"/>
              </a:ext>
            </a:extLst>
          </p:cNvPr>
          <p:cNvSpPr txBox="1"/>
          <p:nvPr/>
        </p:nvSpPr>
        <p:spPr>
          <a:xfrm>
            <a:off x="1102484" y="5295310"/>
            <a:ext cx="2111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Servicios de Repostería</a:t>
            </a:r>
            <a:endParaRPr lang="es-MX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5350C5-90DA-2BF3-ADAF-917E6D919206}"/>
              </a:ext>
            </a:extLst>
          </p:cNvPr>
          <p:cNvSpPr txBox="1"/>
          <p:nvPr/>
        </p:nvSpPr>
        <p:spPr>
          <a:xfrm>
            <a:off x="1332640" y="6023303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600" dirty="0"/>
              <a:t>5 a 10 empleados</a:t>
            </a:r>
            <a:endParaRPr lang="es-MX" sz="16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2A056C-A31A-E366-D79F-FC941979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84" y="4128839"/>
            <a:ext cx="1718519" cy="1108269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CE0B9445-5435-2B2E-4833-5733B83B2782}"/>
              </a:ext>
            </a:extLst>
          </p:cNvPr>
          <p:cNvGrpSpPr/>
          <p:nvPr/>
        </p:nvGrpSpPr>
        <p:grpSpPr>
          <a:xfrm>
            <a:off x="4342677" y="252007"/>
            <a:ext cx="7671521" cy="800187"/>
            <a:chOff x="4342677" y="252007"/>
            <a:chExt cx="7671521" cy="800187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02B72C4-2288-1113-1E39-5FFE9C6DEFA3}"/>
                </a:ext>
              </a:extLst>
            </p:cNvPr>
            <p:cNvSpPr txBox="1"/>
            <p:nvPr/>
          </p:nvSpPr>
          <p:spPr>
            <a:xfrm>
              <a:off x="4342677" y="252007"/>
              <a:ext cx="2709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Canal favorito de comunicación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CCA8B1B-0DFD-B31E-46FE-737263ED335E}"/>
                </a:ext>
              </a:extLst>
            </p:cNvPr>
            <p:cNvSpPr txBox="1"/>
            <p:nvPr/>
          </p:nvSpPr>
          <p:spPr>
            <a:xfrm>
              <a:off x="4342677" y="467419"/>
              <a:ext cx="7671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Para comunicación con otros usa frecuentemente WhatsApp, Consume información de Twitter, Facebook e Instagram y sigue contactos en </a:t>
              </a:r>
              <a:r>
                <a:rPr lang="es-419" sz="1600" dirty="0" err="1"/>
                <a:t>Linked</a:t>
              </a:r>
              <a:r>
                <a:rPr lang="es-419" sz="1600" dirty="0"/>
                <a:t> in</a:t>
              </a:r>
              <a:endParaRPr lang="es-MX" sz="160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7EE1839-0948-A6DD-18E9-ABFF8CA234E4}"/>
              </a:ext>
            </a:extLst>
          </p:cNvPr>
          <p:cNvGrpSpPr/>
          <p:nvPr/>
        </p:nvGrpSpPr>
        <p:grpSpPr>
          <a:xfrm>
            <a:off x="4338802" y="996617"/>
            <a:ext cx="7671519" cy="800187"/>
            <a:chOff x="4338802" y="1136142"/>
            <a:chExt cx="7671519" cy="800187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12EFD39-CF28-134F-60FE-DF2C126B5C41}"/>
                </a:ext>
              </a:extLst>
            </p:cNvPr>
            <p:cNvSpPr txBox="1"/>
            <p:nvPr/>
          </p:nvSpPr>
          <p:spPr>
            <a:xfrm>
              <a:off x="4338803" y="1136142"/>
              <a:ext cx="342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Herramientas que necesita para trabajar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B07A751-6182-1D35-09CE-BB1C4C9063F2}"/>
                </a:ext>
              </a:extLst>
            </p:cNvPr>
            <p:cNvSpPr txBox="1"/>
            <p:nvPr/>
          </p:nvSpPr>
          <p:spPr>
            <a:xfrm>
              <a:off x="4338802" y="1351554"/>
              <a:ext cx="7671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Utiliza la mayor parte del tiempo su celular, dejando solamente el uso de la computadora personal para los escasos tiempos en los que permanece en la oficina</a:t>
              </a:r>
              <a:endParaRPr lang="es-MX" sz="1600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0429F57-71CB-EE1B-BB30-ABDA04C94C84}"/>
              </a:ext>
            </a:extLst>
          </p:cNvPr>
          <p:cNvGrpSpPr/>
          <p:nvPr/>
        </p:nvGrpSpPr>
        <p:grpSpPr>
          <a:xfrm>
            <a:off x="4338802" y="1741227"/>
            <a:ext cx="7671511" cy="553966"/>
            <a:chOff x="4338802" y="1841445"/>
            <a:chExt cx="7671511" cy="553966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ACE0E7D-3743-2B5E-18F3-9B60DAE40B3D}"/>
                </a:ext>
              </a:extLst>
            </p:cNvPr>
            <p:cNvSpPr txBox="1"/>
            <p:nvPr/>
          </p:nvSpPr>
          <p:spPr>
            <a:xfrm>
              <a:off x="4338803" y="1841445"/>
              <a:ext cx="2449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Responsabilidades laborales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E0A8933-6A38-5128-E69E-61F05AF6AC2B}"/>
                </a:ext>
              </a:extLst>
            </p:cNvPr>
            <p:cNvSpPr txBox="1"/>
            <p:nvPr/>
          </p:nvSpPr>
          <p:spPr>
            <a:xfrm>
              <a:off x="4338802" y="2056857"/>
              <a:ext cx="7671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Dirige las operaciones de una empresa pequeña de reciente fundación</a:t>
              </a:r>
              <a:endParaRPr lang="es-MX" sz="16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B762127-6CDC-6077-01C3-539D6D238390}"/>
              </a:ext>
            </a:extLst>
          </p:cNvPr>
          <p:cNvGrpSpPr/>
          <p:nvPr/>
        </p:nvGrpSpPr>
        <p:grpSpPr>
          <a:xfrm>
            <a:off x="4338802" y="2485837"/>
            <a:ext cx="7671509" cy="553966"/>
            <a:chOff x="4338802" y="2513010"/>
            <a:chExt cx="7671509" cy="553966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EC56AB8-F1C1-C1B4-3CB1-A3D54917707E}"/>
                </a:ext>
              </a:extLst>
            </p:cNvPr>
            <p:cNvSpPr txBox="1"/>
            <p:nvPr/>
          </p:nvSpPr>
          <p:spPr>
            <a:xfrm>
              <a:off x="4338803" y="2513010"/>
              <a:ext cx="2827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trabajo se mide en función de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D8DEF12-9881-2CB3-4C56-9366CC44BC4B}"/>
                </a:ext>
              </a:extLst>
            </p:cNvPr>
            <p:cNvSpPr txBox="1"/>
            <p:nvPr/>
          </p:nvSpPr>
          <p:spPr>
            <a:xfrm>
              <a:off x="4338802" y="2728422"/>
              <a:ext cx="7671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Los resultados financieros y el crecimiento año con año</a:t>
              </a:r>
              <a:endParaRPr lang="es-MX" sz="1600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FD5FD22-3778-63A8-C697-58575A2FCA28}"/>
              </a:ext>
            </a:extLst>
          </p:cNvPr>
          <p:cNvGrpSpPr/>
          <p:nvPr/>
        </p:nvGrpSpPr>
        <p:grpSpPr>
          <a:xfrm>
            <a:off x="4364199" y="3230447"/>
            <a:ext cx="6353662" cy="553966"/>
            <a:chOff x="4364199" y="3215548"/>
            <a:chExt cx="6353662" cy="553966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C1F8310-8A67-7C05-0228-EA4E99A98A8E}"/>
                </a:ext>
              </a:extLst>
            </p:cNvPr>
            <p:cNvSpPr txBox="1"/>
            <p:nvPr/>
          </p:nvSpPr>
          <p:spPr>
            <a:xfrm>
              <a:off x="4364199" y="3215548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Su superior 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BFFD4D3-2151-20E2-9CB8-0C2AFA75B1A6}"/>
                </a:ext>
              </a:extLst>
            </p:cNvPr>
            <p:cNvSpPr txBox="1"/>
            <p:nvPr/>
          </p:nvSpPr>
          <p:spPr>
            <a:xfrm>
              <a:off x="4364199" y="3430960"/>
              <a:ext cx="6353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dirty="0"/>
                <a:t>No tiene superiores, pero si dos socios con los que fundó la microempresa</a:t>
              </a:r>
              <a:endParaRPr lang="es-MX" sz="1600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5AB1D30-E57B-9E6D-766B-81562E172A0F}"/>
              </a:ext>
            </a:extLst>
          </p:cNvPr>
          <p:cNvGrpSpPr/>
          <p:nvPr/>
        </p:nvGrpSpPr>
        <p:grpSpPr>
          <a:xfrm>
            <a:off x="4338802" y="3975057"/>
            <a:ext cx="7671507" cy="800187"/>
            <a:chOff x="4338802" y="3891408"/>
            <a:chExt cx="7671507" cy="800187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64B5720-616F-41AD-6E7A-A7DF895CD2B9}"/>
                </a:ext>
              </a:extLst>
            </p:cNvPr>
            <p:cNvSpPr txBox="1"/>
            <p:nvPr/>
          </p:nvSpPr>
          <p:spPr>
            <a:xfrm>
              <a:off x="4338803" y="3891408"/>
              <a:ext cx="1618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Metas u objetivos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91BD97D-ED2B-C3B2-57BA-F004AB91B7D3}"/>
                </a:ext>
              </a:extLst>
            </p:cNvPr>
            <p:cNvSpPr txBox="1"/>
            <p:nvPr/>
          </p:nvSpPr>
          <p:spPr>
            <a:xfrm>
              <a:off x="4338802" y="4106820"/>
              <a:ext cx="7671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Ampliar la cantidad de clientes y el monto del ticket promedio de los servicios, manteniendo un alto grado de satisfacción y minimizando el desperdicio</a:t>
              </a:r>
              <a:endParaRPr lang="es-MX" sz="16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E555593-4452-F190-B2BA-163204E475F3}"/>
              </a:ext>
            </a:extLst>
          </p:cNvPr>
          <p:cNvGrpSpPr/>
          <p:nvPr/>
        </p:nvGrpSpPr>
        <p:grpSpPr>
          <a:xfrm>
            <a:off x="4342677" y="4719667"/>
            <a:ext cx="7727862" cy="800186"/>
            <a:chOff x="4342677" y="4586132"/>
            <a:chExt cx="7727862" cy="800186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8497D97-8C22-E000-75BE-8395CF4C0F22}"/>
                </a:ext>
              </a:extLst>
            </p:cNvPr>
            <p:cNvSpPr txBox="1"/>
            <p:nvPr/>
          </p:nvSpPr>
          <p:spPr>
            <a:xfrm>
              <a:off x="4342677" y="4586132"/>
              <a:ext cx="2813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Obtiene información a través de 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C8FF518-2227-ED31-18AD-1CA50F192E1B}"/>
                </a:ext>
              </a:extLst>
            </p:cNvPr>
            <p:cNvSpPr txBox="1"/>
            <p:nvPr/>
          </p:nvSpPr>
          <p:spPr>
            <a:xfrm>
              <a:off x="4342677" y="4801543"/>
              <a:ext cx="772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Consulta internet, por ideas que permitan innovar y mantener los servicios dentro de las tendencias, también usar las redes para buscar nuevos Clientes</a:t>
              </a:r>
              <a:endParaRPr lang="es-MX" sz="1600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0F20DFC-187C-F370-860F-289EF84C7E22}"/>
              </a:ext>
            </a:extLst>
          </p:cNvPr>
          <p:cNvGrpSpPr/>
          <p:nvPr/>
        </p:nvGrpSpPr>
        <p:grpSpPr>
          <a:xfrm>
            <a:off x="4337331" y="5464279"/>
            <a:ext cx="7671506" cy="1046408"/>
            <a:chOff x="4338803" y="5282650"/>
            <a:chExt cx="7671506" cy="1046408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2101B8F-A0F4-3104-5F6B-DD96DC58F7F5}"/>
                </a:ext>
              </a:extLst>
            </p:cNvPr>
            <p:cNvSpPr txBox="1"/>
            <p:nvPr/>
          </p:nvSpPr>
          <p:spPr>
            <a:xfrm>
              <a:off x="4338803" y="5282650"/>
              <a:ext cx="2049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600" b="1" dirty="0">
                  <a:solidFill>
                    <a:schemeClr val="accent2"/>
                  </a:solidFill>
                  <a:latin typeface="+mj-lt"/>
                </a:rPr>
                <a:t>Dificultades principales</a:t>
              </a:r>
              <a:endParaRPr lang="es-MX" sz="1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B97D0D2-4C61-40EB-E3CD-2C16C7CD9D4E}"/>
                </a:ext>
              </a:extLst>
            </p:cNvPr>
            <p:cNvSpPr txBox="1"/>
            <p:nvPr/>
          </p:nvSpPr>
          <p:spPr>
            <a:xfrm>
              <a:off x="4338803" y="5498061"/>
              <a:ext cx="76715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Ya que para la supervivencia de su empresa, el flujo de caja es vital, requiere poder asegurar el cumplimiento de los términos de pago en contratos con Clientes y el cumplimiento de los compromisos contraídos de sus proveedores</a:t>
              </a:r>
              <a:endParaRPr lang="es-MX" sz="1600" dirty="0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E655D2A1-C6BE-59FC-B27A-A6E02B9048F6}"/>
              </a:ext>
            </a:extLst>
          </p:cNvPr>
          <p:cNvSpPr/>
          <p:nvPr/>
        </p:nvSpPr>
        <p:spPr>
          <a:xfrm>
            <a:off x="-515816" y="4005600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0CF42ED-8EBB-F6A5-97EA-24B62EB28885}"/>
              </a:ext>
            </a:extLst>
          </p:cNvPr>
          <p:cNvSpPr/>
          <p:nvPr/>
        </p:nvSpPr>
        <p:spPr>
          <a:xfrm>
            <a:off x="2217841" y="4715596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A7E41D-15BE-4C71-A12F-A8201D56FA27}"/>
              </a:ext>
            </a:extLst>
          </p:cNvPr>
          <p:cNvSpPr/>
          <p:nvPr/>
        </p:nvSpPr>
        <p:spPr>
          <a:xfrm>
            <a:off x="-515816" y="4719667"/>
            <a:ext cx="463409" cy="44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47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501</Words>
  <Application>Microsoft Office PowerPoint</Application>
  <PresentationFormat>Panorámica</PresentationFormat>
  <Paragraphs>84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 Sanchez</dc:creator>
  <cp:lastModifiedBy>Leo Sanchez</cp:lastModifiedBy>
  <cp:revision>1</cp:revision>
  <dcterms:created xsi:type="dcterms:W3CDTF">2022-10-03T06:03:21Z</dcterms:created>
  <dcterms:modified xsi:type="dcterms:W3CDTF">2022-10-06T23:08:39Z</dcterms:modified>
</cp:coreProperties>
</file>