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7" r:id="rId4"/>
    <p:sldId id="259" r:id="rId5"/>
    <p:sldId id="260" r:id="rId6"/>
    <p:sldId id="261" r:id="rId7"/>
    <p:sldId id="269" r:id="rId8"/>
    <p:sldId id="262" r:id="rId9"/>
    <p:sldId id="264" r:id="rId10"/>
    <p:sldId id="268" r:id="rId11"/>
    <p:sldId id="265" r:id="rId12"/>
    <p:sldId id="274" r:id="rId13"/>
    <p:sldId id="272" r:id="rId14"/>
    <p:sldId id="273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3288E-874A-47DE-9914-02496ECAAC46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uber.com/timeanalyzer/index.html" TargetMode="External"/><Relationship Id="rId2" Type="http://schemas.openxmlformats.org/officeDocument/2006/relationships/hyperlink" Target="http://www.manictim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cademia.edu/download/30734346/p557.pdf" TargetMode="External"/><Relationship Id="rId4" Type="http://schemas.openxmlformats.org/officeDocument/2006/relationships/hyperlink" Target="https://www.researchgate.net/publication/28181264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Analytics </a:t>
            </a:r>
            <a:r>
              <a:rPr lang="en-US" dirty="0" smtClean="0"/>
              <a:t>tools (Desktop)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WorkTime</a:t>
            </a:r>
            <a:r>
              <a:rPr lang="en-US" dirty="0" smtClean="0"/>
              <a:t> Personal</a:t>
            </a:r>
          </a:p>
          <a:p>
            <a:r>
              <a:rPr lang="en-US" dirty="0" err="1" smtClean="0"/>
              <a:t>ManicTime</a:t>
            </a:r>
            <a:endParaRPr lang="en-US" dirty="0"/>
          </a:p>
          <a:p>
            <a:r>
              <a:rPr lang="en-US" dirty="0" smtClean="0"/>
              <a:t>Visual Time Analyzer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Visualization for Learning</a:t>
            </a:r>
            <a:endParaRPr lang="en-US" dirty="0"/>
          </a:p>
        </p:txBody>
      </p:sp>
      <p:pic>
        <p:nvPicPr>
          <p:cNvPr id="4" name="Content Placeholder 3" descr="C:\Users\ONLY\Desktop\data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886201"/>
            <a:ext cx="4572000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ONLY\Desktop\graph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819400"/>
            <a:ext cx="457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1524000"/>
            <a:ext cx="9144000" cy="1905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Assumptions: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Proposed tiered approach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Most data captured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Some data predicted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Visualization for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Intrusion into personal life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Security and anonymization priority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 Stage-Based Model </a:t>
            </a:r>
            <a:br>
              <a:rPr lang="en-US" b="1" dirty="0" smtClean="0"/>
            </a:br>
            <a:r>
              <a:rPr lang="en-US" b="1" dirty="0" smtClean="0"/>
              <a:t>of Personal Informatics </a:t>
            </a:r>
            <a:r>
              <a:rPr lang="en-US" b="1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5 stages</a:t>
            </a:r>
          </a:p>
          <a:p>
            <a:r>
              <a:rPr lang="en-US" sz="3500" dirty="0" smtClean="0"/>
              <a:t>4 properties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Design guidelines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				</a:t>
            </a:r>
            <a:r>
              <a:rPr lang="en-US" sz="3500" b="1" dirty="0" smtClean="0"/>
              <a:t>Ian Li</a:t>
            </a:r>
            <a:br>
              <a:rPr lang="en-US" sz="3500" b="1" dirty="0" smtClean="0"/>
            </a:br>
            <a:r>
              <a:rPr lang="en-US" sz="3500" b="1" dirty="0" smtClean="0"/>
              <a:t>			</a:t>
            </a:r>
            <a:r>
              <a:rPr lang="en-US" sz="3500" dirty="0" err="1" smtClean="0"/>
              <a:t>Anind</a:t>
            </a:r>
            <a:r>
              <a:rPr lang="en-US" sz="3500" dirty="0" smtClean="0"/>
              <a:t> </a:t>
            </a:r>
            <a:r>
              <a:rPr lang="en-US" sz="3500" dirty="0" err="1" smtClean="0"/>
              <a:t>Dey</a:t>
            </a: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dirty="0" smtClean="0"/>
              <a:t>			Jodi </a:t>
            </a:r>
            <a:r>
              <a:rPr lang="en-US" sz="3500" dirty="0" err="1" smtClean="0"/>
              <a:t>Forlizzi</a:t>
            </a: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dirty="0" smtClean="0"/>
              <a:t>			HCII, Carnegie Mellon University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 of Personal Informatics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1</a:t>
            </a:r>
            <a:r>
              <a:rPr lang="en-US" dirty="0" smtClean="0"/>
              <a:t>.  Barriers </a:t>
            </a:r>
            <a:r>
              <a:rPr lang="en-US" dirty="0" smtClean="0"/>
              <a:t>cascade.</a:t>
            </a:r>
          </a:p>
          <a:p>
            <a:pPr>
              <a:buNone/>
            </a:pPr>
            <a:r>
              <a:rPr lang="en-US" dirty="0" smtClean="0"/>
              <a:t>2</a:t>
            </a:r>
            <a:r>
              <a:rPr lang="en-US" dirty="0" smtClean="0"/>
              <a:t>.  Stages are iterative</a:t>
            </a:r>
            <a:r>
              <a:rPr lang="en-US" dirty="0" smtClean="0"/>
              <a:t>.			Design</a:t>
            </a:r>
          </a:p>
          <a:p>
            <a:pPr>
              <a:buNone/>
            </a:pPr>
            <a:r>
              <a:rPr lang="en-US" dirty="0" smtClean="0"/>
              <a:t>3</a:t>
            </a:r>
            <a:r>
              <a:rPr lang="en-US" dirty="0" smtClean="0"/>
              <a:t>.  User- vs. </a:t>
            </a:r>
            <a:r>
              <a:rPr lang="en-US" dirty="0" smtClean="0"/>
              <a:t>System-driven			guidelines</a:t>
            </a:r>
          </a:p>
          <a:p>
            <a:pPr>
              <a:buNone/>
            </a:pPr>
            <a:r>
              <a:rPr lang="en-US" dirty="0" smtClean="0"/>
              <a:t>4</a:t>
            </a:r>
            <a:r>
              <a:rPr lang="en-US" dirty="0" smtClean="0"/>
              <a:t>.  Facets </a:t>
            </a:r>
            <a:endParaRPr lang="en-US" dirty="0"/>
          </a:p>
        </p:txBody>
      </p:sp>
      <p:pic>
        <p:nvPicPr>
          <p:cNvPr id="22530" name="Picture 2" descr="C:\Users\ONLY\Desktop\t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828799"/>
            <a:ext cx="6248400" cy="1644316"/>
          </a:xfrm>
          <a:prstGeom prst="rect">
            <a:avLst/>
          </a:prstGeom>
          <a:noFill/>
        </p:spPr>
      </p:pic>
      <p:sp>
        <p:nvSpPr>
          <p:cNvPr id="5" name="Right Brace 4"/>
          <p:cNvSpPr/>
          <p:nvPr/>
        </p:nvSpPr>
        <p:spPr>
          <a:xfrm>
            <a:off x="5410200" y="3962400"/>
            <a:ext cx="838200" cy="1828800"/>
          </a:xfrm>
          <a:prstGeom prst="rightBrace">
            <a:avLst>
              <a:gd name="adj1" fmla="val 8333"/>
              <a:gd name="adj2" fmla="val 50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Contribution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Barriers </a:t>
            </a:r>
            <a:r>
              <a:rPr lang="en-US" b="1" dirty="0" smtClean="0"/>
              <a:t>and Model</a:t>
            </a:r>
            <a:r>
              <a:rPr lang="en-US" dirty="0" smtClean="0"/>
              <a:t>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Identified </a:t>
            </a:r>
            <a:r>
              <a:rPr lang="en-US" dirty="0" smtClean="0"/>
              <a:t>a list of </a:t>
            </a:r>
            <a:r>
              <a:rPr lang="en-US" dirty="0" smtClean="0"/>
              <a:t>problems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Defined </a:t>
            </a:r>
            <a:r>
              <a:rPr lang="en-US" dirty="0" smtClean="0"/>
              <a:t>a model of personal </a:t>
            </a:r>
            <a:r>
              <a:rPr lang="en-US" dirty="0" smtClean="0"/>
              <a:t>informatics</a:t>
            </a:r>
          </a:p>
          <a:p>
            <a:r>
              <a:rPr lang="en-US" b="1" dirty="0" smtClean="0"/>
              <a:t>Design </a:t>
            </a:r>
            <a:r>
              <a:rPr lang="en-US" b="1" dirty="0" smtClean="0"/>
              <a:t>Guidelines</a:t>
            </a:r>
            <a:r>
              <a:rPr lang="en-US" dirty="0" smtClean="0"/>
              <a:t>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Described </a:t>
            </a:r>
            <a:r>
              <a:rPr lang="en-US" dirty="0" smtClean="0"/>
              <a:t>4 properties with implications </a:t>
            </a:r>
            <a:r>
              <a:rPr lang="en-US" dirty="0" smtClean="0"/>
              <a:t>for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design </a:t>
            </a:r>
            <a:r>
              <a:rPr lang="en-US" dirty="0" smtClean="0"/>
              <a:t>of personal informatics systems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>
                <a:hlinkClick r:id="rId2"/>
              </a:rPr>
              <a:t>http</a:t>
            </a:r>
            <a:r>
              <a:rPr lang="en-US" sz="2400" u="sng" dirty="0" smtClean="0">
                <a:hlinkClick r:id="rId2"/>
              </a:rPr>
              <a:t>://www.worktime.com/personal/</a:t>
            </a:r>
          </a:p>
          <a:p>
            <a:r>
              <a:rPr lang="en-US" sz="2400" u="sng" dirty="0" smtClean="0">
                <a:hlinkClick r:id="rId2"/>
              </a:rPr>
              <a:t>http://www.manictime.com/</a:t>
            </a:r>
            <a:endParaRPr lang="en-US" sz="2400" u="sng" dirty="0" smtClean="0"/>
          </a:p>
          <a:p>
            <a:r>
              <a:rPr lang="en-US" sz="2400" u="sng" dirty="0" smtClean="0">
                <a:hlinkClick r:id="rId3"/>
              </a:rPr>
              <a:t>http://</a:t>
            </a:r>
            <a:r>
              <a:rPr lang="en-US" sz="2400" u="sng" dirty="0" smtClean="0">
                <a:hlinkClick r:id="rId3"/>
              </a:rPr>
              <a:t>www.neuber.com/timeanalyzer/index.html</a:t>
            </a:r>
            <a:endParaRPr lang="en-US" sz="2400" u="sng" dirty="0" smtClean="0"/>
          </a:p>
          <a:p>
            <a:r>
              <a:rPr lang="en-US" sz="2400" u="sng" dirty="0" smtClean="0">
                <a:hlinkClick r:id="rId4"/>
              </a:rPr>
              <a:t>https</a:t>
            </a:r>
            <a:r>
              <a:rPr lang="en-US" sz="2400" u="sng" dirty="0" smtClean="0">
                <a:hlinkClick r:id="rId4"/>
              </a:rPr>
              <a:t>://</a:t>
            </a:r>
            <a:r>
              <a:rPr lang="en-US" sz="2400" u="sng" dirty="0" smtClean="0">
                <a:hlinkClick r:id="rId4"/>
              </a:rPr>
              <a:t>www.researchgate.net/publication/281812644</a:t>
            </a:r>
            <a:endParaRPr lang="en-US" sz="2400" u="sng" dirty="0" smtClean="0"/>
          </a:p>
          <a:p>
            <a:r>
              <a:rPr lang="en-US" sz="2400" dirty="0" smtClean="0">
                <a:hlinkClick r:id="rId5"/>
              </a:rPr>
              <a:t>http://</a:t>
            </a:r>
            <a:r>
              <a:rPr lang="en-US" sz="2400" dirty="0" smtClean="0">
                <a:hlinkClick r:id="rId5"/>
              </a:rPr>
              <a:t>www.academia.edu/download/30734346/p557.pdf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WorkTime</a:t>
            </a:r>
            <a:r>
              <a:rPr lang="en-US" dirty="0" smtClean="0"/>
              <a:t> Personal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ONLY\Desktop\workTime\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89508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WorkTime</a:t>
            </a:r>
            <a:r>
              <a:rPr lang="en-US" dirty="0" smtClean="0"/>
              <a:t> Personal – Computer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ONLY\Desktop\workTime\27-09-2016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229475" cy="46803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ManicTime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ONLY\Desktop\ManiTime\01-10-2016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ManicTime</a:t>
            </a:r>
            <a:r>
              <a:rPr lang="en-US" dirty="0" smtClean="0"/>
              <a:t> – Top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ONLY\Desktop\ManiTime\top applicatio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ManicTime</a:t>
            </a:r>
            <a:r>
              <a:rPr lang="en-US" dirty="0" smtClean="0"/>
              <a:t> – Top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ONLY\Desktop\ManiTime\top tag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Discussed tools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 analysis of data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Only notes Applications and window titles</a:t>
            </a:r>
          </a:p>
          <a:p>
            <a:endParaRPr lang="en-US" dirty="0" smtClean="0"/>
          </a:p>
          <a:p>
            <a:r>
              <a:rPr lang="en-US" dirty="0" smtClean="0"/>
              <a:t>Our project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Analyze data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Categorize activity </a:t>
            </a:r>
            <a:r>
              <a:rPr lang="en-US" dirty="0" smtClean="0"/>
              <a:t>nature automatically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“Research” </a:t>
            </a:r>
            <a:r>
              <a:rPr lang="en-US" dirty="0" smtClean="0"/>
              <a:t>versus </a:t>
            </a:r>
            <a:r>
              <a:rPr lang="en-US" dirty="0" smtClean="0"/>
              <a:t>“Teaching”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Visualization for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Conference Paper - 2015</a:t>
            </a:r>
          </a:p>
          <a:p>
            <a:pPr>
              <a:buNone/>
            </a:pPr>
            <a:r>
              <a:rPr lang="en-US" dirty="0" smtClean="0"/>
              <a:t>4 authors</a:t>
            </a:r>
            <a:endParaRPr lang="en-US" dirty="0"/>
          </a:p>
        </p:txBody>
      </p:sp>
      <p:pic>
        <p:nvPicPr>
          <p:cNvPr id="6146" name="Picture 2" descr="C:\Users\ONLY\Desktop\Autho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19400"/>
            <a:ext cx="9024644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Visualization for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Problem Statement: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Grade, </a:t>
            </a:r>
            <a:r>
              <a:rPr lang="en-US" sz="2400" dirty="0" err="1" smtClean="0"/>
              <a:t>Weightage</a:t>
            </a:r>
            <a:r>
              <a:rPr lang="en-US" sz="2400" dirty="0" smtClean="0"/>
              <a:t>, Attendance etc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Data on personal learning is lacking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Solution: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Personal Data </a:t>
            </a:r>
            <a:r>
              <a:rPr lang="en-US" sz="2400" dirty="0" smtClean="0">
                <a:sym typeface="Wingdings" pitchFamily="2" charset="2"/>
              </a:rPr>
              <a:t> Personal Visualization  Personal Learning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sym typeface="Wingdings" pitchFamily="2" charset="2"/>
              </a:rPr>
              <a:t>Dynamically and regularly </a:t>
            </a:r>
            <a:r>
              <a:rPr lang="en-US" sz="2400" dirty="0" smtClean="0">
                <a:sym typeface="Wingdings" pitchFamily="2" charset="2"/>
              </a:rPr>
              <a:t>updated </a:t>
            </a:r>
            <a:r>
              <a:rPr lang="en-US" sz="2400" dirty="0" smtClean="0">
                <a:sym typeface="Wingdings" pitchFamily="2" charset="2"/>
              </a:rPr>
              <a:t>personal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182</Words>
  <Application>Microsoft Office PowerPoint</Application>
  <PresentationFormat>On-screen Show (4:3)</PresentationFormat>
  <Paragraphs>67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Personal Analytics tools (Desktop)</vt:lpstr>
      <vt:lpstr>WorkTime Personal</vt:lpstr>
      <vt:lpstr>WorkTime Personal – Computer Use</vt:lpstr>
      <vt:lpstr>ManicTime</vt:lpstr>
      <vt:lpstr>ManicTime – Top Application</vt:lpstr>
      <vt:lpstr>ManicTime – Top Tags</vt:lpstr>
      <vt:lpstr>Comparison with our project</vt:lpstr>
      <vt:lpstr>Personal Visualization for Learning</vt:lpstr>
      <vt:lpstr>Personal Visualization for Learning</vt:lpstr>
      <vt:lpstr>Personal Visualization for Learning</vt:lpstr>
      <vt:lpstr>Personal Visualization for Learning</vt:lpstr>
      <vt:lpstr>A Stage-Based Model  of Personal Informatics Systems</vt:lpstr>
      <vt:lpstr>Model of Personal Informatics </vt:lpstr>
      <vt:lpstr>Contribution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ONLY</dc:creator>
  <cp:lastModifiedBy>ONLY</cp:lastModifiedBy>
  <cp:revision>93</cp:revision>
  <dcterms:created xsi:type="dcterms:W3CDTF">2016-10-10T09:56:12Z</dcterms:created>
  <dcterms:modified xsi:type="dcterms:W3CDTF">2016-10-12T18:42:56Z</dcterms:modified>
</cp:coreProperties>
</file>