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8"/>
  </p:notesMasterIdLst>
  <p:sldIdLst>
    <p:sldId id="256" r:id="rId2"/>
    <p:sldId id="257" r:id="rId3"/>
    <p:sldId id="259" r:id="rId4"/>
    <p:sldId id="261" r:id="rId5"/>
    <p:sldId id="264" r:id="rId6"/>
    <p:sldId id="265" r:id="rId7"/>
    <p:sldId id="266" r:id="rId8"/>
    <p:sldId id="267" r:id="rId9"/>
    <p:sldId id="314" r:id="rId10"/>
    <p:sldId id="316" r:id="rId11"/>
    <p:sldId id="318" r:id="rId12"/>
    <p:sldId id="313" r:id="rId13"/>
    <p:sldId id="263" r:id="rId14"/>
    <p:sldId id="279" r:id="rId15"/>
    <p:sldId id="312" r:id="rId16"/>
    <p:sldId id="271" r:id="rId17"/>
    <p:sldId id="320" r:id="rId18"/>
    <p:sldId id="321" r:id="rId19"/>
    <p:sldId id="315" r:id="rId20"/>
    <p:sldId id="322" r:id="rId21"/>
    <p:sldId id="323" r:id="rId22"/>
    <p:sldId id="324" r:id="rId23"/>
    <p:sldId id="325" r:id="rId24"/>
    <p:sldId id="327" r:id="rId25"/>
    <p:sldId id="326" r:id="rId26"/>
    <p:sldId id="291" r:id="rId27"/>
  </p:sldIdLst>
  <p:sldSz cx="9144000" cy="5143500" type="screen16x9"/>
  <p:notesSz cx="6858000" cy="9144000"/>
  <p:embeddedFontLst>
    <p:embeddedFont>
      <p:font typeface="Prompt" panose="00000500000000000000" pitchFamily="2" charset="-34"/>
      <p:regular r:id="rId29"/>
      <p:bold r:id="rId30"/>
      <p:italic r:id="rId31"/>
      <p:boldItalic r:id="rId32"/>
    </p:embeddedFont>
    <p:embeddedFont>
      <p:font typeface="Roboto Condensed" panose="02000000000000000000" pitchFamily="2" charset="0"/>
      <p:regular r:id="rId33"/>
      <p:bold r:id="rId34"/>
      <p:italic r:id="rId35"/>
      <p:boldItalic r:id="rId36"/>
    </p:embeddedFont>
    <p:embeddedFont>
      <p:font typeface="Space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C65745-F210-407B-8A9A-BBD04597973E}">
  <a:tblStyle styleId="{E2C65745-F210-407B-8A9A-BBD0459797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69b59b0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69b59b0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969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04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711de2763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711de276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54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711de276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711de276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5731267d65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5731267d65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012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711de276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711de276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711de276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711de276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57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711de276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711de276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89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711de2763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711de276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31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569b59b08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569b59b08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43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648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379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848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697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5731267d65_3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5731267d65_3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125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5731267d65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5731267d65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569b59b08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569b59b08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f3ab3b77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f3ab3b77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711de2763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711de276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5711de276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5711de276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04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2711500"/>
            <a:ext cx="7717500" cy="1182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5200"/>
              <a:buNone/>
              <a:defRPr sz="4000" b="1">
                <a:latin typeface="Space Mono"/>
                <a:ea typeface="Space Mono"/>
                <a:cs typeface="Space Mono"/>
                <a:sym typeface="Space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50" y="4035575"/>
            <a:ext cx="7717500" cy="42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0" y="1"/>
            <a:ext cx="9143700" cy="2070897"/>
            <a:chOff x="50" y="1"/>
            <a:chExt cx="9143700" cy="2070897"/>
          </a:xfrm>
        </p:grpSpPr>
        <p:sp>
          <p:nvSpPr>
            <p:cNvPr id="13" name="Google Shape;13;p2"/>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3">
    <p:spTree>
      <p:nvGrpSpPr>
        <p:cNvPr id="1" name="Shape 155"/>
        <p:cNvGrpSpPr/>
        <p:nvPr/>
      </p:nvGrpSpPr>
      <p:grpSpPr>
        <a:xfrm>
          <a:off x="0" y="0"/>
          <a:ext cx="0" cy="0"/>
          <a:chOff x="0" y="0"/>
          <a:chExt cx="0" cy="0"/>
        </a:xfrm>
      </p:grpSpPr>
      <p:sp>
        <p:nvSpPr>
          <p:cNvPr id="156" name="Google Shape;156;p29"/>
          <p:cNvSpPr txBox="1">
            <a:spLocks noGrp="1"/>
          </p:cNvSpPr>
          <p:nvPr>
            <p:ph type="body" idx="1"/>
          </p:nvPr>
        </p:nvSpPr>
        <p:spPr>
          <a:xfrm>
            <a:off x="713225" y="1152400"/>
            <a:ext cx="4688400" cy="2055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Prompt"/>
              <a:buChar char="●"/>
              <a:defRPr/>
            </a:lvl1pPr>
            <a:lvl2pPr marL="914400" lvl="1" indent="-317500" rtl="0">
              <a:spcBef>
                <a:spcPts val="0"/>
              </a:spcBef>
              <a:spcAft>
                <a:spcPts val="0"/>
              </a:spcAft>
              <a:buSzPts val="1400"/>
              <a:buFont typeface="Prompt"/>
              <a:buChar char="○"/>
              <a:defRPr/>
            </a:lvl2pPr>
            <a:lvl3pPr marL="1371600" lvl="2" indent="-317500" rtl="0">
              <a:spcBef>
                <a:spcPts val="0"/>
              </a:spcBef>
              <a:spcAft>
                <a:spcPts val="0"/>
              </a:spcAft>
              <a:buSzPts val="1400"/>
              <a:buFont typeface="Prompt"/>
              <a:buChar char="■"/>
              <a:defRPr/>
            </a:lvl3pPr>
            <a:lvl4pPr marL="1828800" lvl="3" indent="-317500" rtl="0">
              <a:spcBef>
                <a:spcPts val="0"/>
              </a:spcBef>
              <a:spcAft>
                <a:spcPts val="0"/>
              </a:spcAft>
              <a:buSzPts val="1400"/>
              <a:buFont typeface="Prompt"/>
              <a:buChar char="●"/>
              <a:defRPr/>
            </a:lvl4pPr>
            <a:lvl5pPr marL="2286000" lvl="4" indent="-317500" rtl="0">
              <a:spcBef>
                <a:spcPts val="0"/>
              </a:spcBef>
              <a:spcAft>
                <a:spcPts val="0"/>
              </a:spcAft>
              <a:buSzPts val="1400"/>
              <a:buFont typeface="Prompt"/>
              <a:buChar char="○"/>
              <a:defRPr/>
            </a:lvl5pPr>
            <a:lvl6pPr marL="2743200" lvl="5" indent="-317500" rtl="0">
              <a:spcBef>
                <a:spcPts val="0"/>
              </a:spcBef>
              <a:spcAft>
                <a:spcPts val="0"/>
              </a:spcAft>
              <a:buSzPts val="1400"/>
              <a:buFont typeface="Prompt"/>
              <a:buChar char="■"/>
              <a:defRPr/>
            </a:lvl6pPr>
            <a:lvl7pPr marL="3200400" lvl="6" indent="-317500" rtl="0">
              <a:spcBef>
                <a:spcPts val="0"/>
              </a:spcBef>
              <a:spcAft>
                <a:spcPts val="0"/>
              </a:spcAft>
              <a:buSzPts val="1400"/>
              <a:buFont typeface="Prompt"/>
              <a:buChar char="●"/>
              <a:defRPr/>
            </a:lvl7pPr>
            <a:lvl8pPr marL="3657600" lvl="7" indent="-317500" rtl="0">
              <a:spcBef>
                <a:spcPts val="0"/>
              </a:spcBef>
              <a:spcAft>
                <a:spcPts val="0"/>
              </a:spcAft>
              <a:buSzPts val="1400"/>
              <a:buFont typeface="Prompt"/>
              <a:buChar char="○"/>
              <a:defRPr/>
            </a:lvl8pPr>
            <a:lvl9pPr marL="4114800" lvl="8" indent="-317500" rtl="0">
              <a:spcBef>
                <a:spcPts val="0"/>
              </a:spcBef>
              <a:spcAft>
                <a:spcPts val="0"/>
              </a:spcAft>
              <a:buSzPts val="1400"/>
              <a:buFont typeface="Prompt"/>
              <a:buChar char="■"/>
              <a:defRPr/>
            </a:lvl9pPr>
          </a:lstStyle>
          <a:p>
            <a:endParaRPr/>
          </a:p>
        </p:txBody>
      </p:sp>
      <p:sp>
        <p:nvSpPr>
          <p:cNvPr id="157" name="Google Shape;157;p29"/>
          <p:cNvSpPr/>
          <p:nvPr/>
        </p:nvSpPr>
        <p:spPr>
          <a:xfrm>
            <a:off x="1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164"/>
        <p:cNvGrpSpPr/>
        <p:nvPr/>
      </p:nvGrpSpPr>
      <p:grpSpPr>
        <a:xfrm>
          <a:off x="0" y="0"/>
          <a:ext cx="0" cy="0"/>
          <a:chOff x="0" y="0"/>
          <a:chExt cx="0" cy="0"/>
        </a:xfrm>
      </p:grpSpPr>
      <p:sp>
        <p:nvSpPr>
          <p:cNvPr id="165" name="Google Shape;165;p31"/>
          <p:cNvSpPr txBox="1">
            <a:spLocks noGrp="1"/>
          </p:cNvSpPr>
          <p:nvPr>
            <p:ph type="subTitle" idx="1"/>
          </p:nvPr>
        </p:nvSpPr>
        <p:spPr>
          <a:xfrm>
            <a:off x="713281" y="1666425"/>
            <a:ext cx="3756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6" name="Google Shape;166;p31"/>
          <p:cNvSpPr txBox="1">
            <a:spLocks noGrp="1"/>
          </p:cNvSpPr>
          <p:nvPr>
            <p:ph type="subTitle" idx="2"/>
          </p:nvPr>
        </p:nvSpPr>
        <p:spPr>
          <a:xfrm>
            <a:off x="713255" y="3513975"/>
            <a:ext cx="3756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31"/>
          <p:cNvSpPr txBox="1">
            <a:spLocks noGrp="1"/>
          </p:cNvSpPr>
          <p:nvPr>
            <p:ph type="subTitle" idx="3"/>
          </p:nvPr>
        </p:nvSpPr>
        <p:spPr>
          <a:xfrm>
            <a:off x="713299" y="2315328"/>
            <a:ext cx="3756600" cy="4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sp>
        <p:nvSpPr>
          <p:cNvPr id="168" name="Google Shape;168;p31"/>
          <p:cNvSpPr txBox="1">
            <a:spLocks noGrp="1"/>
          </p:cNvSpPr>
          <p:nvPr>
            <p:ph type="subTitle" idx="4"/>
          </p:nvPr>
        </p:nvSpPr>
        <p:spPr>
          <a:xfrm>
            <a:off x="713225" y="2983575"/>
            <a:ext cx="3756600" cy="4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sp>
        <p:nvSpPr>
          <p:cNvPr id="169" name="Google Shape;169;p31"/>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70" name="Google Shape;170;p31"/>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4">
  <p:cSld name="CUSTOM_15">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89" name="Google Shape;189;p34"/>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34"/>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1" name="Google Shape;191;p34"/>
          <p:cNvGrpSpPr/>
          <p:nvPr/>
        </p:nvGrpSpPr>
        <p:grpSpPr>
          <a:xfrm>
            <a:off x="50" y="4704548"/>
            <a:ext cx="9144025" cy="438950"/>
            <a:chOff x="50" y="4704548"/>
            <a:chExt cx="9144025" cy="438950"/>
          </a:xfrm>
        </p:grpSpPr>
        <p:sp>
          <p:nvSpPr>
            <p:cNvPr id="192" name="Google Shape;192;p34"/>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4"/>
            <p:cNvSpPr/>
            <p:nvPr/>
          </p:nvSpPr>
          <p:spPr>
            <a:xfrm flipH="1">
              <a:off x="375" y="4704548"/>
              <a:ext cx="9143700" cy="5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14"/>
        <p:cNvGrpSpPr/>
        <p:nvPr/>
      </p:nvGrpSpPr>
      <p:grpSpPr>
        <a:xfrm>
          <a:off x="0" y="0"/>
          <a:ext cx="0" cy="0"/>
          <a:chOff x="0" y="0"/>
          <a:chExt cx="0" cy="0"/>
        </a:xfrm>
      </p:grpSpPr>
      <p:sp>
        <p:nvSpPr>
          <p:cNvPr id="215" name="Google Shape;215;p37"/>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7"/>
          <p:cNvSpPr txBox="1">
            <a:spLocks noGrp="1"/>
          </p:cNvSpPr>
          <p:nvPr>
            <p:ph type="subTitle" idx="1"/>
          </p:nvPr>
        </p:nvSpPr>
        <p:spPr>
          <a:xfrm>
            <a:off x="713211" y="4079374"/>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37"/>
          <p:cNvSpPr txBox="1">
            <a:spLocks noGrp="1"/>
          </p:cNvSpPr>
          <p:nvPr>
            <p:ph type="subTitle" idx="2"/>
          </p:nvPr>
        </p:nvSpPr>
        <p:spPr>
          <a:xfrm>
            <a:off x="5193040" y="1783373"/>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37"/>
          <p:cNvSpPr txBox="1">
            <a:spLocks noGrp="1"/>
          </p:cNvSpPr>
          <p:nvPr>
            <p:ph type="subTitle" idx="3"/>
          </p:nvPr>
        </p:nvSpPr>
        <p:spPr>
          <a:xfrm>
            <a:off x="5193232" y="1345975"/>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19" name="Google Shape;219;p37"/>
          <p:cNvSpPr txBox="1">
            <a:spLocks noGrp="1"/>
          </p:cNvSpPr>
          <p:nvPr>
            <p:ph type="subTitle" idx="4"/>
          </p:nvPr>
        </p:nvSpPr>
        <p:spPr>
          <a:xfrm>
            <a:off x="713249" y="3641963"/>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20" name="Google Shape;220;p37"/>
          <p:cNvSpPr txBox="1">
            <a:spLocks noGrp="1"/>
          </p:cNvSpPr>
          <p:nvPr>
            <p:ph type="subTitle" idx="5"/>
          </p:nvPr>
        </p:nvSpPr>
        <p:spPr>
          <a:xfrm>
            <a:off x="713215" y="1783367"/>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37"/>
          <p:cNvSpPr txBox="1">
            <a:spLocks noGrp="1"/>
          </p:cNvSpPr>
          <p:nvPr>
            <p:ph type="subTitle" idx="6"/>
          </p:nvPr>
        </p:nvSpPr>
        <p:spPr>
          <a:xfrm flipH="1">
            <a:off x="713348" y="1345975"/>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22" name="Google Shape;222;p37"/>
          <p:cNvSpPr txBox="1">
            <a:spLocks noGrp="1"/>
          </p:cNvSpPr>
          <p:nvPr>
            <p:ph type="subTitle" idx="7"/>
          </p:nvPr>
        </p:nvSpPr>
        <p:spPr>
          <a:xfrm>
            <a:off x="5193039" y="4079374"/>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37"/>
          <p:cNvSpPr txBox="1">
            <a:spLocks noGrp="1"/>
          </p:cNvSpPr>
          <p:nvPr>
            <p:ph type="subTitle" idx="8"/>
          </p:nvPr>
        </p:nvSpPr>
        <p:spPr>
          <a:xfrm>
            <a:off x="5193125" y="3641980"/>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24" name="Google Shape;224;p37"/>
          <p:cNvSpPr txBox="1">
            <a:spLocks noGrp="1"/>
          </p:cNvSpPr>
          <p:nvPr>
            <p:ph type="subTitle" idx="9"/>
          </p:nvPr>
        </p:nvSpPr>
        <p:spPr>
          <a:xfrm>
            <a:off x="713315" y="2931371"/>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7"/>
          <p:cNvSpPr txBox="1">
            <a:spLocks noGrp="1"/>
          </p:cNvSpPr>
          <p:nvPr>
            <p:ph type="subTitle" idx="13"/>
          </p:nvPr>
        </p:nvSpPr>
        <p:spPr>
          <a:xfrm>
            <a:off x="713225" y="2494002"/>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26" name="Google Shape;226;p37"/>
          <p:cNvSpPr txBox="1">
            <a:spLocks noGrp="1"/>
          </p:cNvSpPr>
          <p:nvPr>
            <p:ph type="subTitle" idx="14"/>
          </p:nvPr>
        </p:nvSpPr>
        <p:spPr>
          <a:xfrm>
            <a:off x="5193140" y="2931399"/>
            <a:ext cx="3237600" cy="52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7"/>
          <p:cNvSpPr txBox="1">
            <a:spLocks noGrp="1"/>
          </p:cNvSpPr>
          <p:nvPr>
            <p:ph type="subTitle" idx="15"/>
          </p:nvPr>
        </p:nvSpPr>
        <p:spPr>
          <a:xfrm>
            <a:off x="5193075" y="2494008"/>
            <a:ext cx="3237600" cy="36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b="1">
                <a:latin typeface="Space Mono"/>
                <a:ea typeface="Space Mono"/>
                <a:cs typeface="Space Mono"/>
                <a:sym typeface="Space Mono"/>
              </a:defRPr>
            </a:lvl9pPr>
          </a:lstStyle>
          <a:p>
            <a:endParaRPr/>
          </a:p>
        </p:txBody>
      </p:sp>
      <p:sp>
        <p:nvSpPr>
          <p:cNvPr id="228" name="Google Shape;228;p37"/>
          <p:cNvSpPr txBox="1">
            <a:spLocks noGrp="1"/>
          </p:cNvSpPr>
          <p:nvPr>
            <p:ph type="title"/>
          </p:nvPr>
        </p:nvSpPr>
        <p:spPr>
          <a:xfrm>
            <a:off x="4572000" y="539500"/>
            <a:ext cx="3858600" cy="612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248"/>
        <p:cNvGrpSpPr/>
        <p:nvPr/>
      </p:nvGrpSpPr>
      <p:grpSpPr>
        <a:xfrm>
          <a:off x="0" y="0"/>
          <a:ext cx="0" cy="0"/>
          <a:chOff x="0" y="0"/>
          <a:chExt cx="0" cy="0"/>
        </a:xfrm>
      </p:grpSpPr>
      <p:grpSp>
        <p:nvGrpSpPr>
          <p:cNvPr id="249" name="Google Shape;249;p39"/>
          <p:cNvGrpSpPr/>
          <p:nvPr/>
        </p:nvGrpSpPr>
        <p:grpSpPr>
          <a:xfrm>
            <a:off x="50" y="1"/>
            <a:ext cx="9143700" cy="5143497"/>
            <a:chOff x="50" y="1"/>
            <a:chExt cx="9143700" cy="5143497"/>
          </a:xfrm>
        </p:grpSpPr>
        <p:grpSp>
          <p:nvGrpSpPr>
            <p:cNvPr id="250" name="Google Shape;250;p39"/>
            <p:cNvGrpSpPr/>
            <p:nvPr/>
          </p:nvGrpSpPr>
          <p:grpSpPr>
            <a:xfrm rot="10800000" flipH="1">
              <a:off x="50" y="1"/>
              <a:ext cx="9143700" cy="2070897"/>
              <a:chOff x="50" y="1"/>
              <a:chExt cx="9143700" cy="2070897"/>
            </a:xfrm>
          </p:grpSpPr>
          <p:sp>
            <p:nvSpPr>
              <p:cNvPr id="251" name="Google Shape;251;p39"/>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9"/>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9"/>
          <p:cNvSpPr txBox="1">
            <a:spLocks noGrp="1"/>
          </p:cNvSpPr>
          <p:nvPr>
            <p:ph type="ctrTitle"/>
          </p:nvPr>
        </p:nvSpPr>
        <p:spPr>
          <a:xfrm>
            <a:off x="713350" y="2215950"/>
            <a:ext cx="3858600" cy="958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000"/>
              <a:buNone/>
              <a:defRPr sz="6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8" name="Google Shape;258;p39"/>
          <p:cNvSpPr txBox="1">
            <a:spLocks noGrp="1"/>
          </p:cNvSpPr>
          <p:nvPr>
            <p:ph type="subTitle" idx="1"/>
          </p:nvPr>
        </p:nvSpPr>
        <p:spPr>
          <a:xfrm>
            <a:off x="713225" y="3174600"/>
            <a:ext cx="3858600" cy="147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9" name="Google Shape;259;p39"/>
          <p:cNvSpPr txBox="1"/>
          <p:nvPr/>
        </p:nvSpPr>
        <p:spPr>
          <a:xfrm>
            <a:off x="4572000" y="3851775"/>
            <a:ext cx="3858600" cy="546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b="1">
                <a:solidFill>
                  <a:schemeClr val="dk1"/>
                </a:solidFill>
                <a:latin typeface="Roboto Condensed"/>
                <a:ea typeface="Roboto Condensed"/>
                <a:cs typeface="Roboto Condensed"/>
                <a:sym typeface="Roboto Condensed"/>
              </a:rPr>
              <a:t>CREDITS:</a:t>
            </a:r>
            <a:r>
              <a:rPr lang="en" sz="1100">
                <a:solidFill>
                  <a:schemeClr val="dk1"/>
                </a:solidFill>
                <a:latin typeface="Roboto Condensed"/>
                <a:ea typeface="Roboto Condensed"/>
                <a:cs typeface="Roboto Condensed"/>
                <a:sym typeface="Roboto Condensed"/>
              </a:rPr>
              <a:t> This presentation template was created by </a:t>
            </a:r>
            <a:r>
              <a:rPr lang="en" sz="1100" b="1">
                <a:solidFill>
                  <a:schemeClr val="dk1"/>
                </a:solidFill>
                <a:uFill>
                  <a:noFill/>
                </a:u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Slidesgo</a:t>
            </a:r>
            <a:r>
              <a:rPr lang="en" sz="1100">
                <a:solidFill>
                  <a:schemeClr val="dk1"/>
                </a:solidFill>
                <a:latin typeface="Roboto Condensed"/>
                <a:ea typeface="Roboto Condensed"/>
                <a:cs typeface="Roboto Condensed"/>
                <a:sym typeface="Roboto Condensed"/>
              </a:rPr>
              <a:t>, and includes icons by </a:t>
            </a:r>
            <a:r>
              <a:rPr lang="en" sz="1100"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Flaticon</a:t>
            </a:r>
            <a:r>
              <a:rPr lang="en" sz="1100">
                <a:solidFill>
                  <a:schemeClr val="dk1"/>
                </a:solidFill>
                <a:latin typeface="Roboto Condensed"/>
                <a:ea typeface="Roboto Condensed"/>
                <a:cs typeface="Roboto Condensed"/>
                <a:sym typeface="Roboto Condensed"/>
              </a:rPr>
              <a:t>, and infographics &amp; images by </a:t>
            </a:r>
            <a:r>
              <a:rPr lang="en" sz="1100"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Freepik</a:t>
            </a:r>
            <a:endParaRPr sz="1100" b="1">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60"/>
        <p:cNvGrpSpPr/>
        <p:nvPr/>
      </p:nvGrpSpPr>
      <p:grpSpPr>
        <a:xfrm>
          <a:off x="0" y="0"/>
          <a:ext cx="0" cy="0"/>
          <a:chOff x="0" y="0"/>
          <a:chExt cx="0" cy="0"/>
        </a:xfrm>
      </p:grpSpPr>
      <p:grpSp>
        <p:nvGrpSpPr>
          <p:cNvPr id="261" name="Google Shape;261;p40"/>
          <p:cNvGrpSpPr/>
          <p:nvPr/>
        </p:nvGrpSpPr>
        <p:grpSpPr>
          <a:xfrm>
            <a:off x="150" y="1"/>
            <a:ext cx="9143700" cy="5143497"/>
            <a:chOff x="150" y="1"/>
            <a:chExt cx="9143700" cy="5143497"/>
          </a:xfrm>
        </p:grpSpPr>
        <p:grpSp>
          <p:nvGrpSpPr>
            <p:cNvPr id="262" name="Google Shape;262;p40"/>
            <p:cNvGrpSpPr/>
            <p:nvPr/>
          </p:nvGrpSpPr>
          <p:grpSpPr>
            <a:xfrm rot="10800000" flipH="1">
              <a:off x="150" y="3072601"/>
              <a:ext cx="9143700" cy="2070897"/>
              <a:chOff x="50" y="1"/>
              <a:chExt cx="9143700" cy="2070897"/>
            </a:xfrm>
          </p:grpSpPr>
          <p:sp>
            <p:nvSpPr>
              <p:cNvPr id="263" name="Google Shape;263;p40"/>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40"/>
            <p:cNvSpPr/>
            <p:nvPr/>
          </p:nvSpPr>
          <p:spPr>
            <a:xfrm rot="10800000" flipH="1">
              <a:off x="150" y="1"/>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69"/>
        <p:cNvGrpSpPr/>
        <p:nvPr/>
      </p:nvGrpSpPr>
      <p:grpSpPr>
        <a:xfrm>
          <a:off x="0" y="0"/>
          <a:ext cx="0" cy="0"/>
          <a:chOff x="0" y="0"/>
          <a:chExt cx="0" cy="0"/>
        </a:xfrm>
      </p:grpSpPr>
      <p:grpSp>
        <p:nvGrpSpPr>
          <p:cNvPr id="270" name="Google Shape;270;p41"/>
          <p:cNvGrpSpPr/>
          <p:nvPr/>
        </p:nvGrpSpPr>
        <p:grpSpPr>
          <a:xfrm>
            <a:off x="50" y="1"/>
            <a:ext cx="9143800" cy="5143497"/>
            <a:chOff x="50" y="1"/>
            <a:chExt cx="9143800" cy="5143497"/>
          </a:xfrm>
        </p:grpSpPr>
        <p:sp>
          <p:nvSpPr>
            <p:cNvPr id="271" name="Google Shape;271;p41"/>
            <p:cNvSpPr/>
            <p:nvPr/>
          </p:nvSpPr>
          <p:spPr>
            <a:xfrm>
              <a:off x="1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1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1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1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1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50" y="4527898"/>
            <a:ext cx="9143700" cy="615600"/>
            <a:chOff x="50" y="4527898"/>
            <a:chExt cx="9143700" cy="615600"/>
          </a:xfrm>
        </p:grpSpPr>
        <p:sp>
          <p:nvSpPr>
            <p:cNvPr id="20" name="Google Shape;20;p3"/>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 y="4527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13225" y="2998800"/>
            <a:ext cx="5379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3225" y="1320075"/>
            <a:ext cx="1913100" cy="102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 name="Google Shape;24;p3"/>
          <p:cNvSpPr txBox="1">
            <a:spLocks noGrp="1"/>
          </p:cNvSpPr>
          <p:nvPr>
            <p:ph type="subTitle" idx="1"/>
          </p:nvPr>
        </p:nvSpPr>
        <p:spPr>
          <a:xfrm>
            <a:off x="713225" y="3837888"/>
            <a:ext cx="5379300" cy="5349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713213" y="1644425"/>
            <a:ext cx="3710400" cy="102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713163" y="3168775"/>
            <a:ext cx="3710400" cy="10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4720438" y="3168796"/>
            <a:ext cx="3710400" cy="102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idx="3"/>
          </p:nvPr>
        </p:nvSpPr>
        <p:spPr>
          <a:xfrm>
            <a:off x="4720438" y="1644425"/>
            <a:ext cx="3710400" cy="10296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50" y="-2"/>
            <a:ext cx="9143700" cy="5143500"/>
            <a:chOff x="50" y="-2"/>
            <a:chExt cx="9143700" cy="5143500"/>
          </a:xfrm>
        </p:grpSpPr>
        <p:sp>
          <p:nvSpPr>
            <p:cNvPr id="39" name="Google Shape;39;p7"/>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0" y="-2"/>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7"/>
          <p:cNvSpPr txBox="1">
            <a:spLocks noGrp="1"/>
          </p:cNvSpPr>
          <p:nvPr>
            <p:ph type="body" idx="1"/>
          </p:nvPr>
        </p:nvSpPr>
        <p:spPr>
          <a:xfrm>
            <a:off x="713225" y="1716225"/>
            <a:ext cx="4319700" cy="224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Prompt"/>
              <a:buChar char="■"/>
              <a:defRPr/>
            </a:lvl1pPr>
            <a:lvl2pPr marL="914400" lvl="1" indent="-317500" rtl="0">
              <a:lnSpc>
                <a:spcPct val="100000"/>
              </a:lnSpc>
              <a:spcBef>
                <a:spcPts val="0"/>
              </a:spcBef>
              <a:spcAft>
                <a:spcPts val="0"/>
              </a:spcAft>
              <a:buSzPts val="1400"/>
              <a:buFont typeface="Prompt"/>
              <a:buChar char="○"/>
              <a:defRPr/>
            </a:lvl2pPr>
            <a:lvl3pPr marL="1371600" lvl="2" indent="-317500" rtl="0">
              <a:lnSpc>
                <a:spcPct val="100000"/>
              </a:lnSpc>
              <a:spcBef>
                <a:spcPts val="0"/>
              </a:spcBef>
              <a:spcAft>
                <a:spcPts val="0"/>
              </a:spcAft>
              <a:buSzPts val="1400"/>
              <a:buFont typeface="Prompt"/>
              <a:buChar char="■"/>
              <a:defRPr/>
            </a:lvl3pPr>
            <a:lvl4pPr marL="1828800" lvl="3" indent="-317500" rtl="0">
              <a:lnSpc>
                <a:spcPct val="100000"/>
              </a:lnSpc>
              <a:spcBef>
                <a:spcPts val="0"/>
              </a:spcBef>
              <a:spcAft>
                <a:spcPts val="0"/>
              </a:spcAft>
              <a:buSzPts val="1400"/>
              <a:buFont typeface="Prompt"/>
              <a:buChar char="●"/>
              <a:defRPr/>
            </a:lvl4pPr>
            <a:lvl5pPr marL="2286000" lvl="4" indent="-317500" rtl="0">
              <a:lnSpc>
                <a:spcPct val="100000"/>
              </a:lnSpc>
              <a:spcBef>
                <a:spcPts val="0"/>
              </a:spcBef>
              <a:spcAft>
                <a:spcPts val="0"/>
              </a:spcAft>
              <a:buSzPts val="1400"/>
              <a:buFont typeface="Prompt"/>
              <a:buChar char="○"/>
              <a:defRPr/>
            </a:lvl5pPr>
            <a:lvl6pPr marL="2743200" lvl="5" indent="-317500" rtl="0">
              <a:lnSpc>
                <a:spcPct val="100000"/>
              </a:lnSpc>
              <a:spcBef>
                <a:spcPts val="0"/>
              </a:spcBef>
              <a:spcAft>
                <a:spcPts val="0"/>
              </a:spcAft>
              <a:buSzPts val="1400"/>
              <a:buFont typeface="Prompt"/>
              <a:buChar char="■"/>
              <a:defRPr/>
            </a:lvl6pPr>
            <a:lvl7pPr marL="3200400" lvl="6" indent="-317500" rtl="0">
              <a:lnSpc>
                <a:spcPct val="100000"/>
              </a:lnSpc>
              <a:spcBef>
                <a:spcPts val="0"/>
              </a:spcBef>
              <a:spcAft>
                <a:spcPts val="0"/>
              </a:spcAft>
              <a:buSzPts val="1400"/>
              <a:buFont typeface="Prompt"/>
              <a:buChar char="●"/>
              <a:defRPr/>
            </a:lvl7pPr>
            <a:lvl8pPr marL="3657600" lvl="7" indent="-317500" rtl="0">
              <a:lnSpc>
                <a:spcPct val="100000"/>
              </a:lnSpc>
              <a:spcBef>
                <a:spcPts val="0"/>
              </a:spcBef>
              <a:spcAft>
                <a:spcPts val="0"/>
              </a:spcAft>
              <a:buSzPts val="1400"/>
              <a:buFont typeface="Prompt"/>
              <a:buChar char="○"/>
              <a:defRPr/>
            </a:lvl8pPr>
            <a:lvl9pPr marL="4114800" lvl="8" indent="-317500" rtl="0">
              <a:lnSpc>
                <a:spcPct val="100000"/>
              </a:lnSpc>
              <a:spcBef>
                <a:spcPts val="0"/>
              </a:spcBef>
              <a:spcAft>
                <a:spcPts val="0"/>
              </a:spcAft>
              <a:buSzPts val="1400"/>
              <a:buFont typeface="Promp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
        <p:cNvGrpSpPr/>
        <p:nvPr/>
      </p:nvGrpSpPr>
      <p:grpSpPr>
        <a:xfrm>
          <a:off x="0" y="0"/>
          <a:ext cx="0" cy="0"/>
          <a:chOff x="0" y="0"/>
          <a:chExt cx="0" cy="0"/>
        </a:xfrm>
      </p:grpSpPr>
      <p:sp>
        <p:nvSpPr>
          <p:cNvPr id="63" name="Google Shape;63;p13"/>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title" hasCustomPrompt="1"/>
          </p:nvPr>
        </p:nvSpPr>
        <p:spPr>
          <a:xfrm>
            <a:off x="713226" y="19742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5" name="Google Shape;65;p13"/>
          <p:cNvSpPr txBox="1">
            <a:spLocks noGrp="1"/>
          </p:cNvSpPr>
          <p:nvPr>
            <p:ph type="title" idx="2" hasCustomPrompt="1"/>
          </p:nvPr>
        </p:nvSpPr>
        <p:spPr>
          <a:xfrm>
            <a:off x="713226" y="252200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6" name="Google Shape;66;p13"/>
          <p:cNvSpPr txBox="1">
            <a:spLocks noGrp="1"/>
          </p:cNvSpPr>
          <p:nvPr>
            <p:ph type="title" idx="3" hasCustomPrompt="1"/>
          </p:nvPr>
        </p:nvSpPr>
        <p:spPr>
          <a:xfrm>
            <a:off x="713229" y="36174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7" name="Google Shape;67;p13"/>
          <p:cNvSpPr txBox="1">
            <a:spLocks noGrp="1"/>
          </p:cNvSpPr>
          <p:nvPr>
            <p:ph type="title" idx="4" hasCustomPrompt="1"/>
          </p:nvPr>
        </p:nvSpPr>
        <p:spPr>
          <a:xfrm>
            <a:off x="713225" y="41651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8" name="Google Shape;68;p13"/>
          <p:cNvSpPr txBox="1">
            <a:spLocks noGrp="1"/>
          </p:cNvSpPr>
          <p:nvPr>
            <p:ph type="subTitle" idx="1"/>
          </p:nvPr>
        </p:nvSpPr>
        <p:spPr>
          <a:xfrm>
            <a:off x="1485725" y="3617485"/>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69" name="Google Shape;69;p13"/>
          <p:cNvSpPr txBox="1">
            <a:spLocks noGrp="1"/>
          </p:cNvSpPr>
          <p:nvPr>
            <p:ph type="subTitle" idx="5"/>
          </p:nvPr>
        </p:nvSpPr>
        <p:spPr>
          <a:xfrm>
            <a:off x="1485725" y="4165219"/>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0" name="Google Shape;70;p13"/>
          <p:cNvSpPr txBox="1">
            <a:spLocks noGrp="1"/>
          </p:cNvSpPr>
          <p:nvPr>
            <p:ph type="subTitle" idx="6"/>
          </p:nvPr>
        </p:nvSpPr>
        <p:spPr>
          <a:xfrm>
            <a:off x="4766225" y="361747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7"/>
          </p:nvPr>
        </p:nvSpPr>
        <p:spPr>
          <a:xfrm>
            <a:off x="4766225" y="416520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8"/>
          </p:nvPr>
        </p:nvSpPr>
        <p:spPr>
          <a:xfrm>
            <a:off x="1485725" y="1974284"/>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3" name="Google Shape;73;p13"/>
          <p:cNvSpPr txBox="1">
            <a:spLocks noGrp="1"/>
          </p:cNvSpPr>
          <p:nvPr>
            <p:ph type="subTitle" idx="9"/>
          </p:nvPr>
        </p:nvSpPr>
        <p:spPr>
          <a:xfrm>
            <a:off x="1485725" y="2522018"/>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4" name="Google Shape;74;p13"/>
          <p:cNvSpPr txBox="1">
            <a:spLocks noGrp="1"/>
          </p:cNvSpPr>
          <p:nvPr>
            <p:ph type="subTitle" idx="13"/>
          </p:nvPr>
        </p:nvSpPr>
        <p:spPr>
          <a:xfrm>
            <a:off x="4766225" y="197428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14"/>
          </p:nvPr>
        </p:nvSpPr>
        <p:spPr>
          <a:xfrm>
            <a:off x="4766225" y="252201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15" hasCustomPrompt="1"/>
          </p:nvPr>
        </p:nvSpPr>
        <p:spPr>
          <a:xfrm>
            <a:off x="713226" y="14265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7" name="Google Shape;77;p13"/>
          <p:cNvSpPr txBox="1">
            <a:spLocks noGrp="1"/>
          </p:cNvSpPr>
          <p:nvPr>
            <p:ph type="title" idx="16" hasCustomPrompt="1"/>
          </p:nvPr>
        </p:nvSpPr>
        <p:spPr>
          <a:xfrm>
            <a:off x="713226" y="306972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8" name="Google Shape;78;p13"/>
          <p:cNvSpPr txBox="1">
            <a:spLocks noGrp="1"/>
          </p:cNvSpPr>
          <p:nvPr>
            <p:ph type="subTitle" idx="17"/>
          </p:nvPr>
        </p:nvSpPr>
        <p:spPr>
          <a:xfrm>
            <a:off x="1485725" y="3069751"/>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9" name="Google Shape;79;p13"/>
          <p:cNvSpPr txBox="1">
            <a:spLocks noGrp="1"/>
          </p:cNvSpPr>
          <p:nvPr>
            <p:ph type="subTitle" idx="18"/>
          </p:nvPr>
        </p:nvSpPr>
        <p:spPr>
          <a:xfrm>
            <a:off x="4766225" y="306974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9"/>
          </p:nvPr>
        </p:nvSpPr>
        <p:spPr>
          <a:xfrm>
            <a:off x="1485725" y="1426550"/>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81" name="Google Shape;81;p13"/>
          <p:cNvSpPr txBox="1">
            <a:spLocks noGrp="1"/>
          </p:cNvSpPr>
          <p:nvPr>
            <p:ph type="subTitle" idx="20"/>
          </p:nvPr>
        </p:nvSpPr>
        <p:spPr>
          <a:xfrm>
            <a:off x="4766225" y="142655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1"/>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89"/>
        <p:cNvGrpSpPr/>
        <p:nvPr/>
      </p:nvGrpSpPr>
      <p:grpSpPr>
        <a:xfrm>
          <a:off x="0" y="0"/>
          <a:ext cx="0" cy="0"/>
          <a:chOff x="0" y="0"/>
          <a:chExt cx="0" cy="0"/>
        </a:xfrm>
      </p:grpSpPr>
      <p:grpSp>
        <p:nvGrpSpPr>
          <p:cNvPr id="90" name="Google Shape;90;p15"/>
          <p:cNvGrpSpPr/>
          <p:nvPr/>
        </p:nvGrpSpPr>
        <p:grpSpPr>
          <a:xfrm flipH="1">
            <a:off x="375" y="4527898"/>
            <a:ext cx="9143700" cy="615600"/>
            <a:chOff x="50" y="4527898"/>
            <a:chExt cx="9143700" cy="615600"/>
          </a:xfrm>
        </p:grpSpPr>
        <p:sp>
          <p:nvSpPr>
            <p:cNvPr id="91" name="Google Shape;91;p15"/>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0" y="4527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5"/>
          <p:cNvSpPr txBox="1">
            <a:spLocks noGrp="1"/>
          </p:cNvSpPr>
          <p:nvPr>
            <p:ph type="title"/>
          </p:nvPr>
        </p:nvSpPr>
        <p:spPr>
          <a:xfrm flipH="1">
            <a:off x="3051300" y="2998800"/>
            <a:ext cx="53796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title" idx="2" hasCustomPrompt="1"/>
          </p:nvPr>
        </p:nvSpPr>
        <p:spPr>
          <a:xfrm flipH="1">
            <a:off x="6517800" y="1320075"/>
            <a:ext cx="1913100" cy="102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15"/>
          <p:cNvSpPr txBox="1">
            <a:spLocks noGrp="1"/>
          </p:cNvSpPr>
          <p:nvPr>
            <p:ph type="subTitle" idx="1"/>
          </p:nvPr>
        </p:nvSpPr>
        <p:spPr>
          <a:xfrm flipH="1">
            <a:off x="3051450" y="3837888"/>
            <a:ext cx="5379300" cy="5349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147"/>
        <p:cNvGrpSpPr/>
        <p:nvPr/>
      </p:nvGrpSpPr>
      <p:grpSpPr>
        <a:xfrm>
          <a:off x="0" y="0"/>
          <a:ext cx="0" cy="0"/>
          <a:chOff x="0" y="0"/>
          <a:chExt cx="0" cy="0"/>
        </a:xfrm>
      </p:grpSpPr>
      <p:sp>
        <p:nvSpPr>
          <p:cNvPr id="148" name="Google Shape;148;p27"/>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txBox="1">
            <a:spLocks noGrp="1"/>
          </p:cNvSpPr>
          <p:nvPr>
            <p:ph type="subTitle" idx="1"/>
          </p:nvPr>
        </p:nvSpPr>
        <p:spPr>
          <a:xfrm flipH="1">
            <a:off x="2252700" y="4002650"/>
            <a:ext cx="4638600" cy="61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27"/>
          <p:cNvSpPr txBox="1">
            <a:spLocks noGrp="1"/>
          </p:cNvSpPr>
          <p:nvPr>
            <p:ph type="title"/>
          </p:nvPr>
        </p:nvSpPr>
        <p:spPr>
          <a:xfrm>
            <a:off x="713225" y="539125"/>
            <a:ext cx="7717500" cy="61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marL="914400" lvl="1"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1" r:id="rId8"/>
    <p:sldLayoutId id="2147483673" r:id="rId9"/>
    <p:sldLayoutId id="2147483675" r:id="rId10"/>
    <p:sldLayoutId id="2147483677" r:id="rId11"/>
    <p:sldLayoutId id="2147483680" r:id="rId12"/>
    <p:sldLayoutId id="2147483683" r:id="rId13"/>
    <p:sldLayoutId id="2147483685" r:id="rId14"/>
    <p:sldLayoutId id="2147483686" r:id="rId15"/>
    <p:sldLayoutId id="214748368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subTitle" idx="1"/>
          </p:nvPr>
        </p:nvSpPr>
        <p:spPr>
          <a:xfrm>
            <a:off x="713250" y="4081286"/>
            <a:ext cx="7717500" cy="420600"/>
          </a:xfrm>
          <a:prstGeom prst="rect">
            <a:avLst/>
          </a:prstGeom>
        </p:spPr>
        <p:txBody>
          <a:bodyPr spcFirstLastPara="1" wrap="square" lIns="91425" tIns="91425" rIns="91425" bIns="91425" anchor="t" anchorCtr="0">
            <a:noAutofit/>
          </a:bodyPr>
          <a:lstStyle/>
          <a:p>
            <a:pPr marL="0" indent="0" algn="l"/>
            <a:r>
              <a:rPr lang="id-ID" sz="1600" dirty="0"/>
              <a:t>Oleh	: Mujaddid Fathi Atho’illah		NIM	: 2200018385</a:t>
            </a:r>
          </a:p>
          <a:p>
            <a:pPr marL="0" lvl="0" indent="0" algn="l" rtl="0">
              <a:spcBef>
                <a:spcPts val="0"/>
              </a:spcBef>
              <a:spcAft>
                <a:spcPts val="0"/>
              </a:spcAft>
              <a:buNone/>
            </a:pPr>
            <a:r>
              <a:rPr lang="id-ID" sz="1600" dirty="0"/>
              <a:t>Kelas	: I</a:t>
            </a:r>
          </a:p>
        </p:txBody>
      </p:sp>
      <p:cxnSp>
        <p:nvCxnSpPr>
          <p:cNvPr id="288" name="Google Shape;288;p45"/>
          <p:cNvCxnSpPr/>
          <p:nvPr/>
        </p:nvCxnSpPr>
        <p:spPr>
          <a:xfrm>
            <a:off x="-19500" y="3893400"/>
            <a:ext cx="9183000" cy="0"/>
          </a:xfrm>
          <a:prstGeom prst="straightConnector1">
            <a:avLst/>
          </a:prstGeom>
          <a:noFill/>
          <a:ln w="9525" cap="flat" cmpd="sng">
            <a:solidFill>
              <a:schemeClr val="dk1"/>
            </a:solidFill>
            <a:prstDash val="solid"/>
            <a:round/>
            <a:headEnd type="none" w="med" len="med"/>
            <a:tailEnd type="none" w="med" len="med"/>
          </a:ln>
        </p:spPr>
      </p:cxnSp>
      <p:sp>
        <p:nvSpPr>
          <p:cNvPr id="289" name="Google Shape;289;p45"/>
          <p:cNvSpPr txBox="1">
            <a:spLocks noGrp="1"/>
          </p:cNvSpPr>
          <p:nvPr>
            <p:ph type="ctrTitle"/>
          </p:nvPr>
        </p:nvSpPr>
        <p:spPr>
          <a:xfrm>
            <a:off x="212651" y="2475787"/>
            <a:ext cx="8718698" cy="118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2000" b="0" dirty="0"/>
              <a:t>TUGAS AKHIR MATA KULIAH DASAR SISTEM KOMPUTER</a:t>
            </a:r>
            <a:endParaRPr sz="2000" b="0" dirty="0">
              <a:latin typeface="Roboto Condensed"/>
              <a:ea typeface="Roboto Condensed"/>
              <a:cs typeface="Roboto Condensed"/>
              <a:sym typeface="Roboto Condensed"/>
            </a:endParaRPr>
          </a:p>
          <a:p>
            <a:pPr marL="0" lvl="0" indent="0" algn="ctr" rtl="0">
              <a:spcBef>
                <a:spcPts val="0"/>
              </a:spcBef>
              <a:spcAft>
                <a:spcPts val="0"/>
              </a:spcAft>
              <a:buNone/>
            </a:pPr>
            <a:r>
              <a:rPr lang="id-ID" dirty="0"/>
              <a:t>“KONVERSI DESIMAL KE BINER</a:t>
            </a:r>
            <a:r>
              <a:rPr lang="en-US" dirty="0"/>
              <a:t>”</a:t>
            </a:r>
            <a:endParaRPr dirty="0"/>
          </a:p>
        </p:txBody>
      </p:sp>
      <p:sp>
        <p:nvSpPr>
          <p:cNvPr id="2" name="Google Shape;287;p45">
            <a:extLst>
              <a:ext uri="{FF2B5EF4-FFF2-40B4-BE49-F238E27FC236}">
                <a16:creationId xmlns:a16="http://schemas.microsoft.com/office/drawing/2014/main" id="{51D732F0-44F2-1DF9-32CA-BB7E6271D6C0}"/>
              </a:ext>
            </a:extLst>
          </p:cNvPr>
          <p:cNvSpPr txBox="1">
            <a:spLocks/>
          </p:cNvSpPr>
          <p:nvPr/>
        </p:nvSpPr>
        <p:spPr>
          <a:xfrm>
            <a:off x="713250" y="3472800"/>
            <a:ext cx="7717500"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800"/>
              <a:buFont typeface="Roboto Condensed"/>
              <a:buNone/>
              <a:defRPr sz="2800" b="0" i="0" u="none" strike="noStrike" cap="none">
                <a:solidFill>
                  <a:schemeClr val="dk1"/>
                </a:solidFill>
                <a:latin typeface="Roboto Condensed"/>
                <a:ea typeface="Roboto Condensed"/>
                <a:cs typeface="Roboto Condensed"/>
                <a:sym typeface="Roboto Condensed"/>
              </a:defRPr>
            </a:lvl9pPr>
          </a:lstStyle>
          <a:p>
            <a:pPr marL="0" indent="0"/>
            <a:r>
              <a:rPr lang="id-ID" sz="1600" dirty="0"/>
              <a:t>Link : https://github.com/mujaddidfa/Decimal-to-Binary-Converter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ALUR KERJA</a:t>
            </a:r>
            <a:endParaRPr dirty="0"/>
          </a:p>
        </p:txBody>
      </p:sp>
      <p:sp>
        <p:nvSpPr>
          <p:cNvPr id="402" name="Google Shape;402;p54"/>
          <p:cNvSpPr txBox="1">
            <a:spLocks noGrp="1"/>
          </p:cNvSpPr>
          <p:nvPr>
            <p:ph type="body" idx="1"/>
          </p:nvPr>
        </p:nvSpPr>
        <p:spPr>
          <a:xfrm>
            <a:off x="713225" y="1450650"/>
            <a:ext cx="7505742" cy="22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a:t>Berikut ini adalah cara kerja/alur program dari aplikasi “Konversi Desimal ke Biner”:</a:t>
            </a:r>
          </a:p>
          <a:p>
            <a:pPr marL="0" lvl="0" indent="0" algn="l" rtl="0">
              <a:spcBef>
                <a:spcPts val="0"/>
              </a:spcBef>
              <a:spcAft>
                <a:spcPts val="0"/>
              </a:spcAft>
              <a:buClr>
                <a:schemeClr val="dk1"/>
              </a:buClr>
              <a:buSzPts val="1100"/>
              <a:buFont typeface="Arial"/>
              <a:buNone/>
            </a:pPr>
            <a:r>
              <a:rPr lang="id-ID" dirty="0"/>
              <a:t>1. Mulai</a:t>
            </a:r>
          </a:p>
          <a:p>
            <a:pPr marL="0" lvl="0" indent="0" algn="l" rtl="0">
              <a:spcBef>
                <a:spcPts val="0"/>
              </a:spcBef>
              <a:spcAft>
                <a:spcPts val="0"/>
              </a:spcAft>
              <a:buClr>
                <a:schemeClr val="dk1"/>
              </a:buClr>
              <a:buSzPts val="1100"/>
              <a:buFont typeface="Arial"/>
              <a:buNone/>
            </a:pPr>
            <a:r>
              <a:rPr lang="id-ID" dirty="0"/>
              <a:t>2. Masukkan bilangan desimal yang ingin dikonversi</a:t>
            </a:r>
          </a:p>
          <a:p>
            <a:pPr marL="0" lvl="0" indent="0" algn="l" rtl="0">
              <a:spcBef>
                <a:spcPts val="0"/>
              </a:spcBef>
              <a:spcAft>
                <a:spcPts val="0"/>
              </a:spcAft>
              <a:buClr>
                <a:schemeClr val="dk1"/>
              </a:buClr>
              <a:buSzPts val="1100"/>
              <a:buFont typeface="Arial"/>
              <a:buNone/>
            </a:pPr>
            <a:r>
              <a:rPr lang="id-ID" dirty="0"/>
              <a:t>3. Hitung sisa pembagian bilangan tersebut dengan 2</a:t>
            </a:r>
          </a:p>
          <a:p>
            <a:pPr marL="0" lvl="0" indent="0" algn="l" rtl="0">
              <a:spcBef>
                <a:spcPts val="0"/>
              </a:spcBef>
              <a:spcAft>
                <a:spcPts val="0"/>
              </a:spcAft>
              <a:buClr>
                <a:schemeClr val="dk1"/>
              </a:buClr>
              <a:buSzPts val="1100"/>
              <a:buFont typeface="Arial"/>
              <a:buNone/>
            </a:pPr>
            <a:r>
              <a:rPr lang="id-ID" dirty="0"/>
              <a:t>4. Jika sisa pembagian adalah 0, simpan 0 sebagai bagian terakhir dari bilangan biner yang dihasilkan</a:t>
            </a:r>
          </a:p>
          <a:p>
            <a:pPr marL="0" lvl="0" indent="0" algn="l" rtl="0">
              <a:spcBef>
                <a:spcPts val="0"/>
              </a:spcBef>
              <a:spcAft>
                <a:spcPts val="0"/>
              </a:spcAft>
              <a:buClr>
                <a:schemeClr val="dk1"/>
              </a:buClr>
              <a:buSzPts val="1100"/>
              <a:buFont typeface="Arial"/>
              <a:buNone/>
            </a:pPr>
            <a:r>
              <a:rPr lang="id-ID" dirty="0"/>
              <a:t>5. Jika sisa pembagian adalah 1, simpan 1 sebagai bagian terakhir dari bilangan biner yang dihasilkan</a:t>
            </a:r>
          </a:p>
          <a:p>
            <a:pPr marL="0" lvl="0" indent="0" algn="l" rtl="0">
              <a:spcBef>
                <a:spcPts val="0"/>
              </a:spcBef>
              <a:spcAft>
                <a:spcPts val="0"/>
              </a:spcAft>
              <a:buClr>
                <a:schemeClr val="dk1"/>
              </a:buClr>
              <a:buSzPts val="1100"/>
              <a:buFont typeface="Arial"/>
              <a:buNone/>
            </a:pPr>
            <a:r>
              <a:rPr lang="id-ID" dirty="0"/>
              <a:t>6. Bagikan bilangan desimal dengan 2</a:t>
            </a:r>
          </a:p>
          <a:p>
            <a:pPr marL="0" lvl="0" indent="0" algn="l" rtl="0">
              <a:spcBef>
                <a:spcPts val="0"/>
              </a:spcBef>
              <a:spcAft>
                <a:spcPts val="0"/>
              </a:spcAft>
              <a:buClr>
                <a:schemeClr val="dk1"/>
              </a:buClr>
              <a:buSzPts val="1100"/>
              <a:buFont typeface="Arial"/>
              <a:buNone/>
            </a:pPr>
            <a:r>
              <a:rPr lang="id-ID" dirty="0"/>
              <a:t>7. Ulangi langkah 3-6 sampai bilangan desimal sama dengan 0</a:t>
            </a:r>
          </a:p>
          <a:p>
            <a:pPr marL="0" lvl="0" indent="0" algn="l" rtl="0">
              <a:spcBef>
                <a:spcPts val="0"/>
              </a:spcBef>
              <a:spcAft>
                <a:spcPts val="0"/>
              </a:spcAft>
              <a:buClr>
                <a:schemeClr val="dk1"/>
              </a:buClr>
              <a:buSzPts val="1100"/>
              <a:buFont typeface="Arial"/>
              <a:buNone/>
            </a:pPr>
            <a:r>
              <a:rPr lang="id-ID" dirty="0"/>
              <a:t>8. Cetak hasil konversi bilangan biner</a:t>
            </a:r>
          </a:p>
          <a:p>
            <a:pPr marL="0" lvl="0" indent="0" algn="l" rtl="0">
              <a:spcBef>
                <a:spcPts val="0"/>
              </a:spcBef>
              <a:spcAft>
                <a:spcPts val="0"/>
              </a:spcAft>
              <a:buClr>
                <a:schemeClr val="dk1"/>
              </a:buClr>
              <a:buSzPts val="1100"/>
              <a:buFont typeface="Arial"/>
              <a:buNone/>
            </a:pPr>
            <a:r>
              <a:rPr lang="id-ID" dirty="0"/>
              <a:t>9. Selesai</a:t>
            </a:r>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274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365F1C4E-6CCD-D0CF-0C1D-2652CB9131DA}"/>
              </a:ext>
            </a:extLst>
          </p:cNvPr>
          <p:cNvPicPr>
            <a:picLocks noChangeAspect="1"/>
          </p:cNvPicPr>
          <p:nvPr/>
        </p:nvPicPr>
        <p:blipFill>
          <a:blip r:embed="rId3"/>
          <a:stretch>
            <a:fillRect/>
          </a:stretch>
        </p:blipFill>
        <p:spPr>
          <a:xfrm>
            <a:off x="871870" y="297713"/>
            <a:ext cx="7581014" cy="4456148"/>
          </a:xfrm>
          <a:prstGeom prst="rect">
            <a:avLst/>
          </a:prstGeom>
        </p:spPr>
      </p:pic>
    </p:spTree>
    <p:extLst>
      <p:ext uri="{BB962C8B-B14F-4D97-AF65-F5344CB8AC3E}">
        <p14:creationId xmlns:p14="http://schemas.microsoft.com/office/powerpoint/2010/main" val="29187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08" name="Google Shape;408;p55"/>
          <p:cNvGrpSpPr/>
          <p:nvPr/>
        </p:nvGrpSpPr>
        <p:grpSpPr>
          <a:xfrm flipH="1">
            <a:off x="0" y="1403775"/>
            <a:ext cx="9144125" cy="855300"/>
            <a:chOff x="0" y="1403775"/>
            <a:chExt cx="9144125" cy="855300"/>
          </a:xfrm>
        </p:grpSpPr>
        <p:sp>
          <p:nvSpPr>
            <p:cNvPr id="409" name="Google Shape;409;p55"/>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1" name="Google Shape;411;p55"/>
          <p:cNvCxnSpPr/>
          <p:nvPr/>
        </p:nvCxnSpPr>
        <p:spPr>
          <a:xfrm>
            <a:off x="-19500" y="3837900"/>
            <a:ext cx="9183000" cy="0"/>
          </a:xfrm>
          <a:prstGeom prst="straightConnector1">
            <a:avLst/>
          </a:prstGeom>
          <a:noFill/>
          <a:ln w="9525" cap="flat" cmpd="sng">
            <a:solidFill>
              <a:schemeClr val="dk1"/>
            </a:solidFill>
            <a:prstDash val="solid"/>
            <a:round/>
            <a:headEnd type="none" w="med" len="med"/>
            <a:tailEnd type="none" w="med" len="med"/>
          </a:ln>
        </p:spPr>
      </p:cxnSp>
      <p:sp>
        <p:nvSpPr>
          <p:cNvPr id="412" name="Google Shape;412;p55"/>
          <p:cNvSpPr txBox="1">
            <a:spLocks noGrp="1"/>
          </p:cNvSpPr>
          <p:nvPr>
            <p:ph type="title"/>
          </p:nvPr>
        </p:nvSpPr>
        <p:spPr>
          <a:xfrm flipH="1">
            <a:off x="2488019" y="2998800"/>
            <a:ext cx="5942881"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a:t>SKETSA ANTARAMUKA</a:t>
            </a:r>
            <a:endParaRPr dirty="0"/>
          </a:p>
        </p:txBody>
      </p:sp>
      <p:sp>
        <p:nvSpPr>
          <p:cNvPr id="413" name="Google Shape;413;p55"/>
          <p:cNvSpPr txBox="1">
            <a:spLocks noGrp="1"/>
          </p:cNvSpPr>
          <p:nvPr>
            <p:ph type="title" idx="2"/>
          </p:nvPr>
        </p:nvSpPr>
        <p:spPr>
          <a:xfrm flipH="1">
            <a:off x="6517800"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4</a:t>
            </a:r>
            <a:endParaRPr dirty="0"/>
          </a:p>
        </p:txBody>
      </p:sp>
      <p:sp>
        <p:nvSpPr>
          <p:cNvPr id="414" name="Google Shape;414;p55"/>
          <p:cNvSpPr txBox="1">
            <a:spLocks noGrp="1"/>
          </p:cNvSpPr>
          <p:nvPr>
            <p:ph type="subTitle" idx="1"/>
          </p:nvPr>
        </p:nvSpPr>
        <p:spPr>
          <a:xfrm flipH="1">
            <a:off x="3051450" y="3837888"/>
            <a:ext cx="5379300" cy="53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sv-SE" dirty="0"/>
              <a:t>Rancangan desain antarmuka program</a:t>
            </a:r>
          </a:p>
        </p:txBody>
      </p:sp>
    </p:spTree>
    <p:extLst>
      <p:ext uri="{BB962C8B-B14F-4D97-AF65-F5344CB8AC3E}">
        <p14:creationId xmlns:p14="http://schemas.microsoft.com/office/powerpoint/2010/main" val="200786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713212" y="2083981"/>
            <a:ext cx="5347345" cy="5900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SKETSA ANTARMUKA</a:t>
            </a:r>
            <a:endParaRPr dirty="0"/>
          </a:p>
        </p:txBody>
      </p:sp>
      <p:sp>
        <p:nvSpPr>
          <p:cNvPr id="383" name="Google Shape;383;p52"/>
          <p:cNvSpPr txBox="1">
            <a:spLocks noGrp="1"/>
          </p:cNvSpPr>
          <p:nvPr>
            <p:ph type="subTitle" idx="1"/>
          </p:nvPr>
        </p:nvSpPr>
        <p:spPr>
          <a:xfrm>
            <a:off x="713162" y="3168775"/>
            <a:ext cx="7654661" cy="10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Aplikasi “Konversi Desimal ke Biner” memiliki antarmuka yang sederhana dan mudah digunakan. Pengguna hanya memasukkan bilangan desimal yang ingin dikonversikan pada tempat yang disediakan . Setelah menekan tombol “</a:t>
            </a:r>
            <a:r>
              <a:rPr lang="id-ID" dirty="0" err="1"/>
              <a:t>enter</a:t>
            </a:r>
            <a:r>
              <a:rPr lang="id-ID" dirty="0"/>
              <a:t>” pada </a:t>
            </a:r>
            <a:r>
              <a:rPr lang="id-ID" dirty="0" err="1"/>
              <a:t>keyboard</a:t>
            </a:r>
            <a:r>
              <a:rPr lang="id-ID" dirty="0"/>
              <a:t> aplikasi akan menghitung konversi bilangan tersebut dan menampilkan hasil konversi ke dalam format bilangan biner.</a:t>
            </a:r>
            <a:endParaRPr dirty="0"/>
          </a:p>
        </p:txBody>
      </p:sp>
      <p:cxnSp>
        <p:nvCxnSpPr>
          <p:cNvPr id="386" name="Google Shape;386;p52"/>
          <p:cNvCxnSpPr/>
          <p:nvPr/>
        </p:nvCxnSpPr>
        <p:spPr>
          <a:xfrm>
            <a:off x="-19500" y="2743625"/>
            <a:ext cx="9183000" cy="0"/>
          </a:xfrm>
          <a:prstGeom prst="straightConnector1">
            <a:avLst/>
          </a:prstGeom>
          <a:noFill/>
          <a:ln w="9525" cap="flat" cmpd="sng">
            <a:solidFill>
              <a:schemeClr val="dk1"/>
            </a:solidFill>
            <a:prstDash val="solid"/>
            <a:round/>
            <a:headEnd type="none" w="med" len="med"/>
            <a:tailEnd type="none" w="med" len="med"/>
          </a:ln>
        </p:spPr>
      </p:cxnSp>
      <p:sp>
        <p:nvSpPr>
          <p:cNvPr id="387" name="Google Shape;387;p52"/>
          <p:cNvSpPr/>
          <p:nvPr/>
        </p:nvSpPr>
        <p:spPr>
          <a:xfrm flipH="1">
            <a:off x="0" y="28772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9" name="Google Shape;609;p68"/>
          <p:cNvSpPr txBox="1">
            <a:spLocks noGrp="1"/>
          </p:cNvSpPr>
          <p:nvPr>
            <p:ph type="title"/>
          </p:nvPr>
        </p:nvSpPr>
        <p:spPr>
          <a:xfrm>
            <a:off x="713225" y="53912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d-ID" dirty="0"/>
              <a:t>SKETSA ANTARMUKA</a:t>
            </a:r>
            <a:endParaRPr dirty="0"/>
          </a:p>
        </p:txBody>
      </p:sp>
      <p:grpSp>
        <p:nvGrpSpPr>
          <p:cNvPr id="610" name="Google Shape;610;p68"/>
          <p:cNvGrpSpPr/>
          <p:nvPr/>
        </p:nvGrpSpPr>
        <p:grpSpPr>
          <a:xfrm>
            <a:off x="1850065" y="1277069"/>
            <a:ext cx="5443870" cy="3571276"/>
            <a:chOff x="1551634" y="1330815"/>
            <a:chExt cx="3800275" cy="2493048"/>
          </a:xfrm>
        </p:grpSpPr>
        <p:grpSp>
          <p:nvGrpSpPr>
            <p:cNvPr id="611" name="Google Shape;611;p68"/>
            <p:cNvGrpSpPr/>
            <p:nvPr/>
          </p:nvGrpSpPr>
          <p:grpSpPr>
            <a:xfrm>
              <a:off x="2058580" y="3434329"/>
              <a:ext cx="2786374" cy="389534"/>
              <a:chOff x="4326259" y="3396533"/>
              <a:chExt cx="2681400" cy="374859"/>
            </a:xfrm>
          </p:grpSpPr>
          <p:sp>
            <p:nvSpPr>
              <p:cNvPr id="612" name="Google Shape;612;p68"/>
              <p:cNvSpPr/>
              <p:nvPr/>
            </p:nvSpPr>
            <p:spPr>
              <a:xfrm>
                <a:off x="5362217" y="3396533"/>
                <a:ext cx="609000" cy="34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8"/>
              <p:cNvSpPr/>
              <p:nvPr/>
            </p:nvSpPr>
            <p:spPr>
              <a:xfrm>
                <a:off x="4326259" y="3690992"/>
                <a:ext cx="2681400" cy="80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68"/>
            <p:cNvSpPr/>
            <p:nvPr/>
          </p:nvSpPr>
          <p:spPr>
            <a:xfrm>
              <a:off x="1551634" y="1330815"/>
              <a:ext cx="3800275" cy="2181331"/>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68"/>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616" name="Google Shape;616;p68"/>
          <p:cNvPicPr preferRelativeResize="0"/>
          <p:nvPr/>
        </p:nvPicPr>
        <p:blipFill>
          <a:blip r:embed="rId3">
            <a:alphaModFix/>
          </a:blip>
          <a:stretch>
            <a:fillRect/>
          </a:stretch>
        </p:blipFill>
        <p:spPr>
          <a:xfrm>
            <a:off x="2771413" y="1408650"/>
            <a:ext cx="3601174" cy="2025675"/>
          </a:xfrm>
          <a:prstGeom prst="rect">
            <a:avLst/>
          </a:prstGeom>
          <a:noFill/>
          <a:ln>
            <a:noFill/>
          </a:ln>
        </p:spPr>
      </p:pic>
      <p:pic>
        <p:nvPicPr>
          <p:cNvPr id="2" name="Gambar 1">
            <a:extLst>
              <a:ext uri="{FF2B5EF4-FFF2-40B4-BE49-F238E27FC236}">
                <a16:creationId xmlns:a16="http://schemas.microsoft.com/office/drawing/2014/main" id="{54C5420B-7EB9-5F58-8C58-78259391BA9C}"/>
              </a:ext>
            </a:extLst>
          </p:cNvPr>
          <p:cNvPicPr>
            <a:picLocks noChangeAspect="1"/>
          </p:cNvPicPr>
          <p:nvPr/>
        </p:nvPicPr>
        <p:blipFill rotWithShape="1">
          <a:blip r:embed="rId4"/>
          <a:srcRect l="9259" t="45373" r="43878" b="7238"/>
          <a:stretch/>
        </p:blipFill>
        <p:spPr bwMode="auto">
          <a:xfrm>
            <a:off x="1992671" y="1504776"/>
            <a:ext cx="5158658" cy="274757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5" y="2998800"/>
            <a:ext cx="5379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a:t>
            </a:r>
            <a:r>
              <a:rPr lang="id-ID" dirty="0"/>
              <a:t>ODE PROGRAM</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5</a:t>
            </a:r>
            <a:endParaRPr dirty="0"/>
          </a:p>
        </p:txBody>
      </p:sp>
      <p:sp>
        <p:nvSpPr>
          <p:cNvPr id="346" name="Google Shape;346;p50"/>
          <p:cNvSpPr txBox="1">
            <a:spLocks noGrp="1"/>
          </p:cNvSpPr>
          <p:nvPr>
            <p:ph type="subTitle" idx="1"/>
          </p:nvPr>
        </p:nvSpPr>
        <p:spPr>
          <a:xfrm>
            <a:off x="713225" y="3837888"/>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Souce</a:t>
            </a:r>
            <a:r>
              <a:rPr lang="id-ID" dirty="0"/>
              <a:t> </a:t>
            </a:r>
            <a:r>
              <a:rPr lang="id-ID" dirty="0" err="1"/>
              <a:t>code</a:t>
            </a:r>
            <a:r>
              <a:rPr lang="id-ID" dirty="0"/>
              <a:t> program</a:t>
            </a:r>
          </a:p>
        </p:txBody>
      </p:sp>
      <p:cxnSp>
        <p:nvCxnSpPr>
          <p:cNvPr id="347" name="Google Shape;347;p50"/>
          <p:cNvCxnSpPr/>
          <p:nvPr/>
        </p:nvCxnSpPr>
        <p:spPr>
          <a:xfrm>
            <a:off x="-19500" y="3840600"/>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4572000" y="539500"/>
            <a:ext cx="3858600" cy="61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KODE PROGRAM</a:t>
            </a:r>
            <a:endParaRPr dirty="0"/>
          </a:p>
        </p:txBody>
      </p:sp>
      <p:sp>
        <p:nvSpPr>
          <p:cNvPr id="518" name="Google Shape;518;p60"/>
          <p:cNvSpPr txBox="1">
            <a:spLocks noGrp="1"/>
          </p:cNvSpPr>
          <p:nvPr>
            <p:ph type="subTitle" idx="14"/>
          </p:nvPr>
        </p:nvSpPr>
        <p:spPr>
          <a:xfrm>
            <a:off x="5193140" y="2802045"/>
            <a:ext cx="3237600"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input proc</a:t>
            </a:r>
          </a:p>
          <a:p>
            <a:pPr marL="0" lvl="0" indent="0" algn="l" rtl="0">
              <a:spcBef>
                <a:spcPts val="0"/>
              </a:spcBef>
              <a:spcAft>
                <a:spcPts val="0"/>
              </a:spcAft>
              <a:buNone/>
            </a:pPr>
            <a:r>
              <a:rPr lang="en-US" sz="1000" dirty="0"/>
              <a:t>     lea dx, </a:t>
            </a:r>
            <a:r>
              <a:rPr lang="en-US" sz="1000" dirty="0" err="1"/>
              <a:t>msg_input</a:t>
            </a:r>
            <a:endParaRPr lang="en-US" sz="1000" dirty="0"/>
          </a:p>
          <a:p>
            <a:pPr marL="0" lvl="0" indent="0" algn="l" rtl="0">
              <a:spcBef>
                <a:spcPts val="0"/>
              </a:spcBef>
              <a:spcAft>
                <a:spcPts val="0"/>
              </a:spcAft>
              <a:buNone/>
            </a:pPr>
            <a:r>
              <a:rPr lang="en-US" sz="1000" dirty="0"/>
              <a:t>     mov ah, 09h</a:t>
            </a:r>
          </a:p>
          <a:p>
            <a:pPr marL="0" lvl="0" indent="0" algn="l" rtl="0">
              <a:spcBef>
                <a:spcPts val="0"/>
              </a:spcBef>
              <a:spcAft>
                <a:spcPts val="0"/>
              </a:spcAft>
              <a:buNone/>
            </a:pPr>
            <a:r>
              <a:rPr lang="en-US" sz="1000" dirty="0"/>
              <a:t>     int 21h</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mov cl, 0</a:t>
            </a:r>
          </a:p>
          <a:p>
            <a:pPr marL="0" lvl="0" indent="0" algn="l" rtl="0">
              <a:spcBef>
                <a:spcPts val="0"/>
              </a:spcBef>
              <a:spcAft>
                <a:spcPts val="0"/>
              </a:spcAft>
              <a:buNone/>
            </a:pPr>
            <a:r>
              <a:rPr lang="en-US" sz="1000" dirty="0"/>
              <a:t>     mov input2, 0</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loop1:</a:t>
            </a:r>
          </a:p>
          <a:p>
            <a:pPr marL="0" lvl="0" indent="0" algn="l" rtl="0">
              <a:spcBef>
                <a:spcPts val="0"/>
              </a:spcBef>
              <a:spcAft>
                <a:spcPts val="0"/>
              </a:spcAft>
              <a:buNone/>
            </a:pPr>
            <a:r>
              <a:rPr lang="en-US" sz="1000" dirty="0"/>
              <a:t>     mov ah, 01h</a:t>
            </a:r>
          </a:p>
          <a:p>
            <a:pPr marL="0" lvl="0" indent="0" algn="l" rtl="0">
              <a:spcBef>
                <a:spcPts val="0"/>
              </a:spcBef>
              <a:spcAft>
                <a:spcPts val="0"/>
              </a:spcAft>
              <a:buNone/>
            </a:pPr>
            <a:r>
              <a:rPr lang="en-US" sz="1000" dirty="0"/>
              <a:t>     int 21h</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mov ah, 0</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a:t>
            </a:r>
            <a:r>
              <a:rPr lang="en-US" sz="1000" dirty="0" err="1"/>
              <a:t>cmp</a:t>
            </a:r>
            <a:r>
              <a:rPr lang="en-US" sz="1000" dirty="0"/>
              <a:t> al, 13</a:t>
            </a:r>
          </a:p>
          <a:p>
            <a:pPr marL="0" lvl="0" indent="0" algn="l" rtl="0">
              <a:spcBef>
                <a:spcPts val="0"/>
              </a:spcBef>
              <a:spcAft>
                <a:spcPts val="0"/>
              </a:spcAft>
              <a:buNone/>
            </a:pPr>
            <a:r>
              <a:rPr lang="en-US" sz="1000" dirty="0"/>
              <a:t>     je </a:t>
            </a:r>
            <a:r>
              <a:rPr lang="en-US" sz="1000" dirty="0" err="1"/>
              <a:t>endloop</a:t>
            </a:r>
            <a:endParaRPr lang="en-US" sz="1000" dirty="0"/>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sub al, 48</a:t>
            </a:r>
          </a:p>
          <a:p>
            <a:pPr marL="0" lvl="0" indent="0" algn="l" rtl="0">
              <a:spcBef>
                <a:spcPts val="0"/>
              </a:spcBef>
              <a:spcAft>
                <a:spcPts val="0"/>
              </a:spcAft>
              <a:buNone/>
            </a:pPr>
            <a:r>
              <a:rPr lang="en-US" sz="1000" dirty="0"/>
              <a:t>     mov input1, ax</a:t>
            </a:r>
          </a:p>
        </p:txBody>
      </p:sp>
      <p:cxnSp>
        <p:nvCxnSpPr>
          <p:cNvPr id="520" name="Google Shape;520;p60"/>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5" name="Subjudul 4">
            <a:extLst>
              <a:ext uri="{FF2B5EF4-FFF2-40B4-BE49-F238E27FC236}">
                <a16:creationId xmlns:a16="http://schemas.microsoft.com/office/drawing/2014/main" id="{4DAD0D0C-F9FC-9359-D2A9-7DEE9681452D}"/>
              </a:ext>
            </a:extLst>
          </p:cNvPr>
          <p:cNvSpPr>
            <a:spLocks noGrp="1"/>
          </p:cNvSpPr>
          <p:nvPr>
            <p:ph type="subTitle" idx="5"/>
          </p:nvPr>
        </p:nvSpPr>
        <p:spPr>
          <a:xfrm>
            <a:off x="713215" y="2802045"/>
            <a:ext cx="3237600" cy="529200"/>
          </a:xfrm>
        </p:spPr>
        <p:txBody>
          <a:bodyPr/>
          <a:lstStyle/>
          <a:p>
            <a:pPr algn="l"/>
            <a:r>
              <a:rPr lang="id-ID" sz="1050" dirty="0" err="1"/>
              <a:t>title</a:t>
            </a:r>
            <a:r>
              <a:rPr lang="id-ID" sz="1050" dirty="0"/>
              <a:t> </a:t>
            </a:r>
            <a:r>
              <a:rPr lang="id-ID" sz="1050" dirty="0" err="1"/>
              <a:t>BinaryConverter</a:t>
            </a:r>
            <a:endParaRPr lang="id-ID" sz="1050" dirty="0"/>
          </a:p>
          <a:p>
            <a:pPr algn="l"/>
            <a:r>
              <a:rPr lang="id-ID" sz="1050" dirty="0"/>
              <a:t>.model </a:t>
            </a:r>
            <a:r>
              <a:rPr lang="id-ID" sz="1050" dirty="0" err="1"/>
              <a:t>small</a:t>
            </a:r>
            <a:r>
              <a:rPr lang="id-ID" sz="1050" dirty="0"/>
              <a:t> </a:t>
            </a:r>
          </a:p>
          <a:p>
            <a:pPr algn="l"/>
            <a:r>
              <a:rPr lang="id-ID" sz="1050" dirty="0"/>
              <a:t>.</a:t>
            </a:r>
            <a:r>
              <a:rPr lang="id-ID" sz="1050" dirty="0" err="1"/>
              <a:t>stack</a:t>
            </a:r>
            <a:r>
              <a:rPr lang="id-ID" sz="1050" dirty="0"/>
              <a:t> 100h</a:t>
            </a:r>
          </a:p>
          <a:p>
            <a:pPr algn="l"/>
            <a:r>
              <a:rPr lang="id-ID" sz="1050" dirty="0"/>
              <a:t>.data</a:t>
            </a:r>
          </a:p>
          <a:p>
            <a:pPr algn="l"/>
            <a:r>
              <a:rPr lang="id-ID" sz="1050" dirty="0"/>
              <a:t>	</a:t>
            </a:r>
            <a:r>
              <a:rPr lang="id-ID" sz="1050" dirty="0" err="1"/>
              <a:t>msg_input</a:t>
            </a:r>
            <a:r>
              <a:rPr lang="id-ID" sz="1050" dirty="0"/>
              <a:t> </a:t>
            </a:r>
            <a:r>
              <a:rPr lang="id-ID" sz="1050" dirty="0" err="1"/>
              <a:t>db</a:t>
            </a:r>
            <a:r>
              <a:rPr lang="id-ID" sz="1050" dirty="0"/>
              <a:t> "Masukkan bilangan desimal : ", "$"</a:t>
            </a:r>
          </a:p>
          <a:p>
            <a:pPr algn="l"/>
            <a:r>
              <a:rPr lang="id-ID" sz="1050" dirty="0"/>
              <a:t>	</a:t>
            </a:r>
            <a:r>
              <a:rPr lang="id-ID" sz="1050" dirty="0" err="1"/>
              <a:t>msg_output</a:t>
            </a:r>
            <a:r>
              <a:rPr lang="id-ID" sz="1050" dirty="0"/>
              <a:t> </a:t>
            </a:r>
            <a:r>
              <a:rPr lang="id-ID" sz="1050" dirty="0" err="1"/>
              <a:t>db</a:t>
            </a:r>
            <a:r>
              <a:rPr lang="id-ID" sz="1050" dirty="0"/>
              <a:t> "Format bilangan binernya adalah : ", "$"</a:t>
            </a:r>
          </a:p>
          <a:p>
            <a:pPr algn="l"/>
            <a:r>
              <a:rPr lang="id-ID" sz="1050" dirty="0"/>
              <a:t>	input1 </a:t>
            </a:r>
            <a:r>
              <a:rPr lang="id-ID" sz="1050" dirty="0" err="1"/>
              <a:t>dw</a:t>
            </a:r>
            <a:r>
              <a:rPr lang="id-ID" sz="1050" dirty="0"/>
              <a:t> ?</a:t>
            </a:r>
          </a:p>
          <a:p>
            <a:pPr algn="l"/>
            <a:r>
              <a:rPr lang="id-ID" sz="1050" dirty="0"/>
              <a:t>	input2 </a:t>
            </a:r>
            <a:r>
              <a:rPr lang="id-ID" sz="1050" dirty="0" err="1"/>
              <a:t>dw</a:t>
            </a:r>
            <a:r>
              <a:rPr lang="id-ID" sz="1050" dirty="0"/>
              <a:t> ?</a:t>
            </a:r>
          </a:p>
          <a:p>
            <a:pPr algn="l"/>
            <a:r>
              <a:rPr lang="id-ID" sz="1050" dirty="0"/>
              <a:t>.</a:t>
            </a:r>
            <a:r>
              <a:rPr lang="id-ID" sz="1050" dirty="0" err="1"/>
              <a:t>code</a:t>
            </a:r>
            <a:endParaRPr lang="id-ID" sz="1050" dirty="0"/>
          </a:p>
          <a:p>
            <a:pPr algn="l"/>
            <a:endParaRPr lang="id-ID" sz="1050" dirty="0"/>
          </a:p>
          <a:p>
            <a:pPr algn="l"/>
            <a:r>
              <a:rPr lang="id-ID" sz="1050" dirty="0"/>
              <a:t>main </a:t>
            </a:r>
            <a:r>
              <a:rPr lang="id-ID" sz="1050" dirty="0" err="1"/>
              <a:t>proc</a:t>
            </a:r>
            <a:endParaRPr lang="id-ID" sz="1050" dirty="0"/>
          </a:p>
          <a:p>
            <a:pPr algn="l"/>
            <a:r>
              <a:rPr lang="id-ID" sz="1050" dirty="0"/>
              <a:t>	</a:t>
            </a:r>
          </a:p>
          <a:p>
            <a:pPr algn="l"/>
            <a:r>
              <a:rPr lang="id-ID" sz="1050" dirty="0"/>
              <a:t>	</a:t>
            </a:r>
            <a:r>
              <a:rPr lang="id-ID" sz="1050" dirty="0" err="1"/>
              <a:t>mov</a:t>
            </a:r>
            <a:r>
              <a:rPr lang="id-ID" sz="1050" dirty="0"/>
              <a:t> </a:t>
            </a:r>
            <a:r>
              <a:rPr lang="id-ID" sz="1050" dirty="0" err="1"/>
              <a:t>ax</a:t>
            </a:r>
            <a:r>
              <a:rPr lang="id-ID" sz="1050" dirty="0"/>
              <a:t>, @data</a:t>
            </a:r>
          </a:p>
          <a:p>
            <a:pPr algn="l"/>
            <a:r>
              <a:rPr lang="id-ID" sz="1050" dirty="0"/>
              <a:t>	</a:t>
            </a:r>
            <a:r>
              <a:rPr lang="id-ID" sz="1050" dirty="0" err="1"/>
              <a:t>mov</a:t>
            </a:r>
            <a:r>
              <a:rPr lang="id-ID" sz="1050" dirty="0"/>
              <a:t> </a:t>
            </a:r>
            <a:r>
              <a:rPr lang="id-ID" sz="1050" dirty="0" err="1"/>
              <a:t>ds,ax</a:t>
            </a:r>
            <a:endParaRPr lang="id-ID" sz="1050" dirty="0"/>
          </a:p>
          <a:p>
            <a:pPr algn="l"/>
            <a:r>
              <a:rPr lang="id-ID" sz="1050" dirty="0"/>
              <a:t>	</a:t>
            </a:r>
          </a:p>
          <a:p>
            <a:pPr algn="l"/>
            <a:r>
              <a:rPr lang="id-ID" sz="1050" dirty="0"/>
              <a:t>	</a:t>
            </a:r>
            <a:r>
              <a:rPr lang="id-ID" sz="1050" dirty="0" err="1"/>
              <a:t>call</a:t>
            </a:r>
            <a:r>
              <a:rPr lang="id-ID" sz="1050" dirty="0"/>
              <a:t> </a:t>
            </a:r>
            <a:r>
              <a:rPr lang="id-ID" sz="1050" dirty="0" err="1"/>
              <a:t>input</a:t>
            </a:r>
            <a:endParaRPr lang="id-ID" sz="1050" dirty="0"/>
          </a:p>
          <a:p>
            <a:pPr algn="l"/>
            <a:r>
              <a:rPr lang="id-ID" sz="1050" dirty="0"/>
              <a:t>	</a:t>
            </a:r>
          </a:p>
          <a:p>
            <a:pPr algn="l"/>
            <a:r>
              <a:rPr lang="id-ID" sz="1050" dirty="0"/>
              <a:t>	</a:t>
            </a:r>
            <a:r>
              <a:rPr lang="id-ID" sz="1050" dirty="0" err="1"/>
              <a:t>mov</a:t>
            </a:r>
            <a:r>
              <a:rPr lang="id-ID" sz="1050" dirty="0"/>
              <a:t> </a:t>
            </a:r>
            <a:r>
              <a:rPr lang="id-ID" sz="1050" dirty="0" err="1"/>
              <a:t>ax</a:t>
            </a:r>
            <a:r>
              <a:rPr lang="id-ID" sz="1050" dirty="0"/>
              <a:t>, 4c00h</a:t>
            </a:r>
          </a:p>
          <a:p>
            <a:pPr algn="l"/>
            <a:r>
              <a:rPr lang="id-ID" sz="1050" dirty="0"/>
              <a:t>	int 21h</a:t>
            </a:r>
          </a:p>
          <a:p>
            <a:pPr algn="l"/>
            <a:r>
              <a:rPr lang="id-ID" sz="1050" dirty="0"/>
              <a:t>	</a:t>
            </a:r>
          </a:p>
          <a:p>
            <a:pPr algn="l"/>
            <a:r>
              <a:rPr lang="id-ID" sz="1050" dirty="0"/>
              <a:t>main </a:t>
            </a:r>
            <a:r>
              <a:rPr lang="id-ID" sz="1050" dirty="0" err="1"/>
              <a:t>endp</a:t>
            </a:r>
            <a:endParaRPr lang="id-ID" sz="1050" dirty="0"/>
          </a:p>
        </p:txBody>
      </p:sp>
      <p:cxnSp>
        <p:nvCxnSpPr>
          <p:cNvPr id="25" name="Konektor Lurus 24">
            <a:extLst>
              <a:ext uri="{FF2B5EF4-FFF2-40B4-BE49-F238E27FC236}">
                <a16:creationId xmlns:a16="http://schemas.microsoft.com/office/drawing/2014/main" id="{3BF34C8F-7F9D-0805-CC64-9A295D764138}"/>
              </a:ext>
            </a:extLst>
          </p:cNvPr>
          <p:cNvCxnSpPr/>
          <p:nvPr/>
        </p:nvCxnSpPr>
        <p:spPr>
          <a:xfrm>
            <a:off x="4433777" y="1605517"/>
            <a:ext cx="0" cy="280699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4572000" y="539500"/>
            <a:ext cx="3858600" cy="61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KODE PROGRAM</a:t>
            </a:r>
            <a:endParaRPr dirty="0"/>
          </a:p>
        </p:txBody>
      </p:sp>
      <p:sp>
        <p:nvSpPr>
          <p:cNvPr id="518" name="Google Shape;518;p60"/>
          <p:cNvSpPr txBox="1">
            <a:spLocks noGrp="1"/>
          </p:cNvSpPr>
          <p:nvPr>
            <p:ph type="subTitle" idx="14"/>
          </p:nvPr>
        </p:nvSpPr>
        <p:spPr>
          <a:xfrm>
            <a:off x="4327451" y="2802045"/>
            <a:ext cx="3858740"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		mov dl, 0ah</a:t>
            </a:r>
          </a:p>
          <a:p>
            <a:pPr marL="0" lvl="0" indent="0" algn="l" rtl="0">
              <a:spcBef>
                <a:spcPts val="0"/>
              </a:spcBef>
              <a:spcAft>
                <a:spcPts val="0"/>
              </a:spcAft>
              <a:buNone/>
            </a:pPr>
            <a:r>
              <a:rPr lang="en-US" sz="1000" dirty="0"/>
              <a:t>		mov ah, 02h</a:t>
            </a:r>
          </a:p>
          <a:p>
            <a:pPr marL="0" lvl="0" indent="0" algn="l" rtl="0">
              <a:spcBef>
                <a:spcPts val="0"/>
              </a:spcBef>
              <a:spcAft>
                <a:spcPts val="0"/>
              </a:spcAft>
              <a:buNone/>
            </a:pPr>
            <a:r>
              <a:rPr lang="en-US" sz="1000" dirty="0"/>
              <a:t>		int 21h</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lea dx, </a:t>
            </a:r>
            <a:r>
              <a:rPr lang="en-US" sz="1000" dirty="0" err="1"/>
              <a:t>msg_output</a:t>
            </a:r>
            <a:r>
              <a:rPr lang="en-US" sz="1000" dirty="0"/>
              <a:t> </a:t>
            </a:r>
          </a:p>
          <a:p>
            <a:pPr marL="0" lvl="0" indent="0" algn="l" rtl="0">
              <a:spcBef>
                <a:spcPts val="0"/>
              </a:spcBef>
              <a:spcAft>
                <a:spcPts val="0"/>
              </a:spcAft>
              <a:buNone/>
            </a:pPr>
            <a:r>
              <a:rPr lang="en-US" sz="1000" dirty="0"/>
              <a:t>		mov ah, 09h</a:t>
            </a:r>
          </a:p>
          <a:p>
            <a:pPr marL="0" lvl="0" indent="0" algn="l" rtl="0">
              <a:spcBef>
                <a:spcPts val="0"/>
              </a:spcBef>
              <a:spcAft>
                <a:spcPts val="0"/>
              </a:spcAft>
              <a:buNone/>
            </a:pPr>
            <a:r>
              <a:rPr lang="en-US" sz="1000" dirty="0"/>
              <a:t>		int 21h</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loop2:</a:t>
            </a:r>
          </a:p>
          <a:p>
            <a:pPr marL="0" lvl="0" indent="0" algn="l" rtl="0">
              <a:spcBef>
                <a:spcPts val="0"/>
              </a:spcBef>
              <a:spcAft>
                <a:spcPts val="0"/>
              </a:spcAft>
              <a:buNone/>
            </a:pPr>
            <a:r>
              <a:rPr lang="en-US" sz="1000" dirty="0"/>
              <a:t>		    </a:t>
            </a:r>
            <a:r>
              <a:rPr lang="en-US" sz="1000" dirty="0" err="1"/>
              <a:t>cmp</a:t>
            </a:r>
            <a:r>
              <a:rPr lang="en-US" sz="1000" dirty="0"/>
              <a:t> cl, bl</a:t>
            </a:r>
          </a:p>
          <a:p>
            <a:pPr marL="0" lvl="0" indent="0" algn="l" rtl="0">
              <a:spcBef>
                <a:spcPts val="0"/>
              </a:spcBef>
              <a:spcAft>
                <a:spcPts val="0"/>
              </a:spcAft>
              <a:buNone/>
            </a:pPr>
            <a:r>
              <a:rPr lang="en-US" sz="1000" dirty="0"/>
              <a:t>		    </a:t>
            </a:r>
            <a:r>
              <a:rPr lang="en-US" sz="1000" dirty="0" err="1"/>
              <a:t>jne</a:t>
            </a:r>
            <a:r>
              <a:rPr lang="en-US" sz="1000" dirty="0"/>
              <a:t> </a:t>
            </a:r>
            <a:r>
              <a:rPr lang="en-US" sz="1000" dirty="0" err="1"/>
              <a:t>nospace</a:t>
            </a:r>
            <a:endParaRPr lang="en-US" sz="1000" dirty="0"/>
          </a:p>
          <a:p>
            <a:pPr marL="0" lvl="0" indent="0" algn="l" rtl="0">
              <a:spcBef>
                <a:spcPts val="0"/>
              </a:spcBef>
              <a:spcAft>
                <a:spcPts val="0"/>
              </a:spcAft>
              <a:buNone/>
            </a:pPr>
            <a:r>
              <a:rPr lang="en-US" sz="1000" dirty="0"/>
              <a:t>				</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mov dl, ' ‘</a:t>
            </a:r>
          </a:p>
          <a:p>
            <a:pPr marL="0" lvl="0" indent="0" algn="l" rtl="0">
              <a:spcBef>
                <a:spcPts val="0"/>
              </a:spcBef>
              <a:spcAft>
                <a:spcPts val="0"/>
              </a:spcAft>
              <a:buNone/>
            </a:pPr>
            <a:r>
              <a:rPr lang="en-US" sz="1000" dirty="0"/>
              <a:t>		     mov ah, 02h</a:t>
            </a:r>
          </a:p>
          <a:p>
            <a:pPr marL="0" lvl="0" indent="0" algn="l" rtl="0">
              <a:spcBef>
                <a:spcPts val="0"/>
              </a:spcBef>
              <a:spcAft>
                <a:spcPts val="0"/>
              </a:spcAft>
              <a:buNone/>
            </a:pPr>
            <a:r>
              <a:rPr lang="en-US" sz="1000" dirty="0"/>
              <a:t>		     int 21h</a:t>
            </a:r>
          </a:p>
          <a:p>
            <a:pPr marL="0" lvl="0" indent="0" algn="l" rtl="0">
              <a:spcBef>
                <a:spcPts val="0"/>
              </a:spcBef>
              <a:spcAft>
                <a:spcPts val="0"/>
              </a:spcAft>
              <a:buNone/>
            </a:pPr>
            <a:r>
              <a:rPr lang="en-US" sz="1000" dirty="0"/>
              <a:t>				</a:t>
            </a:r>
          </a:p>
          <a:p>
            <a:pPr marL="0" lvl="0" indent="0" algn="l" rtl="0">
              <a:spcBef>
                <a:spcPts val="0"/>
              </a:spcBef>
              <a:spcAft>
                <a:spcPts val="0"/>
              </a:spcAft>
              <a:buNone/>
            </a:pPr>
            <a:r>
              <a:rPr lang="en-US" sz="1000" dirty="0"/>
              <a:t>		     add bl, 4</a:t>
            </a:r>
          </a:p>
          <a:p>
            <a:pPr marL="0" lvl="0" indent="0" algn="l" rtl="0">
              <a:spcBef>
                <a:spcPts val="0"/>
              </a:spcBef>
              <a:spcAft>
                <a:spcPts val="0"/>
              </a:spcAft>
              <a:buNone/>
            </a:pPr>
            <a:r>
              <a:rPr lang="en-US" sz="1000" dirty="0"/>
              <a:t>				</a:t>
            </a:r>
          </a:p>
        </p:txBody>
      </p:sp>
      <p:cxnSp>
        <p:nvCxnSpPr>
          <p:cNvPr id="520" name="Google Shape;520;p60"/>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5" name="Subjudul 4">
            <a:extLst>
              <a:ext uri="{FF2B5EF4-FFF2-40B4-BE49-F238E27FC236}">
                <a16:creationId xmlns:a16="http://schemas.microsoft.com/office/drawing/2014/main" id="{4DAD0D0C-F9FC-9359-D2A9-7DEE9681452D}"/>
              </a:ext>
            </a:extLst>
          </p:cNvPr>
          <p:cNvSpPr>
            <a:spLocks noGrp="1"/>
          </p:cNvSpPr>
          <p:nvPr>
            <p:ph type="subTitle" idx="5"/>
          </p:nvPr>
        </p:nvSpPr>
        <p:spPr>
          <a:xfrm>
            <a:off x="713215" y="2802045"/>
            <a:ext cx="3237600" cy="529200"/>
          </a:xfrm>
        </p:spPr>
        <p:txBody>
          <a:bodyPr/>
          <a:lstStyle/>
          <a:p>
            <a:pPr algn="l"/>
            <a:r>
              <a:rPr lang="id-ID" sz="1050" dirty="0"/>
              <a:t>		</a:t>
            </a:r>
            <a:r>
              <a:rPr lang="id-ID" sz="1050" dirty="0" err="1"/>
              <a:t>mov</a:t>
            </a:r>
            <a:r>
              <a:rPr lang="id-ID" sz="1050" dirty="0"/>
              <a:t> </a:t>
            </a:r>
            <a:r>
              <a:rPr lang="id-ID" sz="1050" dirty="0" err="1"/>
              <a:t>ax</a:t>
            </a:r>
            <a:r>
              <a:rPr lang="id-ID" sz="1050" dirty="0"/>
              <a:t>, input2</a:t>
            </a:r>
          </a:p>
          <a:p>
            <a:pPr algn="l"/>
            <a:r>
              <a:rPr lang="id-ID" sz="1050" dirty="0"/>
              <a:t>		</a:t>
            </a:r>
            <a:r>
              <a:rPr lang="id-ID" sz="1050" dirty="0" err="1"/>
              <a:t>mov</a:t>
            </a:r>
            <a:r>
              <a:rPr lang="id-ID" sz="1050" dirty="0"/>
              <a:t> </a:t>
            </a:r>
            <a:r>
              <a:rPr lang="id-ID" sz="1050" dirty="0" err="1"/>
              <a:t>bx</a:t>
            </a:r>
            <a:r>
              <a:rPr lang="id-ID" sz="1050" dirty="0"/>
              <a:t>, 10</a:t>
            </a:r>
          </a:p>
          <a:p>
            <a:pPr algn="l"/>
            <a:r>
              <a:rPr lang="id-ID" sz="1050" dirty="0"/>
              <a:t>		</a:t>
            </a:r>
            <a:r>
              <a:rPr lang="id-ID" sz="1050" dirty="0" err="1"/>
              <a:t>mul</a:t>
            </a:r>
            <a:r>
              <a:rPr lang="id-ID" sz="1050" dirty="0"/>
              <a:t> </a:t>
            </a:r>
            <a:r>
              <a:rPr lang="id-ID" sz="1050" dirty="0" err="1"/>
              <a:t>bx</a:t>
            </a:r>
            <a:endParaRPr lang="id-ID" sz="1050" dirty="0"/>
          </a:p>
          <a:p>
            <a:pPr algn="l"/>
            <a:r>
              <a:rPr lang="id-ID" sz="1050" dirty="0"/>
              <a:t>		</a:t>
            </a:r>
            <a:r>
              <a:rPr lang="id-ID" sz="1050" dirty="0" err="1"/>
              <a:t>add</a:t>
            </a:r>
            <a:r>
              <a:rPr lang="id-ID" sz="1050" dirty="0"/>
              <a:t> </a:t>
            </a:r>
            <a:r>
              <a:rPr lang="id-ID" sz="1050" dirty="0" err="1"/>
              <a:t>ax</a:t>
            </a:r>
            <a:r>
              <a:rPr lang="id-ID" sz="1050" dirty="0"/>
              <a:t>, input1</a:t>
            </a:r>
          </a:p>
          <a:p>
            <a:pPr algn="l"/>
            <a:r>
              <a:rPr lang="id-ID" sz="1050" dirty="0"/>
              <a:t>			</a:t>
            </a:r>
          </a:p>
          <a:p>
            <a:pPr algn="l"/>
            <a:r>
              <a:rPr lang="id-ID" sz="1050" dirty="0"/>
              <a:t>		</a:t>
            </a:r>
            <a:r>
              <a:rPr lang="id-ID" sz="1050" dirty="0" err="1"/>
              <a:t>mov</a:t>
            </a:r>
            <a:r>
              <a:rPr lang="id-ID" sz="1050" dirty="0"/>
              <a:t> input2, </a:t>
            </a:r>
            <a:r>
              <a:rPr lang="id-ID" sz="1050" dirty="0" err="1"/>
              <a:t>ax</a:t>
            </a:r>
            <a:endParaRPr lang="id-ID" sz="1050" dirty="0"/>
          </a:p>
          <a:p>
            <a:pPr algn="l"/>
            <a:r>
              <a:rPr lang="id-ID" sz="1050" dirty="0"/>
              <a:t>			</a:t>
            </a:r>
          </a:p>
          <a:p>
            <a:pPr algn="l"/>
            <a:r>
              <a:rPr lang="id-ID" sz="1050" dirty="0"/>
              <a:t>		</a:t>
            </a:r>
            <a:r>
              <a:rPr lang="id-ID" sz="1050" dirty="0" err="1"/>
              <a:t>inc</a:t>
            </a:r>
            <a:r>
              <a:rPr lang="id-ID" sz="1050" dirty="0"/>
              <a:t> cl</a:t>
            </a:r>
          </a:p>
          <a:p>
            <a:pPr algn="l"/>
            <a:r>
              <a:rPr lang="id-ID" sz="1050" dirty="0"/>
              <a:t>		</a:t>
            </a:r>
            <a:r>
              <a:rPr lang="id-ID" sz="1050" dirty="0" err="1"/>
              <a:t>xor</a:t>
            </a:r>
            <a:r>
              <a:rPr lang="id-ID" sz="1050" dirty="0"/>
              <a:t> </a:t>
            </a:r>
            <a:r>
              <a:rPr lang="id-ID" sz="1050" dirty="0" err="1"/>
              <a:t>ax</a:t>
            </a:r>
            <a:r>
              <a:rPr lang="id-ID" sz="1050" dirty="0"/>
              <a:t>, </a:t>
            </a:r>
            <a:r>
              <a:rPr lang="id-ID" sz="1050" dirty="0" err="1"/>
              <a:t>ax</a:t>
            </a:r>
            <a:endParaRPr lang="id-ID" sz="1050" dirty="0"/>
          </a:p>
          <a:p>
            <a:pPr algn="l"/>
            <a:r>
              <a:rPr lang="id-ID" sz="1050" dirty="0"/>
              <a:t>			</a:t>
            </a:r>
          </a:p>
          <a:p>
            <a:pPr algn="l"/>
            <a:r>
              <a:rPr lang="id-ID" sz="1050" dirty="0"/>
              <a:t>	</a:t>
            </a:r>
            <a:r>
              <a:rPr lang="id-ID" sz="1050" dirty="0" err="1"/>
              <a:t>cmp</a:t>
            </a:r>
            <a:r>
              <a:rPr lang="id-ID" sz="1050" dirty="0"/>
              <a:t> cl, 4</a:t>
            </a:r>
          </a:p>
          <a:p>
            <a:pPr algn="l"/>
            <a:r>
              <a:rPr lang="id-ID" sz="1050" dirty="0"/>
              <a:t>	</a:t>
            </a:r>
            <a:r>
              <a:rPr lang="id-ID" sz="1050" dirty="0" err="1"/>
              <a:t>jle</a:t>
            </a:r>
            <a:r>
              <a:rPr lang="id-ID" sz="1050" dirty="0"/>
              <a:t> loop1</a:t>
            </a:r>
          </a:p>
          <a:p>
            <a:pPr algn="l"/>
            <a:r>
              <a:rPr lang="id-ID" sz="1050" dirty="0"/>
              <a:t>		</a:t>
            </a:r>
          </a:p>
          <a:p>
            <a:pPr algn="l"/>
            <a:r>
              <a:rPr lang="id-ID" sz="1050" dirty="0"/>
              <a:t>	</a:t>
            </a:r>
            <a:r>
              <a:rPr lang="id-ID" sz="1050" dirty="0" err="1"/>
              <a:t>xor</a:t>
            </a:r>
            <a:r>
              <a:rPr lang="id-ID" sz="1050" dirty="0"/>
              <a:t> </a:t>
            </a:r>
            <a:r>
              <a:rPr lang="id-ID" sz="1050" dirty="0" err="1"/>
              <a:t>bx,bx</a:t>
            </a:r>
            <a:endParaRPr lang="id-ID" sz="1050" dirty="0"/>
          </a:p>
          <a:p>
            <a:pPr algn="l"/>
            <a:r>
              <a:rPr lang="id-ID" sz="1050" dirty="0"/>
              <a:t>	</a:t>
            </a:r>
            <a:r>
              <a:rPr lang="id-ID" sz="1050" dirty="0" err="1"/>
              <a:t>xor</a:t>
            </a:r>
            <a:r>
              <a:rPr lang="id-ID" sz="1050" dirty="0"/>
              <a:t> </a:t>
            </a:r>
            <a:r>
              <a:rPr lang="id-ID" sz="1050" dirty="0" err="1"/>
              <a:t>ax,ax</a:t>
            </a:r>
            <a:endParaRPr lang="id-ID" sz="1050" dirty="0"/>
          </a:p>
          <a:p>
            <a:pPr algn="l"/>
            <a:r>
              <a:rPr lang="id-ID" sz="1050" dirty="0"/>
              <a:t>		</a:t>
            </a:r>
          </a:p>
          <a:p>
            <a:pPr algn="l"/>
            <a:r>
              <a:rPr lang="id-ID" sz="1050" dirty="0"/>
              <a:t>	</a:t>
            </a:r>
            <a:r>
              <a:rPr lang="id-ID" sz="1050" dirty="0" err="1"/>
              <a:t>endloop</a:t>
            </a:r>
            <a:r>
              <a:rPr lang="id-ID" sz="1050" dirty="0"/>
              <a:t>:</a:t>
            </a:r>
          </a:p>
          <a:p>
            <a:pPr algn="l"/>
            <a:r>
              <a:rPr lang="id-ID" sz="1050" dirty="0"/>
              <a:t>		</a:t>
            </a:r>
            <a:r>
              <a:rPr lang="id-ID" sz="1050" dirty="0" err="1"/>
              <a:t>clc</a:t>
            </a:r>
            <a:endParaRPr lang="id-ID" sz="1050" dirty="0"/>
          </a:p>
          <a:p>
            <a:pPr algn="l"/>
            <a:r>
              <a:rPr lang="id-ID" sz="1050" dirty="0"/>
              <a:t>		</a:t>
            </a:r>
            <a:r>
              <a:rPr lang="id-ID" sz="1050" dirty="0" err="1"/>
              <a:t>mov</a:t>
            </a:r>
            <a:r>
              <a:rPr lang="id-ID" sz="1050" dirty="0"/>
              <a:t> cl, 0 </a:t>
            </a:r>
          </a:p>
          <a:p>
            <a:pPr algn="l"/>
            <a:r>
              <a:rPr lang="id-ID" sz="1050" dirty="0"/>
              <a:t>		</a:t>
            </a:r>
            <a:r>
              <a:rPr lang="id-ID" sz="1050" dirty="0" err="1"/>
              <a:t>mov</a:t>
            </a:r>
            <a:r>
              <a:rPr lang="id-ID" sz="1050" dirty="0"/>
              <a:t> </a:t>
            </a:r>
            <a:r>
              <a:rPr lang="id-ID" sz="1050" dirty="0" err="1"/>
              <a:t>bl</a:t>
            </a:r>
            <a:r>
              <a:rPr lang="id-ID" sz="1050" dirty="0"/>
              <a:t>, 4 </a:t>
            </a:r>
          </a:p>
          <a:p>
            <a:pPr algn="l"/>
            <a:r>
              <a:rPr lang="id-ID" sz="1050" dirty="0"/>
              <a:t>			</a:t>
            </a:r>
          </a:p>
        </p:txBody>
      </p:sp>
      <p:cxnSp>
        <p:nvCxnSpPr>
          <p:cNvPr id="2" name="Konektor Lurus 1">
            <a:extLst>
              <a:ext uri="{FF2B5EF4-FFF2-40B4-BE49-F238E27FC236}">
                <a16:creationId xmlns:a16="http://schemas.microsoft.com/office/drawing/2014/main" id="{EA1B8739-BA4B-C162-33D0-10B2713727C6}"/>
              </a:ext>
            </a:extLst>
          </p:cNvPr>
          <p:cNvCxnSpPr/>
          <p:nvPr/>
        </p:nvCxnSpPr>
        <p:spPr>
          <a:xfrm>
            <a:off x="4433777" y="1605517"/>
            <a:ext cx="0" cy="280699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466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4572000" y="539500"/>
            <a:ext cx="3858600" cy="61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KODE PROGRAM</a:t>
            </a:r>
            <a:endParaRPr dirty="0"/>
          </a:p>
        </p:txBody>
      </p:sp>
      <p:cxnSp>
        <p:nvCxnSpPr>
          <p:cNvPr id="520" name="Google Shape;520;p60"/>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5" name="Subjudul 4">
            <a:extLst>
              <a:ext uri="{FF2B5EF4-FFF2-40B4-BE49-F238E27FC236}">
                <a16:creationId xmlns:a16="http://schemas.microsoft.com/office/drawing/2014/main" id="{4DAD0D0C-F9FC-9359-D2A9-7DEE9681452D}"/>
              </a:ext>
            </a:extLst>
          </p:cNvPr>
          <p:cNvSpPr>
            <a:spLocks noGrp="1"/>
          </p:cNvSpPr>
          <p:nvPr>
            <p:ph type="subTitle" idx="5"/>
          </p:nvPr>
        </p:nvSpPr>
        <p:spPr>
          <a:xfrm>
            <a:off x="713215" y="2802045"/>
            <a:ext cx="5517464" cy="529200"/>
          </a:xfrm>
        </p:spPr>
        <p:txBody>
          <a:bodyPr/>
          <a:lstStyle/>
          <a:p>
            <a:pPr algn="l"/>
            <a:r>
              <a:rPr lang="id-ID" sz="1000" dirty="0"/>
              <a:t>		</a:t>
            </a:r>
            <a:r>
              <a:rPr lang="id-ID" sz="1000" dirty="0" err="1"/>
              <a:t>nospace</a:t>
            </a:r>
            <a:r>
              <a:rPr lang="id-ID" sz="1000" dirty="0"/>
              <a:t>: </a:t>
            </a:r>
          </a:p>
          <a:p>
            <a:pPr algn="l"/>
            <a:r>
              <a:rPr lang="id-ID" sz="1000" dirty="0"/>
              <a:t>				</a:t>
            </a:r>
          </a:p>
          <a:p>
            <a:pPr algn="l"/>
            <a:r>
              <a:rPr lang="id-ID" sz="1000" dirty="0"/>
              <a:t>		</a:t>
            </a:r>
            <a:r>
              <a:rPr lang="en-US" sz="1000" dirty="0"/>
              <a:t>    </a:t>
            </a:r>
            <a:r>
              <a:rPr lang="id-ID" sz="1000" dirty="0" err="1"/>
              <a:t>shl</a:t>
            </a:r>
            <a:r>
              <a:rPr lang="id-ID" sz="1000" dirty="0"/>
              <a:t> input2, 1 </a:t>
            </a:r>
          </a:p>
          <a:p>
            <a:pPr algn="l"/>
            <a:r>
              <a:rPr lang="id-ID" sz="1000" dirty="0"/>
              <a:t>				</a:t>
            </a:r>
          </a:p>
          <a:p>
            <a:pPr algn="l"/>
            <a:r>
              <a:rPr lang="id-ID" sz="1000" dirty="0"/>
              <a:t>		</a:t>
            </a:r>
            <a:r>
              <a:rPr lang="en-US" sz="1000" dirty="0"/>
              <a:t>    </a:t>
            </a:r>
            <a:r>
              <a:rPr lang="id-ID" sz="1000" dirty="0" err="1"/>
              <a:t>jc</a:t>
            </a:r>
            <a:r>
              <a:rPr lang="id-ID" sz="1000" dirty="0"/>
              <a:t> </a:t>
            </a:r>
            <a:r>
              <a:rPr lang="id-ID" sz="1000" dirty="0" err="1"/>
              <a:t>else_block</a:t>
            </a:r>
            <a:r>
              <a:rPr lang="id-ID" sz="1000" dirty="0"/>
              <a:t> </a:t>
            </a:r>
          </a:p>
          <a:p>
            <a:pPr algn="l"/>
            <a:r>
              <a:rPr lang="id-ID" sz="1000" dirty="0"/>
              <a:t>		</a:t>
            </a:r>
            <a:r>
              <a:rPr lang="en-US" sz="1000" dirty="0"/>
              <a:t>        </a:t>
            </a:r>
            <a:r>
              <a:rPr lang="id-ID" sz="1000" dirty="0" err="1"/>
              <a:t>mov</a:t>
            </a:r>
            <a:r>
              <a:rPr lang="id-ID" sz="1000" dirty="0"/>
              <a:t> dl, '0’</a:t>
            </a:r>
          </a:p>
          <a:p>
            <a:pPr algn="l"/>
            <a:r>
              <a:rPr lang="id-ID" sz="1000" dirty="0"/>
              <a:t>		</a:t>
            </a:r>
            <a:r>
              <a:rPr lang="en-US" sz="1000" dirty="0"/>
              <a:t>        </a:t>
            </a:r>
            <a:r>
              <a:rPr lang="id-ID" sz="1000" dirty="0" err="1"/>
              <a:t>mov</a:t>
            </a:r>
            <a:r>
              <a:rPr lang="id-ID" sz="1000" dirty="0"/>
              <a:t> ah, 02h</a:t>
            </a:r>
          </a:p>
          <a:p>
            <a:pPr algn="l"/>
            <a:r>
              <a:rPr lang="id-ID" sz="1000" dirty="0"/>
              <a:t>		</a:t>
            </a:r>
            <a:r>
              <a:rPr lang="en-US" sz="1000" dirty="0"/>
              <a:t>        </a:t>
            </a:r>
            <a:r>
              <a:rPr lang="id-ID" sz="1000" dirty="0"/>
              <a:t>int 21h</a:t>
            </a:r>
          </a:p>
          <a:p>
            <a:pPr algn="l"/>
            <a:r>
              <a:rPr lang="id-ID" sz="1000" dirty="0"/>
              <a:t>		</a:t>
            </a:r>
            <a:r>
              <a:rPr lang="en-US" sz="1000" dirty="0"/>
              <a:t>    </a:t>
            </a:r>
            <a:r>
              <a:rPr lang="id-ID" sz="1000" dirty="0" err="1"/>
              <a:t>jmp</a:t>
            </a:r>
            <a:r>
              <a:rPr lang="id-ID" sz="1000" dirty="0"/>
              <a:t> </a:t>
            </a:r>
            <a:r>
              <a:rPr lang="id-ID" sz="1000" dirty="0" err="1"/>
              <a:t>cont</a:t>
            </a:r>
            <a:endParaRPr lang="id-ID" sz="1000" dirty="0"/>
          </a:p>
          <a:p>
            <a:pPr algn="l"/>
            <a:r>
              <a:rPr lang="id-ID" sz="1000" dirty="0"/>
              <a:t>		</a:t>
            </a:r>
            <a:r>
              <a:rPr lang="en-US" sz="1000" dirty="0"/>
              <a:t>    </a:t>
            </a:r>
            <a:r>
              <a:rPr lang="id-ID" sz="1000" dirty="0" err="1"/>
              <a:t>else_block</a:t>
            </a:r>
            <a:r>
              <a:rPr lang="id-ID" sz="1000" dirty="0"/>
              <a:t>:</a:t>
            </a:r>
          </a:p>
          <a:p>
            <a:pPr algn="l"/>
            <a:r>
              <a:rPr lang="id-ID" sz="1000" dirty="0"/>
              <a:t>		</a:t>
            </a:r>
            <a:r>
              <a:rPr lang="en-US" sz="1000" dirty="0"/>
              <a:t>    </a:t>
            </a:r>
            <a:r>
              <a:rPr lang="id-ID" sz="1000" dirty="0" err="1"/>
              <a:t>mov</a:t>
            </a:r>
            <a:r>
              <a:rPr lang="id-ID" sz="1000" dirty="0"/>
              <a:t> dl, '1’ </a:t>
            </a:r>
          </a:p>
          <a:p>
            <a:pPr algn="l"/>
            <a:r>
              <a:rPr lang="id-ID" sz="1000" dirty="0"/>
              <a:t>	</a:t>
            </a:r>
            <a:r>
              <a:rPr lang="en-US" sz="1000" dirty="0"/>
              <a:t>    	    </a:t>
            </a:r>
            <a:r>
              <a:rPr lang="id-ID" sz="1000" dirty="0" err="1"/>
              <a:t>mov</a:t>
            </a:r>
            <a:r>
              <a:rPr lang="id-ID" sz="1000" dirty="0"/>
              <a:t> ah, 02h</a:t>
            </a:r>
          </a:p>
          <a:p>
            <a:pPr algn="l"/>
            <a:r>
              <a:rPr lang="id-ID" sz="1000" dirty="0"/>
              <a:t>		</a:t>
            </a:r>
            <a:r>
              <a:rPr lang="en-US" sz="1000" dirty="0"/>
              <a:t>    </a:t>
            </a:r>
            <a:r>
              <a:rPr lang="id-ID" sz="1000" dirty="0"/>
              <a:t>int 21h		</a:t>
            </a:r>
          </a:p>
          <a:p>
            <a:pPr algn="l"/>
            <a:r>
              <a:rPr lang="id-ID" sz="1000" dirty="0"/>
              <a:t>				</a:t>
            </a:r>
          </a:p>
          <a:p>
            <a:pPr algn="l"/>
            <a:r>
              <a:rPr lang="id-ID" sz="1000" dirty="0"/>
              <a:t>		</a:t>
            </a:r>
            <a:r>
              <a:rPr lang="en-US" sz="1000" dirty="0"/>
              <a:t>   </a:t>
            </a:r>
            <a:r>
              <a:rPr lang="id-ID" sz="1000" dirty="0" err="1"/>
              <a:t>cont</a:t>
            </a:r>
            <a:r>
              <a:rPr lang="id-ID" sz="1000" dirty="0"/>
              <a:t>:</a:t>
            </a:r>
          </a:p>
          <a:p>
            <a:pPr algn="l"/>
            <a:r>
              <a:rPr lang="id-ID" sz="1000" dirty="0"/>
              <a:t>	</a:t>
            </a:r>
            <a:r>
              <a:rPr lang="en-US" sz="1000" dirty="0"/>
              <a:t>  	   </a:t>
            </a:r>
            <a:r>
              <a:rPr lang="id-ID" sz="1000" dirty="0" err="1"/>
              <a:t>clc</a:t>
            </a:r>
            <a:endParaRPr lang="id-ID" sz="1000" dirty="0"/>
          </a:p>
          <a:p>
            <a:pPr algn="l"/>
            <a:r>
              <a:rPr lang="id-ID" sz="1000" dirty="0"/>
              <a:t>		</a:t>
            </a:r>
          </a:p>
          <a:p>
            <a:pPr algn="l"/>
            <a:r>
              <a:rPr lang="id-ID" sz="1000" dirty="0"/>
              <a:t>		</a:t>
            </a:r>
            <a:r>
              <a:rPr lang="id-ID" sz="1000" dirty="0" err="1"/>
              <a:t>inc</a:t>
            </a:r>
            <a:r>
              <a:rPr lang="id-ID" sz="1000" dirty="0"/>
              <a:t> cl</a:t>
            </a:r>
          </a:p>
          <a:p>
            <a:pPr algn="l"/>
            <a:r>
              <a:rPr lang="id-ID" sz="1000" dirty="0"/>
              <a:t>		</a:t>
            </a:r>
            <a:r>
              <a:rPr lang="id-ID" sz="1000" dirty="0" err="1"/>
              <a:t>cmp</a:t>
            </a:r>
            <a:r>
              <a:rPr lang="id-ID" sz="1000" dirty="0"/>
              <a:t> cl, 15</a:t>
            </a:r>
          </a:p>
          <a:p>
            <a:pPr algn="l"/>
            <a:r>
              <a:rPr lang="id-ID" sz="1000" dirty="0"/>
              <a:t>		</a:t>
            </a:r>
            <a:r>
              <a:rPr lang="id-ID" sz="1000" dirty="0" err="1"/>
              <a:t>jle</a:t>
            </a:r>
            <a:r>
              <a:rPr lang="id-ID" sz="1000" dirty="0"/>
              <a:t> loop2</a:t>
            </a:r>
          </a:p>
          <a:p>
            <a:pPr algn="l"/>
            <a:r>
              <a:rPr lang="id-ID" sz="1000" dirty="0"/>
              <a:t>ret</a:t>
            </a:r>
          </a:p>
          <a:p>
            <a:pPr algn="l"/>
            <a:r>
              <a:rPr lang="id-ID" sz="1000" dirty="0" err="1"/>
              <a:t>input</a:t>
            </a:r>
            <a:r>
              <a:rPr lang="id-ID" sz="1000" dirty="0"/>
              <a:t> </a:t>
            </a:r>
            <a:r>
              <a:rPr lang="id-ID" sz="1000" dirty="0" err="1"/>
              <a:t>endp</a:t>
            </a:r>
            <a:endParaRPr lang="id-ID" sz="1000" dirty="0"/>
          </a:p>
          <a:p>
            <a:pPr algn="l"/>
            <a:r>
              <a:rPr lang="id-ID" sz="1000" dirty="0"/>
              <a:t>	</a:t>
            </a:r>
          </a:p>
          <a:p>
            <a:pPr algn="l"/>
            <a:r>
              <a:rPr lang="id-ID" sz="1000" dirty="0" err="1"/>
              <a:t>end</a:t>
            </a:r>
            <a:r>
              <a:rPr lang="id-ID" sz="1000" dirty="0"/>
              <a:t> main</a:t>
            </a:r>
          </a:p>
        </p:txBody>
      </p:sp>
      <p:cxnSp>
        <p:nvCxnSpPr>
          <p:cNvPr id="4" name="Konektor Lurus 3">
            <a:extLst>
              <a:ext uri="{FF2B5EF4-FFF2-40B4-BE49-F238E27FC236}">
                <a16:creationId xmlns:a16="http://schemas.microsoft.com/office/drawing/2014/main" id="{A66471BB-D370-1E8D-2DCB-1D1E34EC4289}"/>
              </a:ext>
            </a:extLst>
          </p:cNvPr>
          <p:cNvCxnSpPr/>
          <p:nvPr/>
        </p:nvCxnSpPr>
        <p:spPr>
          <a:xfrm>
            <a:off x="4433777" y="1605517"/>
            <a:ext cx="0" cy="280699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117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08" name="Google Shape;408;p55"/>
          <p:cNvGrpSpPr/>
          <p:nvPr/>
        </p:nvGrpSpPr>
        <p:grpSpPr>
          <a:xfrm flipH="1">
            <a:off x="0" y="1403775"/>
            <a:ext cx="9144125" cy="855300"/>
            <a:chOff x="0" y="1403775"/>
            <a:chExt cx="9144125" cy="855300"/>
          </a:xfrm>
        </p:grpSpPr>
        <p:sp>
          <p:nvSpPr>
            <p:cNvPr id="409" name="Google Shape;409;p55"/>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1" name="Google Shape;411;p55"/>
          <p:cNvCxnSpPr/>
          <p:nvPr/>
        </p:nvCxnSpPr>
        <p:spPr>
          <a:xfrm>
            <a:off x="-19500" y="3837900"/>
            <a:ext cx="9183000" cy="0"/>
          </a:xfrm>
          <a:prstGeom prst="straightConnector1">
            <a:avLst/>
          </a:prstGeom>
          <a:noFill/>
          <a:ln w="9525" cap="flat" cmpd="sng">
            <a:solidFill>
              <a:schemeClr val="dk1"/>
            </a:solidFill>
            <a:prstDash val="solid"/>
            <a:round/>
            <a:headEnd type="none" w="med" len="med"/>
            <a:tailEnd type="none" w="med" len="med"/>
          </a:ln>
        </p:spPr>
      </p:cxnSp>
      <p:sp>
        <p:nvSpPr>
          <p:cNvPr id="412" name="Google Shape;412;p55"/>
          <p:cNvSpPr txBox="1">
            <a:spLocks noGrp="1"/>
          </p:cNvSpPr>
          <p:nvPr>
            <p:ph type="title"/>
          </p:nvPr>
        </p:nvSpPr>
        <p:spPr>
          <a:xfrm flipH="1">
            <a:off x="3051300" y="2998800"/>
            <a:ext cx="53796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a:t>CAPTURES</a:t>
            </a:r>
            <a:endParaRPr dirty="0"/>
          </a:p>
        </p:txBody>
      </p:sp>
      <p:sp>
        <p:nvSpPr>
          <p:cNvPr id="413" name="Google Shape;413;p55"/>
          <p:cNvSpPr txBox="1">
            <a:spLocks noGrp="1"/>
          </p:cNvSpPr>
          <p:nvPr>
            <p:ph type="title" idx="2"/>
          </p:nvPr>
        </p:nvSpPr>
        <p:spPr>
          <a:xfrm flipH="1">
            <a:off x="6517800"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6</a:t>
            </a:r>
            <a:endParaRPr dirty="0"/>
          </a:p>
        </p:txBody>
      </p:sp>
      <p:sp>
        <p:nvSpPr>
          <p:cNvPr id="414" name="Google Shape;414;p55"/>
          <p:cNvSpPr txBox="1">
            <a:spLocks noGrp="1"/>
          </p:cNvSpPr>
          <p:nvPr>
            <p:ph type="subTitle" idx="1"/>
          </p:nvPr>
        </p:nvSpPr>
        <p:spPr>
          <a:xfrm flipH="1">
            <a:off x="3051450" y="3837888"/>
            <a:ext cx="5379300" cy="53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id-ID" dirty="0" err="1"/>
              <a:t>Screenshot</a:t>
            </a:r>
            <a:r>
              <a:rPr lang="id-ID" dirty="0"/>
              <a:t> dan dokumentasi pembuatan aplikasi</a:t>
            </a:r>
            <a:endParaRPr lang="sv-SE" dirty="0"/>
          </a:p>
        </p:txBody>
      </p:sp>
    </p:spTree>
    <p:extLst>
      <p:ext uri="{BB962C8B-B14F-4D97-AF65-F5344CB8AC3E}">
        <p14:creationId xmlns:p14="http://schemas.microsoft.com/office/powerpoint/2010/main" val="303868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dirty="0"/>
              <a:t>PROJECT IDENTITY</a:t>
            </a:r>
            <a:endParaRPr dirty="0"/>
          </a:p>
        </p:txBody>
      </p:sp>
      <p:graphicFrame>
        <p:nvGraphicFramePr>
          <p:cNvPr id="295" name="Google Shape;295;p46"/>
          <p:cNvGraphicFramePr/>
          <p:nvPr>
            <p:extLst>
              <p:ext uri="{D42A27DB-BD31-4B8C-83A1-F6EECF244321}">
                <p14:modId xmlns:p14="http://schemas.microsoft.com/office/powerpoint/2010/main" val="2679032833"/>
              </p:ext>
            </p:extLst>
          </p:nvPr>
        </p:nvGraphicFramePr>
        <p:xfrm>
          <a:off x="720000" y="1816200"/>
          <a:ext cx="7704000" cy="2103000"/>
        </p:xfrm>
        <a:graphic>
          <a:graphicData uri="http://schemas.openxmlformats.org/drawingml/2006/table">
            <a:tbl>
              <a:tblPr>
                <a:noFill/>
                <a:tableStyleId>{E2C65745-F210-407B-8A9A-BBD04597973E}</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id-ID" sz="1000" b="1" dirty="0">
                          <a:solidFill>
                            <a:schemeClr val="dk1"/>
                          </a:solidFill>
                          <a:uFill>
                            <a:noFill/>
                          </a:uFill>
                          <a:latin typeface="Space Mono"/>
                          <a:ea typeface="Space Mono"/>
                          <a:cs typeface="Space Mono"/>
                          <a:sym typeface="Space Mono"/>
                        </a:rPr>
                        <a:t>NAMA PROGRAM</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sz="1000" dirty="0">
                          <a:solidFill>
                            <a:schemeClr val="dk1"/>
                          </a:solidFill>
                          <a:latin typeface="Roboto Condensed"/>
                          <a:ea typeface="Roboto Condensed"/>
                          <a:cs typeface="Roboto Condensed"/>
                          <a:sym typeface="Roboto Condensed"/>
                        </a:rPr>
                        <a:t>Konversi Desimal ke Biner</a:t>
                      </a:r>
                      <a:endParaRPr sz="10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id-ID" sz="1000" b="1" dirty="0">
                          <a:solidFill>
                            <a:schemeClr val="dk1"/>
                          </a:solidFill>
                          <a:uFill>
                            <a:noFill/>
                          </a:uFill>
                          <a:latin typeface="Space Mono"/>
                          <a:ea typeface="Space Mono"/>
                          <a:cs typeface="Space Mono"/>
                          <a:sym typeface="Space Mono"/>
                        </a:rPr>
                        <a:t>AUTHOR</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id-ID" sz="1000" dirty="0">
                          <a:solidFill>
                            <a:schemeClr val="dk1"/>
                          </a:solidFill>
                          <a:latin typeface="Roboto Condensed"/>
                          <a:ea typeface="Roboto Condensed"/>
                          <a:cs typeface="Roboto Condensed"/>
                          <a:sym typeface="Roboto Condensed"/>
                        </a:rPr>
                        <a:t>Mujaddid Fathi Atho’illah</a:t>
                      </a:r>
                      <a:endParaRPr sz="10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id-ID" sz="1000" b="1" dirty="0">
                          <a:solidFill>
                            <a:schemeClr val="dk1"/>
                          </a:solidFill>
                          <a:uFill>
                            <a:noFill/>
                          </a:uFill>
                          <a:latin typeface="Space Mono"/>
                          <a:ea typeface="Space Mono"/>
                          <a:cs typeface="Space Mono"/>
                          <a:sym typeface="Space Mono"/>
                        </a:rPr>
                        <a:t>DOSEN PENGAMPU</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sz="1000" dirty="0">
                          <a:solidFill>
                            <a:schemeClr val="dk1"/>
                          </a:solidFill>
                          <a:latin typeface="Roboto Condensed"/>
                          <a:ea typeface="Roboto Condensed"/>
                          <a:cs typeface="Roboto Condensed"/>
                          <a:sym typeface="Roboto Condensed"/>
                        </a:rPr>
                        <a:t>Ali </a:t>
                      </a:r>
                      <a:r>
                        <a:rPr sz="1000" dirty="0" err="1">
                          <a:solidFill>
                            <a:schemeClr val="dk1"/>
                          </a:solidFill>
                          <a:latin typeface="Roboto Condensed"/>
                          <a:ea typeface="Roboto Condensed"/>
                          <a:cs typeface="Roboto Condensed"/>
                          <a:sym typeface="Roboto Condensed"/>
                        </a:rPr>
                        <a:t>Tarmuji</a:t>
                      </a:r>
                      <a:r>
                        <a:rPr sz="1000" dirty="0">
                          <a:solidFill>
                            <a:schemeClr val="dk1"/>
                          </a:solidFill>
                          <a:latin typeface="Roboto Condensed"/>
                          <a:ea typeface="Roboto Condensed"/>
                          <a:cs typeface="Roboto Condensed"/>
                          <a:sym typeface="Roboto Condensed"/>
                        </a:rPr>
                        <a:t>, S.T., M.Cs.</a:t>
                      </a: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id-ID" sz="1000" b="1" dirty="0">
                          <a:solidFill>
                            <a:schemeClr val="dk1"/>
                          </a:solidFill>
                          <a:uFill>
                            <a:noFill/>
                          </a:uFill>
                          <a:latin typeface="Space Mono"/>
                          <a:ea typeface="Space Mono"/>
                          <a:cs typeface="Space Mono"/>
                          <a:sym typeface="Space Mono"/>
                        </a:rPr>
                        <a:t>MATA KULIAH</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sz="1000" dirty="0">
                          <a:solidFill>
                            <a:schemeClr val="dk1"/>
                          </a:solidFill>
                          <a:latin typeface="Roboto Condensed"/>
                          <a:ea typeface="Roboto Condensed"/>
                          <a:cs typeface="Roboto Condensed"/>
                          <a:sym typeface="Roboto Condensed"/>
                        </a:rPr>
                        <a:t>Dasar Sistem Komputer</a:t>
                      </a:r>
                      <a:endParaRPr sz="10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id-ID" sz="1000" b="1" dirty="0">
                          <a:solidFill>
                            <a:schemeClr val="dk1"/>
                          </a:solidFill>
                          <a:uFill>
                            <a:noFill/>
                          </a:uFill>
                          <a:latin typeface="Space Mono"/>
                          <a:ea typeface="Space Mono"/>
                          <a:cs typeface="Space Mono"/>
                          <a:sym typeface="Space Mono"/>
                        </a:rPr>
                        <a:t>PROGRAM STUDI</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d-ID" sz="1000" dirty="0">
                          <a:solidFill>
                            <a:schemeClr val="dk1"/>
                          </a:solidFill>
                          <a:latin typeface="Roboto Condensed"/>
                          <a:ea typeface="Roboto Condensed"/>
                          <a:cs typeface="Roboto Condensed"/>
                          <a:sym typeface="Roboto Condensed"/>
                        </a:rPr>
                        <a:t>Informatika</a:t>
                      </a:r>
                      <a:endParaRPr sz="10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id-ID" sz="1000" b="1" dirty="0">
                          <a:solidFill>
                            <a:schemeClr val="dk1"/>
                          </a:solidFill>
                          <a:latin typeface="Space Mono"/>
                          <a:ea typeface="Space Mono"/>
                          <a:cs typeface="Space Mono"/>
                          <a:sym typeface="Space Mono"/>
                        </a:rPr>
                        <a:t>FAKULTAS</a:t>
                      </a:r>
                      <a:r>
                        <a:rPr lang="en" sz="1000" b="1" dirty="0">
                          <a:solidFill>
                            <a:schemeClr val="dk1"/>
                          </a:solidFill>
                          <a:latin typeface="Space Mono"/>
                          <a:ea typeface="Space Mono"/>
                          <a:cs typeface="Space Mono"/>
                          <a:sym typeface="Space Mono"/>
                        </a:rPr>
                        <a:t> </a:t>
                      </a:r>
                      <a:endParaRPr sz="10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sz="1000" dirty="0">
                          <a:solidFill>
                            <a:schemeClr val="dk1"/>
                          </a:solidFill>
                          <a:latin typeface="Roboto Condensed"/>
                          <a:ea typeface="Roboto Condensed"/>
                          <a:cs typeface="Roboto Condensed"/>
                          <a:sym typeface="Roboto Condensed"/>
                        </a:rPr>
                        <a:t>Teknologi Industri</a:t>
                      </a:r>
                      <a:endParaRPr sz="10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97" name="Google Shape;297;p46"/>
          <p:cNvSpPr txBox="1"/>
          <p:nvPr/>
        </p:nvSpPr>
        <p:spPr>
          <a:xfrm>
            <a:off x="713213" y="4146875"/>
            <a:ext cx="3629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000" b="1" dirty="0">
                <a:solidFill>
                  <a:schemeClr val="dk1"/>
                </a:solidFill>
                <a:latin typeface="Roboto Condensed"/>
                <a:ea typeface="Roboto Condensed"/>
                <a:cs typeface="Roboto Condensed"/>
                <a:sym typeface="Roboto Condensed"/>
              </a:rPr>
              <a:t>Universitas Ahmad Dahlan</a:t>
            </a:r>
            <a:r>
              <a:rPr lang="en" sz="1000" b="1" dirty="0">
                <a:solidFill>
                  <a:schemeClr val="dk1"/>
                </a:solidFill>
                <a:latin typeface="Roboto Condensed"/>
                <a:ea typeface="Roboto Condensed"/>
                <a:cs typeface="Roboto Condensed"/>
                <a:sym typeface="Roboto Condensed"/>
              </a:rPr>
              <a:t>:</a:t>
            </a:r>
            <a:br>
              <a:rPr lang="en" sz="1000" b="1" dirty="0">
                <a:solidFill>
                  <a:schemeClr val="dk1"/>
                </a:solidFill>
                <a:latin typeface="Roboto Condensed"/>
                <a:ea typeface="Roboto Condensed"/>
                <a:cs typeface="Roboto Condensed"/>
                <a:sym typeface="Roboto Condensed"/>
              </a:rPr>
            </a:br>
            <a:r>
              <a:rPr lang="id-ID" sz="1200" b="1" u="sng" dirty="0">
                <a:solidFill>
                  <a:schemeClr val="dk1"/>
                </a:solidFill>
                <a:latin typeface="Roboto Condensed"/>
                <a:ea typeface="Roboto Condensed"/>
                <a:cs typeface="Roboto Condensed"/>
                <a:sym typeface="Roboto Condensed"/>
              </a:rPr>
              <a:t>T.A. 2022/2023</a:t>
            </a:r>
            <a:endParaRPr sz="1200" b="1" u="sng" dirty="0">
              <a:solidFill>
                <a:schemeClr val="dk1"/>
              </a:solidFill>
              <a:latin typeface="Roboto Condensed"/>
              <a:ea typeface="Roboto Condensed"/>
              <a:cs typeface="Roboto Condensed"/>
              <a:sym typeface="Roboto Condensed"/>
            </a:endParaRPr>
          </a:p>
        </p:txBody>
      </p:sp>
      <p:sp>
        <p:nvSpPr>
          <p:cNvPr id="298" name="Google Shape;298;p46"/>
          <p:cNvSpPr txBox="1"/>
          <p:nvPr/>
        </p:nvSpPr>
        <p:spPr>
          <a:xfrm>
            <a:off x="4801687" y="4146875"/>
            <a:ext cx="3629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dk1"/>
                </a:solidFill>
                <a:latin typeface="Roboto Condensed"/>
                <a:ea typeface="Roboto Condensed"/>
                <a:cs typeface="Roboto Condensed"/>
                <a:sym typeface="Roboto Condensed"/>
              </a:rPr>
              <a:t>Yo</a:t>
            </a:r>
            <a:r>
              <a:rPr lang="id-ID" sz="1000" b="1" dirty="0" err="1">
                <a:solidFill>
                  <a:schemeClr val="dk1"/>
                </a:solidFill>
                <a:latin typeface="Roboto Condensed"/>
                <a:ea typeface="Roboto Condensed"/>
                <a:cs typeface="Roboto Condensed"/>
                <a:sym typeface="Roboto Condensed"/>
              </a:rPr>
              <a:t>gyakarta</a:t>
            </a:r>
            <a:br>
              <a:rPr lang="en" sz="1000" b="1" dirty="0">
                <a:solidFill>
                  <a:schemeClr val="dk1"/>
                </a:solidFill>
                <a:latin typeface="Roboto Condensed"/>
                <a:ea typeface="Roboto Condensed"/>
                <a:cs typeface="Roboto Condensed"/>
                <a:sym typeface="Roboto Condensed"/>
              </a:rPr>
            </a:br>
            <a:r>
              <a:rPr lang="id-ID" sz="1200" b="1" u="sng" dirty="0">
                <a:solidFill>
                  <a:schemeClr val="dk1"/>
                </a:solidFill>
                <a:latin typeface="Roboto Condensed"/>
                <a:ea typeface="Roboto Condensed"/>
                <a:cs typeface="Roboto Condensed"/>
                <a:sym typeface="Roboto Condensed"/>
              </a:rPr>
              <a:t>JANUARI 2023</a:t>
            </a:r>
            <a:endParaRPr sz="800" b="1" u="sng" dirty="0">
              <a:solidFill>
                <a:schemeClr val="dk1"/>
              </a:solidFill>
              <a:latin typeface="Roboto Condensed"/>
              <a:ea typeface="Roboto Condensed"/>
              <a:cs typeface="Roboto Condensed"/>
              <a:sym typeface="Roboto Condensed"/>
            </a:endParaRPr>
          </a:p>
        </p:txBody>
      </p:sp>
      <p:cxnSp>
        <p:nvCxnSpPr>
          <p:cNvPr id="299" name="Google Shape;299;p46"/>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A999BF9F-A994-BE48-37DE-74EFE9D4FE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668" y="4164877"/>
            <a:ext cx="473062" cy="473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tretch>
            <a:fillRect/>
          </a:stretch>
        </p:blipFill>
        <p:spPr>
          <a:xfrm>
            <a:off x="797442" y="279476"/>
            <a:ext cx="7549116" cy="4244306"/>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1882250" y="4450390"/>
            <a:ext cx="5379300"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id-ID" dirty="0" err="1"/>
              <a:t>Screenshot</a:t>
            </a:r>
            <a:r>
              <a:rPr lang="id-ID" dirty="0"/>
              <a:t> </a:t>
            </a:r>
            <a:r>
              <a:rPr lang="en-US" dirty="0"/>
              <a:t>coding di IDE/Editor (EMU8086)</a:t>
            </a:r>
            <a:endParaRPr lang="sv-SE" dirty="0"/>
          </a:p>
        </p:txBody>
      </p:sp>
    </p:spTree>
    <p:extLst>
      <p:ext uri="{BB962C8B-B14F-4D97-AF65-F5344CB8AC3E}">
        <p14:creationId xmlns:p14="http://schemas.microsoft.com/office/powerpoint/2010/main" val="123839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rcRect/>
          <a:stretch/>
        </p:blipFill>
        <p:spPr>
          <a:xfrm>
            <a:off x="797442" y="279476"/>
            <a:ext cx="7549116" cy="4244305"/>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1882250" y="4450390"/>
            <a:ext cx="5379300"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id-ID" dirty="0" err="1"/>
              <a:t>Screenshot</a:t>
            </a:r>
            <a:r>
              <a:rPr lang="id-ID" dirty="0"/>
              <a:t> </a:t>
            </a:r>
            <a:r>
              <a:rPr lang="en-US" dirty="0"/>
              <a:t>coding di IDE/Editor (EMU8086)</a:t>
            </a:r>
            <a:endParaRPr lang="sv-SE" dirty="0"/>
          </a:p>
        </p:txBody>
      </p:sp>
    </p:spTree>
    <p:extLst>
      <p:ext uri="{BB962C8B-B14F-4D97-AF65-F5344CB8AC3E}">
        <p14:creationId xmlns:p14="http://schemas.microsoft.com/office/powerpoint/2010/main" val="411622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rcRect/>
          <a:stretch/>
        </p:blipFill>
        <p:spPr>
          <a:xfrm>
            <a:off x="797442" y="279476"/>
            <a:ext cx="7549115" cy="4244305"/>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1882250" y="4450390"/>
            <a:ext cx="5379300"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id-ID" dirty="0" err="1"/>
              <a:t>Screenshot</a:t>
            </a:r>
            <a:r>
              <a:rPr lang="id-ID" dirty="0"/>
              <a:t> </a:t>
            </a:r>
            <a:r>
              <a:rPr lang="en-US" dirty="0"/>
              <a:t>coding di IDE/Editor (EMU8086)</a:t>
            </a:r>
            <a:endParaRPr lang="sv-SE" dirty="0"/>
          </a:p>
        </p:txBody>
      </p:sp>
    </p:spTree>
    <p:extLst>
      <p:ext uri="{BB962C8B-B14F-4D97-AF65-F5344CB8AC3E}">
        <p14:creationId xmlns:p14="http://schemas.microsoft.com/office/powerpoint/2010/main" val="342518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rcRect/>
          <a:stretch/>
        </p:blipFill>
        <p:spPr>
          <a:xfrm>
            <a:off x="797442" y="279476"/>
            <a:ext cx="7549115" cy="4244304"/>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1882250" y="4450390"/>
            <a:ext cx="5379300"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id-ID" dirty="0" err="1"/>
              <a:t>Screenshot</a:t>
            </a:r>
            <a:r>
              <a:rPr lang="id-ID" dirty="0"/>
              <a:t> </a:t>
            </a:r>
            <a:r>
              <a:rPr lang="en-US" dirty="0" err="1"/>
              <a:t>tampilan</a:t>
            </a:r>
            <a:r>
              <a:rPr lang="en-US" dirty="0"/>
              <a:t> </a:t>
            </a:r>
            <a:r>
              <a:rPr lang="en-US" dirty="0" err="1"/>
              <a:t>luar</a:t>
            </a:r>
            <a:r>
              <a:rPr lang="en-US" dirty="0"/>
              <a:t> program (input)</a:t>
            </a:r>
            <a:endParaRPr lang="sv-SE" dirty="0"/>
          </a:p>
        </p:txBody>
      </p:sp>
    </p:spTree>
    <p:extLst>
      <p:ext uri="{BB962C8B-B14F-4D97-AF65-F5344CB8AC3E}">
        <p14:creationId xmlns:p14="http://schemas.microsoft.com/office/powerpoint/2010/main" val="1903103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rcRect/>
          <a:stretch/>
        </p:blipFill>
        <p:spPr>
          <a:xfrm>
            <a:off x="797443" y="279476"/>
            <a:ext cx="7549113" cy="4244304"/>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1882250" y="4450390"/>
            <a:ext cx="5379300"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id-ID" dirty="0" err="1"/>
              <a:t>Screenshot</a:t>
            </a:r>
            <a:r>
              <a:rPr lang="id-ID" dirty="0"/>
              <a:t> </a:t>
            </a:r>
            <a:r>
              <a:rPr lang="en-US" dirty="0" err="1"/>
              <a:t>tampilan</a:t>
            </a:r>
            <a:r>
              <a:rPr lang="en-US" dirty="0"/>
              <a:t> </a:t>
            </a:r>
            <a:r>
              <a:rPr lang="en-US" dirty="0" err="1"/>
              <a:t>luar</a:t>
            </a:r>
            <a:r>
              <a:rPr lang="en-US" dirty="0"/>
              <a:t> program (</a:t>
            </a:r>
            <a:r>
              <a:rPr lang="id-ID" dirty="0" err="1"/>
              <a:t>out</a:t>
            </a:r>
            <a:r>
              <a:rPr lang="en-US" dirty="0"/>
              <a:t>put)</a:t>
            </a:r>
            <a:endParaRPr lang="sv-SE" dirty="0"/>
          </a:p>
        </p:txBody>
      </p:sp>
    </p:spTree>
    <p:extLst>
      <p:ext uri="{BB962C8B-B14F-4D97-AF65-F5344CB8AC3E}">
        <p14:creationId xmlns:p14="http://schemas.microsoft.com/office/powerpoint/2010/main" val="2051477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077E41BA-7900-72C9-E098-E9D532E7A734}"/>
              </a:ext>
            </a:extLst>
          </p:cNvPr>
          <p:cNvPicPr>
            <a:picLocks noChangeAspect="1"/>
          </p:cNvPicPr>
          <p:nvPr/>
        </p:nvPicPr>
        <p:blipFill>
          <a:blip r:embed="rId3"/>
          <a:srcRect/>
          <a:stretch/>
        </p:blipFill>
        <p:spPr>
          <a:xfrm>
            <a:off x="797443" y="279476"/>
            <a:ext cx="7549113" cy="4244304"/>
          </a:xfrm>
          <a:prstGeom prst="rect">
            <a:avLst/>
          </a:prstGeom>
        </p:spPr>
      </p:pic>
      <p:sp>
        <p:nvSpPr>
          <p:cNvPr id="5" name="Google Shape;414;p55">
            <a:extLst>
              <a:ext uri="{FF2B5EF4-FFF2-40B4-BE49-F238E27FC236}">
                <a16:creationId xmlns:a16="http://schemas.microsoft.com/office/drawing/2014/main" id="{3429EF84-704F-4E28-9935-176AF9756A48}"/>
              </a:ext>
            </a:extLst>
          </p:cNvPr>
          <p:cNvSpPr txBox="1">
            <a:spLocks/>
          </p:cNvSpPr>
          <p:nvPr/>
        </p:nvSpPr>
        <p:spPr>
          <a:xfrm flipH="1">
            <a:off x="286879" y="4450390"/>
            <a:ext cx="8570042" cy="53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dk1"/>
              </a:buClr>
              <a:buSzPts val="1400"/>
              <a:buFont typeface="Prompt"/>
              <a:buChar char="■"/>
              <a:defRPr sz="1400" b="0" i="0" u="none" strike="noStrike" cap="none">
                <a:solidFill>
                  <a:schemeClr val="dk1"/>
                </a:solidFill>
                <a:latin typeface="Roboto Condensed"/>
                <a:ea typeface="Roboto Condensed"/>
                <a:cs typeface="Roboto Condensed"/>
                <a:sym typeface="Roboto Condensed"/>
              </a:defRPr>
            </a:lvl9pPr>
          </a:lstStyle>
          <a:p>
            <a:pPr marL="0" indent="0" algn="ctr">
              <a:buSzPts val="1100"/>
              <a:buFont typeface="Arial"/>
              <a:buNone/>
            </a:pPr>
            <a:r>
              <a:rPr lang="en-US" dirty="0" err="1"/>
              <a:t>Tampilan</a:t>
            </a:r>
            <a:r>
              <a:rPr lang="en-US" dirty="0"/>
              <a:t> </a:t>
            </a:r>
            <a:r>
              <a:rPr lang="en-US" dirty="0" err="1"/>
              <a:t>unggahan</a:t>
            </a:r>
            <a:r>
              <a:rPr lang="en-US" dirty="0"/>
              <a:t> </a:t>
            </a:r>
            <a:r>
              <a:rPr lang="en-US" dirty="0" err="1"/>
              <a:t>halaman</a:t>
            </a:r>
            <a:r>
              <a:rPr lang="en-US" dirty="0"/>
              <a:t> </a:t>
            </a:r>
            <a:r>
              <a:rPr lang="en-US" dirty="0" err="1"/>
              <a:t>projek</a:t>
            </a:r>
            <a:r>
              <a:rPr lang="en-US" dirty="0"/>
              <a:t> di </a:t>
            </a:r>
            <a:r>
              <a:rPr lang="en-US" dirty="0" err="1"/>
              <a:t>Github</a:t>
            </a:r>
            <a:r>
              <a:rPr lang="en-US" dirty="0"/>
              <a:t> (</a:t>
            </a:r>
            <a:r>
              <a:rPr lang="en-US" dirty="0">
                <a:solidFill>
                  <a:srgbClr val="002060"/>
                </a:solidFill>
              </a:rPr>
              <a:t>https://github.com/mujaddidfa/Decimal-to-Binary-Converter</a:t>
            </a:r>
            <a:r>
              <a:rPr lang="en-US" dirty="0"/>
              <a:t>)</a:t>
            </a:r>
            <a:endParaRPr lang="sv-SE" dirty="0"/>
          </a:p>
        </p:txBody>
      </p:sp>
    </p:spTree>
    <p:extLst>
      <p:ext uri="{BB962C8B-B14F-4D97-AF65-F5344CB8AC3E}">
        <p14:creationId xmlns:p14="http://schemas.microsoft.com/office/powerpoint/2010/main" val="1110976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80"/>
          <p:cNvSpPr txBox="1">
            <a:spLocks noGrp="1"/>
          </p:cNvSpPr>
          <p:nvPr>
            <p:ph type="ctrTitle"/>
          </p:nvPr>
        </p:nvSpPr>
        <p:spPr>
          <a:xfrm>
            <a:off x="713349" y="2215950"/>
            <a:ext cx="7717426" cy="9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TERIMA KASIH!</a:t>
            </a:r>
            <a:endParaRPr dirty="0"/>
          </a:p>
        </p:txBody>
      </p:sp>
      <p:sp>
        <p:nvSpPr>
          <p:cNvPr id="872" name="Google Shape;872;p80"/>
          <p:cNvSpPr txBox="1">
            <a:spLocks noGrp="1"/>
          </p:cNvSpPr>
          <p:nvPr>
            <p:ph type="subTitle" idx="1"/>
          </p:nvPr>
        </p:nvSpPr>
        <p:spPr>
          <a:xfrm>
            <a:off x="359001" y="3439743"/>
            <a:ext cx="4130399" cy="14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latin typeface="Space Mono"/>
                <a:ea typeface="Space Mono"/>
                <a:cs typeface="Space Mono"/>
                <a:sym typeface="Space Mono"/>
              </a:rPr>
              <a:t>MUJADDID FATHI ATHO’ILLAH 2200018385</a:t>
            </a:r>
            <a:endParaRPr sz="2000" dirty="0">
              <a:latin typeface="Space Mono"/>
              <a:ea typeface="Space Mono"/>
              <a:cs typeface="Space Mono"/>
              <a:sym typeface="Space Mono"/>
            </a:endParaRPr>
          </a:p>
          <a:p>
            <a:pPr marL="0" lvl="0" indent="0" algn="l" rtl="0">
              <a:spcBef>
                <a:spcPts val="0"/>
              </a:spcBef>
              <a:spcAft>
                <a:spcPts val="0"/>
              </a:spcAft>
              <a:buClr>
                <a:schemeClr val="dk1"/>
              </a:buClr>
              <a:buSzPts val="1100"/>
              <a:buFont typeface="Arial"/>
              <a:buNone/>
            </a:pPr>
            <a:r>
              <a:rPr lang="en" dirty="0"/>
              <a:t>2200018385@webmail.uad.ac.id</a:t>
            </a:r>
            <a:r>
              <a:rPr lang="pt-BR" dirty="0"/>
              <a:t> </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cxnSp>
        <p:nvCxnSpPr>
          <p:cNvPr id="886" name="Google Shape;886;p80"/>
          <p:cNvCxnSpPr/>
          <p:nvPr/>
        </p:nvCxnSpPr>
        <p:spPr>
          <a:xfrm>
            <a:off x="-19500" y="3175822"/>
            <a:ext cx="9183000" cy="0"/>
          </a:xfrm>
          <a:prstGeom prst="straightConnector1">
            <a:avLst/>
          </a:prstGeom>
          <a:noFill/>
          <a:ln w="9525" cap="flat" cmpd="sng">
            <a:solidFill>
              <a:schemeClr val="dk1"/>
            </a:solidFill>
            <a:prstDash val="solid"/>
            <a:round/>
            <a:headEnd type="none" w="med" len="med"/>
            <a:tailEnd type="none" w="med" len="med"/>
          </a:ln>
        </p:spPr>
      </p:cxnSp>
      <p:sp>
        <p:nvSpPr>
          <p:cNvPr id="2" name="Persegi Panjang 1">
            <a:extLst>
              <a:ext uri="{FF2B5EF4-FFF2-40B4-BE49-F238E27FC236}">
                <a16:creationId xmlns:a16="http://schemas.microsoft.com/office/drawing/2014/main" id="{FC79B230-1CB9-6589-746E-88CF810AECB6}"/>
              </a:ext>
            </a:extLst>
          </p:cNvPr>
          <p:cNvSpPr/>
          <p:nvPr/>
        </p:nvSpPr>
        <p:spPr>
          <a:xfrm>
            <a:off x="4784651" y="3902146"/>
            <a:ext cx="3646124" cy="754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latin typeface="Roboto Condensed" panose="02000000000000000000" pitchFamily="2" charset="0"/>
                <a:ea typeface="Roboto Condensed" panose="02000000000000000000" pitchFamily="2" charset="0"/>
                <a:cs typeface="Roboto Condensed" panose="02000000000000000000" pitchFamily="2" charset="0"/>
              </a:rPr>
              <a:t>Yogyakarta, 2023</a:t>
            </a:r>
            <a:endParaRPr lang="id-ID" dirty="0">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idx="16"/>
          </p:nvPr>
        </p:nvSpPr>
        <p:spPr>
          <a:xfrm>
            <a:off x="713226" y="306972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4" name="Google Shape;314;p48"/>
          <p:cNvSpPr txBox="1">
            <a:spLocks noGrp="1"/>
          </p:cNvSpPr>
          <p:nvPr>
            <p:ph type="title"/>
          </p:nvPr>
        </p:nvSpPr>
        <p:spPr>
          <a:xfrm>
            <a:off x="713226" y="197427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5" name="Google Shape;315;p48"/>
          <p:cNvSpPr txBox="1">
            <a:spLocks noGrp="1"/>
          </p:cNvSpPr>
          <p:nvPr>
            <p:ph type="title" idx="2"/>
          </p:nvPr>
        </p:nvSpPr>
        <p:spPr>
          <a:xfrm>
            <a:off x="713226" y="252200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6" name="Google Shape;316;p48"/>
          <p:cNvSpPr txBox="1">
            <a:spLocks noGrp="1"/>
          </p:cNvSpPr>
          <p:nvPr>
            <p:ph type="title" idx="3"/>
          </p:nvPr>
        </p:nvSpPr>
        <p:spPr>
          <a:xfrm>
            <a:off x="713229" y="361745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7" name="Google Shape;317;p48"/>
          <p:cNvSpPr txBox="1">
            <a:spLocks noGrp="1"/>
          </p:cNvSpPr>
          <p:nvPr>
            <p:ph type="title" idx="4"/>
          </p:nvPr>
        </p:nvSpPr>
        <p:spPr>
          <a:xfrm>
            <a:off x="713225" y="416517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48"/>
          <p:cNvSpPr txBox="1">
            <a:spLocks noGrp="1"/>
          </p:cNvSpPr>
          <p:nvPr>
            <p:ph type="subTitle" idx="1"/>
          </p:nvPr>
        </p:nvSpPr>
        <p:spPr>
          <a:xfrm>
            <a:off x="1485725" y="3617485"/>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KODE PROGRAM</a:t>
            </a:r>
            <a:endParaRPr dirty="0"/>
          </a:p>
        </p:txBody>
      </p:sp>
      <p:sp>
        <p:nvSpPr>
          <p:cNvPr id="319" name="Google Shape;319;p48"/>
          <p:cNvSpPr txBox="1">
            <a:spLocks noGrp="1"/>
          </p:cNvSpPr>
          <p:nvPr>
            <p:ph type="subTitle" idx="5"/>
          </p:nvPr>
        </p:nvSpPr>
        <p:spPr>
          <a:xfrm>
            <a:off x="1485725" y="4165219"/>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CAPTURES</a:t>
            </a:r>
            <a:endParaRPr dirty="0"/>
          </a:p>
        </p:txBody>
      </p:sp>
      <p:sp>
        <p:nvSpPr>
          <p:cNvPr id="320" name="Google Shape;320;p48"/>
          <p:cNvSpPr txBox="1">
            <a:spLocks noGrp="1"/>
          </p:cNvSpPr>
          <p:nvPr>
            <p:ph type="subTitle" idx="6"/>
          </p:nvPr>
        </p:nvSpPr>
        <p:spPr>
          <a:xfrm>
            <a:off x="4766225" y="361747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Source</a:t>
            </a:r>
            <a:r>
              <a:rPr lang="id-ID" dirty="0"/>
              <a:t> </a:t>
            </a:r>
            <a:r>
              <a:rPr lang="id-ID" dirty="0" err="1"/>
              <a:t>code</a:t>
            </a:r>
            <a:r>
              <a:rPr lang="id-ID" dirty="0"/>
              <a:t> program</a:t>
            </a:r>
            <a:endParaRPr dirty="0"/>
          </a:p>
        </p:txBody>
      </p:sp>
      <p:sp>
        <p:nvSpPr>
          <p:cNvPr id="321" name="Google Shape;321;p48"/>
          <p:cNvSpPr txBox="1">
            <a:spLocks noGrp="1"/>
          </p:cNvSpPr>
          <p:nvPr>
            <p:ph type="subTitle" idx="7"/>
          </p:nvPr>
        </p:nvSpPr>
        <p:spPr>
          <a:xfrm>
            <a:off x="4766225" y="416520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Screenshot dan </a:t>
            </a:r>
            <a:r>
              <a:rPr dirty="0" err="1"/>
              <a:t>dokumentasi</a:t>
            </a:r>
            <a:r>
              <a:rPr dirty="0"/>
              <a:t> </a:t>
            </a:r>
            <a:r>
              <a:rPr dirty="0" err="1"/>
              <a:t>pembuatan</a:t>
            </a:r>
            <a:r>
              <a:rPr dirty="0"/>
              <a:t> </a:t>
            </a:r>
            <a:r>
              <a:rPr dirty="0" err="1"/>
              <a:t>aplikasi</a:t>
            </a:r>
            <a:endParaRPr dirty="0"/>
          </a:p>
        </p:txBody>
      </p:sp>
      <p:sp>
        <p:nvSpPr>
          <p:cNvPr id="322" name="Google Shape;322;p48"/>
          <p:cNvSpPr txBox="1">
            <a:spLocks noGrp="1"/>
          </p:cNvSpPr>
          <p:nvPr>
            <p:ph type="subTitle" idx="8"/>
          </p:nvPr>
        </p:nvSpPr>
        <p:spPr>
          <a:xfrm>
            <a:off x="1485725" y="1974284"/>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FITUR-FITUR</a:t>
            </a:r>
            <a:endParaRPr dirty="0"/>
          </a:p>
        </p:txBody>
      </p:sp>
      <p:sp>
        <p:nvSpPr>
          <p:cNvPr id="323" name="Google Shape;323;p48"/>
          <p:cNvSpPr txBox="1">
            <a:spLocks noGrp="1"/>
          </p:cNvSpPr>
          <p:nvPr>
            <p:ph type="subTitle" idx="9"/>
          </p:nvPr>
        </p:nvSpPr>
        <p:spPr>
          <a:xfrm>
            <a:off x="1485725" y="2522018"/>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ALUR KERJA</a:t>
            </a:r>
            <a:endParaRPr dirty="0"/>
          </a:p>
        </p:txBody>
      </p:sp>
      <p:sp>
        <p:nvSpPr>
          <p:cNvPr id="324" name="Google Shape;324;p48"/>
          <p:cNvSpPr txBox="1">
            <a:spLocks noGrp="1"/>
          </p:cNvSpPr>
          <p:nvPr>
            <p:ph type="subTitle" idx="13"/>
          </p:nvPr>
        </p:nvSpPr>
        <p:spPr>
          <a:xfrm>
            <a:off x="4766225" y="197428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Fitur-fitur yang terdapat dalam aplikasi</a:t>
            </a:r>
            <a:endParaRPr dirty="0"/>
          </a:p>
        </p:txBody>
      </p:sp>
      <p:sp>
        <p:nvSpPr>
          <p:cNvPr id="325" name="Google Shape;325;p48"/>
          <p:cNvSpPr txBox="1">
            <a:spLocks noGrp="1"/>
          </p:cNvSpPr>
          <p:nvPr>
            <p:ph type="subTitle" idx="14"/>
          </p:nvPr>
        </p:nvSpPr>
        <p:spPr>
          <a:xfrm>
            <a:off x="4766225" y="252201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Flow</a:t>
            </a:r>
            <a:r>
              <a:rPr lang="id-ID" dirty="0"/>
              <a:t> </a:t>
            </a:r>
            <a:r>
              <a:rPr lang="id-ID" dirty="0" err="1"/>
              <a:t>chart</a:t>
            </a:r>
            <a:r>
              <a:rPr lang="id-ID" dirty="0"/>
              <a:t>/cara kerja aplikasi</a:t>
            </a:r>
            <a:endParaRPr dirty="0"/>
          </a:p>
        </p:txBody>
      </p:sp>
      <p:sp>
        <p:nvSpPr>
          <p:cNvPr id="326" name="Google Shape;326;p48"/>
          <p:cNvSpPr txBox="1">
            <a:spLocks noGrp="1"/>
          </p:cNvSpPr>
          <p:nvPr>
            <p:ph type="title" idx="15"/>
          </p:nvPr>
        </p:nvSpPr>
        <p:spPr>
          <a:xfrm>
            <a:off x="713226" y="142655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7" name="Google Shape;327;p48"/>
          <p:cNvSpPr txBox="1">
            <a:spLocks noGrp="1"/>
          </p:cNvSpPr>
          <p:nvPr>
            <p:ph type="subTitle" idx="17"/>
          </p:nvPr>
        </p:nvSpPr>
        <p:spPr>
          <a:xfrm>
            <a:off x="1485725" y="3069751"/>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SKETSA ANTARMUKA</a:t>
            </a:r>
            <a:endParaRPr dirty="0"/>
          </a:p>
        </p:txBody>
      </p:sp>
      <p:sp>
        <p:nvSpPr>
          <p:cNvPr id="328" name="Google Shape;328;p48"/>
          <p:cNvSpPr txBox="1">
            <a:spLocks noGrp="1"/>
          </p:cNvSpPr>
          <p:nvPr>
            <p:ph type="subTitle" idx="18"/>
          </p:nvPr>
        </p:nvSpPr>
        <p:spPr>
          <a:xfrm>
            <a:off x="4766225" y="306974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Rancangan desain antarmuka program</a:t>
            </a:r>
            <a:endParaRPr dirty="0"/>
          </a:p>
        </p:txBody>
      </p:sp>
      <p:sp>
        <p:nvSpPr>
          <p:cNvPr id="329" name="Google Shape;329;p48"/>
          <p:cNvSpPr txBox="1">
            <a:spLocks noGrp="1"/>
          </p:cNvSpPr>
          <p:nvPr>
            <p:ph type="subTitle" idx="19"/>
          </p:nvPr>
        </p:nvSpPr>
        <p:spPr>
          <a:xfrm>
            <a:off x="1485725" y="1426550"/>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DESKRIPSI</a:t>
            </a:r>
            <a:endParaRPr dirty="0"/>
          </a:p>
        </p:txBody>
      </p:sp>
      <p:sp>
        <p:nvSpPr>
          <p:cNvPr id="330" name="Google Shape;330;p48"/>
          <p:cNvSpPr txBox="1">
            <a:spLocks noGrp="1"/>
          </p:cNvSpPr>
          <p:nvPr>
            <p:ph type="subTitle" idx="20"/>
          </p:nvPr>
        </p:nvSpPr>
        <p:spPr>
          <a:xfrm>
            <a:off x="4766225" y="142655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Penjelasan mengenai aplikasi</a:t>
            </a:r>
            <a:endParaRPr dirty="0"/>
          </a:p>
        </p:txBody>
      </p:sp>
      <p:sp>
        <p:nvSpPr>
          <p:cNvPr id="331" name="Google Shape;331;p48"/>
          <p:cNvSpPr txBox="1">
            <a:spLocks noGrp="1"/>
          </p:cNvSpPr>
          <p:nvPr>
            <p:ph type="title" idx="21"/>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cxnSp>
        <p:nvCxnSpPr>
          <p:cNvPr id="332" name="Google Shape;332;p48"/>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5" y="2998800"/>
            <a:ext cx="5379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
            </a:r>
            <a:r>
              <a:rPr lang="id-ID" dirty="0"/>
              <a:t>ESKRIPSI</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6" name="Google Shape;346;p50"/>
          <p:cNvSpPr txBox="1">
            <a:spLocks noGrp="1"/>
          </p:cNvSpPr>
          <p:nvPr>
            <p:ph type="subTitle" idx="1"/>
          </p:nvPr>
        </p:nvSpPr>
        <p:spPr>
          <a:xfrm>
            <a:off x="713225" y="3837888"/>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Penjelasan mengenai aplikasi</a:t>
            </a:r>
          </a:p>
        </p:txBody>
      </p:sp>
      <p:cxnSp>
        <p:nvCxnSpPr>
          <p:cNvPr id="347" name="Google Shape;347;p50"/>
          <p:cNvCxnSpPr/>
          <p:nvPr/>
        </p:nvCxnSpPr>
        <p:spPr>
          <a:xfrm>
            <a:off x="-19500" y="3840600"/>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DESKRIPSI APLIKASI</a:t>
            </a:r>
            <a:endParaRPr dirty="0"/>
          </a:p>
        </p:txBody>
      </p:sp>
      <p:sp>
        <p:nvSpPr>
          <p:cNvPr id="393" name="Google Shape;393;p53"/>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Aplikasi</a:t>
            </a:r>
            <a:r>
              <a:rPr lang="en-US" dirty="0"/>
              <a:t> “</a:t>
            </a:r>
            <a:r>
              <a:rPr lang="en-US" dirty="0" err="1"/>
              <a:t>Konversi</a:t>
            </a:r>
            <a:r>
              <a:rPr lang="en-US" dirty="0"/>
              <a:t> </a:t>
            </a:r>
            <a:r>
              <a:rPr lang="en-US" dirty="0" err="1"/>
              <a:t>Desimal</a:t>
            </a:r>
            <a:r>
              <a:rPr lang="en-US" dirty="0"/>
              <a:t> </a:t>
            </a:r>
            <a:r>
              <a:rPr lang="en-US" dirty="0" err="1"/>
              <a:t>ke</a:t>
            </a:r>
            <a:r>
              <a:rPr lang="en-US" dirty="0"/>
              <a:t> Biner” </a:t>
            </a:r>
            <a:r>
              <a:rPr lang="en-US" dirty="0" err="1"/>
              <a:t>adalah</a:t>
            </a:r>
            <a:r>
              <a:rPr lang="en-US" dirty="0"/>
              <a:t> </a:t>
            </a:r>
            <a:r>
              <a:rPr lang="en-US" dirty="0" err="1"/>
              <a:t>aplikasi</a:t>
            </a:r>
            <a:r>
              <a:rPr lang="en-US" dirty="0"/>
              <a:t> yang </a:t>
            </a:r>
            <a:r>
              <a:rPr lang="en-US" dirty="0" err="1"/>
              <a:t>membantu</a:t>
            </a:r>
            <a:r>
              <a:rPr lang="en-US" dirty="0"/>
              <a:t> </a:t>
            </a:r>
            <a:r>
              <a:rPr lang="en-US" dirty="0" err="1"/>
              <a:t>pengguna</a:t>
            </a:r>
            <a:r>
              <a:rPr lang="en-US" dirty="0"/>
              <a:t> </a:t>
            </a:r>
            <a:r>
              <a:rPr lang="en-US" dirty="0" err="1"/>
              <a:t>untuk</a:t>
            </a:r>
            <a:r>
              <a:rPr lang="en-US" dirty="0"/>
              <a:t> </a:t>
            </a:r>
            <a:r>
              <a:rPr lang="en-US" dirty="0" err="1"/>
              <a:t>mengubah</a:t>
            </a:r>
            <a:r>
              <a:rPr lang="en-US" dirty="0"/>
              <a:t> </a:t>
            </a:r>
            <a:r>
              <a:rPr lang="en-US" dirty="0" err="1"/>
              <a:t>bilangan</a:t>
            </a:r>
            <a:r>
              <a:rPr lang="en-US" dirty="0"/>
              <a:t> </a:t>
            </a:r>
            <a:r>
              <a:rPr lang="en-US" dirty="0" err="1"/>
              <a:t>desimal</a:t>
            </a:r>
            <a:r>
              <a:rPr lang="en-US" dirty="0"/>
              <a:t> </a:t>
            </a:r>
            <a:r>
              <a:rPr lang="en-US" dirty="0" err="1"/>
              <a:t>ke</a:t>
            </a:r>
            <a:r>
              <a:rPr lang="en-US" dirty="0"/>
              <a:t> </a:t>
            </a:r>
            <a:r>
              <a:rPr lang="en-US" dirty="0" err="1"/>
              <a:t>bilangan</a:t>
            </a:r>
            <a:r>
              <a:rPr lang="en-US" dirty="0"/>
              <a:t> biner. </a:t>
            </a:r>
            <a:r>
              <a:rPr lang="en-US" dirty="0" err="1"/>
              <a:t>Aplikasi</a:t>
            </a:r>
            <a:r>
              <a:rPr lang="en-US" dirty="0"/>
              <a:t> </a:t>
            </a:r>
            <a:r>
              <a:rPr lang="en-US" dirty="0" err="1"/>
              <a:t>ini</a:t>
            </a:r>
            <a:r>
              <a:rPr lang="en-US" dirty="0"/>
              <a:t> </a:t>
            </a:r>
            <a:r>
              <a:rPr lang="en-US" dirty="0" err="1"/>
              <a:t>dibuat</a:t>
            </a:r>
            <a:r>
              <a:rPr lang="en-US" dirty="0"/>
              <a:t> </a:t>
            </a:r>
            <a:r>
              <a:rPr lang="en-US" dirty="0" err="1"/>
              <a:t>menggunakan</a:t>
            </a:r>
            <a:r>
              <a:rPr lang="en-US" dirty="0"/>
              <a:t> </a:t>
            </a:r>
            <a:r>
              <a:rPr lang="en-US" dirty="0" err="1"/>
              <a:t>bahasa</a:t>
            </a:r>
            <a:r>
              <a:rPr lang="en-US" dirty="0"/>
              <a:t> assembly (TASM) dan </a:t>
            </a:r>
            <a:r>
              <a:rPr lang="en-US" dirty="0" err="1"/>
              <a:t>memiliki</a:t>
            </a:r>
            <a:r>
              <a:rPr lang="en-US" dirty="0"/>
              <a:t> </a:t>
            </a:r>
            <a:r>
              <a:rPr lang="en-US" dirty="0" err="1"/>
              <a:t>fitur</a:t>
            </a:r>
            <a:r>
              <a:rPr lang="en-US" dirty="0"/>
              <a:t> </a:t>
            </a:r>
            <a:r>
              <a:rPr lang="en-US" dirty="0" err="1"/>
              <a:t>utama</a:t>
            </a:r>
            <a:r>
              <a:rPr lang="en-US" dirty="0"/>
              <a:t> </a:t>
            </a:r>
            <a:r>
              <a:rPr lang="en-US" dirty="0" err="1"/>
              <a:t>yaitu</a:t>
            </a:r>
            <a:r>
              <a:rPr lang="en-US" dirty="0"/>
              <a:t> </a:t>
            </a:r>
            <a:r>
              <a:rPr lang="en-US" dirty="0" err="1"/>
              <a:t>mengkonversi</a:t>
            </a:r>
            <a:r>
              <a:rPr lang="en-US" dirty="0"/>
              <a:t> </a:t>
            </a:r>
            <a:r>
              <a:rPr lang="en-US" dirty="0" err="1"/>
              <a:t>bilangan</a:t>
            </a:r>
            <a:r>
              <a:rPr lang="en-US" dirty="0"/>
              <a:t> </a:t>
            </a:r>
            <a:r>
              <a:rPr lang="en-US" dirty="0" err="1"/>
              <a:t>desimal</a:t>
            </a:r>
            <a:r>
              <a:rPr lang="en-US" dirty="0"/>
              <a:t> </a:t>
            </a:r>
            <a:r>
              <a:rPr lang="en-US" dirty="0" err="1"/>
              <a:t>ke</a:t>
            </a:r>
            <a:r>
              <a:rPr lang="en-US" dirty="0"/>
              <a:t> </a:t>
            </a:r>
            <a:r>
              <a:rPr lang="en-US" dirty="0" err="1"/>
              <a:t>bilangan</a:t>
            </a:r>
            <a:r>
              <a:rPr lang="en-US" dirty="0"/>
              <a:t> biner.</a:t>
            </a:r>
          </a:p>
        </p:txBody>
      </p:sp>
      <p:sp>
        <p:nvSpPr>
          <p:cNvPr id="394" name="Google Shape;394;p53"/>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Pengguna dapat mengakses aplikasi ini melalui browser web atau dengan mengunduh aplikasi ini ke perangkat dan mengakses aplikasi ini melalui DOSBOX atau aplikasi emulator/simulator pemrograman </a:t>
            </a:r>
            <a:r>
              <a:rPr lang="id-ID" dirty="0" err="1"/>
              <a:t>assembly</a:t>
            </a:r>
            <a:r>
              <a:rPr lang="id-ID" dirty="0"/>
              <a:t> seperti EMU8086, </a:t>
            </a:r>
            <a:r>
              <a:rPr lang="id-ID" dirty="0" err="1"/>
              <a:t>Microprocessor</a:t>
            </a:r>
            <a:r>
              <a:rPr lang="id-ID" dirty="0"/>
              <a:t> Simulator, dsb. </a:t>
            </a:r>
            <a:endParaRPr dirty="0"/>
          </a:p>
        </p:txBody>
      </p:sp>
      <p:cxnSp>
        <p:nvCxnSpPr>
          <p:cNvPr id="395" name="Google Shape;395;p53"/>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53"/>
          <p:cNvSpPr/>
          <p:nvPr/>
        </p:nvSpPr>
        <p:spPr>
          <a:xfrm flipH="1">
            <a:off x="0" y="12856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DESKRIPSI APLIKASI</a:t>
            </a:r>
            <a:endParaRPr dirty="0"/>
          </a:p>
        </p:txBody>
      </p:sp>
      <p:sp>
        <p:nvSpPr>
          <p:cNvPr id="402" name="Google Shape;402;p54"/>
          <p:cNvSpPr txBox="1">
            <a:spLocks noGrp="1"/>
          </p:cNvSpPr>
          <p:nvPr>
            <p:ph type="body" idx="1"/>
          </p:nvPr>
        </p:nvSpPr>
        <p:spPr>
          <a:xfrm>
            <a:off x="713225" y="1716225"/>
            <a:ext cx="4319700" cy="22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a:t>Aplikasi “Konversi Desimal ke Biner” ini sangat berguna bagi pengguna yang sering bekerja dengan bilangan biner, seperti dalam bidang kelistrikan atau teknik komputer. Dengan aplikasi ini, pengguna dapat dengan mudah mengubah bilangan desimal ke bilangan biner tanpa perlu menghitung secara manual.</a:t>
            </a:r>
            <a:endParaRPr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08" name="Google Shape;408;p55"/>
          <p:cNvGrpSpPr/>
          <p:nvPr/>
        </p:nvGrpSpPr>
        <p:grpSpPr>
          <a:xfrm flipH="1">
            <a:off x="0" y="1403775"/>
            <a:ext cx="9144125" cy="855300"/>
            <a:chOff x="0" y="1403775"/>
            <a:chExt cx="9144125" cy="855300"/>
          </a:xfrm>
        </p:grpSpPr>
        <p:sp>
          <p:nvSpPr>
            <p:cNvPr id="409" name="Google Shape;409;p55"/>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1" name="Google Shape;411;p55"/>
          <p:cNvCxnSpPr/>
          <p:nvPr/>
        </p:nvCxnSpPr>
        <p:spPr>
          <a:xfrm>
            <a:off x="-19500" y="3837900"/>
            <a:ext cx="9183000" cy="0"/>
          </a:xfrm>
          <a:prstGeom prst="straightConnector1">
            <a:avLst/>
          </a:prstGeom>
          <a:noFill/>
          <a:ln w="9525" cap="flat" cmpd="sng">
            <a:solidFill>
              <a:schemeClr val="dk1"/>
            </a:solidFill>
            <a:prstDash val="solid"/>
            <a:round/>
            <a:headEnd type="none" w="med" len="med"/>
            <a:tailEnd type="none" w="med" len="med"/>
          </a:ln>
        </p:spPr>
      </p:cxnSp>
      <p:sp>
        <p:nvSpPr>
          <p:cNvPr id="412" name="Google Shape;412;p55"/>
          <p:cNvSpPr txBox="1">
            <a:spLocks noGrp="1"/>
          </p:cNvSpPr>
          <p:nvPr>
            <p:ph type="title"/>
          </p:nvPr>
        </p:nvSpPr>
        <p:spPr>
          <a:xfrm flipH="1">
            <a:off x="3051300" y="2998800"/>
            <a:ext cx="53796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a:t>FITUR-FITUR</a:t>
            </a:r>
            <a:endParaRPr dirty="0"/>
          </a:p>
        </p:txBody>
      </p:sp>
      <p:sp>
        <p:nvSpPr>
          <p:cNvPr id="413" name="Google Shape;413;p55"/>
          <p:cNvSpPr txBox="1">
            <a:spLocks noGrp="1"/>
          </p:cNvSpPr>
          <p:nvPr>
            <p:ph type="title" idx="2"/>
          </p:nvPr>
        </p:nvSpPr>
        <p:spPr>
          <a:xfrm flipH="1">
            <a:off x="6517800"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4" name="Google Shape;414;p55"/>
          <p:cNvSpPr txBox="1">
            <a:spLocks noGrp="1"/>
          </p:cNvSpPr>
          <p:nvPr>
            <p:ph type="subTitle" idx="1"/>
          </p:nvPr>
        </p:nvSpPr>
        <p:spPr>
          <a:xfrm flipH="1">
            <a:off x="3051450" y="3837888"/>
            <a:ext cx="5379300" cy="53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sv-SE" dirty="0"/>
              <a:t>Fitur-fitur yang terdapat dalam aplikasi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subTitle" idx="1"/>
          </p:nvPr>
        </p:nvSpPr>
        <p:spPr>
          <a:xfrm>
            <a:off x="713281" y="1666425"/>
            <a:ext cx="3756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Fitur utama aplikasi ini adalah mengubah bilangan desimal ke bilangan biner dengan menggunakan proses pembagian dan sisa pembagian.</a:t>
            </a:r>
            <a:endParaRPr dirty="0"/>
          </a:p>
        </p:txBody>
      </p:sp>
      <p:sp>
        <p:nvSpPr>
          <p:cNvPr id="420" name="Google Shape;420;p56"/>
          <p:cNvSpPr txBox="1">
            <a:spLocks noGrp="1"/>
          </p:cNvSpPr>
          <p:nvPr>
            <p:ph type="subTitle" idx="2"/>
          </p:nvPr>
        </p:nvSpPr>
        <p:spPr>
          <a:xfrm>
            <a:off x="713255" y="3513975"/>
            <a:ext cx="375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Fitur ini memungkinkan pengguna untuk menyimpan hasil konversi bilangan yang telah dikonversi oleh aplikasi. Pengguna dapat melihat hasil konversi.</a:t>
            </a:r>
            <a:endParaRPr dirty="0"/>
          </a:p>
        </p:txBody>
      </p:sp>
      <p:sp>
        <p:nvSpPr>
          <p:cNvPr id="421" name="Google Shape;421;p56"/>
          <p:cNvSpPr txBox="1">
            <a:spLocks noGrp="1"/>
          </p:cNvSpPr>
          <p:nvPr>
            <p:ph type="subTitle" idx="3"/>
          </p:nvPr>
        </p:nvSpPr>
        <p:spPr>
          <a:xfrm>
            <a:off x="713299" y="2315328"/>
            <a:ext cx="7186692" cy="4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KONVERSI BILANGAN DESIMAL KE BILANGAN BINER</a:t>
            </a:r>
            <a:endParaRPr dirty="0"/>
          </a:p>
        </p:txBody>
      </p:sp>
      <p:sp>
        <p:nvSpPr>
          <p:cNvPr id="422" name="Google Shape;422;p56"/>
          <p:cNvSpPr txBox="1">
            <a:spLocks noGrp="1"/>
          </p:cNvSpPr>
          <p:nvPr>
            <p:ph type="subTitle" idx="4"/>
          </p:nvPr>
        </p:nvSpPr>
        <p:spPr>
          <a:xfrm>
            <a:off x="713225" y="2983575"/>
            <a:ext cx="5060254" cy="4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PENYIMPANAN HASIL KONVERSI</a:t>
            </a:r>
            <a:endParaRPr dirty="0"/>
          </a:p>
        </p:txBody>
      </p:sp>
      <p:sp>
        <p:nvSpPr>
          <p:cNvPr id="423" name="Google Shape;423;p5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FITUR-FITUR APLIKASI</a:t>
            </a:r>
            <a:endParaRPr dirty="0"/>
          </a:p>
        </p:txBody>
      </p:sp>
      <p:cxnSp>
        <p:nvCxnSpPr>
          <p:cNvPr id="424" name="Google Shape;424;p56"/>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425" name="Google Shape;425;p56"/>
          <p:cNvSpPr/>
          <p:nvPr/>
        </p:nvSpPr>
        <p:spPr>
          <a:xfrm flipH="1">
            <a:off x="0" y="283244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5" y="2998800"/>
            <a:ext cx="5379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a:t>
            </a:r>
            <a:r>
              <a:rPr lang="id-ID" dirty="0"/>
              <a:t>LUR KERJA</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3</a:t>
            </a:r>
            <a:endParaRPr dirty="0"/>
          </a:p>
        </p:txBody>
      </p:sp>
      <p:sp>
        <p:nvSpPr>
          <p:cNvPr id="346" name="Google Shape;346;p50"/>
          <p:cNvSpPr txBox="1">
            <a:spLocks noGrp="1"/>
          </p:cNvSpPr>
          <p:nvPr>
            <p:ph type="subTitle" idx="1"/>
          </p:nvPr>
        </p:nvSpPr>
        <p:spPr>
          <a:xfrm>
            <a:off x="713225" y="3837888"/>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Flow</a:t>
            </a:r>
            <a:r>
              <a:rPr lang="id-ID" dirty="0"/>
              <a:t> </a:t>
            </a:r>
            <a:r>
              <a:rPr lang="id-ID" dirty="0" err="1"/>
              <a:t>chart</a:t>
            </a:r>
            <a:r>
              <a:rPr lang="id-ID" dirty="0"/>
              <a:t>/cara kerja aplikasi</a:t>
            </a:r>
          </a:p>
        </p:txBody>
      </p:sp>
      <p:cxnSp>
        <p:nvCxnSpPr>
          <p:cNvPr id="347" name="Google Shape;347;p50"/>
          <p:cNvCxnSpPr/>
          <p:nvPr/>
        </p:nvCxnSpPr>
        <p:spPr>
          <a:xfrm>
            <a:off x="-19500" y="3840600"/>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375990"/>
      </p:ext>
    </p:extLst>
  </p:cSld>
  <p:clrMapOvr>
    <a:masterClrMapping/>
  </p:clrMapOvr>
</p:sld>
</file>

<file path=ppt/theme/theme1.xml><?xml version="1.0" encoding="utf-8"?>
<a:theme xmlns:a="http://schemas.openxmlformats.org/drawingml/2006/main" name="Computer Science &amp; Mathematics Major for College: UI/UX in Webpage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1060</Words>
  <Application>Microsoft Office PowerPoint</Application>
  <PresentationFormat>Peragaan Layar (16:9)</PresentationFormat>
  <Paragraphs>201</Paragraphs>
  <Slides>26</Slides>
  <Notes>26</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26</vt:i4>
      </vt:variant>
    </vt:vector>
  </HeadingPairs>
  <TitlesOfParts>
    <vt:vector size="31" baseType="lpstr">
      <vt:lpstr>Space Mono</vt:lpstr>
      <vt:lpstr>Prompt</vt:lpstr>
      <vt:lpstr>Arial</vt:lpstr>
      <vt:lpstr>Roboto Condensed</vt:lpstr>
      <vt:lpstr>Computer Science &amp; Mathematics Major for College: UI/UX in Webpage Design by Slidesgo</vt:lpstr>
      <vt:lpstr>TUGAS AKHIR MATA KULIAH DASAR SISTEM KOMPUTER “KONVERSI DESIMAL KE BINER”</vt:lpstr>
      <vt:lpstr>PROJECT IDENTITY</vt:lpstr>
      <vt:lpstr>04</vt:lpstr>
      <vt:lpstr>DESKRIPSI</vt:lpstr>
      <vt:lpstr>DESKRIPSI APLIKASI</vt:lpstr>
      <vt:lpstr>DESKRIPSI APLIKASI</vt:lpstr>
      <vt:lpstr>FITUR-FITUR</vt:lpstr>
      <vt:lpstr>FITUR-FITUR APLIKASI</vt:lpstr>
      <vt:lpstr>ALUR KERJA</vt:lpstr>
      <vt:lpstr>ALUR KERJA</vt:lpstr>
      <vt:lpstr>Presentasi PowerPoint</vt:lpstr>
      <vt:lpstr>SKETSA ANTARAMUKA</vt:lpstr>
      <vt:lpstr>SKETSA ANTARMUKA</vt:lpstr>
      <vt:lpstr>SKETSA ANTARMUKA</vt:lpstr>
      <vt:lpstr>KODE PROGRAM</vt:lpstr>
      <vt:lpstr>KODE PROGRAM</vt:lpstr>
      <vt:lpstr>KODE PROGRAM</vt:lpstr>
      <vt:lpstr>KODE PROGRAM</vt:lpstr>
      <vt:lpstr>CAPTURES</vt:lpstr>
      <vt:lpstr>Presentasi PowerPoint</vt:lpstr>
      <vt:lpstr>Presentasi PowerPoint</vt:lpstr>
      <vt:lpstr>Presentasi PowerPoint</vt:lpstr>
      <vt:lpstr>Presentasi PowerPoint</vt:lpstr>
      <vt:lpstr>Presentasi PowerPoint</vt:lpstr>
      <vt:lpstr>Presentasi PowerPoint</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AKHIR MATA KULIAH DASAR SISTEM KOMPUTER KONVERSI DESIMAL KE BINER</dc:title>
  <dc:creator>user</dc:creator>
  <cp:lastModifiedBy>Mujaddid Fathi Atho'illah</cp:lastModifiedBy>
  <cp:revision>15</cp:revision>
  <dcterms:modified xsi:type="dcterms:W3CDTF">2023-01-08T09:10:53Z</dcterms:modified>
</cp:coreProperties>
</file>