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مجاهد محمد صالح الخزيم" initials="مجاهد" lastIdx="4" clrIdx="0">
    <p:extLst>
      <p:ext uri="{19B8F6BF-5375-455C-9EA6-DF929625EA0E}">
        <p15:presenceInfo xmlns:p15="http://schemas.microsoft.com/office/powerpoint/2012/main" userId="مجاهد محمد صالح الخزي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0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jo2\OneDrive\&#1587;&#1591;&#1581;%20&#1575;&#1604;&#1605;&#1603;&#1578;&#1576;\udacity\PDSND\Q1_result_f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jo2\OneDrive\&#1587;&#1591;&#1581;%20&#1575;&#1604;&#1605;&#1603;&#1578;&#1576;\udacity\PDSND\Q3_resul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jo2\OneDrive\&#1587;&#1591;&#1581;%20&#1575;&#1604;&#1605;&#1603;&#1578;&#1576;\udacity\PDSND\Q5_result_f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jo2\OneDrive\&#1587;&#1591;&#1581;%20&#1575;&#1604;&#1605;&#1603;&#1578;&#1576;\udacity\PDSND\Q6_result_f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Most popular Category for families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Q1_result_f!$B$1</c:f>
              <c:strCache>
                <c:ptCount val="1"/>
                <c:pt idx="0">
                  <c:v>Sum of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Q1_result_f!$A$2:$A$7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Q1_result_f!$B$2:$B$7</c:f>
              <c:numCache>
                <c:formatCode>General</c:formatCode>
                <c:ptCount val="6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36-4F25-BA8F-4690F1AD8D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024952"/>
        <c:axId val="611028472"/>
      </c:barChart>
      <c:catAx>
        <c:axId val="611024952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Category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028472"/>
        <c:crosses val="autoZero"/>
        <c:auto val="1"/>
        <c:lblAlgn val="ctr"/>
        <c:lblOffset val="100"/>
        <c:noMultiLvlLbl val="0"/>
      </c:catAx>
      <c:valAx>
        <c:axId val="61102847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024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Movies </a:t>
            </a:r>
            <a:r>
              <a:rPr lang="en-US" sz="1400" b="0" i="0" u="none" strike="noStrike" baseline="0" dirty="0">
                <a:effectLst/>
              </a:rPr>
              <a:t>rent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Q3_result!$B$1</c:f>
              <c:strCache>
                <c:ptCount val="1"/>
                <c:pt idx="0">
                  <c:v>standard_quartile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Q3_result!$A$2:$A$25</c:f>
              <c:strCache>
                <c:ptCount val="24"/>
                <c:pt idx="0">
                  <c:v>Animation_Q1</c:v>
                </c:pt>
                <c:pt idx="1">
                  <c:v>Animation_Q2</c:v>
                </c:pt>
                <c:pt idx="2">
                  <c:v>Animation_Q3</c:v>
                </c:pt>
                <c:pt idx="3">
                  <c:v>Animation_Q4</c:v>
                </c:pt>
                <c:pt idx="4">
                  <c:v>Children_Q1</c:v>
                </c:pt>
                <c:pt idx="5">
                  <c:v>Children_Q2</c:v>
                </c:pt>
                <c:pt idx="6">
                  <c:v>Children_Q3</c:v>
                </c:pt>
                <c:pt idx="7">
                  <c:v>Children_Q4</c:v>
                </c:pt>
                <c:pt idx="8">
                  <c:v>Classics_Q1</c:v>
                </c:pt>
                <c:pt idx="9">
                  <c:v>Classics_Q2</c:v>
                </c:pt>
                <c:pt idx="10">
                  <c:v>Classics_Q3</c:v>
                </c:pt>
                <c:pt idx="11">
                  <c:v>Classics_Q4</c:v>
                </c:pt>
                <c:pt idx="12">
                  <c:v>Comedy_Q1</c:v>
                </c:pt>
                <c:pt idx="13">
                  <c:v>Comedy_Q2</c:v>
                </c:pt>
                <c:pt idx="14">
                  <c:v>Comedy_Q3</c:v>
                </c:pt>
                <c:pt idx="15">
                  <c:v>Comedy_Q4</c:v>
                </c:pt>
                <c:pt idx="16">
                  <c:v>Family_Q1</c:v>
                </c:pt>
                <c:pt idx="17">
                  <c:v>Family_Q2</c:v>
                </c:pt>
                <c:pt idx="18">
                  <c:v>Family_Q3</c:v>
                </c:pt>
                <c:pt idx="19">
                  <c:v>Family_Q4</c:v>
                </c:pt>
                <c:pt idx="20">
                  <c:v>Music_Q1</c:v>
                </c:pt>
                <c:pt idx="21">
                  <c:v>Music_Q2</c:v>
                </c:pt>
                <c:pt idx="22">
                  <c:v>Music_Q3</c:v>
                </c:pt>
                <c:pt idx="23">
                  <c:v>Music_Q4</c:v>
                </c:pt>
              </c:strCache>
            </c:strRef>
          </c:cat>
          <c:val>
            <c:numRef>
              <c:f>Q3_result!$B$2:$B$25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F-4F60-9112-313B922F3938}"/>
            </c:ext>
          </c:extLst>
        </c:ser>
        <c:ser>
          <c:idx val="1"/>
          <c:order val="1"/>
          <c:tx>
            <c:strRef>
              <c:f>Q3_result!$C$1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Q3_result!$A$2:$A$25</c:f>
              <c:strCache>
                <c:ptCount val="24"/>
                <c:pt idx="0">
                  <c:v>Animation_Q1</c:v>
                </c:pt>
                <c:pt idx="1">
                  <c:v>Animation_Q2</c:v>
                </c:pt>
                <c:pt idx="2">
                  <c:v>Animation_Q3</c:v>
                </c:pt>
                <c:pt idx="3">
                  <c:v>Animation_Q4</c:v>
                </c:pt>
                <c:pt idx="4">
                  <c:v>Children_Q1</c:v>
                </c:pt>
                <c:pt idx="5">
                  <c:v>Children_Q2</c:v>
                </c:pt>
                <c:pt idx="6">
                  <c:v>Children_Q3</c:v>
                </c:pt>
                <c:pt idx="7">
                  <c:v>Children_Q4</c:v>
                </c:pt>
                <c:pt idx="8">
                  <c:v>Classics_Q1</c:v>
                </c:pt>
                <c:pt idx="9">
                  <c:v>Classics_Q2</c:v>
                </c:pt>
                <c:pt idx="10">
                  <c:v>Classics_Q3</c:v>
                </c:pt>
                <c:pt idx="11">
                  <c:v>Classics_Q4</c:v>
                </c:pt>
                <c:pt idx="12">
                  <c:v>Comedy_Q1</c:v>
                </c:pt>
                <c:pt idx="13">
                  <c:v>Comedy_Q2</c:v>
                </c:pt>
                <c:pt idx="14">
                  <c:v>Comedy_Q3</c:v>
                </c:pt>
                <c:pt idx="15">
                  <c:v>Comedy_Q4</c:v>
                </c:pt>
                <c:pt idx="16">
                  <c:v>Family_Q1</c:v>
                </c:pt>
                <c:pt idx="17">
                  <c:v>Family_Q2</c:v>
                </c:pt>
                <c:pt idx="18">
                  <c:v>Family_Q3</c:v>
                </c:pt>
                <c:pt idx="19">
                  <c:v>Family_Q4</c:v>
                </c:pt>
                <c:pt idx="20">
                  <c:v>Music_Q1</c:v>
                </c:pt>
                <c:pt idx="21">
                  <c:v>Music_Q2</c:v>
                </c:pt>
                <c:pt idx="22">
                  <c:v>Music_Q3</c:v>
                </c:pt>
                <c:pt idx="23">
                  <c:v>Music_Q4</c:v>
                </c:pt>
              </c:strCache>
            </c:strRef>
          </c:cat>
          <c:val>
            <c:numRef>
              <c:f>Q3_result!$C$2:$C$25</c:f>
              <c:numCache>
                <c:formatCode>General</c:formatCode>
                <c:ptCount val="24"/>
                <c:pt idx="0">
                  <c:v>22</c:v>
                </c:pt>
                <c:pt idx="1">
                  <c:v>12</c:v>
                </c:pt>
                <c:pt idx="2">
                  <c:v>15</c:v>
                </c:pt>
                <c:pt idx="3">
                  <c:v>17</c:v>
                </c:pt>
                <c:pt idx="4">
                  <c:v>14</c:v>
                </c:pt>
                <c:pt idx="5">
                  <c:v>18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15</c:v>
                </c:pt>
                <c:pt idx="10">
                  <c:v>12</c:v>
                </c:pt>
                <c:pt idx="11">
                  <c:v>16</c:v>
                </c:pt>
                <c:pt idx="12">
                  <c:v>17</c:v>
                </c:pt>
                <c:pt idx="13">
                  <c:v>15</c:v>
                </c:pt>
                <c:pt idx="14">
                  <c:v>13</c:v>
                </c:pt>
                <c:pt idx="15">
                  <c:v>13</c:v>
                </c:pt>
                <c:pt idx="16">
                  <c:v>15</c:v>
                </c:pt>
                <c:pt idx="17">
                  <c:v>17</c:v>
                </c:pt>
                <c:pt idx="18">
                  <c:v>20</c:v>
                </c:pt>
                <c:pt idx="19">
                  <c:v>17</c:v>
                </c:pt>
                <c:pt idx="20">
                  <c:v>9</c:v>
                </c:pt>
                <c:pt idx="21">
                  <c:v>13</c:v>
                </c:pt>
                <c:pt idx="22">
                  <c:v>16</c:v>
                </c:pt>
                <c:pt idx="2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3F-4F60-9112-313B922F3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8124472"/>
        <c:axId val="638121592"/>
      </c:barChart>
      <c:catAx>
        <c:axId val="638124472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Standard quartile per movie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121592"/>
        <c:crosses val="autoZero"/>
        <c:auto val="1"/>
        <c:lblAlgn val="ctr"/>
        <c:lblOffset val="100"/>
        <c:noMultiLvlLbl val="0"/>
      </c:catAx>
      <c:valAx>
        <c:axId val="63812159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124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Rentals</a:t>
            </a:r>
            <a:r>
              <a:rPr lang="en-US" baseline="0" dirty="0"/>
              <a:t> per M</a:t>
            </a:r>
            <a:r>
              <a:rPr lang="en-US" dirty="0"/>
              <a:t>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Q5_result_f!$B$1:$B$2</c:f>
              <c:strCache>
                <c:ptCount val="2"/>
                <c:pt idx="0">
                  <c:v>pay_mon</c:v>
                </c:pt>
                <c:pt idx="1">
                  <c:v>2007-02-01T00:00:00.000Z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Q5_result_f!$A$3:$A$12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Q5_result_f!$B$3:$B$12</c:f>
              <c:numCache>
                <c:formatCode>General</c:formatCode>
                <c:ptCount val="10"/>
                <c:pt idx="0">
                  <c:v>4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9-4EE5-BC14-D6EB07A2D75F}"/>
            </c:ext>
          </c:extLst>
        </c:ser>
        <c:ser>
          <c:idx val="1"/>
          <c:order val="1"/>
          <c:tx>
            <c:strRef>
              <c:f>Q5_result_f!$C$1:$C$2</c:f>
              <c:strCache>
                <c:ptCount val="2"/>
                <c:pt idx="0">
                  <c:v>pay_mon</c:v>
                </c:pt>
                <c:pt idx="1">
                  <c:v>2007-03-01T00:00:00.000Z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Q5_result_f!$A$3:$A$12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Q5_result_f!$C$3:$C$12</c:f>
              <c:numCache>
                <c:formatCode>General</c:formatCode>
                <c:ptCount val="10"/>
                <c:pt idx="0">
                  <c:v>16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13</c:v>
                </c:pt>
                <c:pt idx="5">
                  <c:v>10</c:v>
                </c:pt>
                <c:pt idx="6">
                  <c:v>12</c:v>
                </c:pt>
                <c:pt idx="7">
                  <c:v>15</c:v>
                </c:pt>
                <c:pt idx="8">
                  <c:v>15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99-4EE5-BC14-D6EB07A2D75F}"/>
            </c:ext>
          </c:extLst>
        </c:ser>
        <c:ser>
          <c:idx val="2"/>
          <c:order val="2"/>
          <c:tx>
            <c:strRef>
              <c:f>Q5_result_f!$D$1:$D$2</c:f>
              <c:strCache>
                <c:ptCount val="2"/>
                <c:pt idx="0">
                  <c:v>pay_mon</c:v>
                </c:pt>
                <c:pt idx="1">
                  <c:v>2007-04-01T00:00:00.000Z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Q5_result_f!$A$3:$A$12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Q5_result_f!$D$3:$D$12</c:f>
              <c:numCache>
                <c:formatCode>General</c:formatCode>
                <c:ptCount val="10"/>
                <c:pt idx="0">
                  <c:v>12</c:v>
                </c:pt>
                <c:pt idx="1">
                  <c:v>18</c:v>
                </c:pt>
                <c:pt idx="2">
                  <c:v>14</c:v>
                </c:pt>
                <c:pt idx="3">
                  <c:v>22</c:v>
                </c:pt>
                <c:pt idx="4">
                  <c:v>20</c:v>
                </c:pt>
                <c:pt idx="5">
                  <c:v>20</c:v>
                </c:pt>
                <c:pt idx="6">
                  <c:v>18</c:v>
                </c:pt>
                <c:pt idx="7">
                  <c:v>12</c:v>
                </c:pt>
                <c:pt idx="8">
                  <c:v>19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99-4EE5-BC14-D6EB07A2D75F}"/>
            </c:ext>
          </c:extLst>
        </c:ser>
        <c:ser>
          <c:idx val="3"/>
          <c:order val="3"/>
          <c:tx>
            <c:strRef>
              <c:f>Q5_result_f!$E$1:$E$2</c:f>
              <c:strCache>
                <c:ptCount val="2"/>
                <c:pt idx="0">
                  <c:v>pay_mon</c:v>
                </c:pt>
                <c:pt idx="1">
                  <c:v>2007-05-01T00:00:00.000Z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Q5_result_f!$A$3:$A$12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Q5_result_f!$E$3:$E$12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99-4EE5-BC14-D6EB07A2D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8373944"/>
        <c:axId val="608374264"/>
      </c:barChart>
      <c:catAx>
        <c:axId val="608373944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 dirty="0">
                    <a:effectLst/>
                  </a:rPr>
                  <a:t>Full name</a:t>
                </a:r>
                <a:endParaRPr lang="en-US" sz="10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374264"/>
        <c:crosses val="autoZero"/>
        <c:auto val="1"/>
        <c:lblAlgn val="ctr"/>
        <c:lblOffset val="100"/>
        <c:noMultiLvlLbl val="0"/>
      </c:catAx>
      <c:valAx>
        <c:axId val="60837426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Pay count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373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Difference payments per months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Q6_result_f!$B$1:$B$2</c:f>
              <c:strCache>
                <c:ptCount val="2"/>
                <c:pt idx="0">
                  <c:v>pay_mon</c:v>
                </c:pt>
                <c:pt idx="1">
                  <c:v>2007-02-01T00:00:00.000Z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Q6_result_f!$A$3:$A$12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Q6_result_f!$B$3:$B$12</c:f>
              <c:numCache>
                <c:formatCode>General</c:formatCode>
                <c:ptCount val="10"/>
                <c:pt idx="0">
                  <c:v>19.96</c:v>
                </c:pt>
                <c:pt idx="1">
                  <c:v>22.94</c:v>
                </c:pt>
                <c:pt idx="2">
                  <c:v>22.94</c:v>
                </c:pt>
                <c:pt idx="3">
                  <c:v>22.95</c:v>
                </c:pt>
                <c:pt idx="4">
                  <c:v>41.91</c:v>
                </c:pt>
                <c:pt idx="5">
                  <c:v>37.92</c:v>
                </c:pt>
                <c:pt idx="6">
                  <c:v>44.92</c:v>
                </c:pt>
                <c:pt idx="7">
                  <c:v>35.94</c:v>
                </c:pt>
                <c:pt idx="8">
                  <c:v>19.96</c:v>
                </c:pt>
                <c:pt idx="9">
                  <c:v>25.93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EB-4CA7-81DD-D60F8E4BEF65}"/>
            </c:ext>
          </c:extLst>
        </c:ser>
        <c:ser>
          <c:idx val="1"/>
          <c:order val="1"/>
          <c:tx>
            <c:strRef>
              <c:f>Q6_result_f!$C$1:$C$2</c:f>
              <c:strCache>
                <c:ptCount val="2"/>
                <c:pt idx="0">
                  <c:v>pay_mon</c:v>
                </c:pt>
                <c:pt idx="1">
                  <c:v>2007-03-01T00:00:00.000Z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Q6_result_f!$A$3:$A$12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Q6_result_f!$C$3:$C$12</c:f>
              <c:numCache>
                <c:formatCode>General</c:formatCode>
                <c:ptCount val="10"/>
                <c:pt idx="0">
                  <c:v>51.88</c:v>
                </c:pt>
                <c:pt idx="1">
                  <c:v>49.9</c:v>
                </c:pt>
                <c:pt idx="2">
                  <c:v>63.89</c:v>
                </c:pt>
                <c:pt idx="3">
                  <c:v>64.87</c:v>
                </c:pt>
                <c:pt idx="4">
                  <c:v>34.96</c:v>
                </c:pt>
                <c:pt idx="5">
                  <c:v>15.98</c:v>
                </c:pt>
                <c:pt idx="6">
                  <c:v>13.96</c:v>
                </c:pt>
                <c:pt idx="7">
                  <c:v>28.91</c:v>
                </c:pt>
                <c:pt idx="8">
                  <c:v>54.89</c:v>
                </c:pt>
                <c:pt idx="9">
                  <c:v>41.95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EB-4CA7-81DD-D60F8E4BEF65}"/>
            </c:ext>
          </c:extLst>
        </c:ser>
        <c:ser>
          <c:idx val="2"/>
          <c:order val="2"/>
          <c:tx>
            <c:strRef>
              <c:f>Q6_result_f!$D$1:$D$2</c:f>
              <c:strCache>
                <c:ptCount val="2"/>
                <c:pt idx="0">
                  <c:v>pay_mon</c:v>
                </c:pt>
                <c:pt idx="1">
                  <c:v>2007-04-01T00:00:00.000Z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Q6_result_f!$A$3:$A$12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Q6_result_f!$D$3:$D$12</c:f>
              <c:numCache>
                <c:formatCode>General</c:formatCode>
                <c:ptCount val="10"/>
                <c:pt idx="0">
                  <c:v>1.04</c:v>
                </c:pt>
                <c:pt idx="1">
                  <c:v>20.98</c:v>
                </c:pt>
                <c:pt idx="2">
                  <c:v>-31.97</c:v>
                </c:pt>
                <c:pt idx="3">
                  <c:v>12.96</c:v>
                </c:pt>
                <c:pt idx="4">
                  <c:v>12.93</c:v>
                </c:pt>
                <c:pt idx="5">
                  <c:v>19.899999999999999</c:v>
                </c:pt>
                <c:pt idx="6">
                  <c:v>26.94</c:v>
                </c:pt>
                <c:pt idx="7">
                  <c:v>-2.97</c:v>
                </c:pt>
                <c:pt idx="8">
                  <c:v>21.96</c:v>
                </c:pt>
                <c:pt idx="9">
                  <c:v>21.94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EB-4CA7-81DD-D60F8E4BEF65}"/>
            </c:ext>
          </c:extLst>
        </c:ser>
        <c:ser>
          <c:idx val="3"/>
          <c:order val="3"/>
          <c:tx>
            <c:strRef>
              <c:f>Q6_result_f!$E$1:$E$2</c:f>
              <c:strCache>
                <c:ptCount val="2"/>
                <c:pt idx="0">
                  <c:v>pay_mon</c:v>
                </c:pt>
                <c:pt idx="1">
                  <c:v>2007-05-01T00:00:00.000Z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Q6_result_f!$A$3:$A$12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Q6_result_f!$E$3:$E$12</c:f>
              <c:numCache>
                <c:formatCode>General</c:formatCode>
                <c:ptCount val="10"/>
                <c:pt idx="0">
                  <c:v>-69.89</c:v>
                </c:pt>
                <c:pt idx="2">
                  <c:v>-51.87</c:v>
                </c:pt>
                <c:pt idx="5">
                  <c:v>-72.81</c:v>
                </c:pt>
                <c:pt idx="6">
                  <c:v>-80.83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EB-4CA7-81DD-D60F8E4BE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8382264"/>
        <c:axId val="608384824"/>
      </c:barChart>
      <c:catAx>
        <c:axId val="608382264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 dirty="0">
                    <a:effectLst/>
                  </a:rPr>
                  <a:t>Full name</a:t>
                </a:r>
                <a:endParaRPr lang="en-US" sz="10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384824"/>
        <c:crosses val="autoZero"/>
        <c:auto val="1"/>
        <c:lblAlgn val="ctr"/>
        <c:lblOffset val="100"/>
        <c:noMultiLvlLbl val="0"/>
      </c:catAx>
      <c:valAx>
        <c:axId val="60838482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Difference</a:t>
                </a:r>
                <a:r>
                  <a:rPr lang="en-US" baseline="0" dirty="0"/>
                  <a:t>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382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3T16:51:21.271" idx="1">
    <p:pos x="10" y="10"/>
    <p:text>‎/*Question_1 - query used for first insight*/
SELECT f.title, c.name category, COUNT(*)
FROM category c
JOIN film_category fc
ON  fc.category_id = c.category_id 
JOIN film f
ON  f.film_id = fc.film_id 
JOIN inventory i
ON i.film_id = f.film_id
JOIN rental r
ON  r.inventory_id = i.inventory_id 
WHERE c.name IN ('Animation', 'Children', 'Classics', 'Comedy', 'Family', 'Music')
GROUP BY 1, 2
ORDER BY 2, 1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3T16:52:15.358" idx="2">
    <p:pos x="10" y="10"/>
    <p:text>‎/*Question_2*/
SELECT f.title, c.name category, f.rental_duration,
NTILE(4) OVER (ORDER BY f.rental_duration) AS standard_quartile
FROM category c
JOIN film_category fc
ON  fc.category_id = c.category_id 
JOIN film f
ON  f.film_id = fc.film_id 
WHERE c.name IN ('Animation', 'Children', 'Classics', 'Comedy', 'Family', 'Music')
/*Question_3 - query used for second insight*/
SELECT category, standard_quartile,
COUNT(*)
FROM
    (SELECT c.name category, f.rental_duration,
     NTILE(4) OVER (ORDER BY f.rental_duration) AS standard_quartile
     FROM category c
     JOIN film_category fc
     ON c.category_id = fc.category_id
     JOIN film f
     ON fc.film_id = f.film_id
     WHERE c.name IN ('Animation', 'Children', 'Classics', 'Comedy', 'Family', 'Music')) t1
GROUP BY category, standard_quartile
ORDER BY category, standard_quartile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3T16:53:00.870" idx="3">
    <p:pos x="10" y="10"/>
    <p:text>/*Question_4*/
SELECT  DATE_PART('year', r.rental_date) AS year, 
DATE_PART('month', r.rental_date) AS month, 
store.store_id, COUNT(*) count_rentals
FROM store
JOIN staff
ON store.store_id = staff.store_id
JOIN rental r
ON r.staff_id = staff.staff_id
GROUP BY 1, 2, 3
ORDER BY count_rentals DESC
/*Question_5 - query used for third insight*/
WITH top10 AS (SELECT c.customer_id, SUM(p.amount) AS total_payments
FROM customer c
JOIN payment p
ON p.customer_id = c.customer_id
GROUP BY c.customer_id
ORDER BY total_payments DESC
LIMIT 10)
SELECT DATE_TRUNC('month', payment_date) AS pay_mon, (first_name || ' ' || last_name) AS full_name, COUNT(p.amount) AS pay_countpermon, SUM(p.amount) AS pay_amount
FROM top10
JOIN customer c
ON top10.customer_id = c.customer_id
JOIN payment p
ON p.customer_id = c.customer_id
WHERE payment_date &gt;= '2007-01-01' AND payment_date &lt; '2008-01-01'
GROUP BY 1, 2
ORDER BY 2, 1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3T16:53:18.613" idx="4">
    <p:pos x="10" y="10"/>
    <p:text>/*Question_6 - query used for fourth insight*/
WITH top10 AS (SELECT c.customer_id, SUM(p.amount) AS total_payments
FROM customer c
JOIN payment p
ON p.customer_id = c.customer_id
GROUP BY c.customer_id
ORDER BY total_payments DESC
LIMIT 10),
t2 AS (SELECT DATE_TRUNC('month', payment_date) AS pay_mon, (first_name || ' ' || last_name) AS full_name, 
SUM(p.amount) AS pay_amount
FROM top10
JOIN customer c
ON top10.customer_id = c.customer_id
JOIN payment p
ON p.customer_id = c.customer_id
WHERE payment_date &gt;= '2007-01-01' AND payment_date &lt; '2008-01-01'
GROUP BY 1, 2)
SELECT *, 
LAG(t2.pay_amount) OVER (PARTITION BY full_name ORDER BY t2.pay_amount) AS lag, 
(pay_amount - COALESCE(LAG(t2.pay_amount) OVER (PARTITION BY full_name ORDER BY t2.pay_mon), 0)) AS diff
FROM t2
ORDER BY diff DESC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Most families like to watch a movie from Animation category, after that they like the families movies.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Unfortunately the least popular category is Music.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What families like to watch?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3F8793E3-BDCE-44C5-9B3C-52A6B9DDA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650202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Animation movies got to be the shorted rent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Family and Music they usually have long rent time.</a:t>
            </a: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Comparing the duration of the length of rental by the family movies?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2C3EDAE-0978-4E76-B8A9-103266B1FF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480618"/>
              </p:ext>
            </p:extLst>
          </p:nvPr>
        </p:nvGraphicFramePr>
        <p:xfrm>
          <a:off x="354299" y="1418450"/>
          <a:ext cx="4550699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April is the most month for these customers to rent movies, then March.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least month of rents is on May.</a:t>
            </a: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Specifying the purchases of rentals per months for the top 10 paying customers?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AF3F1FD-70E0-4CC9-80A1-2AC7714CE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415621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It’s clear that March has the largest pays of rents, second would be February.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last month would be May.</a:t>
            </a: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Differentiate between monthly payments?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3EB8DC10-7FC1-4BE9-B472-61CC54ECE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197059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(16:9)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What families like to watch?</vt:lpstr>
      <vt:lpstr>Comparing the duration of the length of rental by the family movies?</vt:lpstr>
      <vt:lpstr>Specifying the purchases of rentals per months for the top 10 paying customers?</vt:lpstr>
      <vt:lpstr>Differentiate between monthly payments?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families like to watch?</dc:title>
  <dc:creator>ارررررررحب👋🏻😂 buk</dc:creator>
  <cp:lastModifiedBy>مجاهد محمد صالح الخزيم</cp:lastModifiedBy>
  <cp:revision>2</cp:revision>
  <dcterms:modified xsi:type="dcterms:W3CDTF">2021-06-23T15:12:50Z</dcterms:modified>
</cp:coreProperties>
</file>