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19"/>
  </p:notesMasterIdLst>
  <p:handoutMasterIdLst>
    <p:handoutMasterId r:id="rId20"/>
  </p:handoutMasterIdLst>
  <p:sldIdLst>
    <p:sldId id="306" r:id="rId5"/>
    <p:sldId id="280" r:id="rId6"/>
    <p:sldId id="273" r:id="rId7"/>
    <p:sldId id="321" r:id="rId8"/>
    <p:sldId id="258" r:id="rId9"/>
    <p:sldId id="314" r:id="rId10"/>
    <p:sldId id="313" r:id="rId11"/>
    <p:sldId id="316" r:id="rId12"/>
    <p:sldId id="315" r:id="rId13"/>
    <p:sldId id="317" r:id="rId14"/>
    <p:sldId id="319" r:id="rId15"/>
    <p:sldId id="320" r:id="rId16"/>
    <p:sldId id="322" r:id="rId17"/>
    <p:sldId id="26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4ACE"/>
    <a:srgbClr val="43467B"/>
    <a:srgbClr val="DDB611"/>
    <a:srgbClr val="EEEEEE"/>
    <a:srgbClr val="87175F"/>
    <a:srgbClr val="EEC621"/>
    <a:srgbClr val="E58C09"/>
    <a:srgbClr val="AEA422"/>
    <a:srgbClr val="F69E1D"/>
    <a:srgbClr val="E19E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9945D9-5F1C-46FE-8708-464B931A10FA}" v="121" dt="2024-12-04T15:59:07.701"/>
  </p1510:revLst>
</p1510:revInfo>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4" autoAdjust="0"/>
  </p:normalViewPr>
  <p:slideViewPr>
    <p:cSldViewPr>
      <p:cViewPr varScale="1">
        <p:scale>
          <a:sx n="38" d="100"/>
          <a:sy n="38" d="100"/>
        </p:scale>
        <p:origin x="908" y="36"/>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12/4/2024</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12/4/2024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71F1F-12F9-3C1C-048E-50E5649FF2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A0EBAD-CB33-2D67-6E05-8C56662F6A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75EBD0-D0C4-5E65-F217-3542AC1FE7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2358EA-9744-5E14-59C4-91BCE5D7FAD3}"/>
              </a:ext>
            </a:extLst>
          </p:cNvPr>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280411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55159-32F1-F478-339E-419F2335AE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39404-5F63-C0D1-2B60-3EBD3E58F8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B55F68-A759-D7AF-3D6C-126CB88D6B2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D161FCC-A3E3-1886-FC14-2E421F8CBFE0}"/>
              </a:ext>
            </a:extLst>
          </p:cNvPr>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1203646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7136A-5C6C-0A11-3C05-30DCC3A23F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F9A735-0B78-3DD7-8ABC-B8D3F26006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E9EEAF-2455-B247-9116-CB09B55774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1F2C45-5957-A6A5-8A86-655A90434D21}"/>
              </a:ext>
            </a:extLst>
          </p:cNvPr>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3009911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6DF01-79D0-E70E-7A4D-A458BDCB16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695F8C-042F-BAC6-CE6E-05FFF3F065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57EE10-1EDD-4B6E-3513-4793C5BE3D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5C9E38-211E-FE93-3507-9E6B69FB23ED}"/>
              </a:ext>
            </a:extLst>
          </p:cNvPr>
          <p:cNvSpPr>
            <a:spLocks noGrp="1"/>
          </p:cNvSpPr>
          <p:nvPr>
            <p:ph type="sldNum" sz="quarter" idx="5"/>
          </p:nvPr>
        </p:nvSpPr>
        <p:spPr/>
        <p:txBody>
          <a:bodyPr/>
          <a:lstStyle/>
          <a:p>
            <a:fld id="{DAE5FABD-26C8-4F74-B1E3-45BC91BC9D7B}" type="slidenum">
              <a:rPr lang="en-US" noProof="0" smtClean="0"/>
              <a:pPr/>
              <a:t>13</a:t>
            </a:fld>
            <a:endParaRPr lang="en-US" noProof="0" dirty="0"/>
          </a:p>
        </p:txBody>
      </p:sp>
    </p:spTree>
    <p:extLst>
      <p:ext uri="{BB962C8B-B14F-4D97-AF65-F5344CB8AC3E}">
        <p14:creationId xmlns:p14="http://schemas.microsoft.com/office/powerpoint/2010/main" val="1746113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14</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pieChart</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bookmarkNavigator</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pivotTable</a:t>
            </a:r>
            <a:endParaRPr dirty="0"/>
          </a:p>
          <a:p>
            <a:r>
              <a:rPr b="0" dirty="0"/>
              <a:t>No alt text provided</a:t>
            </a:r>
            <a:endParaRPr dirty="0"/>
          </a:p>
          <a:p>
            <a:endParaRPr dirty="0"/>
          </a:p>
          <a:p>
            <a:r>
              <a:rPr b="1" dirty="0"/>
              <a:t>pieChart</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F5B26-649F-C5D2-048D-5D594BE036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B86070-8617-BC52-645C-91FA11BED5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096549-04C9-CF06-D21A-FF18A09566F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946CBA5-115A-3129-65DC-38083D296731}"/>
              </a:ext>
            </a:extLst>
          </p:cNvPr>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4246071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1273297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59412D-5142-2AAC-F212-61DA901F69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C5909E-27CC-95FD-C4A0-2E5A503DC7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DFCD08-8A18-260A-2CB0-450654BE6B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9E6E11-6C70-77C5-DAD5-44036CCCA68E}"/>
              </a:ext>
            </a:extLst>
          </p:cNvPr>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80520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A80D37-9AF7-7FF8-BF45-D26B5A60AD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71F584-82D3-ED0A-6CB9-58E5F00EC2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7ECE52-CEE9-4CD2-69E4-65609725AE6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82891C-69C7-59D0-AC33-F9858770B39C}"/>
              </a:ext>
            </a:extLst>
          </p:cNvPr>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4290537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623237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 id="2147484013" r:id="rId57"/>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03c035d1-137a-41db-92cb-1c1182416f07/?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5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03c035d1-137a-41db-92cb-1c1182416f07/?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5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4ACE"/>
        </a:solidFill>
        <a:effectLst/>
      </p:bgPr>
    </p:bg>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2AF40909-45A9-1D94-8DB2-1377F0683F80}"/>
              </a:ext>
            </a:extLst>
          </p:cNvPr>
          <p:cNvPicPr>
            <a:picLocks noGrp="1" noChangeAspect="1"/>
          </p:cNvPicPr>
          <p:nvPr>
            <p:ph type="pic" sz="quarter" idx="15"/>
          </p:nvPr>
        </p:nvPicPr>
        <p:blipFill>
          <a:blip r:embed="rId3"/>
          <a:srcRect l="9494" r="9494"/>
          <a:stretch>
            <a:fillRect/>
          </a:stretch>
        </p:blipFill>
        <p:spPr>
          <a:xfrm>
            <a:off x="19928" y="0"/>
            <a:ext cx="8956392" cy="6858000"/>
          </a:xfrm>
        </p:spPr>
      </p:pic>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a:xfrm>
            <a:off x="5968838" y="2602238"/>
            <a:ext cx="5870748" cy="1371602"/>
          </a:xfrm>
        </p:spPr>
        <p:txBody>
          <a:bodyPr>
            <a:noAutofit/>
            <a:scene3d>
              <a:camera prst="orthographicFront"/>
              <a:lightRig rig="soft" dir="t">
                <a:rot lat="0" lon="0" rev="15600000"/>
              </a:lightRig>
            </a:scene3d>
            <a:sp3d extrusionH="57150" prstMaterial="softEdge">
              <a:bevelT w="25400" h="38100"/>
            </a:sp3d>
          </a:bodyPr>
          <a:lstStyle/>
          <a:p>
            <a:pPr algn="ctr"/>
            <a:r>
              <a:rPr lang="en-US" sz="9600" b="1" dirty="0">
                <a:ln/>
                <a:solidFill>
                  <a:schemeClr val="accent4"/>
                </a:solidFill>
              </a:rPr>
              <a:t>RBC</a:t>
            </a:r>
          </a:p>
        </p:txBody>
      </p:sp>
      <p:sp>
        <p:nvSpPr>
          <p:cNvPr id="10" name="TextBox 9">
            <a:extLst>
              <a:ext uri="{FF2B5EF4-FFF2-40B4-BE49-F238E27FC236}">
                <a16:creationId xmlns:a16="http://schemas.microsoft.com/office/drawing/2014/main" id="{BC6251C7-2EE4-8E04-9AFD-A34D4FF2C5CA}"/>
              </a:ext>
            </a:extLst>
          </p:cNvPr>
          <p:cNvSpPr txBox="1"/>
          <p:nvPr/>
        </p:nvSpPr>
        <p:spPr>
          <a:xfrm>
            <a:off x="5968838" y="3903357"/>
            <a:ext cx="6192520" cy="830997"/>
          </a:xfrm>
          <a:prstGeom prst="rect">
            <a:avLst/>
          </a:prstGeom>
          <a:noFill/>
        </p:spPr>
        <p:txBody>
          <a:bodyPr wrap="square">
            <a:spAutoFit/>
          </a:bodyPr>
          <a:lstStyle/>
          <a:p>
            <a:pPr algn="ctr" defTabSz="914400">
              <a:buClr>
                <a:schemeClr val="accent1"/>
              </a:buClr>
              <a:buSzPct val="100000"/>
            </a:pPr>
            <a:r>
              <a:rPr lang="en-US" sz="4800" b="1" dirty="0">
                <a:solidFill>
                  <a:schemeClr val="bg1"/>
                </a:solidFill>
              </a:rPr>
              <a:t>Bank Churn Analysis</a:t>
            </a:r>
          </a:p>
        </p:txBody>
      </p:sp>
      <p:pic>
        <p:nvPicPr>
          <p:cNvPr id="12" name="Picture 11">
            <a:extLst>
              <a:ext uri="{FF2B5EF4-FFF2-40B4-BE49-F238E27FC236}">
                <a16:creationId xmlns:a16="http://schemas.microsoft.com/office/drawing/2014/main" id="{B080B586-53E0-9ED2-C4BF-053329E0E0FF}"/>
              </a:ext>
            </a:extLst>
          </p:cNvPr>
          <p:cNvPicPr>
            <a:picLocks noChangeAspect="1"/>
          </p:cNvPicPr>
          <p:nvPr/>
        </p:nvPicPr>
        <p:blipFill>
          <a:blip r:embed="rId4"/>
          <a:stretch>
            <a:fillRect/>
          </a:stretch>
        </p:blipFill>
        <p:spPr>
          <a:xfrm>
            <a:off x="-168696" y="188640"/>
            <a:ext cx="1152128" cy="648072"/>
          </a:xfrm>
          <a:prstGeom prst="rect">
            <a:avLst/>
          </a:prstGeom>
        </p:spPr>
      </p:pic>
    </p:spTree>
    <p:extLst>
      <p:ext uri="{BB962C8B-B14F-4D97-AF65-F5344CB8AC3E}">
        <p14:creationId xmlns:p14="http://schemas.microsoft.com/office/powerpoint/2010/main" val="3202840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79698-006B-526A-23B3-BF5D04F424A2}"/>
            </a:ext>
          </a:extLst>
        </p:cNvPr>
        <p:cNvGrpSpPr/>
        <p:nvPr/>
      </p:nvGrpSpPr>
      <p:grpSpPr>
        <a:xfrm>
          <a:off x="0" y="0"/>
          <a:ext cx="0" cy="0"/>
          <a:chOff x="0" y="0"/>
          <a:chExt cx="0" cy="0"/>
        </a:xfrm>
      </p:grpSpPr>
      <p:sp>
        <p:nvSpPr>
          <p:cNvPr id="18" name="Title 3">
            <a:extLst>
              <a:ext uri="{FF2B5EF4-FFF2-40B4-BE49-F238E27FC236}">
                <a16:creationId xmlns:a16="http://schemas.microsoft.com/office/drawing/2014/main" id="{48D62E27-5B84-580C-F624-E8FFAE2FACBE}"/>
              </a:ext>
            </a:extLst>
          </p:cNvPr>
          <p:cNvSpPr>
            <a:spLocks noGrp="1"/>
          </p:cNvSpPr>
          <p:nvPr>
            <p:ph type="title"/>
          </p:nvPr>
        </p:nvSpPr>
        <p:spPr>
          <a:xfrm>
            <a:off x="628788" y="826562"/>
            <a:ext cx="7627452" cy="514206"/>
          </a:xfrm>
        </p:spPr>
        <p:txBody>
          <a:bodyPr>
            <a:normAutofit/>
          </a:bodyPr>
          <a:lstStyle/>
          <a:p>
            <a:r>
              <a:rPr lang="en-IN" sz="2400" b="1" dirty="0">
                <a:latin typeface="Dubai Medium" panose="020B0603030403030204" pitchFamily="34" charset="-78"/>
                <a:ea typeface="Calibri" panose="020F0502020204030204" pitchFamily="34" charset="0"/>
                <a:cs typeface="Dubai Medium" panose="020B0603030403030204" pitchFamily="34" charset="-78"/>
              </a:rPr>
              <a:t>Churn % by year and months</a:t>
            </a:r>
            <a:r>
              <a:rPr lang="en-IN" sz="2400" b="1" dirty="0">
                <a:effectLst/>
                <a:latin typeface="Dubai Medium" panose="020B0603030403030204" pitchFamily="34" charset="-78"/>
                <a:ea typeface="Calibri" panose="020F0502020204030204" pitchFamily="34" charset="0"/>
                <a:cs typeface="Dubai Medium" panose="020B0603030403030204" pitchFamily="34" charset="-78"/>
              </a:rPr>
              <a:t> </a:t>
            </a:r>
            <a:endParaRPr lang="en-US" sz="2400" dirty="0">
              <a:latin typeface="Dubai Medium" panose="020B0603030403030204" pitchFamily="34" charset="-78"/>
              <a:cs typeface="Dubai Medium" panose="020B0603030403030204" pitchFamily="34" charset="-78"/>
            </a:endParaRPr>
          </a:p>
        </p:txBody>
      </p:sp>
      <p:sp>
        <p:nvSpPr>
          <p:cNvPr id="3" name="Slide Number Placeholder 2">
            <a:extLst>
              <a:ext uri="{FF2B5EF4-FFF2-40B4-BE49-F238E27FC236}">
                <a16:creationId xmlns:a16="http://schemas.microsoft.com/office/drawing/2014/main" id="{AF950616-8013-142D-06E9-66D913E7F141}"/>
              </a:ext>
            </a:extLst>
          </p:cNvPr>
          <p:cNvSpPr>
            <a:spLocks noGrp="1"/>
          </p:cNvSpPr>
          <p:nvPr>
            <p:ph type="sldNum" sz="quarter" idx="4"/>
          </p:nvPr>
        </p:nvSpPr>
        <p:spPr/>
        <p:txBody>
          <a:bodyPr/>
          <a:lstStyle/>
          <a:p>
            <a:fld id="{4FAB73BC-B049-4115-A692-8D63A059BFB8}" type="slidenum">
              <a:rPr lang="en-US" smtClean="0"/>
              <a:pPr/>
              <a:t>10</a:t>
            </a:fld>
            <a:endParaRPr lang="en-US" dirty="0"/>
          </a:p>
        </p:txBody>
      </p:sp>
      <p:sp>
        <p:nvSpPr>
          <p:cNvPr id="5" name="Text Placeholder 119">
            <a:extLst>
              <a:ext uri="{FF2B5EF4-FFF2-40B4-BE49-F238E27FC236}">
                <a16:creationId xmlns:a16="http://schemas.microsoft.com/office/drawing/2014/main" id="{1BCA5D83-6AB6-4E0C-3E44-EF9EF82E2108}"/>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E84FE866-E546-C3F7-CB6F-046C2A916341}"/>
              </a:ext>
            </a:extLst>
          </p:cNvPr>
          <p:cNvSpPr txBox="1">
            <a:spLocks/>
          </p:cNvSpPr>
          <p:nvPr/>
        </p:nvSpPr>
        <p:spPr>
          <a:xfrm>
            <a:off x="548640" y="1748059"/>
            <a:ext cx="5763383" cy="419100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Cordia New" panose="020B0304020202020204" pitchFamily="34" charset="-34"/>
              </a:rPr>
              <a:t>Insight:</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600" kern="100" dirty="0">
                <a:latin typeface="Calibri" panose="020F0502020204030204" pitchFamily="34" charset="0"/>
                <a:ea typeface="Calibri" panose="020F0502020204030204" pitchFamily="34" charset="0"/>
                <a:cs typeface="Times New Roman" panose="02020603050405020304" pitchFamily="18" charset="0"/>
              </a:rPr>
              <a:t>The highest churn percentage for any month is </a:t>
            </a:r>
            <a:r>
              <a:rPr lang="en-US" sz="1600" b="1" kern="100" dirty="0">
                <a:latin typeface="Calibri" panose="020F0502020204030204" pitchFamily="34" charset="0"/>
                <a:ea typeface="Calibri" panose="020F0502020204030204" pitchFamily="34" charset="0"/>
                <a:cs typeface="Times New Roman" panose="02020603050405020304" pitchFamily="18" charset="0"/>
              </a:rPr>
              <a:t>27.59% (Jan 2017), </a:t>
            </a:r>
            <a:r>
              <a:rPr lang="en-US" sz="1600" kern="100" dirty="0">
                <a:latin typeface="Calibri" panose="020F0502020204030204" pitchFamily="34" charset="0"/>
                <a:ea typeface="Calibri" panose="020F0502020204030204" pitchFamily="34" charset="0"/>
                <a:cs typeface="Times New Roman" panose="02020603050405020304" pitchFamily="18" charset="0"/>
              </a:rPr>
              <a:t>while the lowest is </a:t>
            </a:r>
            <a:r>
              <a:rPr lang="en-US" sz="1600" b="1" kern="100" dirty="0">
                <a:latin typeface="Calibri" panose="020F0502020204030204" pitchFamily="34" charset="0"/>
                <a:ea typeface="Calibri" panose="020F0502020204030204" pitchFamily="34" charset="0"/>
                <a:cs typeface="Times New Roman" panose="02020603050405020304" pitchFamily="18" charset="0"/>
              </a:rPr>
              <a:t>12.00% (Feb 2016).</a:t>
            </a:r>
          </a:p>
          <a:p>
            <a:pPr marL="742950" lvl="1" indent="-285750">
              <a:lnSpc>
                <a:spcPct val="107000"/>
              </a:lnSpc>
              <a:spcAft>
                <a:spcPts val="800"/>
              </a:spcAft>
              <a:buSzPts val="1000"/>
              <a:buFont typeface="Courier New" panose="02070309020205020404" pitchFamily="49" charset="0"/>
              <a:buChar char="o"/>
              <a:tabLst>
                <a:tab pos="914400" algn="l"/>
              </a:tabLst>
            </a:pPr>
            <a:r>
              <a:rPr lang="en-US" sz="1600" b="1" kern="100" dirty="0">
                <a:latin typeface="Calibri" panose="020F0502020204030204" pitchFamily="34" charset="0"/>
                <a:ea typeface="Calibri" panose="020F0502020204030204" pitchFamily="34" charset="0"/>
                <a:cs typeface="Times New Roman" panose="02020603050405020304" pitchFamily="18" charset="0"/>
              </a:rPr>
              <a:t>2016</a:t>
            </a:r>
            <a:r>
              <a:rPr lang="en-US" sz="1600" kern="100" dirty="0">
                <a:latin typeface="Calibri" panose="020F0502020204030204" pitchFamily="34" charset="0"/>
                <a:ea typeface="Calibri" panose="020F0502020204030204" pitchFamily="34" charset="0"/>
                <a:cs typeface="Times New Roman" panose="02020603050405020304" pitchFamily="18" charset="0"/>
              </a:rPr>
              <a:t> and</a:t>
            </a:r>
            <a:r>
              <a:rPr lang="en-US" sz="1600" b="1" kern="100" dirty="0">
                <a:latin typeface="Calibri" panose="020F0502020204030204" pitchFamily="34" charset="0"/>
                <a:ea typeface="Calibri" panose="020F0502020204030204" pitchFamily="34" charset="0"/>
                <a:cs typeface="Times New Roman" panose="02020603050405020304" pitchFamily="18" charset="0"/>
              </a:rPr>
              <a:t> 2017 </a:t>
            </a:r>
            <a:r>
              <a:rPr lang="en-US" sz="1600" kern="100" dirty="0">
                <a:latin typeface="Calibri" panose="020F0502020204030204" pitchFamily="34" charset="0"/>
                <a:ea typeface="Calibri" panose="020F0502020204030204" pitchFamily="34" charset="0"/>
                <a:cs typeface="Times New Roman" panose="02020603050405020304" pitchFamily="18" charset="0"/>
              </a:rPr>
              <a:t>had </a:t>
            </a:r>
            <a:r>
              <a:rPr lang="en-US" sz="1600" b="1" kern="100" dirty="0">
                <a:latin typeface="Calibri" panose="020F0502020204030204" pitchFamily="34" charset="0"/>
                <a:ea typeface="Calibri" panose="020F0502020204030204" pitchFamily="34" charset="0"/>
                <a:cs typeface="Times New Roman" panose="02020603050405020304" pitchFamily="18" charset="0"/>
              </a:rPr>
              <a:t>higher churn </a:t>
            </a:r>
            <a:r>
              <a:rPr lang="en-US" sz="1600" kern="100" dirty="0">
                <a:latin typeface="Calibri" panose="020F0502020204030204" pitchFamily="34" charset="0"/>
                <a:ea typeface="Calibri" panose="020F0502020204030204" pitchFamily="34" charset="0"/>
                <a:cs typeface="Times New Roman" panose="02020603050405020304" pitchFamily="18" charset="0"/>
              </a:rPr>
              <a:t>percentages in certain months compared to subsequent years like </a:t>
            </a:r>
            <a:r>
              <a:rPr lang="en-US" sz="1600" b="1" kern="100" dirty="0">
                <a:latin typeface="Calibri" panose="020F0502020204030204" pitchFamily="34" charset="0"/>
                <a:ea typeface="Calibri" panose="020F0502020204030204" pitchFamily="34" charset="0"/>
                <a:cs typeface="Times New Roman" panose="02020603050405020304" pitchFamily="18" charset="0"/>
              </a:rPr>
              <a:t>2018 and 2019.</a:t>
            </a: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Cordia New" panose="020B0304020202020204" pitchFamily="34" charset="-34"/>
              </a:rPr>
              <a:t>How to Improve:</a:t>
            </a:r>
          </a:p>
          <a:p>
            <a:pPr marL="742950" lvl="1" indent="-285750">
              <a:lnSpc>
                <a:spcPct val="107000"/>
              </a:lnSpc>
              <a:spcAft>
                <a:spcPts val="800"/>
              </a:spcAft>
              <a:buSzPts val="1000"/>
              <a:buFont typeface="Courier New" panose="02070309020205020404" pitchFamily="49" charset="0"/>
              <a:buChar char="o"/>
              <a:tabLst>
                <a:tab pos="914400" algn="l"/>
              </a:tabLst>
            </a:pPr>
            <a:r>
              <a:rPr lang="en-US" sz="1600" kern="100" dirty="0">
                <a:latin typeface="Calibri" panose="020F0502020204030204" pitchFamily="34" charset="0"/>
                <a:ea typeface="Calibri" panose="020F0502020204030204" pitchFamily="34" charset="0"/>
                <a:cs typeface="Times New Roman" panose="02020603050405020304" pitchFamily="18" charset="0"/>
              </a:rPr>
              <a:t>Analyze customer feedback and transaction data during high churn months to identify common issues or dissatisfaction points.</a:t>
            </a:r>
          </a:p>
          <a:p>
            <a:pPr marL="742950" lvl="1" indent="-285750">
              <a:lnSpc>
                <a:spcPct val="107000"/>
              </a:lnSpc>
              <a:spcAft>
                <a:spcPts val="800"/>
              </a:spcAft>
              <a:buSzPts val="1000"/>
              <a:buFont typeface="Courier New" panose="02070309020205020404" pitchFamily="49" charset="0"/>
              <a:buChar char="o"/>
              <a:tabLst>
                <a:tab pos="914400" algn="l"/>
              </a:tabLst>
            </a:pPr>
            <a:r>
              <a:rPr lang="en-US" sz="1600" kern="100" dirty="0">
                <a:latin typeface="Calibri" panose="020F0502020204030204" pitchFamily="34" charset="0"/>
                <a:ea typeface="Calibri" panose="020F0502020204030204" pitchFamily="34" charset="0"/>
                <a:cs typeface="Times New Roman" panose="02020603050405020304" pitchFamily="18" charset="0"/>
              </a:rPr>
              <a:t>Look for patterns such as service outages, product issues, or changes in pricing that might correlate with higher churn rates</a:t>
            </a:r>
            <a:r>
              <a:rPr lang="en-US" sz="1400" dirty="0"/>
              <a:t>.</a:t>
            </a:r>
            <a:endParaRPr lang="en-IN" sz="1600" b="1" kern="1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p:txBody>
      </p:sp>
      <p:pic>
        <p:nvPicPr>
          <p:cNvPr id="6" name="Picture 5">
            <a:extLst>
              <a:ext uri="{FF2B5EF4-FFF2-40B4-BE49-F238E27FC236}">
                <a16:creationId xmlns:a16="http://schemas.microsoft.com/office/drawing/2014/main" id="{6FCDC8CC-441F-C94D-8590-E15C3DC977F6}"/>
              </a:ext>
            </a:extLst>
          </p:cNvPr>
          <p:cNvPicPr>
            <a:picLocks noChangeAspect="1"/>
          </p:cNvPicPr>
          <p:nvPr/>
        </p:nvPicPr>
        <p:blipFill>
          <a:blip r:embed="rId3"/>
          <a:stretch>
            <a:fillRect/>
          </a:stretch>
        </p:blipFill>
        <p:spPr>
          <a:xfrm>
            <a:off x="6528048" y="2711493"/>
            <a:ext cx="5393863" cy="3652467"/>
          </a:xfrm>
          <a:prstGeom prst="rect">
            <a:avLst/>
          </a:prstGeom>
        </p:spPr>
      </p:pic>
    </p:spTree>
    <p:extLst>
      <p:ext uri="{BB962C8B-B14F-4D97-AF65-F5344CB8AC3E}">
        <p14:creationId xmlns:p14="http://schemas.microsoft.com/office/powerpoint/2010/main" val="24913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B97A8-84D4-E42F-6458-BD1AE0CD3A64}"/>
            </a:ext>
          </a:extLst>
        </p:cNvPr>
        <p:cNvGrpSpPr/>
        <p:nvPr/>
      </p:nvGrpSpPr>
      <p:grpSpPr>
        <a:xfrm>
          <a:off x="0" y="0"/>
          <a:ext cx="0" cy="0"/>
          <a:chOff x="0" y="0"/>
          <a:chExt cx="0" cy="0"/>
        </a:xfrm>
      </p:grpSpPr>
      <p:sp>
        <p:nvSpPr>
          <p:cNvPr id="15" name="Title 3">
            <a:extLst>
              <a:ext uri="{FF2B5EF4-FFF2-40B4-BE49-F238E27FC236}">
                <a16:creationId xmlns:a16="http://schemas.microsoft.com/office/drawing/2014/main" id="{7D865999-D040-4036-7B0D-16DB5E434D93}"/>
              </a:ext>
            </a:extLst>
          </p:cNvPr>
          <p:cNvSpPr>
            <a:spLocks noGrp="1"/>
          </p:cNvSpPr>
          <p:nvPr>
            <p:ph type="title"/>
          </p:nvPr>
        </p:nvSpPr>
        <p:spPr>
          <a:xfrm>
            <a:off x="628788" y="826562"/>
            <a:ext cx="7627452" cy="514206"/>
          </a:xfrm>
        </p:spPr>
        <p:txBody>
          <a:bodyPr>
            <a:normAutofit/>
          </a:bodyPr>
          <a:lstStyle/>
          <a:p>
            <a:r>
              <a:rPr lang="en-IN" sz="2400" b="1" dirty="0">
                <a:effectLst/>
                <a:latin typeface="Dubai Medium" panose="020B0603030403030204" pitchFamily="34" charset="-78"/>
                <a:ea typeface="Calibri" panose="020F0502020204030204" pitchFamily="34" charset="0"/>
                <a:cs typeface="Dubai Medium" panose="020B0603030403030204" pitchFamily="34" charset="-78"/>
              </a:rPr>
              <a:t>Customers by Geography location </a:t>
            </a:r>
            <a:endParaRPr lang="en-US" sz="2400" dirty="0">
              <a:latin typeface="Dubai Medium" panose="020B0603030403030204" pitchFamily="34" charset="-78"/>
              <a:cs typeface="Dubai Medium" panose="020B0603030403030204" pitchFamily="34" charset="-78"/>
            </a:endParaRPr>
          </a:p>
        </p:txBody>
      </p:sp>
      <p:sp>
        <p:nvSpPr>
          <p:cNvPr id="3" name="Slide Number Placeholder 2">
            <a:extLst>
              <a:ext uri="{FF2B5EF4-FFF2-40B4-BE49-F238E27FC236}">
                <a16:creationId xmlns:a16="http://schemas.microsoft.com/office/drawing/2014/main" id="{2C50EF04-BB20-0851-A058-E4B2F86C2559}"/>
              </a:ext>
            </a:extLst>
          </p:cNvPr>
          <p:cNvSpPr>
            <a:spLocks noGrp="1"/>
          </p:cNvSpPr>
          <p:nvPr>
            <p:ph type="sldNum" sz="quarter" idx="4"/>
          </p:nvPr>
        </p:nvSpPr>
        <p:spPr/>
        <p:txBody>
          <a:bodyPr/>
          <a:lstStyle/>
          <a:p>
            <a:fld id="{4FAB73BC-B049-4115-A692-8D63A059BFB8}" type="slidenum">
              <a:rPr lang="en-US" smtClean="0"/>
              <a:pPr/>
              <a:t>11</a:t>
            </a:fld>
            <a:endParaRPr lang="en-US" dirty="0"/>
          </a:p>
        </p:txBody>
      </p:sp>
      <p:sp>
        <p:nvSpPr>
          <p:cNvPr id="5" name="Text Placeholder 119">
            <a:extLst>
              <a:ext uri="{FF2B5EF4-FFF2-40B4-BE49-F238E27FC236}">
                <a16:creationId xmlns:a16="http://schemas.microsoft.com/office/drawing/2014/main" id="{9B53668F-0D13-10FD-4E2D-F718796E2753}"/>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6" name="Picture 5">
            <a:extLst>
              <a:ext uri="{FF2B5EF4-FFF2-40B4-BE49-F238E27FC236}">
                <a16:creationId xmlns:a16="http://schemas.microsoft.com/office/drawing/2014/main" id="{9A566227-E972-3BEC-41E6-3186C2BD4743}"/>
              </a:ext>
            </a:extLst>
          </p:cNvPr>
          <p:cNvPicPr>
            <a:picLocks noChangeAspect="1"/>
          </p:cNvPicPr>
          <p:nvPr/>
        </p:nvPicPr>
        <p:blipFill>
          <a:blip r:embed="rId3"/>
          <a:stretch>
            <a:fillRect/>
          </a:stretch>
        </p:blipFill>
        <p:spPr>
          <a:xfrm>
            <a:off x="5951220" y="3284984"/>
            <a:ext cx="6045212" cy="2357532"/>
          </a:xfrm>
          <a:prstGeom prst="rect">
            <a:avLst/>
          </a:prstGeom>
        </p:spPr>
      </p:pic>
      <p:sp>
        <p:nvSpPr>
          <p:cNvPr id="11" name="Content Placeholder 12">
            <a:extLst>
              <a:ext uri="{FF2B5EF4-FFF2-40B4-BE49-F238E27FC236}">
                <a16:creationId xmlns:a16="http://schemas.microsoft.com/office/drawing/2014/main" id="{DB130D06-7BFA-3C21-0EF5-D4E2DE8E8943}"/>
              </a:ext>
            </a:extLst>
          </p:cNvPr>
          <p:cNvSpPr txBox="1">
            <a:spLocks/>
          </p:cNvSpPr>
          <p:nvPr/>
        </p:nvSpPr>
        <p:spPr>
          <a:xfrm>
            <a:off x="332617" y="1999951"/>
            <a:ext cx="5763383" cy="419100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Cordia New" panose="020B0304020202020204" pitchFamily="34" charset="-34"/>
              </a:rPr>
              <a:t>Insight:</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600" kern="100" dirty="0">
                <a:latin typeface="Calibri" panose="020F0502020204030204" pitchFamily="34" charset="0"/>
                <a:ea typeface="Calibri" panose="020F0502020204030204" pitchFamily="34" charset="0"/>
                <a:cs typeface="Times New Roman" panose="02020603050405020304" pitchFamily="18" charset="0"/>
              </a:rPr>
              <a:t>Most customers are from </a:t>
            </a:r>
            <a:r>
              <a:rPr lang="en-US" sz="1600" b="1" kern="100" dirty="0">
                <a:latin typeface="Calibri" panose="020F0502020204030204" pitchFamily="34" charset="0"/>
                <a:ea typeface="Calibri" panose="020F0502020204030204" pitchFamily="34" charset="0"/>
                <a:cs typeface="Times New Roman" panose="02020603050405020304" pitchFamily="18" charset="0"/>
              </a:rPr>
              <a:t>Germany (50.14%), </a:t>
            </a:r>
            <a:r>
              <a:rPr lang="en-US" sz="1600" kern="100" dirty="0">
                <a:latin typeface="Calibri" panose="020F0502020204030204" pitchFamily="34" charset="0"/>
                <a:ea typeface="Calibri" panose="020F0502020204030204" pitchFamily="34" charset="0"/>
                <a:cs typeface="Times New Roman" panose="02020603050405020304" pitchFamily="18" charset="0"/>
              </a:rPr>
              <a:t>followed by </a:t>
            </a:r>
            <a:r>
              <a:rPr lang="en-US" sz="1600" b="1" kern="100" dirty="0">
                <a:latin typeface="Calibri" panose="020F0502020204030204" pitchFamily="34" charset="0"/>
                <a:ea typeface="Calibri" panose="020F0502020204030204" pitchFamily="34" charset="0"/>
                <a:cs typeface="Times New Roman" panose="02020603050405020304" pitchFamily="18" charset="0"/>
              </a:rPr>
              <a:t>Spain (25.09%) </a:t>
            </a:r>
            <a:r>
              <a:rPr lang="en-US" sz="1600" kern="100" dirty="0">
                <a:latin typeface="Calibri" panose="020F0502020204030204" pitchFamily="34" charset="0"/>
                <a:ea typeface="Calibri" panose="020F0502020204030204" pitchFamily="34" charset="0"/>
                <a:cs typeface="Times New Roman" panose="02020603050405020304" pitchFamily="18" charset="0"/>
              </a:rPr>
              <a:t>and </a:t>
            </a:r>
            <a:r>
              <a:rPr lang="en-US" sz="1600" b="1" kern="100" dirty="0">
                <a:latin typeface="Calibri" panose="020F0502020204030204" pitchFamily="34" charset="0"/>
                <a:ea typeface="Calibri" panose="020F0502020204030204" pitchFamily="34" charset="0"/>
                <a:cs typeface="Times New Roman" panose="02020603050405020304" pitchFamily="18" charset="0"/>
              </a:rPr>
              <a:t>France (24.77%).</a:t>
            </a: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Cordia New" panose="020B0304020202020204" pitchFamily="34" charset="-34"/>
              </a:rPr>
              <a:t>How to Improve:</a:t>
            </a:r>
          </a:p>
          <a:p>
            <a:pPr marL="742950" lvl="1" indent="-285750">
              <a:lnSpc>
                <a:spcPct val="100000"/>
              </a:lnSpc>
              <a:spcAft>
                <a:spcPts val="800"/>
              </a:spcAft>
              <a:buSzPts val="1000"/>
              <a:buFont typeface="Courier New" panose="02070309020205020404" pitchFamily="49" charset="0"/>
              <a:buChar char="o"/>
              <a:tabLst>
                <a:tab pos="914400" algn="l"/>
              </a:tabLst>
            </a:pPr>
            <a:r>
              <a:rPr lang="en-US" sz="1600" kern="100" dirty="0">
                <a:latin typeface="Calibri" panose="020F0502020204030204" pitchFamily="34" charset="0"/>
                <a:ea typeface="Calibri" panose="020F0502020204030204" pitchFamily="34" charset="0"/>
                <a:cs typeface="Times New Roman" panose="02020603050405020304" pitchFamily="18" charset="0"/>
              </a:rPr>
              <a:t>Germany, as the largest market, should receive</a:t>
            </a:r>
          </a:p>
          <a:p>
            <a:pPr lvl="1" indent="0">
              <a:lnSpc>
                <a:spcPct val="100000"/>
              </a:lnSpc>
              <a:spcAft>
                <a:spcPts val="800"/>
              </a:spcAft>
              <a:buSzPts val="1000"/>
              <a:buNone/>
              <a:tabLst>
                <a:tab pos="914400" algn="l"/>
              </a:tabLst>
            </a:pPr>
            <a:r>
              <a:rPr lang="en-US" sz="1600" kern="100" dirty="0">
                <a:latin typeface="Calibri" panose="020F0502020204030204" pitchFamily="34" charset="0"/>
                <a:ea typeface="Calibri" panose="020F0502020204030204" pitchFamily="34" charset="0"/>
                <a:cs typeface="Times New Roman" panose="02020603050405020304" pitchFamily="18" charset="0"/>
              </a:rPr>
              <a:t>       targeted campaigns to further strengthen </a:t>
            </a:r>
          </a:p>
          <a:p>
            <a:pPr lvl="1" indent="0">
              <a:lnSpc>
                <a:spcPct val="100000"/>
              </a:lnSpc>
              <a:spcAft>
                <a:spcPts val="800"/>
              </a:spcAft>
              <a:buSzPts val="1000"/>
              <a:buNone/>
              <a:tabLst>
                <a:tab pos="914400" algn="l"/>
              </a:tabLst>
            </a:pPr>
            <a:r>
              <a:rPr lang="en-US" sz="1600" kern="100" dirty="0">
                <a:latin typeface="Calibri" panose="020F0502020204030204" pitchFamily="34" charset="0"/>
                <a:ea typeface="Calibri" panose="020F0502020204030204" pitchFamily="34" charset="0"/>
                <a:cs typeface="Times New Roman" panose="02020603050405020304" pitchFamily="18" charset="0"/>
              </a:rPr>
              <a:t>       customer loyalty.</a:t>
            </a:r>
          </a:p>
          <a:p>
            <a:pPr marL="742950" lvl="1" indent="-285750">
              <a:lnSpc>
                <a:spcPct val="107000"/>
              </a:lnSpc>
              <a:spcAft>
                <a:spcPts val="800"/>
              </a:spcAft>
              <a:buSzPts val="1000"/>
              <a:buFont typeface="Courier New" panose="02070309020205020404" pitchFamily="49" charset="0"/>
              <a:buChar char="o"/>
              <a:tabLst>
                <a:tab pos="914400" algn="l"/>
              </a:tabLst>
            </a:pPr>
            <a:r>
              <a:rPr lang="en-US" sz="1600" kern="100" dirty="0">
                <a:latin typeface="Calibri" panose="020F0502020204030204" pitchFamily="34" charset="0"/>
                <a:ea typeface="Calibri" panose="020F0502020204030204" pitchFamily="34" charset="0"/>
                <a:cs typeface="Times New Roman" panose="02020603050405020304" pitchFamily="18" charset="0"/>
              </a:rPr>
              <a:t>Explore opportunities to increase the</a:t>
            </a:r>
          </a:p>
          <a:p>
            <a:pPr lvl="1" indent="0">
              <a:lnSpc>
                <a:spcPct val="107000"/>
              </a:lnSpc>
              <a:spcAft>
                <a:spcPts val="800"/>
              </a:spcAft>
              <a:buSzPts val="1000"/>
              <a:buNone/>
              <a:tabLst>
                <a:tab pos="914400" algn="l"/>
              </a:tabLst>
            </a:pPr>
            <a:r>
              <a:rPr lang="en-US" sz="1600" kern="100" dirty="0">
                <a:latin typeface="Calibri" panose="020F0502020204030204" pitchFamily="34" charset="0"/>
                <a:ea typeface="Calibri" panose="020F0502020204030204" pitchFamily="34" charset="0"/>
                <a:cs typeface="Times New Roman" panose="02020603050405020304" pitchFamily="18" charset="0"/>
              </a:rPr>
              <a:t>       customer base in France and Spain</a:t>
            </a:r>
          </a:p>
          <a:p>
            <a:pPr lvl="1" indent="0">
              <a:lnSpc>
                <a:spcPct val="107000"/>
              </a:lnSpc>
              <a:spcAft>
                <a:spcPts val="800"/>
              </a:spcAft>
              <a:buSzPts val="1000"/>
              <a:buNone/>
              <a:tabLst>
                <a:tab pos="914400" algn="l"/>
              </a:tabLst>
            </a:pPr>
            <a:r>
              <a:rPr lang="en-US" sz="1600" kern="100" dirty="0">
                <a:latin typeface="Calibri" panose="020F0502020204030204" pitchFamily="34" charset="0"/>
                <a:ea typeface="Calibri" panose="020F0502020204030204" pitchFamily="34" charset="0"/>
                <a:cs typeface="Times New Roman" panose="02020603050405020304" pitchFamily="18" charset="0"/>
              </a:rPr>
              <a:t>        through localized offers.</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5828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533577-E0B2-FAF5-E66D-17A5F19B86C7}"/>
            </a:ext>
          </a:extLst>
        </p:cNvPr>
        <p:cNvGrpSpPr/>
        <p:nvPr/>
      </p:nvGrpSpPr>
      <p:grpSpPr>
        <a:xfrm>
          <a:off x="0" y="0"/>
          <a:ext cx="0" cy="0"/>
          <a:chOff x="0" y="0"/>
          <a:chExt cx="0" cy="0"/>
        </a:xfrm>
      </p:grpSpPr>
      <p:sp>
        <p:nvSpPr>
          <p:cNvPr id="16" name="Title 3">
            <a:extLst>
              <a:ext uri="{FF2B5EF4-FFF2-40B4-BE49-F238E27FC236}">
                <a16:creationId xmlns:a16="http://schemas.microsoft.com/office/drawing/2014/main" id="{7FFCB093-104A-9432-57D4-820E6DADC272}"/>
              </a:ext>
            </a:extLst>
          </p:cNvPr>
          <p:cNvSpPr>
            <a:spLocks noGrp="1"/>
          </p:cNvSpPr>
          <p:nvPr>
            <p:ph type="title"/>
          </p:nvPr>
        </p:nvSpPr>
        <p:spPr>
          <a:xfrm>
            <a:off x="628788" y="826562"/>
            <a:ext cx="7627452" cy="514206"/>
          </a:xfrm>
        </p:spPr>
        <p:txBody>
          <a:bodyPr>
            <a:normAutofit/>
          </a:bodyPr>
          <a:lstStyle/>
          <a:p>
            <a:r>
              <a:rPr lang="en-IN" sz="2400" b="1" dirty="0">
                <a:latin typeface="Dubai Medium" panose="020B0603030403030204" pitchFamily="34" charset="-78"/>
                <a:ea typeface="Calibri" panose="020F0502020204030204" pitchFamily="34" charset="0"/>
                <a:cs typeface="Dubai Medium" panose="020B0603030403030204" pitchFamily="34" charset="-78"/>
              </a:rPr>
              <a:t>Churn % by Credit type</a:t>
            </a:r>
            <a:r>
              <a:rPr lang="en-IN" sz="2400" b="1" dirty="0">
                <a:effectLst/>
                <a:latin typeface="Dubai Medium" panose="020B0603030403030204" pitchFamily="34" charset="-78"/>
                <a:ea typeface="Calibri" panose="020F0502020204030204" pitchFamily="34" charset="0"/>
                <a:cs typeface="Dubai Medium" panose="020B0603030403030204" pitchFamily="34" charset="-78"/>
              </a:rPr>
              <a:t> </a:t>
            </a:r>
            <a:endParaRPr lang="en-US" sz="2400" dirty="0">
              <a:latin typeface="Dubai Medium" panose="020B0603030403030204" pitchFamily="34" charset="-78"/>
              <a:cs typeface="Dubai Medium" panose="020B0603030403030204" pitchFamily="34" charset="-78"/>
            </a:endParaRPr>
          </a:p>
        </p:txBody>
      </p:sp>
      <p:sp>
        <p:nvSpPr>
          <p:cNvPr id="3" name="Slide Number Placeholder 2">
            <a:extLst>
              <a:ext uri="{FF2B5EF4-FFF2-40B4-BE49-F238E27FC236}">
                <a16:creationId xmlns:a16="http://schemas.microsoft.com/office/drawing/2014/main" id="{B3551A67-C89F-9C20-4FA5-4BFAEB816D33}"/>
              </a:ext>
            </a:extLst>
          </p:cNvPr>
          <p:cNvSpPr>
            <a:spLocks noGrp="1"/>
          </p:cNvSpPr>
          <p:nvPr>
            <p:ph type="sldNum" sz="quarter" idx="4"/>
          </p:nvPr>
        </p:nvSpPr>
        <p:spPr/>
        <p:txBody>
          <a:bodyPr/>
          <a:lstStyle/>
          <a:p>
            <a:fld id="{4FAB73BC-B049-4115-A692-8D63A059BFB8}" type="slidenum">
              <a:rPr lang="en-US" smtClean="0"/>
              <a:pPr/>
              <a:t>12</a:t>
            </a:fld>
            <a:endParaRPr lang="en-US" dirty="0"/>
          </a:p>
        </p:txBody>
      </p:sp>
      <p:sp>
        <p:nvSpPr>
          <p:cNvPr id="5" name="Text Placeholder 119">
            <a:extLst>
              <a:ext uri="{FF2B5EF4-FFF2-40B4-BE49-F238E27FC236}">
                <a16:creationId xmlns:a16="http://schemas.microsoft.com/office/drawing/2014/main" id="{C45116E5-3EEE-C483-A4CB-2551E7F8C978}"/>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A9122FAE-E98B-8F59-2DAE-453E45CA0221}"/>
              </a:ext>
            </a:extLst>
          </p:cNvPr>
          <p:cNvSpPr txBox="1">
            <a:spLocks/>
          </p:cNvSpPr>
          <p:nvPr/>
        </p:nvSpPr>
        <p:spPr>
          <a:xfrm>
            <a:off x="548641" y="2667000"/>
            <a:ext cx="3261359" cy="251460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endParaRPr lang="en-US" dirty="0"/>
          </a:p>
        </p:txBody>
      </p:sp>
      <p:pic>
        <p:nvPicPr>
          <p:cNvPr id="6" name="Picture 5">
            <a:extLst>
              <a:ext uri="{FF2B5EF4-FFF2-40B4-BE49-F238E27FC236}">
                <a16:creationId xmlns:a16="http://schemas.microsoft.com/office/drawing/2014/main" id="{BC06295C-4F4C-CC9F-71A1-5C94CC98D4C9}"/>
              </a:ext>
            </a:extLst>
          </p:cNvPr>
          <p:cNvPicPr>
            <a:picLocks noChangeAspect="1"/>
          </p:cNvPicPr>
          <p:nvPr/>
        </p:nvPicPr>
        <p:blipFill>
          <a:blip r:embed="rId3"/>
          <a:stretch>
            <a:fillRect/>
          </a:stretch>
        </p:blipFill>
        <p:spPr>
          <a:xfrm>
            <a:off x="5649166" y="3140967"/>
            <a:ext cx="6207473" cy="2460815"/>
          </a:xfrm>
          <a:prstGeom prst="rect">
            <a:avLst/>
          </a:prstGeom>
        </p:spPr>
      </p:pic>
      <p:sp>
        <p:nvSpPr>
          <p:cNvPr id="11" name="Content Placeholder 12">
            <a:extLst>
              <a:ext uri="{FF2B5EF4-FFF2-40B4-BE49-F238E27FC236}">
                <a16:creationId xmlns:a16="http://schemas.microsoft.com/office/drawing/2014/main" id="{8641D98C-B0B9-08BE-18E0-16F879DB2C17}"/>
              </a:ext>
            </a:extLst>
          </p:cNvPr>
          <p:cNvSpPr txBox="1">
            <a:spLocks/>
          </p:cNvSpPr>
          <p:nvPr/>
        </p:nvSpPr>
        <p:spPr>
          <a:xfrm>
            <a:off x="548640" y="1828800"/>
            <a:ext cx="10011856" cy="419100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Cordia New" panose="020B0304020202020204" pitchFamily="34" charset="-34"/>
              </a:rPr>
              <a:t>Insight:</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600" kern="100" dirty="0">
                <a:latin typeface="Calibri" panose="020F0502020204030204" pitchFamily="34" charset="0"/>
                <a:ea typeface="Calibri" panose="020F0502020204030204" pitchFamily="34" charset="0"/>
                <a:cs typeface="Times New Roman" panose="02020603050405020304" pitchFamily="18" charset="0"/>
              </a:rPr>
              <a:t>The churn rate varies across credit types, with the highest churn in </a:t>
            </a:r>
            <a:r>
              <a:rPr lang="en-US" sz="1600" b="1" kern="100" dirty="0">
                <a:latin typeface="Calibri" panose="020F0502020204030204" pitchFamily="34" charset="0"/>
                <a:ea typeface="Calibri" panose="020F0502020204030204" pitchFamily="34" charset="0"/>
                <a:cs typeface="Times New Roman" panose="02020603050405020304" pitchFamily="18" charset="0"/>
              </a:rPr>
              <a:t>“Poor" (21.73%) </a:t>
            </a:r>
            <a:r>
              <a:rPr lang="en-US" sz="1600" kern="100" dirty="0">
                <a:latin typeface="Calibri" panose="020F0502020204030204" pitchFamily="34" charset="0"/>
                <a:ea typeface="Calibri" panose="020F0502020204030204" pitchFamily="34" charset="0"/>
                <a:cs typeface="Times New Roman" panose="02020603050405020304" pitchFamily="18" charset="0"/>
              </a:rPr>
              <a:t>and the lowest in </a:t>
            </a:r>
            <a:r>
              <a:rPr lang="en-US" sz="1600" b="1" kern="100" dirty="0">
                <a:latin typeface="Calibri" panose="020F0502020204030204" pitchFamily="34" charset="0"/>
                <a:ea typeface="Calibri" panose="020F0502020204030204" pitchFamily="34" charset="0"/>
                <a:cs typeface="Times New Roman" panose="02020603050405020304" pitchFamily="18" charset="0"/>
              </a:rPr>
              <a:t>“Good" (18.37%).</a:t>
            </a: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Cordia New" panose="020B0304020202020204" pitchFamily="34" charset="-34"/>
              </a:rPr>
              <a:t>How to Improve:</a:t>
            </a:r>
          </a:p>
          <a:p>
            <a:pPr marL="742950" lvl="1" indent="-285750">
              <a:lnSpc>
                <a:spcPct val="107000"/>
              </a:lnSpc>
              <a:spcAft>
                <a:spcPts val="800"/>
              </a:spcAft>
              <a:buSzPts val="1000"/>
              <a:buFont typeface="Courier New" panose="02070309020205020404" pitchFamily="49" charset="0"/>
              <a:buChar char="o"/>
              <a:tabLst>
                <a:tab pos="914400" algn="l"/>
              </a:tabLst>
            </a:pPr>
            <a:r>
              <a:rPr lang="en-US" sz="1600" kern="100" dirty="0">
                <a:latin typeface="Calibri" panose="020F0502020204030204" pitchFamily="34" charset="0"/>
                <a:ea typeface="Calibri" panose="020F0502020204030204" pitchFamily="34" charset="0"/>
                <a:cs typeface="Times New Roman" panose="02020603050405020304" pitchFamily="18" charset="0"/>
              </a:rPr>
              <a:t>Focus retention strategies on customers with</a:t>
            </a:r>
          </a:p>
          <a:p>
            <a:pPr lvl="1" indent="0">
              <a:lnSpc>
                <a:spcPct val="107000"/>
              </a:lnSpc>
              <a:spcAft>
                <a:spcPts val="800"/>
              </a:spcAft>
              <a:buSzPts val="1000"/>
              <a:buNone/>
              <a:tabLst>
                <a:tab pos="914400" algn="l"/>
              </a:tabLst>
            </a:pPr>
            <a:r>
              <a:rPr lang="en-US" sz="1600" b="1" kern="100" dirty="0">
                <a:latin typeface="Calibri" panose="020F0502020204030204" pitchFamily="34" charset="0"/>
                <a:ea typeface="Calibri" panose="020F0502020204030204" pitchFamily="34" charset="0"/>
                <a:cs typeface="Times New Roman" panose="02020603050405020304" pitchFamily="18" charset="0"/>
              </a:rPr>
              <a:t>     “Poor" and “Very Good" </a:t>
            </a:r>
            <a:r>
              <a:rPr lang="en-US" sz="1600" kern="100" dirty="0">
                <a:latin typeface="Calibri" panose="020F0502020204030204" pitchFamily="34" charset="0"/>
                <a:ea typeface="Calibri" panose="020F0502020204030204" pitchFamily="34" charset="0"/>
                <a:cs typeface="Times New Roman" panose="02020603050405020304" pitchFamily="18" charset="0"/>
              </a:rPr>
              <a:t>credit types, as they </a:t>
            </a:r>
          </a:p>
          <a:p>
            <a:pPr lvl="1" indent="0">
              <a:lnSpc>
                <a:spcPct val="107000"/>
              </a:lnSpc>
              <a:spcAft>
                <a:spcPts val="800"/>
              </a:spcAft>
              <a:buSzPts val="1000"/>
              <a:buNone/>
              <a:tabLst>
                <a:tab pos="914400" algn="l"/>
              </a:tabLst>
            </a:pPr>
            <a:r>
              <a:rPr lang="en-US" sz="1600" kern="100" dirty="0">
                <a:latin typeface="Calibri" panose="020F0502020204030204" pitchFamily="34" charset="0"/>
                <a:ea typeface="Calibri" panose="020F0502020204030204" pitchFamily="34" charset="0"/>
                <a:cs typeface="Times New Roman" panose="02020603050405020304" pitchFamily="18" charset="0"/>
              </a:rPr>
              <a:t>       exhibit higher churn rates.</a:t>
            </a:r>
          </a:p>
          <a:p>
            <a:pPr marL="742950" lvl="1" indent="-285750">
              <a:lnSpc>
                <a:spcPct val="107000"/>
              </a:lnSpc>
              <a:spcAft>
                <a:spcPts val="800"/>
              </a:spcAft>
              <a:buSzPts val="1000"/>
              <a:buFont typeface="Courier New" panose="02070309020205020404" pitchFamily="49" charset="0"/>
              <a:buChar char="o"/>
              <a:tabLst>
                <a:tab pos="914400" algn="l"/>
              </a:tabLst>
            </a:pPr>
            <a:r>
              <a:rPr lang="en-US" sz="1600" kern="100" dirty="0">
                <a:latin typeface="Calibri" panose="020F0502020204030204" pitchFamily="34" charset="0"/>
                <a:ea typeface="Calibri" panose="020F0502020204030204" pitchFamily="34" charset="0"/>
                <a:cs typeface="Times New Roman" panose="02020603050405020304" pitchFamily="18" charset="0"/>
              </a:rPr>
              <a:t>Offer tailored loyalty programs or </a:t>
            </a:r>
          </a:p>
          <a:p>
            <a:pPr lvl="1" indent="0">
              <a:lnSpc>
                <a:spcPct val="107000"/>
              </a:lnSpc>
              <a:spcAft>
                <a:spcPts val="800"/>
              </a:spcAft>
              <a:buSzPts val="1000"/>
              <a:buNone/>
              <a:tabLst>
                <a:tab pos="914400" algn="l"/>
              </a:tabLst>
            </a:pPr>
            <a:r>
              <a:rPr lang="en-US" sz="1600" kern="100" dirty="0">
                <a:latin typeface="Calibri" panose="020F0502020204030204" pitchFamily="34" charset="0"/>
                <a:ea typeface="Calibri" panose="020F0502020204030204" pitchFamily="34" charset="0"/>
                <a:cs typeface="Times New Roman" panose="02020603050405020304" pitchFamily="18" charset="0"/>
              </a:rPr>
              <a:t>       incentives for these groups.</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22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B31143-E73E-B6BF-806D-FAA32630DB26}"/>
            </a:ext>
          </a:extLst>
        </p:cNvPr>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27477DC5-1F9D-2AD5-84FA-4BAAE4E335B8}"/>
              </a:ext>
            </a:extLst>
          </p:cNvPr>
          <p:cNvSpPr>
            <a:spLocks noGrp="1"/>
          </p:cNvSpPr>
          <p:nvPr>
            <p:ph sz="quarter" idx="13"/>
          </p:nvPr>
        </p:nvSpPr>
        <p:spPr>
          <a:xfrm>
            <a:off x="832273" y="1446503"/>
            <a:ext cx="9800231" cy="4779520"/>
          </a:xfrm>
        </p:spPr>
        <p:txBody>
          <a:bodyPr>
            <a:normAutofit/>
          </a:bodyPr>
          <a:lstStyle/>
          <a:p>
            <a:pPr marL="0" indent="0">
              <a:buNone/>
            </a:pPr>
            <a:r>
              <a:rPr lang="en-US" dirty="0"/>
              <a:t>   </a:t>
            </a:r>
          </a:p>
          <a:p>
            <a:pPr marL="0" indent="0">
              <a:buNone/>
            </a:pPr>
            <a:r>
              <a:rPr lang="en-US" dirty="0"/>
              <a:t>Here are some effective strategies for customer retention:</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Courier New" panose="02070309020205020404" pitchFamily="49" charset="0"/>
              <a:buChar char="o"/>
              <a:tabLst>
                <a:tab pos="67945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Add dimensions such as customer complaints, transaction declines, or service issues to correlate with churn events.</a:t>
            </a:r>
          </a:p>
          <a:p>
            <a:pPr marL="742950" lvl="1" indent="-285750">
              <a:lnSpc>
                <a:spcPct val="150000"/>
              </a:lnSpc>
              <a:spcAft>
                <a:spcPts val="800"/>
              </a:spcAft>
              <a:buSzPts val="1000"/>
              <a:buFont typeface="Courier New" panose="02070309020205020404" pitchFamily="49" charset="0"/>
              <a:buChar char="o"/>
              <a:tabLst>
                <a:tab pos="67945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Include data on retention strategies (e.g., customers retained after a churn warning call) to assess effectiveness.</a:t>
            </a:r>
          </a:p>
          <a:p>
            <a:pPr marL="742950" lvl="1" indent="-285750">
              <a:lnSpc>
                <a:spcPct val="150000"/>
              </a:lnSpc>
              <a:spcAft>
                <a:spcPts val="800"/>
              </a:spcAft>
              <a:buSzPts val="1000"/>
              <a:buFont typeface="Courier New" panose="02070309020205020404" pitchFamily="49" charset="0"/>
              <a:buChar char="o"/>
              <a:tabLst>
                <a:tab pos="679450" algn="l"/>
              </a:tabLst>
            </a:pPr>
            <a:r>
              <a:rPr lang="en-US" dirty="0"/>
              <a:t>To effectively target interventions, it's crucial to analyze churn rates at different stages of the customer lifecycle.</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SzPts val="1000"/>
              <a:buFont typeface="Courier New" panose="02070309020205020404" pitchFamily="49" charset="0"/>
              <a:buChar char="o"/>
              <a:tabLst>
                <a:tab pos="679450" algn="l"/>
              </a:tabLst>
            </a:pPr>
            <a:r>
              <a:rPr lang="en-US" dirty="0"/>
              <a:t>Identify customers who have become inactive and measure the rate at which they leave.</a:t>
            </a:r>
            <a:endParaRPr lang="en-IN" dirty="0">
              <a:effectLst/>
            </a:endParaRPr>
          </a:p>
          <a:p>
            <a:pPr marL="742950" lvl="1" indent="-285750">
              <a:lnSpc>
                <a:spcPct val="150000"/>
              </a:lnSpc>
              <a:spcAft>
                <a:spcPts val="800"/>
              </a:spcAft>
              <a:buSzPts val="1000"/>
              <a:buFont typeface="Courier New" panose="02070309020205020404" pitchFamily="49" charset="0"/>
              <a:buChar char="o"/>
              <a:tabLst>
                <a:tab pos="679450" algn="l"/>
              </a:tabLst>
            </a:pPr>
            <a:r>
              <a:rPr lang="en-IN" dirty="0"/>
              <a:t>Investigate seasonal factors (e.g., holidays, tax season) causing spikes churn.</a:t>
            </a:r>
          </a:p>
          <a:p>
            <a:pPr marL="742950" lvl="1" indent="-285750">
              <a:lnSpc>
                <a:spcPct val="107000"/>
              </a:lnSpc>
              <a:spcAft>
                <a:spcPts val="800"/>
              </a:spcAft>
              <a:buSzPts val="1000"/>
              <a:buFont typeface="Courier New" panose="02070309020205020404" pitchFamily="49" charset="0"/>
              <a:buChar char="o"/>
              <a:tabLst>
                <a:tab pos="67945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A5482A1B-D63A-5B38-13BF-08DB89972070}"/>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853C31FF-A310-1AB7-1FB2-EC523FFCFF6A}"/>
              </a:ext>
            </a:extLst>
          </p:cNvPr>
          <p:cNvSpPr>
            <a:spLocks noGrp="1"/>
          </p:cNvSpPr>
          <p:nvPr>
            <p:ph type="body" sz="quarter" idx="16"/>
          </p:nvPr>
        </p:nvSpPr>
        <p:spPr>
          <a:xfrm>
            <a:off x="15384" y="931316"/>
            <a:ext cx="10837333" cy="487506"/>
          </a:xfrm>
        </p:spPr>
        <p:txBody>
          <a:bodyPr/>
          <a:lstStyle/>
          <a:p>
            <a:pPr>
              <a:lnSpc>
                <a:spcPct val="107000"/>
              </a:lnSpc>
              <a:spcAft>
                <a:spcPts val="800"/>
              </a:spcAft>
            </a:pPr>
            <a:r>
              <a:rPr lang="en-IN" b="1" kern="100" dirty="0">
                <a:latin typeface="+mj-lt"/>
                <a:ea typeface="Calibri" panose="020F0502020204030204" pitchFamily="34" charset="0"/>
                <a:cs typeface="Dubai Light" panose="020B0303030403030204" pitchFamily="34" charset="-78"/>
              </a:rPr>
              <a:t>S</a:t>
            </a:r>
            <a:r>
              <a:rPr lang="en-IN" b="1" kern="100" cap="none" dirty="0">
                <a:effectLst/>
                <a:latin typeface="+mj-lt"/>
                <a:ea typeface="Calibri" panose="020F0502020204030204" pitchFamily="34" charset="0"/>
                <a:cs typeface="Dubai Light" panose="020B0303030403030204" pitchFamily="34" charset="-78"/>
              </a:rPr>
              <a:t>trategies for customer retention.</a:t>
            </a:r>
            <a:endParaRPr lang="en-IN" kern="100" dirty="0">
              <a:effectLst/>
              <a:latin typeface="+mj-lt"/>
              <a:ea typeface="Calibri" panose="020F0502020204030204" pitchFamily="34" charset="0"/>
              <a:cs typeface="Cordia New" panose="020B0304020202020204" pitchFamily="34" charset="-34"/>
            </a:endParaRPr>
          </a:p>
        </p:txBody>
      </p:sp>
      <p:sp>
        <p:nvSpPr>
          <p:cNvPr id="3" name="Slide Number Placeholder 2">
            <a:extLst>
              <a:ext uri="{FF2B5EF4-FFF2-40B4-BE49-F238E27FC236}">
                <a16:creationId xmlns:a16="http://schemas.microsoft.com/office/drawing/2014/main" id="{880F7631-40D6-0E8E-6573-B35A64B2C35B}"/>
              </a:ext>
            </a:extLst>
          </p:cNvPr>
          <p:cNvSpPr>
            <a:spLocks noGrp="1"/>
          </p:cNvSpPr>
          <p:nvPr>
            <p:ph type="sldNum" sz="quarter" idx="4"/>
          </p:nvPr>
        </p:nvSpPr>
        <p:spPr/>
        <p:txBody>
          <a:bodyPr/>
          <a:lstStyle/>
          <a:p>
            <a:fld id="{4FAB73BC-B049-4115-A692-8D63A059BFB8}" type="slidenum">
              <a:rPr lang="en-US" smtClean="0"/>
              <a:pPr/>
              <a:t>13</a:t>
            </a:fld>
            <a:endParaRPr lang="en-US" dirty="0"/>
          </a:p>
        </p:txBody>
      </p:sp>
      <p:sp>
        <p:nvSpPr>
          <p:cNvPr id="18" name="Text Placeholder 119">
            <a:extLst>
              <a:ext uri="{FF2B5EF4-FFF2-40B4-BE49-F238E27FC236}">
                <a16:creationId xmlns:a16="http://schemas.microsoft.com/office/drawing/2014/main" id="{8C3C300B-A6B6-BF8A-FD79-26F109407B16}"/>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404289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a:xfrm rot="10800000" flipH="1" flipV="1">
            <a:off x="8074536" y="3124200"/>
            <a:ext cx="4072586" cy="3733800"/>
          </a:xfrm>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8" name="Title 7">
            <a:extLst>
              <a:ext uri="{FF2B5EF4-FFF2-40B4-BE49-F238E27FC236}">
                <a16:creationId xmlns:a16="http://schemas.microsoft.com/office/drawing/2014/main" id="{2D18547A-C074-D06E-A83D-932C197204E7}"/>
              </a:ext>
            </a:extLst>
          </p:cNvPr>
          <p:cNvSpPr>
            <a:spLocks noGrp="1"/>
          </p:cNvSpPr>
          <p:nvPr>
            <p:ph type="ctrTitle"/>
          </p:nvPr>
        </p:nvSpPr>
        <p:spPr>
          <a:xfrm>
            <a:off x="2855640" y="2715862"/>
            <a:ext cx="5976664" cy="2513338"/>
          </a:xfrm>
        </p:spPr>
        <p:txBody>
          <a:bodyPr>
            <a:normAutofit/>
          </a:bodyPr>
          <a:lstStyle/>
          <a:p>
            <a:r>
              <a:rPr lang="en-US" sz="9600" dirty="0"/>
              <a:t>Thank you</a:t>
            </a:r>
            <a:endParaRPr lang="en-IN" sz="9600" dirty="0"/>
          </a:p>
        </p:txBody>
      </p:sp>
    </p:spTree>
    <p:extLst>
      <p:ext uri="{BB962C8B-B14F-4D97-AF65-F5344CB8AC3E}">
        <p14:creationId xmlns:p14="http://schemas.microsoft.com/office/powerpoint/2010/main" val="3135228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1631504" y="3689776"/>
            <a:ext cx="9342854" cy="2408917"/>
          </a:xfrm>
        </p:spPr>
        <p:txBody>
          <a:bodyPr>
            <a:noAutofit/>
          </a:bodyPr>
          <a:lstStyle/>
          <a:p>
            <a:pPr>
              <a:lnSpc>
                <a:spcPct val="107000"/>
              </a:lnSpc>
              <a:spcAft>
                <a:spcPts val="800"/>
              </a:spcAft>
            </a:pPr>
            <a:br>
              <a:rPr lang="en-IN" sz="1800" kern="100" dirty="0">
                <a:effectLst/>
                <a:latin typeface="Calibri" panose="020F0502020204030204" pitchFamily="34" charset="0"/>
                <a:ea typeface="Calibri" panose="020F0502020204030204" pitchFamily="34" charset="0"/>
                <a:cs typeface="Cordia New" panose="020B0304020202020204" pitchFamily="34" charset="-34"/>
              </a:rPr>
            </a:br>
            <a:r>
              <a:rPr lang="en-IN" sz="2400" b="1" kern="100" cap="none" dirty="0">
                <a:solidFill>
                  <a:srgbClr val="002060"/>
                </a:solidFill>
                <a:effectLst/>
                <a:latin typeface="Dubai Light" panose="020B0303030403030204" pitchFamily="34" charset="-78"/>
                <a:ea typeface="Calibri" panose="020F0502020204030204" pitchFamily="34" charset="0"/>
                <a:cs typeface="Dubai Light" panose="020B0303030403030204" pitchFamily="34" charset="-78"/>
              </a:rPr>
              <a:t>RBC bank faces a persistent challenge of customer churn, leading to financial losses and decreased customer satisfaction. Understanding the factors that drive customers to leave is critical to devising strategies for customer retention.</a:t>
            </a:r>
            <a:endParaRPr lang="en-IN" sz="2400" b="1" kern="100" dirty="0">
              <a:solidFill>
                <a:srgbClr val="002060"/>
              </a:solidFill>
              <a:effectLst/>
              <a:latin typeface="Dubai Light" panose="020B0303030403030204" pitchFamily="34" charset="-78"/>
              <a:ea typeface="Calibri" panose="020F0502020204030204" pitchFamily="34" charset="0"/>
              <a:cs typeface="Dubai Light" panose="020B0303030403030204" pitchFamily="34" charset="-78"/>
            </a:endParaRPr>
          </a:p>
        </p:txBody>
      </p:sp>
      <p:pic>
        <p:nvPicPr>
          <p:cNvPr id="6" name="Picture Placeholder 5">
            <a:extLst>
              <a:ext uri="{FF2B5EF4-FFF2-40B4-BE49-F238E27FC236}">
                <a16:creationId xmlns:a16="http://schemas.microsoft.com/office/drawing/2014/main" id="{AF890B92-D44D-461B-A5E6-D4F348791F20}"/>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2408917"/>
          </a:xfrm>
        </p:spPr>
      </p:pic>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a:xfrm>
            <a:off x="546815" y="2798301"/>
            <a:ext cx="440616" cy="481685"/>
          </a:xfrm>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9ABE45A0-70EF-5205-4D2F-76C70FF13F3C}"/>
              </a:ext>
            </a:extLst>
          </p:cNvPr>
          <p:cNvPicPr>
            <a:picLocks noChangeAspect="1"/>
          </p:cNvPicPr>
          <p:nvPr/>
        </p:nvPicPr>
        <p:blipFill>
          <a:blip r:embed="rId6"/>
          <a:stretch>
            <a:fillRect/>
          </a:stretch>
        </p:blipFill>
        <p:spPr>
          <a:xfrm>
            <a:off x="9912424" y="197480"/>
            <a:ext cx="3090541" cy="1638359"/>
          </a:xfrm>
          <a:prstGeom prst="rect">
            <a:avLst/>
          </a:prstGeom>
        </p:spPr>
      </p:pic>
      <p:sp>
        <p:nvSpPr>
          <p:cNvPr id="7" name="TextBox 6">
            <a:extLst>
              <a:ext uri="{FF2B5EF4-FFF2-40B4-BE49-F238E27FC236}">
                <a16:creationId xmlns:a16="http://schemas.microsoft.com/office/drawing/2014/main" id="{92776B60-90D4-A115-D3E6-F354C6E4EC15}"/>
              </a:ext>
            </a:extLst>
          </p:cNvPr>
          <p:cNvSpPr txBox="1"/>
          <p:nvPr/>
        </p:nvSpPr>
        <p:spPr>
          <a:xfrm>
            <a:off x="1343472" y="2782669"/>
            <a:ext cx="6111240" cy="646331"/>
          </a:xfrm>
          <a:prstGeom prst="rect">
            <a:avLst/>
          </a:prstGeom>
          <a:noFill/>
        </p:spPr>
        <p:txBody>
          <a:bodyPr wrap="square">
            <a:spAutoFit/>
          </a:bodyPr>
          <a:lstStyle/>
          <a:p>
            <a:r>
              <a:rPr lang="en-IN" sz="3600" b="1" kern="100" dirty="0">
                <a:effectLst/>
                <a:latin typeface="Dubai Medium" panose="020B0603030403030204" pitchFamily="34" charset="-78"/>
                <a:ea typeface="Calibri" panose="020F0502020204030204" pitchFamily="34" charset="0"/>
                <a:cs typeface="Dubai Medium" panose="020B0603030403030204" pitchFamily="34" charset="-78"/>
              </a:rPr>
              <a:t>Problem Statement</a:t>
            </a:r>
            <a:endParaRPr lang="en-IN" sz="3600" dirty="0">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2956204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832273" y="1446503"/>
            <a:ext cx="9800231" cy="4779520"/>
          </a:xfrm>
        </p:spPr>
        <p:txBody>
          <a:bodyPr>
            <a:normAutofit fontScale="85000" lnSpcReduction="20000"/>
          </a:bodyPr>
          <a:lstStyle/>
          <a:p>
            <a:pPr marL="0" indent="0">
              <a:lnSpc>
                <a:spcPct val="110000"/>
              </a:lnSpc>
              <a:spcAft>
                <a:spcPts val="800"/>
              </a:spcAft>
              <a:buNone/>
            </a:pPr>
            <a:br>
              <a:rPr lang="en-IN" sz="1800" b="1" kern="100" dirty="0">
                <a:effectLst/>
                <a:latin typeface="Calibri" panose="020F0502020204030204" pitchFamily="34" charset="0"/>
                <a:ea typeface="Calibri" panose="020F0502020204030204" pitchFamily="34" charset="0"/>
                <a:cs typeface="Cordia New" panose="020B0304020202020204" pitchFamily="34" charset="-34"/>
              </a:rPr>
            </a:br>
            <a:r>
              <a:rPr lang="en-IN" sz="2100" b="1" kern="100" dirty="0">
                <a:effectLst/>
                <a:latin typeface="Calibri" panose="020F0502020204030204" pitchFamily="34" charset="0"/>
                <a:ea typeface="Calibri" panose="020F0502020204030204" pitchFamily="34" charset="0"/>
                <a:cs typeface="Cordia New" panose="020B0304020202020204" pitchFamily="34" charset="-34"/>
              </a:rPr>
              <a:t>This project aims to:</a:t>
            </a:r>
          </a:p>
          <a:p>
            <a:pPr marL="342900" lvl="0" indent="-342900">
              <a:lnSpc>
                <a:spcPct val="110000"/>
              </a:lnSpc>
              <a:spcAft>
                <a:spcPts val="800"/>
              </a:spcAft>
              <a:buFont typeface="+mj-lt"/>
              <a:buAutoNum type="arabicPeriod"/>
              <a:tabLst>
                <a:tab pos="457200" algn="l"/>
              </a:tabLst>
            </a:pPr>
            <a:r>
              <a:rPr lang="en-IN" sz="2100" kern="100" dirty="0">
                <a:effectLst/>
                <a:latin typeface="Calibri" panose="020F0502020204030204" pitchFamily="34" charset="0"/>
                <a:ea typeface="Calibri" panose="020F0502020204030204" pitchFamily="34" charset="0"/>
                <a:cs typeface="Cordia New" panose="020B0304020202020204" pitchFamily="34" charset="-34"/>
              </a:rPr>
              <a:t>Analyse customer churn data to identify key factors influencing customer attrition.</a:t>
            </a:r>
          </a:p>
          <a:p>
            <a:pPr marL="342900" lvl="0" indent="-342900">
              <a:lnSpc>
                <a:spcPct val="160000"/>
              </a:lnSpc>
              <a:spcAft>
                <a:spcPts val="800"/>
              </a:spcAft>
              <a:buFont typeface="+mj-lt"/>
              <a:buAutoNum type="arabicPeriod"/>
              <a:tabLst>
                <a:tab pos="457200" algn="l"/>
              </a:tabLst>
            </a:pPr>
            <a:r>
              <a:rPr lang="en-IN" sz="2100" kern="100" dirty="0">
                <a:effectLst/>
                <a:latin typeface="Calibri" panose="020F0502020204030204" pitchFamily="34" charset="0"/>
                <a:ea typeface="Calibri" panose="020F0502020204030204" pitchFamily="34" charset="0"/>
                <a:cs typeface="Cordia New" panose="020B0304020202020204" pitchFamily="34" charset="-34"/>
              </a:rPr>
              <a:t>Provide actionable insights to help RBC Bank proactively target customers at risk of leaving, thereby improving retention efforts and reducing churn-related losses.</a:t>
            </a:r>
          </a:p>
          <a:p>
            <a:pPr marL="342900" indent="-342900">
              <a:lnSpc>
                <a:spcPct val="110000"/>
              </a:lnSpc>
              <a:spcAft>
                <a:spcPts val="800"/>
              </a:spcAft>
              <a:buFont typeface="+mj-lt"/>
              <a:buAutoNum type="arabicPeriod"/>
              <a:tabLst>
                <a:tab pos="457200" algn="l"/>
              </a:tabLst>
            </a:pPr>
            <a:r>
              <a:rPr lang="en-IN" sz="2100" kern="100" dirty="0">
                <a:latin typeface="Calibri" panose="020F0502020204030204" pitchFamily="34" charset="0"/>
                <a:ea typeface="Calibri" panose="020F0502020204030204" pitchFamily="34" charset="0"/>
                <a:cs typeface="Cordia New" panose="020B0304020202020204" pitchFamily="34" charset="-34"/>
              </a:rPr>
              <a:t>This project aims to analyse the customer churn rate for the bank because it is useful to understand why customers leave.</a:t>
            </a:r>
          </a:p>
          <a:p>
            <a:pPr marL="342900" lvl="0" indent="-342900" algn="just">
              <a:lnSpc>
                <a:spcPct val="170000"/>
              </a:lnSpc>
              <a:spcAft>
                <a:spcPts val="800"/>
              </a:spcAft>
              <a:buFont typeface="+mj-lt"/>
              <a:buAutoNum type="arabicPeriod"/>
              <a:tabLst>
                <a:tab pos="457200" algn="l"/>
              </a:tabLst>
            </a:pPr>
            <a:r>
              <a:rPr lang="en-IN" sz="2100" kern="100" dirty="0">
                <a:effectLst/>
                <a:latin typeface="Calibri" panose="020F0502020204030204" pitchFamily="34" charset="0"/>
                <a:ea typeface="Calibri" panose="020F0502020204030204" pitchFamily="34" charset="0"/>
                <a:cs typeface="Cordia New" panose="020B0304020202020204" pitchFamily="34" charset="-34"/>
              </a:rPr>
              <a:t>The analysis aims on identifying various KPIs such as Inactive customers, Retain Customers, Exit Customers, and the underlying patterns like previous month exit customers vs. current month exit customers, customers churn by credit type, customer churn by gender, churn %, customers by geographic location etc.</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15384" y="931316"/>
            <a:ext cx="10837333" cy="424732"/>
          </a:xfrm>
        </p:spPr>
        <p:txBody>
          <a:bodyPr/>
          <a:lstStyle/>
          <a:p>
            <a:r>
              <a:rPr lang="en-US" b="1" dirty="0"/>
              <a:t>Objective :-</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074725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extbox ,image ,card ,card ,card ,card ,card ,card ,card ,shape ,shape ,slicer ,slicer ,slicer ,slicer ,slicer ,slicer ,clusteredColumnChart ,donutChart ,barChart ,pieChart ,lineChart ,textbox ,actionButton ,bookmarkNavigato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Homepage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ivotTable ,pieChart ,tableEx ,donut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Churn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E03B2B-84EF-02DB-279A-4DF9EF4F6624}"/>
            </a:ext>
          </a:extLst>
        </p:cNvPr>
        <p:cNvGrpSpPr/>
        <p:nvPr/>
      </p:nvGrpSpPr>
      <p:grpSpPr>
        <a:xfrm>
          <a:off x="0" y="0"/>
          <a:ext cx="0" cy="0"/>
          <a:chOff x="0" y="0"/>
          <a:chExt cx="0" cy="0"/>
        </a:xfrm>
      </p:grpSpPr>
      <p:sp>
        <p:nvSpPr>
          <p:cNvPr id="13" name="Title 3">
            <a:extLst>
              <a:ext uri="{FF2B5EF4-FFF2-40B4-BE49-F238E27FC236}">
                <a16:creationId xmlns:a16="http://schemas.microsoft.com/office/drawing/2014/main" id="{C9158E10-A232-9C1F-4DFA-B1423F5289C9}"/>
              </a:ext>
            </a:extLst>
          </p:cNvPr>
          <p:cNvSpPr>
            <a:spLocks noGrp="1"/>
          </p:cNvSpPr>
          <p:nvPr>
            <p:ph type="title"/>
          </p:nvPr>
        </p:nvSpPr>
        <p:spPr>
          <a:xfrm>
            <a:off x="628788" y="826562"/>
            <a:ext cx="5323196" cy="586214"/>
          </a:xfrm>
        </p:spPr>
        <p:txBody>
          <a:bodyPr>
            <a:normAutofit/>
          </a:bodyPr>
          <a:lstStyle/>
          <a:p>
            <a:r>
              <a:rPr lang="en-IN" sz="2400" b="1" dirty="0">
                <a:latin typeface="Dubai Medium" panose="020B0603030403030204" pitchFamily="34" charset="-78"/>
                <a:ea typeface="Calibri" panose="020F0502020204030204" pitchFamily="34" charset="0"/>
                <a:cs typeface="Dubai Medium" panose="020B0603030403030204" pitchFamily="34" charset="-78"/>
              </a:rPr>
              <a:t>Total</a:t>
            </a:r>
            <a:r>
              <a:rPr lang="en-IN" sz="2400" b="1" dirty="0">
                <a:effectLst/>
                <a:latin typeface="Dubai Medium" panose="020B0603030403030204" pitchFamily="34" charset="-78"/>
                <a:ea typeface="Calibri" panose="020F0502020204030204" pitchFamily="34" charset="0"/>
                <a:cs typeface="Dubai Medium" panose="020B0603030403030204" pitchFamily="34" charset="-78"/>
              </a:rPr>
              <a:t> Customers by Year  </a:t>
            </a:r>
            <a:endParaRPr lang="en-US" sz="2400" dirty="0">
              <a:latin typeface="Dubai Medium" panose="020B0603030403030204" pitchFamily="34" charset="-78"/>
              <a:cs typeface="Dubai Medium" panose="020B0603030403030204" pitchFamily="34" charset="-78"/>
            </a:endParaRPr>
          </a:p>
        </p:txBody>
      </p:sp>
      <p:sp>
        <p:nvSpPr>
          <p:cNvPr id="3" name="Slide Number Placeholder 2">
            <a:extLst>
              <a:ext uri="{FF2B5EF4-FFF2-40B4-BE49-F238E27FC236}">
                <a16:creationId xmlns:a16="http://schemas.microsoft.com/office/drawing/2014/main" id="{405E9478-3E6C-91FE-BF95-52A83ACAE0FD}"/>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5" name="Text Placeholder 119">
            <a:extLst>
              <a:ext uri="{FF2B5EF4-FFF2-40B4-BE49-F238E27FC236}">
                <a16:creationId xmlns:a16="http://schemas.microsoft.com/office/drawing/2014/main" id="{D573FFD9-65B7-FF61-0E18-15FA45B8AC84}"/>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0D2CFFDF-975C-0FD6-2934-B67FC0EB59C1}"/>
              </a:ext>
            </a:extLst>
          </p:cNvPr>
          <p:cNvSpPr txBox="1">
            <a:spLocks/>
          </p:cNvSpPr>
          <p:nvPr/>
        </p:nvSpPr>
        <p:spPr>
          <a:xfrm>
            <a:off x="263352" y="1772816"/>
            <a:ext cx="5547359" cy="4567024"/>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Cordia New" panose="020B0304020202020204" pitchFamily="34" charset="-34"/>
              </a:rPr>
              <a:t>Insight:</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The number of active and inactive customers increased year over year, with the highest numbers in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2019.</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Active members grew more steadily than inactive members, but there is a consistent number of inactive customers annually.</a:t>
            </a: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Cordia New" panose="020B0304020202020204" pitchFamily="34" charset="-34"/>
              </a:rPr>
              <a:t>How to Improve:</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Break down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"Inactive Members"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further by inactivity duration (e.g., &lt;6 months, &gt;6 months) to identify trends.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Add a filter for customer type or segment (e.g., premium vs. standard customers) to assess activity across demographics.</a:t>
            </a:r>
          </a:p>
        </p:txBody>
      </p:sp>
      <p:pic>
        <p:nvPicPr>
          <p:cNvPr id="6" name="Picture 5">
            <a:extLst>
              <a:ext uri="{FF2B5EF4-FFF2-40B4-BE49-F238E27FC236}">
                <a16:creationId xmlns:a16="http://schemas.microsoft.com/office/drawing/2014/main" id="{C7606E01-4CB5-97FA-6680-F9B5CA095761}"/>
              </a:ext>
            </a:extLst>
          </p:cNvPr>
          <p:cNvPicPr>
            <a:picLocks noChangeAspect="1"/>
          </p:cNvPicPr>
          <p:nvPr/>
        </p:nvPicPr>
        <p:blipFill>
          <a:blip r:embed="rId3"/>
          <a:srcRect t="828" b="-828"/>
          <a:stretch/>
        </p:blipFill>
        <p:spPr>
          <a:xfrm>
            <a:off x="6456040" y="2790946"/>
            <a:ext cx="5371803" cy="3662390"/>
          </a:xfrm>
          <a:prstGeom prst="rect">
            <a:avLst/>
          </a:prstGeom>
        </p:spPr>
      </p:pic>
    </p:spTree>
    <p:extLst>
      <p:ext uri="{BB962C8B-B14F-4D97-AF65-F5344CB8AC3E}">
        <p14:creationId xmlns:p14="http://schemas.microsoft.com/office/powerpoint/2010/main" val="1799354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8DB328BC-03EB-D162-E8D9-2C23ECFE90DF}"/>
              </a:ext>
            </a:extLst>
          </p:cNvPr>
          <p:cNvSpPr>
            <a:spLocks noGrp="1"/>
          </p:cNvSpPr>
          <p:nvPr>
            <p:ph type="title"/>
          </p:nvPr>
        </p:nvSpPr>
        <p:spPr>
          <a:xfrm>
            <a:off x="628788" y="826562"/>
            <a:ext cx="5187320" cy="514206"/>
          </a:xfrm>
        </p:spPr>
        <p:txBody>
          <a:bodyPr>
            <a:normAutofit/>
          </a:bodyPr>
          <a:lstStyle/>
          <a:p>
            <a:r>
              <a:rPr lang="en-IN" sz="2400" b="1" dirty="0">
                <a:effectLst/>
                <a:latin typeface="Calibri" panose="020F0502020204030204" pitchFamily="34" charset="0"/>
                <a:ea typeface="Calibri" panose="020F0502020204030204" pitchFamily="34" charset="0"/>
                <a:cs typeface="Cordia New" panose="020B0304020202020204" pitchFamily="34" charset="-34"/>
              </a:rPr>
              <a:t> Exit Customers by Credit Type</a:t>
            </a:r>
            <a:endParaRPr lang="en-US" sz="2400" dirty="0">
              <a:latin typeface="Dubai Medium" panose="020B0603030403030204" pitchFamily="34" charset="-78"/>
              <a:cs typeface="Dubai Medium" panose="020B0603030403030204" pitchFamily="34" charset="-78"/>
            </a:endParaRPr>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191344" y="1889335"/>
            <a:ext cx="5043304" cy="436240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Cordia New" panose="020B0304020202020204" pitchFamily="34" charset="-34"/>
              </a:rPr>
              <a:t>Insight:</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Customers with a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"Fair"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or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"Poor"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credit rating constitute the majority of exits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(68.9%).</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Customers with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"Excellent"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and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"Very Good"</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ratings are least likely to leave.</a:t>
            </a: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Cordia New" panose="020B0304020202020204" pitchFamily="34" charset="-34"/>
              </a:rPr>
              <a:t>How to Improve:</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Add a financial analysis dimension, such as average account balance or loan status, to understand why lower credit types exit more.</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Introduce predictive analytics to score at-risk customers based on credit type and churn history.</a:t>
            </a:r>
          </a:p>
          <a:p>
            <a:pPr marL="0" indent="0">
              <a:buNone/>
            </a:pPr>
            <a:endParaRPr lang="en-US" dirty="0"/>
          </a:p>
        </p:txBody>
      </p:sp>
      <p:pic>
        <p:nvPicPr>
          <p:cNvPr id="6" name="Picture 5">
            <a:extLst>
              <a:ext uri="{FF2B5EF4-FFF2-40B4-BE49-F238E27FC236}">
                <a16:creationId xmlns:a16="http://schemas.microsoft.com/office/drawing/2014/main" id="{0F909B4D-EFAE-E86D-76A1-608C62D0A1DF}"/>
              </a:ext>
            </a:extLst>
          </p:cNvPr>
          <p:cNvPicPr>
            <a:picLocks noChangeAspect="1"/>
          </p:cNvPicPr>
          <p:nvPr/>
        </p:nvPicPr>
        <p:blipFill>
          <a:blip r:embed="rId3"/>
          <a:srcRect t="16249"/>
          <a:stretch/>
        </p:blipFill>
        <p:spPr>
          <a:xfrm>
            <a:off x="6600056" y="2667000"/>
            <a:ext cx="5274513" cy="3597704"/>
          </a:xfrm>
          <a:prstGeom prst="rect">
            <a:avLst/>
          </a:prstGeom>
        </p:spPr>
      </p:pic>
    </p:spTree>
    <p:extLst>
      <p:ext uri="{BB962C8B-B14F-4D97-AF65-F5344CB8AC3E}">
        <p14:creationId xmlns:p14="http://schemas.microsoft.com/office/powerpoint/2010/main" val="2500734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B6797-DA76-B778-E903-43B09BCBD4C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DC82BE7-4A11-4992-77FC-F96BE78A9C25}"/>
              </a:ext>
            </a:extLst>
          </p:cNvPr>
          <p:cNvSpPr>
            <a:spLocks noGrp="1"/>
          </p:cNvSpPr>
          <p:nvPr>
            <p:ph type="title"/>
          </p:nvPr>
        </p:nvSpPr>
        <p:spPr>
          <a:xfrm>
            <a:off x="628788" y="826562"/>
            <a:ext cx="5187320" cy="514206"/>
          </a:xfrm>
        </p:spPr>
        <p:txBody>
          <a:bodyPr>
            <a:normAutofit/>
          </a:bodyPr>
          <a:lstStyle/>
          <a:p>
            <a:r>
              <a:rPr lang="en-IN" sz="2400" b="1" dirty="0">
                <a:effectLst/>
                <a:latin typeface="Dubai Medium" panose="020B0603030403030204" pitchFamily="34" charset="-78"/>
                <a:ea typeface="Calibri" panose="020F0502020204030204" pitchFamily="34" charset="0"/>
                <a:cs typeface="Dubai Medium" panose="020B0603030403030204" pitchFamily="34" charset="-78"/>
              </a:rPr>
              <a:t>Exit Customers by Category  </a:t>
            </a:r>
            <a:endParaRPr lang="en-US" sz="2400" dirty="0">
              <a:latin typeface="Dubai Medium" panose="020B0603030403030204" pitchFamily="34" charset="-78"/>
              <a:cs typeface="Dubai Medium" panose="020B0603030403030204" pitchFamily="34" charset="-78"/>
            </a:endParaRPr>
          </a:p>
        </p:txBody>
      </p:sp>
      <p:sp>
        <p:nvSpPr>
          <p:cNvPr id="3" name="Slide Number Placeholder 2">
            <a:extLst>
              <a:ext uri="{FF2B5EF4-FFF2-40B4-BE49-F238E27FC236}">
                <a16:creationId xmlns:a16="http://schemas.microsoft.com/office/drawing/2014/main" id="{5A22A68B-D940-DD10-79F4-3EF3E7FBE2CE}"/>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5" name="Text Placeholder 119">
            <a:extLst>
              <a:ext uri="{FF2B5EF4-FFF2-40B4-BE49-F238E27FC236}">
                <a16:creationId xmlns:a16="http://schemas.microsoft.com/office/drawing/2014/main" id="{B871565E-444F-4877-1344-73F069352826}"/>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911CD6C1-C9BD-05DD-0596-FF9095FB91DC}"/>
              </a:ext>
            </a:extLst>
          </p:cNvPr>
          <p:cNvSpPr txBox="1">
            <a:spLocks/>
          </p:cNvSpPr>
          <p:nvPr/>
        </p:nvSpPr>
        <p:spPr>
          <a:xfrm>
            <a:off x="335359" y="1700808"/>
            <a:ext cx="5040561" cy="4125436"/>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Cordia New" panose="020B0304020202020204" pitchFamily="34" charset="-34"/>
              </a:rPr>
              <a:t>Insight:</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p>
            <a:pPr marL="742950" lvl="1" indent="-285750">
              <a:lnSpc>
                <a:spcPct val="150000"/>
              </a:lnSpc>
              <a:spcAft>
                <a:spcPts val="800"/>
              </a:spcAft>
              <a:buSzPts val="1000"/>
              <a:buFont typeface="Courier New" panose="02070309020205020404" pitchFamily="49" charset="0"/>
              <a:buChar char="o"/>
              <a:tabLst>
                <a:tab pos="9144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69.91%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of exiting customers were credit card holders, suggesting they face more churn risk compared to non-credit card holders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(30.09%).</a:t>
            </a: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Cordia New" panose="020B0304020202020204" pitchFamily="34" charset="-34"/>
              </a:rPr>
              <a:t>How to Improve:</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p>
            <a:pPr marL="742950" lvl="1" indent="-285750">
              <a:lnSpc>
                <a:spcPct val="150000"/>
              </a:lnSpc>
              <a:spcAft>
                <a:spcPts val="800"/>
              </a:spcAft>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Perform further segmentation of credit card holders (e.g., by spending habits or card type).</a:t>
            </a:r>
          </a:p>
          <a:p>
            <a:pPr marL="742950" lvl="1" indent="-285750">
              <a:lnSpc>
                <a:spcPct val="150000"/>
              </a:lnSpc>
              <a:spcAft>
                <a:spcPts val="800"/>
              </a:spcAft>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Include metrics for cross-selling other products (e.g., loans, savings accounts) to credit card holders to improve retention.</a:t>
            </a:r>
          </a:p>
        </p:txBody>
      </p:sp>
      <p:pic>
        <p:nvPicPr>
          <p:cNvPr id="6" name="Picture 5">
            <a:extLst>
              <a:ext uri="{FF2B5EF4-FFF2-40B4-BE49-F238E27FC236}">
                <a16:creationId xmlns:a16="http://schemas.microsoft.com/office/drawing/2014/main" id="{FEDF90A1-8588-3446-E892-5D13AE64C6A5}"/>
              </a:ext>
            </a:extLst>
          </p:cNvPr>
          <p:cNvPicPr>
            <a:picLocks noChangeAspect="1"/>
          </p:cNvPicPr>
          <p:nvPr/>
        </p:nvPicPr>
        <p:blipFill>
          <a:blip r:embed="rId3"/>
          <a:stretch>
            <a:fillRect/>
          </a:stretch>
        </p:blipFill>
        <p:spPr>
          <a:xfrm>
            <a:off x="6816080" y="2629044"/>
            <a:ext cx="4764710" cy="3600400"/>
          </a:xfrm>
          <a:prstGeom prst="rect">
            <a:avLst/>
          </a:prstGeom>
        </p:spPr>
      </p:pic>
    </p:spTree>
    <p:extLst>
      <p:ext uri="{BB962C8B-B14F-4D97-AF65-F5344CB8AC3E}">
        <p14:creationId xmlns:p14="http://schemas.microsoft.com/office/powerpoint/2010/main" val="36468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5183F-F663-2D29-54DC-555DEEA314DF}"/>
            </a:ext>
          </a:extLst>
        </p:cNvPr>
        <p:cNvGrpSpPr/>
        <p:nvPr/>
      </p:nvGrpSpPr>
      <p:grpSpPr>
        <a:xfrm>
          <a:off x="0" y="0"/>
          <a:ext cx="0" cy="0"/>
          <a:chOff x="0" y="0"/>
          <a:chExt cx="0" cy="0"/>
        </a:xfrm>
      </p:grpSpPr>
      <p:sp>
        <p:nvSpPr>
          <p:cNvPr id="13" name="Title 3">
            <a:extLst>
              <a:ext uri="{FF2B5EF4-FFF2-40B4-BE49-F238E27FC236}">
                <a16:creationId xmlns:a16="http://schemas.microsoft.com/office/drawing/2014/main" id="{A2ED5248-EF49-4FAD-3E3B-C9EC6E66AC2B}"/>
              </a:ext>
            </a:extLst>
          </p:cNvPr>
          <p:cNvSpPr>
            <a:spLocks noGrp="1"/>
          </p:cNvSpPr>
          <p:nvPr>
            <p:ph type="title"/>
          </p:nvPr>
        </p:nvSpPr>
        <p:spPr>
          <a:xfrm>
            <a:off x="628788" y="826562"/>
            <a:ext cx="7627452" cy="514206"/>
          </a:xfrm>
        </p:spPr>
        <p:txBody>
          <a:bodyPr>
            <a:normAutofit fontScale="90000"/>
          </a:bodyPr>
          <a:lstStyle/>
          <a:p>
            <a:r>
              <a:rPr lang="en-IN" sz="2400" b="1" dirty="0">
                <a:effectLst/>
                <a:latin typeface="Dubai Medium" panose="020B0603030403030204" pitchFamily="34" charset="-78"/>
                <a:ea typeface="Calibri" panose="020F0502020204030204" pitchFamily="34" charset="0"/>
                <a:cs typeface="Dubai Medium" panose="020B0603030403030204" pitchFamily="34" charset="-78"/>
              </a:rPr>
              <a:t>Exit Customers by month and previous month </a:t>
            </a:r>
            <a:endParaRPr lang="en-US" sz="2400" dirty="0">
              <a:latin typeface="Dubai Medium" panose="020B0603030403030204" pitchFamily="34" charset="-78"/>
              <a:cs typeface="Dubai Medium" panose="020B0603030403030204" pitchFamily="34" charset="-78"/>
            </a:endParaRPr>
          </a:p>
        </p:txBody>
      </p:sp>
      <p:sp>
        <p:nvSpPr>
          <p:cNvPr id="3" name="Slide Number Placeholder 2">
            <a:extLst>
              <a:ext uri="{FF2B5EF4-FFF2-40B4-BE49-F238E27FC236}">
                <a16:creationId xmlns:a16="http://schemas.microsoft.com/office/drawing/2014/main" id="{FF0E3B80-65C8-75F2-5BFD-F3B0E382CEC1}"/>
              </a:ext>
            </a:extLst>
          </p:cNvPr>
          <p:cNvSpPr>
            <a:spLocks noGrp="1"/>
          </p:cNvSpPr>
          <p:nvPr>
            <p:ph type="sldNum" sz="quarter" idx="4"/>
          </p:nvPr>
        </p:nvSpPr>
        <p:spPr/>
        <p:txBody>
          <a:bodyPr/>
          <a:lstStyle/>
          <a:p>
            <a:fld id="{4FAB73BC-B049-4115-A692-8D63A059BFB8}" type="slidenum">
              <a:rPr lang="en-US" smtClean="0"/>
              <a:pPr/>
              <a:t>9</a:t>
            </a:fld>
            <a:endParaRPr lang="en-US" dirty="0"/>
          </a:p>
        </p:txBody>
      </p:sp>
      <p:sp>
        <p:nvSpPr>
          <p:cNvPr id="5" name="Text Placeholder 119">
            <a:extLst>
              <a:ext uri="{FF2B5EF4-FFF2-40B4-BE49-F238E27FC236}">
                <a16:creationId xmlns:a16="http://schemas.microsoft.com/office/drawing/2014/main" id="{0FC930D2-BBE5-F401-1EAF-71D33140C1F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F82915D9-C654-163D-91DA-C8DB582B2A98}"/>
              </a:ext>
            </a:extLst>
          </p:cNvPr>
          <p:cNvSpPr txBox="1">
            <a:spLocks/>
          </p:cNvSpPr>
          <p:nvPr/>
        </p:nvSpPr>
        <p:spPr>
          <a:xfrm>
            <a:off x="191344" y="1562278"/>
            <a:ext cx="10297144" cy="251460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Cordia New" panose="020B0304020202020204" pitchFamily="34" charset="-34"/>
              </a:rPr>
              <a:t>Insight:</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kern="100" dirty="0">
                <a:effectLst/>
                <a:latin typeface="Calibri" panose="020F0502020204030204" pitchFamily="34" charset="0"/>
                <a:ea typeface="Calibri" panose="020F0502020204030204" pitchFamily="34" charset="0"/>
                <a:cs typeface="Calibri" panose="020F0502020204030204" pitchFamily="34" charset="0"/>
              </a:rPr>
              <a:t>November</a:t>
            </a:r>
            <a:r>
              <a:rPr lang="en-IN" sz="1600" kern="100" dirty="0">
                <a:effectLst/>
                <a:latin typeface="Calibri" panose="020F0502020204030204" pitchFamily="34" charset="0"/>
                <a:ea typeface="Calibri" panose="020F0502020204030204" pitchFamily="34" charset="0"/>
                <a:cs typeface="Calibri" panose="020F0502020204030204" pitchFamily="34" charset="0"/>
              </a:rPr>
              <a:t> experienced the highest churn </a:t>
            </a:r>
            <a:r>
              <a:rPr lang="en-IN" sz="1600" b="1" kern="100" dirty="0">
                <a:effectLst/>
                <a:latin typeface="Calibri" panose="020F0502020204030204" pitchFamily="34" charset="0"/>
                <a:ea typeface="Calibri" panose="020F0502020204030204" pitchFamily="34" charset="0"/>
                <a:cs typeface="Calibri" panose="020F0502020204030204" pitchFamily="34" charset="0"/>
              </a:rPr>
              <a:t>(307), </a:t>
            </a:r>
            <a:r>
              <a:rPr lang="en-IN" sz="1600" kern="100" dirty="0">
                <a:effectLst/>
                <a:latin typeface="Calibri" panose="020F0502020204030204" pitchFamily="34" charset="0"/>
                <a:ea typeface="Calibri" panose="020F0502020204030204" pitchFamily="34" charset="0"/>
                <a:cs typeface="Calibri" panose="020F0502020204030204" pitchFamily="34" charset="0"/>
              </a:rPr>
              <a:t>while </a:t>
            </a:r>
            <a:r>
              <a:rPr lang="en-IN" sz="1600" b="1" kern="100" dirty="0">
                <a:effectLst/>
                <a:latin typeface="Calibri" panose="020F0502020204030204" pitchFamily="34" charset="0"/>
                <a:ea typeface="Calibri" panose="020F0502020204030204" pitchFamily="34" charset="0"/>
                <a:cs typeface="Calibri" panose="020F0502020204030204" pitchFamily="34" charset="0"/>
              </a:rPr>
              <a:t>February </a:t>
            </a:r>
            <a:r>
              <a:rPr lang="en-IN" sz="1600" kern="100" dirty="0">
                <a:effectLst/>
                <a:latin typeface="Calibri" panose="020F0502020204030204" pitchFamily="34" charset="0"/>
                <a:ea typeface="Calibri" panose="020F0502020204030204" pitchFamily="34" charset="0"/>
                <a:cs typeface="Calibri" panose="020F0502020204030204" pitchFamily="34" charset="0"/>
              </a:rPr>
              <a:t>had the lowest </a:t>
            </a:r>
            <a:r>
              <a:rPr lang="en-IN" sz="1600" b="1" kern="100" dirty="0">
                <a:effectLst/>
                <a:latin typeface="Calibri" panose="020F0502020204030204" pitchFamily="34" charset="0"/>
                <a:ea typeface="Calibri" panose="020F0502020204030204" pitchFamily="34" charset="0"/>
                <a:cs typeface="Calibri" panose="020F0502020204030204" pitchFamily="34" charset="0"/>
              </a:rPr>
              <a:t>(58).</a:t>
            </a:r>
          </a:p>
          <a:p>
            <a:pPr marL="742950" lvl="1" indent="-285750">
              <a:lnSpc>
                <a:spcPct val="107000"/>
              </a:lnSpc>
              <a:spcAft>
                <a:spcPts val="800"/>
              </a:spcAft>
              <a:buSzPts val="1000"/>
              <a:buFont typeface="Courier New" panose="02070309020205020404" pitchFamily="49" charset="0"/>
              <a:buChar char="o"/>
              <a:tabLst>
                <a:tab pos="914400" algn="l"/>
              </a:tabLst>
            </a:pPr>
            <a:r>
              <a:rPr lang="en-US" sz="1600" dirty="0">
                <a:latin typeface="Calibri" panose="020F0502020204030204" pitchFamily="34" charset="0"/>
                <a:ea typeface="Calibri" panose="020F0502020204030204" pitchFamily="34" charset="0"/>
                <a:cs typeface="Calibri" panose="020F0502020204030204" pitchFamily="34" charset="0"/>
              </a:rPr>
              <a:t>The highest number of previous month exit customers is in </a:t>
            </a:r>
            <a:r>
              <a:rPr lang="en-US" sz="1600" b="1" dirty="0">
                <a:latin typeface="Calibri" panose="020F0502020204030204" pitchFamily="34" charset="0"/>
                <a:ea typeface="Calibri" panose="020F0502020204030204" pitchFamily="34" charset="0"/>
                <a:cs typeface="Calibri" panose="020F0502020204030204" pitchFamily="34" charset="0"/>
              </a:rPr>
              <a:t>November (283), </a:t>
            </a:r>
            <a:r>
              <a:rPr lang="en-US" sz="1600" dirty="0">
                <a:latin typeface="Calibri" panose="020F0502020204030204" pitchFamily="34" charset="0"/>
                <a:ea typeface="Calibri" panose="020F0502020204030204" pitchFamily="34" charset="0"/>
                <a:cs typeface="Calibri" panose="020F0502020204030204" pitchFamily="34" charset="0"/>
              </a:rPr>
              <a:t>followed by </a:t>
            </a:r>
            <a:r>
              <a:rPr lang="en-US" sz="1600" b="1" dirty="0">
                <a:latin typeface="Calibri" panose="020F0502020204030204" pitchFamily="34" charset="0"/>
                <a:ea typeface="Calibri" panose="020F0502020204030204" pitchFamily="34" charset="0"/>
                <a:cs typeface="Calibri" panose="020F0502020204030204" pitchFamily="34" charset="0"/>
              </a:rPr>
              <a:t>May (146).</a:t>
            </a:r>
            <a:endParaRPr lang="en-IN" sz="1600" b="1"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Calibri" panose="020F0502020204030204" pitchFamily="34" charset="0"/>
              </a:rPr>
              <a:t>A positive correlation exists between exit customers and previous month's exits.</a:t>
            </a: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Cordia New" panose="020B0304020202020204" pitchFamily="34" charset="-34"/>
              </a:rPr>
              <a:t>How to Improve:</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Investigate seasonal factors (e.g., holidays, tax season) </a:t>
            </a:r>
          </a:p>
          <a:p>
            <a:pPr lvl="1" indent="0">
              <a:lnSpc>
                <a:spcPct val="107000"/>
              </a:lnSpc>
              <a:spcAft>
                <a:spcPts val="800"/>
              </a:spcAft>
              <a:buSzPts val="1000"/>
              <a:buNone/>
              <a:tabLst>
                <a:tab pos="914400" algn="l"/>
              </a:tabLst>
            </a:pPr>
            <a:r>
              <a:rPr lang="en-IN" sz="1600" kern="100" dirty="0">
                <a:latin typeface="Calibri" panose="020F0502020204030204" pitchFamily="34" charset="0"/>
                <a:ea typeface="Calibri" panose="020F0502020204030204" pitchFamily="34" charset="0"/>
                <a:cs typeface="Times New Roman" panose="02020603050405020304" pitchFamily="18" charset="0"/>
              </a:rPr>
              <a:t>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causing spikes in November churn.</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Add annotations to highlight external events </a:t>
            </a:r>
          </a:p>
          <a:p>
            <a:pPr lvl="1" indent="0">
              <a:lnSpc>
                <a:spcPct val="107000"/>
              </a:lnSpc>
              <a:spcAft>
                <a:spcPts val="800"/>
              </a:spcAft>
              <a:buSzPts val="1000"/>
              <a:buNone/>
              <a:tabLst>
                <a:tab pos="914400" algn="l"/>
              </a:tabLst>
            </a:pPr>
            <a:r>
              <a:rPr lang="en-IN" sz="1600" kern="100" dirty="0">
                <a:latin typeface="Calibri" panose="020F0502020204030204" pitchFamily="34" charset="0"/>
                <a:ea typeface="Calibri" panose="020F0502020204030204" pitchFamily="34" charset="0"/>
                <a:cs typeface="Times New Roman" panose="02020603050405020304" pitchFamily="18" charset="0"/>
              </a:rPr>
              <a:t>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(e.g., policy changes or interest rate hikes)</a:t>
            </a:r>
          </a:p>
          <a:p>
            <a:pPr lvl="1" indent="0">
              <a:lnSpc>
                <a:spcPct val="107000"/>
              </a:lnSpc>
              <a:spcAft>
                <a:spcPts val="800"/>
              </a:spcAft>
              <a:buSzPts val="1000"/>
              <a:buNone/>
              <a:tabLst>
                <a:tab pos="914400" algn="l"/>
              </a:tabLst>
            </a:pPr>
            <a:r>
              <a:rPr lang="en-IN" sz="1600" kern="100" dirty="0">
                <a:latin typeface="Calibri" panose="020F0502020204030204" pitchFamily="34" charset="0"/>
                <a:ea typeface="Calibri" panose="020F0502020204030204" pitchFamily="34" charset="0"/>
                <a:cs typeface="Times New Roman" panose="02020603050405020304" pitchFamily="18" charset="0"/>
              </a:rPr>
              <a:t>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affecting churn.</a:t>
            </a:r>
          </a:p>
        </p:txBody>
      </p:sp>
      <p:pic>
        <p:nvPicPr>
          <p:cNvPr id="6" name="Picture 5">
            <a:extLst>
              <a:ext uri="{FF2B5EF4-FFF2-40B4-BE49-F238E27FC236}">
                <a16:creationId xmlns:a16="http://schemas.microsoft.com/office/drawing/2014/main" id="{68B7DBD4-5012-6600-F10E-EE4C7F33F268}"/>
              </a:ext>
            </a:extLst>
          </p:cNvPr>
          <p:cNvPicPr>
            <a:picLocks noChangeAspect="1"/>
          </p:cNvPicPr>
          <p:nvPr/>
        </p:nvPicPr>
        <p:blipFill>
          <a:blip r:embed="rId3"/>
          <a:stretch>
            <a:fillRect/>
          </a:stretch>
        </p:blipFill>
        <p:spPr>
          <a:xfrm>
            <a:off x="5299214" y="3969907"/>
            <a:ext cx="6886386" cy="2651630"/>
          </a:xfrm>
          <a:prstGeom prst="rect">
            <a:avLst/>
          </a:prstGeom>
        </p:spPr>
      </p:pic>
    </p:spTree>
    <p:extLst>
      <p:ext uri="{BB962C8B-B14F-4D97-AF65-F5344CB8AC3E}">
        <p14:creationId xmlns:p14="http://schemas.microsoft.com/office/powerpoint/2010/main" val="4169861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EB86144-192A-48EA-8B64-972FB5213623}">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222</TotalTime>
  <Words>1054</Words>
  <Application>Microsoft Office PowerPoint</Application>
  <PresentationFormat>Widescreen</PresentationFormat>
  <Paragraphs>188</Paragraphs>
  <Slides>14</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Courier New</vt:lpstr>
      <vt:lpstr>Dubai Light</vt:lpstr>
      <vt:lpstr>Dubai Medium</vt:lpstr>
      <vt:lpstr>Symbol</vt:lpstr>
      <vt:lpstr>Tw Cen MT</vt:lpstr>
      <vt:lpstr>Tw Cen MT Condensed</vt:lpstr>
      <vt:lpstr>Wingdings 3</vt:lpstr>
      <vt:lpstr>ModernClassicBlock-3</vt:lpstr>
      <vt:lpstr>PowerPoint Presentation</vt:lpstr>
      <vt:lpstr> RBC bank faces a persistent challenge of customer churn, leading to financial losses and decreased customer satisfaction. Understanding the factors that drive customers to leave is critical to devising strategies for customer retention.</vt:lpstr>
      <vt:lpstr>PowerPoint Presentation</vt:lpstr>
      <vt:lpstr>Homepage</vt:lpstr>
      <vt:lpstr>Churn %</vt:lpstr>
      <vt:lpstr>Total Customers by Year  </vt:lpstr>
      <vt:lpstr> Exit Customers by Credit Type</vt:lpstr>
      <vt:lpstr>Exit Customers by Category  </vt:lpstr>
      <vt:lpstr>Exit Customers by month and previous month </vt:lpstr>
      <vt:lpstr>Churn % by year and months </vt:lpstr>
      <vt:lpstr>Customers by Geography location </vt:lpstr>
      <vt:lpstr>Churn % by Credit type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Mujahid Raza</dc:creator>
  <cp:lastModifiedBy>Mujahid Raza</cp:lastModifiedBy>
  <cp:revision>2</cp:revision>
  <dcterms:created xsi:type="dcterms:W3CDTF">2024-12-04T10:33:26Z</dcterms:created>
  <dcterms:modified xsi:type="dcterms:W3CDTF">2024-12-04T16:27:48Z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