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Playfair Display"/>
      <p:regular r:id="rId33"/>
      <p:bold r:id="rId34"/>
      <p:italic r:id="rId35"/>
      <p:boldItalic r:id="rId36"/>
    </p:embeddedFont>
    <p:embeddedFont>
      <p:font typeface="Lato"/>
      <p:regular r:id="rId37"/>
      <p:bold r:id="rId38"/>
      <p:italic r:id="rId39"/>
      <p:boldItalic r:id="rId40"/>
    </p:embeddedFont>
    <p:embeddedFont>
      <p:font typeface="Lato Light"/>
      <p:regular r:id="rId41"/>
      <p:bold r:id="rId42"/>
      <p:italic r:id="rId43"/>
      <p:bold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LatoLight-bold.fntdata"/><Relationship Id="rId41" Type="http://schemas.openxmlformats.org/officeDocument/2006/relationships/font" Target="fonts/LatoLight-regular.fntdata"/><Relationship Id="rId22" Type="http://schemas.openxmlformats.org/officeDocument/2006/relationships/slide" Target="slides/slide17.xml"/><Relationship Id="rId44" Type="http://schemas.openxmlformats.org/officeDocument/2006/relationships/font" Target="fonts/LatoLight-boldItalic.fntdata"/><Relationship Id="rId21" Type="http://schemas.openxmlformats.org/officeDocument/2006/relationships/slide" Target="slides/slide16.xml"/><Relationship Id="rId43" Type="http://schemas.openxmlformats.org/officeDocument/2006/relationships/font" Target="fonts/LatoLight-italic.fntdata"/><Relationship Id="rId24" Type="http://schemas.openxmlformats.org/officeDocument/2006/relationships/slide" Target="slides/slide19.xml"/><Relationship Id="rId46" Type="http://schemas.openxmlformats.org/officeDocument/2006/relationships/font" Target="fonts/SourceSansPro-bold.fntdata"/><Relationship Id="rId23" Type="http://schemas.openxmlformats.org/officeDocument/2006/relationships/slide" Target="slides/slide18.xml"/><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SansPro-boldItalic.fntdata"/><Relationship Id="rId25" Type="http://schemas.openxmlformats.org/officeDocument/2006/relationships/slide" Target="slides/slide20.xml"/><Relationship Id="rId47" Type="http://schemas.openxmlformats.org/officeDocument/2006/relationships/font" Target="fonts/SourceSans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PlayfairDisplay-italic.fntdata"/><Relationship Id="rId12" Type="http://schemas.openxmlformats.org/officeDocument/2006/relationships/slide" Target="slides/slide7.xml"/><Relationship Id="rId34" Type="http://schemas.openxmlformats.org/officeDocument/2006/relationships/font" Target="fonts/PlayfairDispl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layfairDispl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2858ad3a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2858ad3a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472b0390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472b0390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Hence, we are left with our model. The Beta variable to note will outline the effects of the law on the age of first marriage. Alpha represents the fixed effects and gamma represents the effects in the changes of proportion of respondents on the age of first marriage. For example if more responders are present when the age is lower or higher. We will use this model to answer two questions: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 does the reform affect the age of first marriage?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 does the proportion of people in those age groups affect the age of first marriage?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2858ad3a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2858ad3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let's go over what we found with our model.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18a75bf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18a75bf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what were some trends we observed overtime between 2000 and 2016?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18a75bf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18a75bf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is our first graph, which outlines the median age of first marriage for women, who were 20-49 in the survey. As we can observe, there is an upward trend in the median age of first marriage from 16.4 to 17.5, a 1.1 increase in age from 2000 to 2016.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18a75bf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18a75bf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our second graph, similar to the last one we now outline the median age of first marriage for women who were 25-49 in the survey. This is important as it highlights older individuals who may not have been married after the reform. Here we see another upward trend - indicating that the median age of first marriage is increasing. Specifically, 16 in 2000, to 17.1 in 2016, a 1.1 increase again.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18a75bf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18a75bf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the next graphs -  this and the next ones will outline the changes in the proportion of people who were married by an age labeled at the top. In this slide it outlines the proportion of respondents with their ages, of which got married by exactly 15. We can observe that the proportion of those married by 15 are much higher in the older generations, a 37.1 percentage peak of those aged 45-49 compared to 8 percent of those aged 15-19 in the same year (2011). There is a general downwards trend for all ages however, with all ages lowering the proportions they married by 15 by 2016 compared to those in 2000. The younger generations take a more drastic decline from 2000-2016, as likely the law is most impactful for them. Respondents aged 15-19 dropped from 14.4 percent to 5.7 percent from 2000-2016.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18a75bf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18a75bf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this graph details respondents who were first married by the age of 18 with their respective ages at the time of survey. The most interesting observation is the sharp increase in proportion across all ages listed in the graph. For example, respondents aged 20-24 saw an increase from 14.4 to 40.3. This would indicate from ages 20-49 there is a greater emphasis on marriage at around 18. Yet still, we still see a drop in the proportion of those married by age 18 from 2000-2016.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18a75bf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18a75bf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graph details respondents who were first married by the age of 20 with their respective ages at the time of survey. The proportion increases slightly for all ages, however not as significantly as the switch from age 18 to age 20. There is a slight downwards trend again, however less so compared to previous ages. The oldest generation sees the sharpest decline here, most likely indicating the respondents were married younger than 20 before they got married.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18a75bf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18a75bf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this graph details respondents who were first married by the age of 22 with their respective ages at the time of survey. With the majority of proportions above 85 percent, we can observe that the majority of ethiopians get married by 22. There is a slight downwards trend again, however it is becoming clear that the effect of the law is becoming less prominent as age increases for the first marriage.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18a75bf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18a75bf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this graph details respondents who were first married by the age of 25 with their respective ages at the time of survey. A very slight increase in proportion again, signifying most ethiopians are married before this point. The downward trend is even less pronounced and not as applicable to the age 30-34 group, but is slightly apparent otherwise through all generations especially from 2011-2016. Older generations seem to not be as affected by the reform as very young generations earlier.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0e2980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0e2980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18a75bf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18a75bf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we finally can observe what our regression accomplished.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618a75bf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18a75bf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is the stata output for our regression. Firstly, we can observe that the reform dummy variable coefficient - beta is positive. This indicates that the age of marriage increases by 1.005905 on average when the law is active. This is in line for what we saw with the trends lines before, with the downward trend from 2000-2016, especially for younger generations. We can also note that this value is statistically significant, indicated by the P&gt;[t] section, where it is 0.016 (which is greater than 0). The proportion of respondents’ coefficient - gamma, is also positive - indicating that as the proportion of people increase, the age of marriage also increases, at .118. This is a small value, and indicates that the proportion of Ethiopians get married younger, which is also in line with our trend graphs (majority were married by 22). Nevertheless, this value is statistically insignificant.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18a75bf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18a75bf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There was a downward trend for when law was in effect, especially for younger 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Statistically significant coefficient for reform variable and a positive correlation. Therefore the reform did have an effect on age of first marriage it increased 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Proportion of respondents had a positive correlation - small increases in age of marriage, indicates the proportion is mostly concentrated at lower 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was supported by trend graphs, older respondents were not affected much by the law and got married younger more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b3c31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b3c31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b3c311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b3c311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2f5ec4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2f5ec4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2858ad3a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2858ad3a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472b039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472b039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2f5eb5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2f5eb5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if the long-term effect is consistent with the major impact that the reform had when it was just implemented - so the years just after the implementation of the policy which was sudden NOT gradual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18a75b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18a75b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2858ad3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2858ad3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Alright!! I’ll be covering our extension’s methodology and findings, and how we accomplished our goal of extending the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18a75b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18a75b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goal with our extension was to expand on more recent data. We did this - as Guneek mentioned, to learn of the long term impacts of the marriage law implemented in 2000. With the original paper ending its case study in 2009, we decided to expand by looking at the 2016 dataset. To outline the long term effects of the law, we conducted a difference and difference study to isolate the effects of the law between 2000-2016. The datasets we used contained the proportion of respondents per age group, and of course the age of first marriage (used exact ages in intervals - 15,18,20,22,25).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472b0390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472b0390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formulate a difference in difference model, we had to create several dummy variables to represent the changes before and after the reform. Recall we were looking at the most recent dataset - 2016, and the initial dataset released in 2000 before the reform was implemented. We will treat respondents in 2016 as the treatment group and respondents in 2000 as the control. This is suitable because the study conducted in 2000 contains information from a 10 year period before the reform (1900-1999), while the respondents in 2016 have felt the effects of the reform for 16 years.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 we created the “Reform” variable, which is a dummy indicating whether the study was conducted before or after the reform. The dummy will activate for proportions made after 2000 (2016) - the treatment group, and will turn off for values in the control group (2000). Since the time of reform is the same as when the reform was implemented, it is sufficient to use this as the difference in difference estimator alone.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addition, we will use the “proportion of respondents” to outline the changes in the distribution of how many respondents there are when a change in first marriage increases or decreases. This variable is used to outline the age of respondents at the time of surveying - and will be used to judge the changes in proportion in relation to age of first marriage. In addition to the difference in difference model, we created dummy variables for the age of each respondent to outline trends of how the age of respondents varies with the proportion of respondents of the particular age of first marriage.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6" name="Shape 66"/>
        <p:cNvGrpSpPr/>
        <p:nvPr/>
      </p:nvGrpSpPr>
      <p:grpSpPr>
        <a:xfrm>
          <a:off x="0" y="0"/>
          <a:ext cx="0" cy="0"/>
          <a:chOff x="0" y="0"/>
          <a:chExt cx="0" cy="0"/>
        </a:xfrm>
      </p:grpSpPr>
      <p:sp>
        <p:nvSpPr>
          <p:cNvPr id="67" name="Google Shape;67;p1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2000"/>
              <a:buFont typeface="Lato"/>
              <a:buNone/>
              <a:defRPr>
                <a:solidFill>
                  <a:schemeClr val="lt1"/>
                </a:solidFill>
                <a:latin typeface="Lato"/>
                <a:ea typeface="Lato"/>
                <a:cs typeface="Lato"/>
                <a:sym typeface="Lato"/>
              </a:defRPr>
            </a:lvl9pPr>
          </a:lstStyle>
          <a:p/>
        </p:txBody>
      </p:sp>
      <p:sp>
        <p:nvSpPr>
          <p:cNvPr id="70" name="Google Shape;70;p1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rtl="0" algn="ctr">
              <a:lnSpc>
                <a:spcPct val="100000"/>
              </a:lnSpc>
              <a:spcBef>
                <a:spcPts val="600"/>
              </a:spcBef>
              <a:spcAft>
                <a:spcPts val="0"/>
              </a:spcAft>
              <a:buClr>
                <a:schemeClr val="lt1"/>
              </a:buClr>
              <a:buSzPts val="30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71" name="Google Shape;71;p12"/>
          <p:cNvSpPr txBox="1"/>
          <p:nvPr>
            <p:ph idx="12" type="sldNum"/>
          </p:nvPr>
        </p:nvSpPr>
        <p:spPr>
          <a:xfrm>
            <a:off x="8490250" y="4681009"/>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statsethiopia.gov.et/" TargetMode="External"/><Relationship Id="rId4" Type="http://schemas.openxmlformats.org/officeDocument/2006/relationships/hyperlink" Target="https://dhsprogram.com/data/available-datasets.cf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138125" y="1680425"/>
            <a:ext cx="7452600" cy="19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latin typeface="Lato"/>
                <a:ea typeface="Lato"/>
                <a:cs typeface="Lato"/>
                <a:sym typeface="Lato"/>
              </a:rPr>
              <a:t>“Here waits the bride? The effect of Ethiopia’s child marriage law” </a:t>
            </a:r>
            <a:endParaRPr sz="4300">
              <a:latin typeface="Lato"/>
              <a:ea typeface="Lato"/>
              <a:cs typeface="Lato"/>
              <a:sym typeface="Lato"/>
            </a:endParaRPr>
          </a:p>
          <a:p>
            <a:pPr indent="0" lvl="0" marL="0" rtl="0" algn="l">
              <a:spcBef>
                <a:spcPts val="0"/>
              </a:spcBef>
              <a:spcAft>
                <a:spcPts val="0"/>
              </a:spcAft>
              <a:buNone/>
            </a:pPr>
            <a:r>
              <a:rPr b="0" lang="en" sz="3400">
                <a:solidFill>
                  <a:srgbClr val="0000FF"/>
                </a:solidFill>
                <a:latin typeface="Lato Light"/>
                <a:ea typeface="Lato Light"/>
                <a:cs typeface="Lato Light"/>
                <a:sym typeface="Lato Light"/>
              </a:rPr>
              <a:t>By: Tamara McGavock</a:t>
            </a:r>
            <a:endParaRPr b="0" sz="4300">
              <a:solidFill>
                <a:srgbClr val="0000FF"/>
              </a:solidFill>
              <a:latin typeface="Lato Light"/>
              <a:ea typeface="Lato Light"/>
              <a:cs typeface="Lato Light"/>
              <a:sym typeface="Lato Light"/>
            </a:endParaRPr>
          </a:p>
          <a:p>
            <a:pPr indent="0" lvl="0" marL="0" rtl="0" algn="l">
              <a:spcBef>
                <a:spcPts val="0"/>
              </a:spcBef>
              <a:spcAft>
                <a:spcPts val="0"/>
              </a:spcAft>
              <a:buNone/>
            </a:pPr>
            <a:r>
              <a:t/>
            </a:r>
            <a:endParaRPr sz="3400">
              <a:solidFill>
                <a:srgbClr val="0000FF"/>
              </a:solidFill>
            </a:endParaRPr>
          </a:p>
        </p:txBody>
      </p:sp>
      <p:sp>
        <p:nvSpPr>
          <p:cNvPr id="77" name="Google Shape;77;p13"/>
          <p:cNvSpPr txBox="1"/>
          <p:nvPr/>
        </p:nvSpPr>
        <p:spPr>
          <a:xfrm>
            <a:off x="762000" y="4064000"/>
            <a:ext cx="517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Group members: Mujahid Aleem, Nikolay Lesho,  and Guneek Sahota</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March 12th, 2021</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subTitle"/>
          </p:nvPr>
        </p:nvSpPr>
        <p:spPr>
          <a:xfrm>
            <a:off x="886025" y="3411975"/>
            <a:ext cx="6839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300"/>
              <a:t>How does the proportion of people in those age groups affect the age of first marriage?</a:t>
            </a:r>
            <a:endParaRPr b="1" i="1" sz="2300"/>
          </a:p>
        </p:txBody>
      </p:sp>
      <p:pic>
        <p:nvPicPr>
          <p:cNvPr id="132" name="Google Shape;132;p22"/>
          <p:cNvPicPr preferRelativeResize="0"/>
          <p:nvPr/>
        </p:nvPicPr>
        <p:blipFill>
          <a:blip r:embed="rId3">
            <a:alphaModFix/>
          </a:blip>
          <a:stretch>
            <a:fillRect/>
          </a:stretch>
        </p:blipFill>
        <p:spPr>
          <a:xfrm>
            <a:off x="886013" y="2359014"/>
            <a:ext cx="7371973" cy="425475"/>
          </a:xfrm>
          <a:prstGeom prst="rect">
            <a:avLst/>
          </a:prstGeom>
          <a:noFill/>
          <a:ln>
            <a:noFill/>
          </a:ln>
        </p:spPr>
      </p:pic>
      <p:sp>
        <p:nvSpPr>
          <p:cNvPr id="133" name="Google Shape;133;p22"/>
          <p:cNvSpPr txBox="1"/>
          <p:nvPr>
            <p:ph idx="1" type="subTitle"/>
          </p:nvPr>
        </p:nvSpPr>
        <p:spPr>
          <a:xfrm>
            <a:off x="2017025" y="1328425"/>
            <a:ext cx="6839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300"/>
              <a:t>How does the reform affect the age of first marriage?</a:t>
            </a:r>
            <a:endParaRPr b="1" i="1" sz="2300"/>
          </a:p>
          <a:p>
            <a:pPr indent="0" lvl="0" marL="0" rtl="0" algn="l">
              <a:spcBef>
                <a:spcPts val="0"/>
              </a:spcBef>
              <a:spcAft>
                <a:spcPts val="0"/>
              </a:spcAft>
              <a:buNone/>
            </a:pPr>
            <a:r>
              <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Extension &amp; Findings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were some trends we observed?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3">
            <a:alphaModFix/>
          </a:blip>
          <a:srcRect b="0" l="9" r="0" t="0"/>
          <a:stretch/>
        </p:blipFill>
        <p:spPr>
          <a:xfrm>
            <a:off x="200025" y="1145825"/>
            <a:ext cx="5941627" cy="3023412"/>
          </a:xfrm>
          <a:prstGeom prst="rect">
            <a:avLst/>
          </a:prstGeom>
          <a:noFill/>
          <a:ln>
            <a:noFill/>
          </a:ln>
        </p:spPr>
      </p:pic>
      <p:sp>
        <p:nvSpPr>
          <p:cNvPr id="149" name="Google Shape;149;p25"/>
          <p:cNvSpPr txBox="1"/>
          <p:nvPr/>
        </p:nvSpPr>
        <p:spPr>
          <a:xfrm>
            <a:off x="6642775" y="2013625"/>
            <a:ext cx="2309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Upwards trend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Change in median age of first marriage is positive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1.1 difference from 2000-2016</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rotWithShape="1">
          <a:blip r:embed="rId3">
            <a:alphaModFix/>
          </a:blip>
          <a:srcRect b="0" l="0" r="10" t="0"/>
          <a:stretch/>
        </p:blipFill>
        <p:spPr>
          <a:xfrm>
            <a:off x="200025" y="1145825"/>
            <a:ext cx="5941627" cy="3023225"/>
          </a:xfrm>
          <a:prstGeom prst="rect">
            <a:avLst/>
          </a:prstGeom>
          <a:noFill/>
          <a:ln>
            <a:noFill/>
          </a:ln>
        </p:spPr>
      </p:pic>
      <p:sp>
        <p:nvSpPr>
          <p:cNvPr id="155" name="Google Shape;155;p26"/>
          <p:cNvSpPr txBox="1"/>
          <p:nvPr/>
        </p:nvSpPr>
        <p:spPr>
          <a:xfrm>
            <a:off x="6642775" y="2013625"/>
            <a:ext cx="2309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Upwards trend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Change in median age of first marriage is positive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1.1 difference from 2000-2016 (again)</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b="0" l="0" r="10" t="0"/>
          <a:stretch/>
        </p:blipFill>
        <p:spPr>
          <a:xfrm>
            <a:off x="200025" y="1145821"/>
            <a:ext cx="5605151" cy="2852027"/>
          </a:xfrm>
          <a:prstGeom prst="rect">
            <a:avLst/>
          </a:prstGeom>
          <a:noFill/>
          <a:ln>
            <a:noFill/>
          </a:ln>
        </p:spPr>
      </p:pic>
      <p:sp>
        <p:nvSpPr>
          <p:cNvPr id="161" name="Google Shape;161;p27"/>
          <p:cNvSpPr txBox="1"/>
          <p:nvPr/>
        </p:nvSpPr>
        <p:spPr>
          <a:xfrm>
            <a:off x="6642775" y="2013625"/>
            <a:ext cx="2309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Proportion of those married is much higher in older generations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Downwards trend (slight bump in 2005 for older generations)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Sharp decline in younger generations overtime</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9" r="0" t="0"/>
          <a:stretch/>
        </p:blipFill>
        <p:spPr>
          <a:xfrm>
            <a:off x="200025" y="1145821"/>
            <a:ext cx="5605151" cy="2852204"/>
          </a:xfrm>
          <a:prstGeom prst="rect">
            <a:avLst/>
          </a:prstGeom>
          <a:noFill/>
          <a:ln>
            <a:noFill/>
          </a:ln>
        </p:spPr>
      </p:pic>
      <p:sp>
        <p:nvSpPr>
          <p:cNvPr id="167" name="Google Shape;167;p28"/>
          <p:cNvSpPr txBox="1"/>
          <p:nvPr/>
        </p:nvSpPr>
        <p:spPr>
          <a:xfrm>
            <a:off x="6642775" y="2013625"/>
            <a:ext cx="2309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Proportions</a:t>
            </a:r>
            <a:r>
              <a:rPr lang="en">
                <a:latin typeface="Source Sans Pro"/>
                <a:ea typeface="Source Sans Pro"/>
                <a:cs typeface="Source Sans Pro"/>
                <a:sym typeface="Source Sans Pro"/>
              </a:rPr>
              <a:t> jump significantly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Is marriage more emphasized around this age?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Downward trend</a:t>
            </a:r>
            <a:endParaRPr>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rotWithShape="1">
          <a:blip r:embed="rId3">
            <a:alphaModFix/>
          </a:blip>
          <a:srcRect b="0" l="0" r="10" t="0"/>
          <a:stretch/>
        </p:blipFill>
        <p:spPr>
          <a:xfrm>
            <a:off x="200025" y="1145821"/>
            <a:ext cx="5605151" cy="2852027"/>
          </a:xfrm>
          <a:prstGeom prst="rect">
            <a:avLst/>
          </a:prstGeom>
          <a:noFill/>
          <a:ln>
            <a:noFill/>
          </a:ln>
        </p:spPr>
      </p:pic>
      <p:sp>
        <p:nvSpPr>
          <p:cNvPr id="173" name="Google Shape;173;p29"/>
          <p:cNvSpPr txBox="1"/>
          <p:nvPr/>
        </p:nvSpPr>
        <p:spPr>
          <a:xfrm>
            <a:off x="6642775" y="2013625"/>
            <a:ext cx="2309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Downwards </a:t>
            </a:r>
            <a:r>
              <a:rPr lang="en">
                <a:latin typeface="Source Sans Pro"/>
                <a:ea typeface="Source Sans Pro"/>
                <a:cs typeface="Source Sans Pro"/>
                <a:sym typeface="Source Sans Pro"/>
              </a:rPr>
              <a:t>trend</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Less fluctuations  compared to previous age of first married graphs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Oldest generation sees sharpest decline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rotWithShape="1">
          <a:blip r:embed="rId3">
            <a:alphaModFix/>
          </a:blip>
          <a:srcRect b="0" l="0" r="10" t="0"/>
          <a:stretch/>
        </p:blipFill>
        <p:spPr>
          <a:xfrm>
            <a:off x="200025" y="1145821"/>
            <a:ext cx="5605151" cy="2852027"/>
          </a:xfrm>
          <a:prstGeom prst="rect">
            <a:avLst/>
          </a:prstGeom>
          <a:noFill/>
          <a:ln>
            <a:noFill/>
          </a:ln>
        </p:spPr>
      </p:pic>
      <p:sp>
        <p:nvSpPr>
          <p:cNvPr id="179" name="Google Shape;179;p30"/>
          <p:cNvSpPr txBox="1"/>
          <p:nvPr/>
        </p:nvSpPr>
        <p:spPr>
          <a:xfrm>
            <a:off x="6642775" y="2013625"/>
            <a:ext cx="2309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Majority of Ethiopians are married by age 22</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Very slight downwards trend</a:t>
            </a:r>
            <a:endParaRPr>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200025" y="1145821"/>
            <a:ext cx="5605151" cy="2851850"/>
          </a:xfrm>
          <a:prstGeom prst="rect">
            <a:avLst/>
          </a:prstGeom>
          <a:noFill/>
          <a:ln>
            <a:noFill/>
          </a:ln>
        </p:spPr>
      </p:pic>
      <p:sp>
        <p:nvSpPr>
          <p:cNvPr id="185" name="Google Shape;185;p31"/>
          <p:cNvSpPr txBox="1"/>
          <p:nvPr/>
        </p:nvSpPr>
        <p:spPr>
          <a:xfrm>
            <a:off x="6642775" y="2013625"/>
            <a:ext cx="2309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Slight increase in proportion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Downward trend is not as pronounced, but is still apparent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Older generations not as affected by the reform as very young generations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ctrTitle"/>
          </p:nvPr>
        </p:nvSpPr>
        <p:spPr>
          <a:xfrm>
            <a:off x="454485" y="1534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Lato"/>
                <a:ea typeface="Lato"/>
                <a:cs typeface="Lato"/>
                <a:sym typeface="Lato"/>
              </a:rPr>
              <a:t>Outline:</a:t>
            </a:r>
            <a:endParaRPr b="0" sz="4400">
              <a:solidFill>
                <a:srgbClr val="000000"/>
              </a:solidFill>
              <a:latin typeface="Lato"/>
              <a:ea typeface="Lato"/>
              <a:cs typeface="Lato"/>
              <a:sym typeface="Lato"/>
            </a:endParaRPr>
          </a:p>
        </p:txBody>
      </p:sp>
      <p:sp>
        <p:nvSpPr>
          <p:cNvPr id="83" name="Google Shape;83;p14"/>
          <p:cNvSpPr txBox="1"/>
          <p:nvPr/>
        </p:nvSpPr>
        <p:spPr>
          <a:xfrm>
            <a:off x="271250" y="1054800"/>
            <a:ext cx="79866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Introduction &amp; Background - Guneek Sahota</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Critique of original paper- Guneek Sahota</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Motivation for our Research Paper- Guneek Sahota</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Background of our Extension - Guneek Sahota</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Extension Methodology - Mujahid Aleem</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Methodology - Mujahid Aleem</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Model- Mujahid Aleem</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Extension &amp; Findings- Mujahid Aleem</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Model &amp; Findings of our Model - Mujahid Aleem</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Limitations &amp; Critiques of our Analysis - Nick Lesho</a:t>
            </a:r>
            <a:endParaRPr sz="2400">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1244600" y="1388925"/>
            <a:ext cx="6558202" cy="2401024"/>
          </a:xfrm>
          <a:prstGeom prst="rect">
            <a:avLst/>
          </a:prstGeom>
          <a:noFill/>
          <a:ln>
            <a:noFill/>
          </a:ln>
        </p:spPr>
      </p:pic>
      <p:pic>
        <p:nvPicPr>
          <p:cNvPr id="196" name="Google Shape;196;p33"/>
          <p:cNvPicPr preferRelativeResize="0"/>
          <p:nvPr/>
        </p:nvPicPr>
        <p:blipFill>
          <a:blip r:embed="rId4">
            <a:alphaModFix/>
          </a:blip>
          <a:stretch>
            <a:fillRect/>
          </a:stretch>
        </p:blipFill>
        <p:spPr>
          <a:xfrm>
            <a:off x="3534778" y="4366822"/>
            <a:ext cx="5007725" cy="289025"/>
          </a:xfrm>
          <a:prstGeom prst="rect">
            <a:avLst/>
          </a:prstGeom>
          <a:noFill/>
          <a:ln>
            <a:noFill/>
          </a:ln>
        </p:spPr>
      </p:pic>
      <p:cxnSp>
        <p:nvCxnSpPr>
          <p:cNvPr id="197" name="Google Shape;197;p33"/>
          <p:cNvCxnSpPr/>
          <p:nvPr/>
        </p:nvCxnSpPr>
        <p:spPr>
          <a:xfrm>
            <a:off x="3337800" y="3304975"/>
            <a:ext cx="591000" cy="0"/>
          </a:xfrm>
          <a:prstGeom prst="straightConnector1">
            <a:avLst/>
          </a:prstGeom>
          <a:noFill/>
          <a:ln cap="flat" cmpd="sng" w="9525">
            <a:solidFill>
              <a:srgbClr val="FF0000"/>
            </a:solidFill>
            <a:prstDash val="solid"/>
            <a:round/>
            <a:headEnd len="med" w="med" type="none"/>
            <a:tailEnd len="med" w="med" type="none"/>
          </a:ln>
        </p:spPr>
      </p:cxnSp>
      <p:cxnSp>
        <p:nvCxnSpPr>
          <p:cNvPr id="198" name="Google Shape;198;p33"/>
          <p:cNvCxnSpPr/>
          <p:nvPr/>
        </p:nvCxnSpPr>
        <p:spPr>
          <a:xfrm>
            <a:off x="5471000" y="3304975"/>
            <a:ext cx="591000" cy="0"/>
          </a:xfrm>
          <a:prstGeom prst="straightConnector1">
            <a:avLst/>
          </a:prstGeom>
          <a:noFill/>
          <a:ln cap="flat" cmpd="sng" w="9525">
            <a:solidFill>
              <a:srgbClr val="FF0000"/>
            </a:solidFill>
            <a:prstDash val="solid"/>
            <a:round/>
            <a:headEnd len="med" w="med" type="none"/>
            <a:tailEnd len="med" w="med" type="none"/>
          </a:ln>
        </p:spPr>
      </p:cxnSp>
      <p:cxnSp>
        <p:nvCxnSpPr>
          <p:cNvPr id="199" name="Google Shape;199;p33"/>
          <p:cNvCxnSpPr/>
          <p:nvPr/>
        </p:nvCxnSpPr>
        <p:spPr>
          <a:xfrm>
            <a:off x="3337800" y="3479275"/>
            <a:ext cx="591000" cy="0"/>
          </a:xfrm>
          <a:prstGeom prst="straightConnector1">
            <a:avLst/>
          </a:prstGeom>
          <a:noFill/>
          <a:ln cap="flat" cmpd="sng" w="9525">
            <a:solidFill>
              <a:srgbClr val="FF0000"/>
            </a:solidFill>
            <a:prstDash val="solid"/>
            <a:round/>
            <a:headEnd len="med" w="med" type="none"/>
            <a:tailEnd len="med" w="med" type="none"/>
          </a:ln>
        </p:spPr>
      </p:cxnSp>
      <p:cxnSp>
        <p:nvCxnSpPr>
          <p:cNvPr id="200" name="Google Shape;200;p33"/>
          <p:cNvCxnSpPr/>
          <p:nvPr/>
        </p:nvCxnSpPr>
        <p:spPr>
          <a:xfrm>
            <a:off x="6434050" y="2154275"/>
            <a:ext cx="591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Summary of Findings</a:t>
            </a:r>
            <a:endParaRPr b="1"/>
          </a:p>
        </p:txBody>
      </p:sp>
      <p:sp>
        <p:nvSpPr>
          <p:cNvPr id="206" name="Google Shape;206;p3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Downward trend for when law was in effect, especially for younger ages</a:t>
            </a:r>
            <a:endParaRPr sz="1900"/>
          </a:p>
          <a:p>
            <a:pPr indent="-349250" lvl="0" marL="457200" rtl="0" algn="l">
              <a:spcBef>
                <a:spcPts val="0"/>
              </a:spcBef>
              <a:spcAft>
                <a:spcPts val="0"/>
              </a:spcAft>
              <a:buSzPts val="1900"/>
              <a:buChar char="●"/>
            </a:pPr>
            <a:r>
              <a:rPr lang="en" sz="1900"/>
              <a:t>Statistically</a:t>
            </a:r>
            <a:r>
              <a:rPr lang="en" sz="1900"/>
              <a:t> significant coefficient for reform variable, positive correlation</a:t>
            </a:r>
            <a:endParaRPr sz="1900"/>
          </a:p>
          <a:p>
            <a:pPr indent="-349250" lvl="1" marL="914400" rtl="0" algn="l">
              <a:spcBef>
                <a:spcPts val="0"/>
              </a:spcBef>
              <a:spcAft>
                <a:spcPts val="0"/>
              </a:spcAft>
              <a:buSzPts val="1900"/>
              <a:buChar char="○"/>
            </a:pPr>
            <a:r>
              <a:rPr lang="en" sz="1900"/>
              <a:t>The reform did have an effect on age of first marriage, increased it </a:t>
            </a:r>
            <a:endParaRPr sz="1900"/>
          </a:p>
          <a:p>
            <a:pPr indent="-349250" lvl="0" marL="457200" rtl="0" algn="l">
              <a:spcBef>
                <a:spcPts val="0"/>
              </a:spcBef>
              <a:spcAft>
                <a:spcPts val="0"/>
              </a:spcAft>
              <a:buSzPts val="1900"/>
              <a:buChar char="●"/>
            </a:pPr>
            <a:r>
              <a:rPr lang="en" sz="1900"/>
              <a:t>Proportion</a:t>
            </a:r>
            <a:r>
              <a:rPr lang="en" sz="1900"/>
              <a:t> of respondents had a positive correlation - small increases in age of marriage, indicates the </a:t>
            </a:r>
            <a:r>
              <a:rPr lang="en" sz="1900"/>
              <a:t>proportion</a:t>
            </a:r>
            <a:r>
              <a:rPr lang="en" sz="1900"/>
              <a:t> is mostly concentrated at lower ages</a:t>
            </a:r>
            <a:endParaRPr sz="1900"/>
          </a:p>
          <a:p>
            <a:pPr indent="-349250" lvl="1" marL="914400" rtl="0" algn="l">
              <a:spcBef>
                <a:spcPts val="0"/>
              </a:spcBef>
              <a:spcAft>
                <a:spcPts val="0"/>
              </a:spcAft>
              <a:buSzPts val="1900"/>
              <a:buChar char="○"/>
            </a:pPr>
            <a:r>
              <a:rPr lang="en" sz="1900"/>
              <a:t>Supported by trend graphs, older respondents were not affected much by the law and got married younger more often</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a:off x="1543225" y="17864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100">
                <a:latin typeface="Lato"/>
                <a:ea typeface="Lato"/>
                <a:cs typeface="Lato"/>
                <a:sym typeface="Lato"/>
              </a:rPr>
              <a:t>Limitations of our Analysis</a:t>
            </a:r>
            <a:endParaRPr b="0" sz="3800">
              <a:latin typeface="Lato"/>
              <a:ea typeface="Lato"/>
              <a:cs typeface="Lato"/>
              <a:sym typeface="Lato"/>
            </a:endParaRPr>
          </a:p>
        </p:txBody>
      </p:sp>
      <p:sp>
        <p:nvSpPr>
          <p:cNvPr id="212" name="Google Shape;212;p35"/>
          <p:cNvSpPr txBox="1"/>
          <p:nvPr/>
        </p:nvSpPr>
        <p:spPr>
          <a:xfrm>
            <a:off x="653600" y="1166950"/>
            <a:ext cx="8283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In order to extend our analysis, we found new data on the DHS website for the years 2016 and 2019</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However, </a:t>
            </a:r>
            <a:r>
              <a:rPr lang="en" sz="1800"/>
              <a:t>the data was fully available only for 2016, while the 2019 survey data has not been published on the DHS website as </a:t>
            </a:r>
            <a:r>
              <a:rPr lang="en" sz="1800"/>
              <a:t>its processing and analysis is still ongoing</a:t>
            </a:r>
            <a:r>
              <a:rPr lang="en" sz="1800"/>
              <a:t> . Furthermore, while the fieldwork was conducted from January to June in 2016, it was only conducted from the months of March to June in 2019, adding further limitation to the availability of data from 2019. </a:t>
            </a:r>
            <a:endParaRPr sz="1800"/>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In regard to our methodology, </a:t>
            </a:r>
            <a:r>
              <a:rPr lang="en" sz="1800"/>
              <a:t>while the original regression incorporated various fixed effects and linear time trends, our much simpler regression only accounts for the changes in marriage age in response to the changes in the law, thus not accounting for other factors that may influence changes in the age of marriage over time, such as economic conditions</a:t>
            </a:r>
            <a:endParaRPr sz="180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ctrTitle"/>
          </p:nvPr>
        </p:nvSpPr>
        <p:spPr>
          <a:xfrm>
            <a:off x="1503050" y="7819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100">
                <a:latin typeface="Lato"/>
                <a:ea typeface="Lato"/>
                <a:cs typeface="Lato"/>
                <a:sym typeface="Lato"/>
              </a:rPr>
              <a:t>Critique</a:t>
            </a:r>
            <a:endParaRPr b="0" sz="3800">
              <a:latin typeface="Lato"/>
              <a:ea typeface="Lato"/>
              <a:cs typeface="Lato"/>
              <a:sym typeface="Lato"/>
            </a:endParaRPr>
          </a:p>
        </p:txBody>
      </p:sp>
      <p:sp>
        <p:nvSpPr>
          <p:cNvPr id="218" name="Google Shape;218;p36"/>
          <p:cNvSpPr txBox="1"/>
          <p:nvPr/>
        </p:nvSpPr>
        <p:spPr>
          <a:xfrm>
            <a:off x="653600" y="1166950"/>
            <a:ext cx="8283600" cy="267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While the analysis examined the effect of the reform on the age of marriage in Ethiopia, a more in depth analysis could have examined the impact by different regions to account for inter-regional variations in economic factors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Overall, the regression demonstrates a statistically significant relationship between the reforms and long-term trends in the age of marriage in Ethiopia. However, the analysis could be extended even further to examine what impact the change in the age of marriage has on various economic factors, such as poverty and education.</a:t>
            </a:r>
            <a:endParaRPr sz="1800">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742350" y="489019"/>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References</a:t>
            </a:r>
            <a:endParaRPr>
              <a:latin typeface="Lato"/>
              <a:ea typeface="Lato"/>
              <a:cs typeface="Lato"/>
              <a:sym typeface="Lato"/>
            </a:endParaRPr>
          </a:p>
        </p:txBody>
      </p:sp>
      <p:sp>
        <p:nvSpPr>
          <p:cNvPr id="224" name="Google Shape;224;p37"/>
          <p:cNvSpPr txBox="1"/>
          <p:nvPr>
            <p:ph idx="1" type="subTitle"/>
          </p:nvPr>
        </p:nvSpPr>
        <p:spPr>
          <a:xfrm>
            <a:off x="491200" y="1648818"/>
            <a:ext cx="7866900" cy="2985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Central statistics agency of Ethiopia. (n.d.). Retrieved March 7, 2021, from </a:t>
            </a:r>
            <a:r>
              <a:rPr lang="en" sz="1800" u="sng">
                <a:solidFill>
                  <a:schemeClr val="accent1"/>
                </a:solidFill>
                <a:latin typeface="Lato"/>
                <a:ea typeface="Lato"/>
                <a:cs typeface="Lato"/>
                <a:sym typeface="Lato"/>
                <a:hlinkClick r:id="rId3">
                  <a:extLst>
                    <a:ext uri="{A12FA001-AC4F-418D-AE19-62706E023703}">
                      <ahyp:hlinkClr val="tx"/>
                    </a:ext>
                  </a:extLst>
                </a:hlinkClick>
              </a:rPr>
              <a:t>https://www.statsethiopia.gov.et/</a:t>
            </a:r>
            <a:endParaRPr sz="1800">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McGavock, T. (2021). Here waits the bride? The effect of Ethiopia's child marriage law. </a:t>
            </a:r>
            <a:r>
              <a:rPr i="1" lang="en" sz="1800">
                <a:solidFill>
                  <a:srgbClr val="000000"/>
                </a:solidFill>
                <a:latin typeface="Lato"/>
                <a:ea typeface="Lato"/>
                <a:cs typeface="Lato"/>
                <a:sym typeface="Lato"/>
              </a:rPr>
              <a:t>Journal of Development Economics,</a:t>
            </a:r>
            <a:r>
              <a:rPr lang="en" sz="1800">
                <a:solidFill>
                  <a:srgbClr val="000000"/>
                </a:solidFill>
                <a:latin typeface="Lato"/>
                <a:ea typeface="Lato"/>
                <a:cs typeface="Lato"/>
                <a:sym typeface="Lato"/>
              </a:rPr>
              <a:t> </a:t>
            </a:r>
            <a:r>
              <a:rPr i="1" lang="en" sz="1800">
                <a:solidFill>
                  <a:srgbClr val="000000"/>
                </a:solidFill>
                <a:latin typeface="Lato"/>
                <a:ea typeface="Lato"/>
                <a:cs typeface="Lato"/>
                <a:sym typeface="Lato"/>
              </a:rPr>
              <a:t>149</a:t>
            </a:r>
            <a:r>
              <a:rPr lang="en" sz="1800">
                <a:solidFill>
                  <a:srgbClr val="000000"/>
                </a:solidFill>
                <a:latin typeface="Lato"/>
                <a:ea typeface="Lato"/>
                <a:cs typeface="Lato"/>
                <a:sym typeface="Lato"/>
              </a:rPr>
              <a:t>, 102580. doi:10.1016/j.jdeveco.2020.102580</a:t>
            </a:r>
            <a:endParaRPr sz="1800">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solidFill>
                  <a:srgbClr val="000000"/>
                </a:solidFill>
                <a:latin typeface="Lato"/>
                <a:ea typeface="Lato"/>
                <a:cs typeface="Lato"/>
                <a:sym typeface="Lato"/>
              </a:rPr>
              <a:t>The DHS program. (n.d.). Retrieved March 8, 2021, from </a:t>
            </a:r>
            <a:r>
              <a:rPr lang="en" sz="1800" u="sng">
                <a:solidFill>
                  <a:schemeClr val="hlink"/>
                </a:solidFill>
                <a:latin typeface="Lato"/>
                <a:ea typeface="Lato"/>
                <a:cs typeface="Lato"/>
                <a:sym typeface="Lato"/>
                <a:hlinkClick r:id="rId4"/>
              </a:rPr>
              <a:t>https://dhsprogram.com/data/available-datasets.cfm</a:t>
            </a:r>
            <a:endParaRPr sz="1800">
              <a:solidFill>
                <a:srgbClr val="000000"/>
              </a:solidFill>
              <a:latin typeface="Lato"/>
              <a:ea typeface="Lato"/>
              <a:cs typeface="Lato"/>
              <a:sym typeface="Lato"/>
            </a:endParaRPr>
          </a:p>
          <a:p>
            <a:pPr indent="0" lvl="0" marL="0" rtl="0" algn="l">
              <a:lnSpc>
                <a:spcPct val="115000"/>
              </a:lnSpc>
              <a:spcBef>
                <a:spcPts val="12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2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200"/>
              </a:spcBef>
              <a:spcAft>
                <a:spcPts val="1200"/>
              </a:spcAft>
              <a:buNone/>
            </a:pPr>
            <a:r>
              <a:t/>
            </a:r>
            <a:endParaRPr sz="180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ctrTitle"/>
          </p:nvPr>
        </p:nvSpPr>
        <p:spPr>
          <a:xfrm>
            <a:off x="219950" y="50219"/>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600">
                <a:latin typeface="Lato"/>
                <a:ea typeface="Lato"/>
                <a:cs typeface="Lato"/>
                <a:sym typeface="Lato"/>
              </a:rPr>
              <a:t>Introduction &amp; Background </a:t>
            </a:r>
            <a:endParaRPr b="0" sz="3600">
              <a:latin typeface="Lato"/>
              <a:ea typeface="Lato"/>
              <a:cs typeface="Lato"/>
              <a:sym typeface="Lato"/>
            </a:endParaRPr>
          </a:p>
          <a:p>
            <a:pPr indent="0" lvl="0" marL="0" rtl="0" algn="l">
              <a:spcBef>
                <a:spcPts val="0"/>
              </a:spcBef>
              <a:spcAft>
                <a:spcPts val="0"/>
              </a:spcAft>
              <a:buNone/>
            </a:pPr>
            <a:r>
              <a:t/>
            </a:r>
            <a:endParaRPr b="0" sz="2400">
              <a:latin typeface="Lato"/>
              <a:ea typeface="Lato"/>
              <a:cs typeface="Lato"/>
              <a:sym typeface="Lato"/>
            </a:endParaRPr>
          </a:p>
        </p:txBody>
      </p:sp>
      <p:sp>
        <p:nvSpPr>
          <p:cNvPr id="89" name="Google Shape;89;p15"/>
          <p:cNvSpPr txBox="1"/>
          <p:nvPr>
            <p:ph idx="1" type="subTitle"/>
          </p:nvPr>
        </p:nvSpPr>
        <p:spPr>
          <a:xfrm>
            <a:off x="-90400" y="673125"/>
            <a:ext cx="8128200" cy="33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“Revised Family Code”</a:t>
            </a:r>
            <a:r>
              <a:rPr lang="en" sz="1800">
                <a:solidFill>
                  <a:srgbClr val="000000"/>
                </a:solidFill>
              </a:rPr>
              <a:t>(i.e., the child marriage law) by the Federal Democratic Republic of Ethiopia in July 2000</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Raised the minimum age at marriage for ONLY girls from the age of 15 to 18 years old (with the exception of allowing marriages of girls at 16 or 17 with parental consent)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Regression used by author:</a:t>
            </a:r>
            <a:endParaRPr sz="1800">
              <a:solidFill>
                <a:srgbClr val="000000"/>
              </a:solidFill>
            </a:endParaRPr>
          </a:p>
          <a:p>
            <a:pPr indent="-342900" lvl="1" marL="914400" rtl="0" algn="l">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Age at first marriage</a:t>
            </a:r>
            <a:r>
              <a:rPr baseline="-25000" lang="en" sz="1800">
                <a:solidFill>
                  <a:srgbClr val="000000"/>
                </a:solidFill>
                <a:latin typeface="Lato"/>
                <a:ea typeface="Lato"/>
                <a:cs typeface="Lato"/>
                <a:sym typeface="Lato"/>
              </a:rPr>
              <a:t>i𝜔rt𝜏</a:t>
            </a:r>
            <a:r>
              <a:rPr lang="en" sz="1800">
                <a:solidFill>
                  <a:srgbClr val="000000"/>
                </a:solidFill>
                <a:latin typeface="Lato"/>
                <a:ea typeface="Lato"/>
                <a:cs typeface="Lato"/>
                <a:sym typeface="Lato"/>
              </a:rPr>
              <a:t> = 𝛽 Post − Reform</a:t>
            </a:r>
            <a:r>
              <a:rPr baseline="-25000" lang="en" sz="1800">
                <a:solidFill>
                  <a:srgbClr val="000000"/>
                </a:solidFill>
                <a:latin typeface="Lato"/>
                <a:ea typeface="Lato"/>
                <a:cs typeface="Lato"/>
                <a:sym typeface="Lato"/>
              </a:rPr>
              <a:t>i𝜔rt</a:t>
            </a:r>
            <a:r>
              <a:rPr lang="en" sz="1800">
                <a:solidFill>
                  <a:srgbClr val="000000"/>
                </a:solidFill>
                <a:latin typeface="Lato"/>
                <a:ea typeface="Lato"/>
                <a:cs typeface="Lato"/>
                <a:sym typeface="Lato"/>
              </a:rPr>
              <a:t> + 𝜂</a:t>
            </a:r>
            <a:r>
              <a:rPr baseline="-25000" lang="en" sz="1800">
                <a:solidFill>
                  <a:srgbClr val="000000"/>
                </a:solidFill>
                <a:latin typeface="Lato"/>
                <a:ea typeface="Lato"/>
                <a:cs typeface="Lato"/>
                <a:sym typeface="Lato"/>
              </a:rPr>
              <a:t>t</a:t>
            </a:r>
            <a:r>
              <a:rPr lang="en" sz="1800">
                <a:solidFill>
                  <a:srgbClr val="000000"/>
                </a:solidFill>
                <a:latin typeface="Lato"/>
                <a:ea typeface="Lato"/>
                <a:cs typeface="Lato"/>
                <a:sym typeface="Lato"/>
              </a:rPr>
              <a:t> + 𝜇</a:t>
            </a:r>
            <a:r>
              <a:rPr baseline="-25000" lang="en" sz="1800">
                <a:solidFill>
                  <a:srgbClr val="000000"/>
                </a:solidFill>
                <a:latin typeface="Lato"/>
                <a:ea typeface="Lato"/>
                <a:cs typeface="Lato"/>
                <a:sym typeface="Lato"/>
              </a:rPr>
              <a:t>r</a:t>
            </a:r>
            <a:r>
              <a:rPr lang="en" sz="1800">
                <a:solidFill>
                  <a:srgbClr val="000000"/>
                </a:solidFill>
                <a:latin typeface="Lato"/>
                <a:ea typeface="Lato"/>
                <a:cs typeface="Lato"/>
                <a:sym typeface="Lato"/>
              </a:rPr>
              <a:t> + 𝜇</a:t>
            </a:r>
            <a:r>
              <a:rPr baseline="-25000" lang="en" sz="1800">
                <a:solidFill>
                  <a:srgbClr val="000000"/>
                </a:solidFill>
                <a:latin typeface="Lato"/>
                <a:ea typeface="Lato"/>
                <a:cs typeface="Lato"/>
                <a:sym typeface="Lato"/>
              </a:rPr>
              <a:t>r</a:t>
            </a:r>
            <a:r>
              <a:rPr lang="en" sz="1800">
                <a:solidFill>
                  <a:srgbClr val="000000"/>
                </a:solidFill>
                <a:latin typeface="Lato"/>
                <a:ea typeface="Lato"/>
                <a:cs typeface="Lato"/>
                <a:sym typeface="Lato"/>
              </a:rPr>
              <a:t> ∗ trend + v</a:t>
            </a:r>
            <a:r>
              <a:rPr baseline="-25000" lang="en" sz="1800">
                <a:solidFill>
                  <a:srgbClr val="000000"/>
                </a:solidFill>
                <a:latin typeface="Lato"/>
                <a:ea typeface="Lato"/>
                <a:cs typeface="Lato"/>
                <a:sym typeface="Lato"/>
              </a:rPr>
              <a:t>𝜏</a:t>
            </a:r>
            <a:r>
              <a:rPr lang="en" sz="1800">
                <a:solidFill>
                  <a:srgbClr val="000000"/>
                </a:solidFill>
                <a:latin typeface="Lato"/>
                <a:ea typeface="Lato"/>
                <a:cs typeface="Lato"/>
                <a:sym typeface="Lato"/>
              </a:rPr>
              <a:t> + 𝜖</a:t>
            </a:r>
            <a:r>
              <a:rPr baseline="-25000" lang="en" sz="1800">
                <a:solidFill>
                  <a:srgbClr val="000000"/>
                </a:solidFill>
                <a:latin typeface="Lato"/>
                <a:ea typeface="Lato"/>
                <a:cs typeface="Lato"/>
                <a:sym typeface="Lato"/>
              </a:rPr>
              <a:t>i𝜔rt𝜏 </a:t>
            </a:r>
            <a:endParaRPr sz="1800">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Char char="●"/>
            </a:pPr>
            <a:r>
              <a:rPr b="1" lang="en" sz="1800">
                <a:solidFill>
                  <a:srgbClr val="000000"/>
                </a:solidFill>
              </a:rPr>
              <a:t>Main idea of the paper</a:t>
            </a:r>
            <a:r>
              <a:rPr lang="en" sz="1800">
                <a:solidFill>
                  <a:srgbClr val="000000"/>
                </a:solidFill>
              </a:rPr>
              <a: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To estimate the effect of Ethiopia’s child marriage law by comparing average age of women married in years pre- and post-reform (i.e., years 1990-1999 and 2000-2009)</a:t>
            </a:r>
            <a:endParaRPr sz="1800">
              <a:solidFill>
                <a:srgbClr val="000000"/>
              </a:solidFill>
            </a:endParaRPr>
          </a:p>
        </p:txBody>
      </p:sp>
      <p:pic>
        <p:nvPicPr>
          <p:cNvPr id="90" name="Google Shape;90;p15"/>
          <p:cNvPicPr preferRelativeResize="0"/>
          <p:nvPr/>
        </p:nvPicPr>
        <p:blipFill>
          <a:blip r:embed="rId3">
            <a:alphaModFix/>
          </a:blip>
          <a:stretch>
            <a:fillRect/>
          </a:stretch>
        </p:blipFill>
        <p:spPr>
          <a:xfrm>
            <a:off x="7090700" y="3500117"/>
            <a:ext cx="2012425" cy="15397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ctrTitle"/>
          </p:nvPr>
        </p:nvSpPr>
        <p:spPr>
          <a:xfrm>
            <a:off x="561525" y="261176"/>
            <a:ext cx="5922900" cy="14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Lato"/>
                <a:ea typeface="Lato"/>
                <a:cs typeface="Lato"/>
                <a:sym typeface="Lato"/>
              </a:rPr>
              <a:t>Critique of original paper</a:t>
            </a:r>
            <a:endParaRPr b="0">
              <a:latin typeface="Lato"/>
              <a:ea typeface="Lato"/>
              <a:cs typeface="Lato"/>
              <a:sym typeface="Lato"/>
            </a:endParaRPr>
          </a:p>
        </p:txBody>
      </p:sp>
      <p:sp>
        <p:nvSpPr>
          <p:cNvPr id="96" name="Google Shape;96;p16"/>
          <p:cNvSpPr txBox="1"/>
          <p:nvPr>
            <p:ph idx="1" type="subTitle"/>
          </p:nvPr>
        </p:nvSpPr>
        <p:spPr>
          <a:xfrm>
            <a:off x="124350" y="1737950"/>
            <a:ext cx="7199100" cy="89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Exogenous timing of the reform being systematically related to pre-existing norms or trends in rates of early marriage</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Potential in resulting in slightly altered survey data that author uses - likely to impact the event study analysis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Other policies and interventions conducted by the Ethiopian government resulting in decreased under-age marriages </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NGO interventions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Ethiopia’s free primary education policy</a:t>
            </a:r>
            <a:endParaRPr sz="2000">
              <a:solidFill>
                <a:srgbClr val="000000"/>
              </a:solidFill>
            </a:endParaRPr>
          </a:p>
        </p:txBody>
      </p:sp>
      <p:pic>
        <p:nvPicPr>
          <p:cNvPr id="97" name="Google Shape;97;p16"/>
          <p:cNvPicPr preferRelativeResize="0"/>
          <p:nvPr/>
        </p:nvPicPr>
        <p:blipFill>
          <a:blip r:embed="rId3">
            <a:alphaModFix/>
          </a:blip>
          <a:stretch>
            <a:fillRect/>
          </a:stretch>
        </p:blipFill>
        <p:spPr>
          <a:xfrm>
            <a:off x="5878550" y="68575"/>
            <a:ext cx="2971090" cy="166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422650" y="308150"/>
            <a:ext cx="7719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Lato"/>
                <a:ea typeface="Lato"/>
                <a:cs typeface="Lato"/>
                <a:sym typeface="Lato"/>
              </a:rPr>
              <a:t>Motivation for our research paper</a:t>
            </a:r>
            <a:endParaRPr b="0" sz="2400">
              <a:latin typeface="Lato"/>
              <a:ea typeface="Lato"/>
              <a:cs typeface="Lato"/>
              <a:sym typeface="Lato"/>
            </a:endParaRPr>
          </a:p>
        </p:txBody>
      </p:sp>
      <p:sp>
        <p:nvSpPr>
          <p:cNvPr id="103" name="Google Shape;103;p17"/>
          <p:cNvSpPr txBox="1"/>
          <p:nvPr>
            <p:ph idx="1" type="subTitle"/>
          </p:nvPr>
        </p:nvSpPr>
        <p:spPr>
          <a:xfrm>
            <a:off x="394300" y="1518200"/>
            <a:ext cx="7776600" cy="2182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Char char="●"/>
            </a:pPr>
            <a:r>
              <a:rPr lang="en" sz="2300">
                <a:solidFill>
                  <a:srgbClr val="000000"/>
                </a:solidFill>
              </a:rPr>
              <a:t>To extend the original paper by utilizing more recent data (i.e., years 2016 and 2019) in order to analyze the long-term effect of the “Revised Family Code” reform</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Main goal: </a:t>
            </a:r>
            <a:endParaRPr sz="2300">
              <a:solidFill>
                <a:srgbClr val="000000"/>
              </a:solidFill>
            </a:endParaRPr>
          </a:p>
          <a:p>
            <a:pPr indent="-374650" lvl="1" marL="914400" rtl="0" algn="l">
              <a:spcBef>
                <a:spcPts val="0"/>
              </a:spcBef>
              <a:spcAft>
                <a:spcPts val="0"/>
              </a:spcAft>
              <a:buClr>
                <a:srgbClr val="000000"/>
              </a:buClr>
              <a:buSzPts val="2300"/>
              <a:buChar char="○"/>
            </a:pPr>
            <a:r>
              <a:rPr lang="en" sz="2300">
                <a:solidFill>
                  <a:srgbClr val="000000"/>
                </a:solidFill>
              </a:rPr>
              <a:t>To observe any differences in results between the long-term effect of the reform on women’s age at marriage using 2016 and 2019 data and the time frame of 2000-2009 used by the author</a:t>
            </a:r>
            <a:endParaRPr sz="23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522375" y="331525"/>
            <a:ext cx="7734900" cy="6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latin typeface="Lato"/>
                <a:ea typeface="Lato"/>
                <a:cs typeface="Lato"/>
                <a:sym typeface="Lato"/>
              </a:rPr>
              <a:t>Background of our extension</a:t>
            </a:r>
            <a:endParaRPr sz="4400">
              <a:latin typeface="Lato"/>
              <a:ea typeface="Lato"/>
              <a:cs typeface="Lato"/>
              <a:sym typeface="Lato"/>
            </a:endParaRPr>
          </a:p>
        </p:txBody>
      </p:sp>
      <p:sp>
        <p:nvSpPr>
          <p:cNvPr id="109" name="Google Shape;109;p18"/>
          <p:cNvSpPr txBox="1"/>
          <p:nvPr>
            <p:ph idx="1" type="body"/>
          </p:nvPr>
        </p:nvSpPr>
        <p:spPr>
          <a:xfrm>
            <a:off x="331525" y="1074900"/>
            <a:ext cx="8307900" cy="362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0000"/>
              </a:buClr>
              <a:buSzPts val="2400"/>
              <a:buChar char="●"/>
            </a:pPr>
            <a:r>
              <a:rPr lang="en">
                <a:solidFill>
                  <a:srgbClr val="000000"/>
                </a:solidFill>
              </a:rPr>
              <a:t>Using the </a:t>
            </a:r>
            <a:r>
              <a:rPr b="1" lang="en">
                <a:solidFill>
                  <a:srgbClr val="000000"/>
                </a:solidFill>
              </a:rPr>
              <a:t>2016 </a:t>
            </a:r>
            <a:r>
              <a:rPr lang="en">
                <a:solidFill>
                  <a:srgbClr val="000000"/>
                </a:solidFill>
              </a:rPr>
              <a:t>survey dataset derived from Demographic and Health Surveys &amp; the </a:t>
            </a:r>
            <a:r>
              <a:rPr b="1" lang="en">
                <a:solidFill>
                  <a:srgbClr val="000000"/>
                </a:solidFill>
              </a:rPr>
              <a:t>2019</a:t>
            </a:r>
            <a:r>
              <a:rPr lang="en">
                <a:solidFill>
                  <a:srgbClr val="000000"/>
                </a:solidFill>
              </a:rPr>
              <a:t> Mini Demographic and Health Survey - Ethiopia</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Performing a similar regression to capture long-term effects of the marriage law </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In particular, to conduct a difference-in-differences analysis </a:t>
            </a:r>
            <a:r>
              <a:rPr b="1" lang="en">
                <a:solidFill>
                  <a:srgbClr val="000000"/>
                </a:solidFill>
              </a:rPr>
              <a:t>not only </a:t>
            </a:r>
            <a:r>
              <a:rPr lang="en">
                <a:solidFill>
                  <a:srgbClr val="000000"/>
                </a:solidFill>
              </a:rPr>
              <a:t>before the law in 1990-1999, but also to make any observations of the changes between 2000-2016</a:t>
            </a:r>
            <a:endParaRPr>
              <a:solidFill>
                <a:srgbClr val="000000"/>
              </a:solidFill>
            </a:endParaRPr>
          </a:p>
          <a:p>
            <a:pPr indent="0" lvl="0" marL="45720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baseline="-25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ctrTitle"/>
          </p:nvPr>
        </p:nvSpPr>
        <p:spPr>
          <a:xfrm>
            <a:off x="1546025" y="1754800"/>
            <a:ext cx="7064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Methodology of the Extension</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Our </a:t>
            </a:r>
            <a:r>
              <a:rPr b="1" lang="en"/>
              <a:t>Goals </a:t>
            </a:r>
            <a:endParaRPr b="1"/>
          </a:p>
        </p:txBody>
      </p:sp>
      <p:sp>
        <p:nvSpPr>
          <p:cNvPr id="120" name="Google Shape;120;p2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Expand on more recent data</a:t>
            </a:r>
            <a:endParaRPr/>
          </a:p>
          <a:p>
            <a:pPr indent="-381000" lvl="1" marL="914400" rtl="0" algn="l">
              <a:spcBef>
                <a:spcPts val="0"/>
              </a:spcBef>
              <a:spcAft>
                <a:spcPts val="0"/>
              </a:spcAft>
              <a:buSzPts val="2400"/>
              <a:buChar char="○"/>
            </a:pPr>
            <a:r>
              <a:rPr lang="en"/>
              <a:t>Original paper ended their study in 2009</a:t>
            </a:r>
            <a:endParaRPr/>
          </a:p>
          <a:p>
            <a:pPr indent="-381000" lvl="0" marL="457200" rtl="0" algn="l">
              <a:spcBef>
                <a:spcPts val="0"/>
              </a:spcBef>
              <a:spcAft>
                <a:spcPts val="0"/>
              </a:spcAft>
              <a:buSzPts val="2400"/>
              <a:buChar char="●"/>
            </a:pPr>
            <a:r>
              <a:rPr i="1" lang="en"/>
              <a:t>How can we observe the long run effects of the marriage law passed in 2000?</a:t>
            </a:r>
            <a:endParaRPr i="1"/>
          </a:p>
          <a:p>
            <a:pPr indent="-381000" lvl="1" marL="914400" rtl="0" algn="l">
              <a:spcBef>
                <a:spcPts val="0"/>
              </a:spcBef>
              <a:spcAft>
                <a:spcPts val="0"/>
              </a:spcAft>
              <a:buSzPts val="2400"/>
              <a:buChar char="○"/>
            </a:pPr>
            <a:r>
              <a:rPr lang="en"/>
              <a:t>Conduct a difference in difference study between 2000-2016 to study the effects of the reform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Our Model</a:t>
            </a:r>
            <a:endParaRPr b="1"/>
          </a:p>
        </p:txBody>
      </p:sp>
      <p:sp>
        <p:nvSpPr>
          <p:cNvPr id="126" name="Google Shape;126;p21"/>
          <p:cNvSpPr txBox="1"/>
          <p:nvPr>
            <p:ph idx="1" type="body"/>
          </p:nvPr>
        </p:nvSpPr>
        <p:spPr>
          <a:xfrm>
            <a:off x="207925" y="1010725"/>
            <a:ext cx="8623800" cy="38244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Difference in difference model</a:t>
            </a:r>
            <a:endParaRPr sz="1900"/>
          </a:p>
          <a:p>
            <a:pPr indent="-349250" lvl="1" marL="914400" rtl="0" algn="l">
              <a:spcBef>
                <a:spcPts val="0"/>
              </a:spcBef>
              <a:spcAft>
                <a:spcPts val="0"/>
              </a:spcAft>
              <a:buSzPts val="1900"/>
              <a:buChar char="○"/>
            </a:pPr>
            <a:r>
              <a:rPr lang="en" sz="1900"/>
              <a:t>Conducted using the 2000 and 2016 datasets</a:t>
            </a:r>
            <a:endParaRPr sz="1900"/>
          </a:p>
          <a:p>
            <a:pPr indent="-349250" lvl="1" marL="914400" rtl="0" algn="l">
              <a:spcBef>
                <a:spcPts val="0"/>
              </a:spcBef>
              <a:spcAft>
                <a:spcPts val="0"/>
              </a:spcAft>
              <a:buSzPts val="1900"/>
              <a:buChar char="○"/>
            </a:pPr>
            <a:r>
              <a:rPr lang="en" sz="1900"/>
              <a:t>Respondents in 2000 are the control group</a:t>
            </a:r>
            <a:endParaRPr sz="1900"/>
          </a:p>
          <a:p>
            <a:pPr indent="-349250" lvl="1" marL="914400" rtl="0" algn="l">
              <a:spcBef>
                <a:spcPts val="0"/>
              </a:spcBef>
              <a:spcAft>
                <a:spcPts val="0"/>
              </a:spcAft>
              <a:buSzPts val="1900"/>
              <a:buChar char="○"/>
            </a:pPr>
            <a:r>
              <a:rPr lang="en" sz="1900"/>
              <a:t>Respondents in 2016 are the treatment group</a:t>
            </a:r>
            <a:endParaRPr sz="1900"/>
          </a:p>
          <a:p>
            <a:pPr indent="-349250" lvl="0" marL="457200" rtl="0" algn="l">
              <a:spcBef>
                <a:spcPts val="0"/>
              </a:spcBef>
              <a:spcAft>
                <a:spcPts val="0"/>
              </a:spcAft>
              <a:buSzPts val="1900"/>
              <a:buChar char="●"/>
            </a:pPr>
            <a:r>
              <a:rPr lang="en" sz="1900"/>
              <a:t>Setup of the model</a:t>
            </a:r>
            <a:endParaRPr sz="1900"/>
          </a:p>
          <a:p>
            <a:pPr indent="-349250" lvl="1" marL="914400" rtl="0" algn="l">
              <a:spcBef>
                <a:spcPts val="0"/>
              </a:spcBef>
              <a:spcAft>
                <a:spcPts val="0"/>
              </a:spcAft>
              <a:buSzPts val="1900"/>
              <a:buChar char="○"/>
            </a:pPr>
            <a:r>
              <a:rPr lang="en" sz="1900"/>
              <a:t>Variables used in the model</a:t>
            </a:r>
            <a:endParaRPr sz="1900"/>
          </a:p>
          <a:p>
            <a:pPr indent="-349250" lvl="2" marL="1371600" rtl="0" algn="l">
              <a:spcBef>
                <a:spcPts val="0"/>
              </a:spcBef>
              <a:spcAft>
                <a:spcPts val="0"/>
              </a:spcAft>
              <a:buSzPts val="1900"/>
              <a:buChar char="■"/>
            </a:pPr>
            <a:r>
              <a:rPr b="1" lang="en" sz="1900"/>
              <a:t>Age of first marriage</a:t>
            </a:r>
            <a:endParaRPr b="1" sz="1900"/>
          </a:p>
          <a:p>
            <a:pPr indent="-349250" lvl="2" marL="1371600" rtl="0" algn="l">
              <a:spcBef>
                <a:spcPts val="0"/>
              </a:spcBef>
              <a:spcAft>
                <a:spcPts val="0"/>
              </a:spcAft>
              <a:buSzPts val="1900"/>
              <a:buChar char="■"/>
            </a:pPr>
            <a:r>
              <a:rPr b="1" lang="en" sz="1900"/>
              <a:t>“Reform”</a:t>
            </a:r>
            <a:r>
              <a:rPr lang="en" sz="1900"/>
              <a:t> (dummy variable)</a:t>
            </a:r>
            <a:endParaRPr sz="1900"/>
          </a:p>
          <a:p>
            <a:pPr indent="-349250" lvl="2" marL="1371600" rtl="0" algn="l">
              <a:spcBef>
                <a:spcPts val="0"/>
              </a:spcBef>
              <a:spcAft>
                <a:spcPts val="0"/>
              </a:spcAft>
              <a:buSzPts val="1900"/>
              <a:buChar char="■"/>
            </a:pPr>
            <a:r>
              <a:rPr b="1" lang="en" sz="1900"/>
              <a:t>“</a:t>
            </a:r>
            <a:r>
              <a:rPr b="1" lang="en" sz="1900"/>
              <a:t>Proportions</a:t>
            </a:r>
            <a:r>
              <a:rPr b="1" lang="en" sz="1900"/>
              <a:t> of respondents” </a:t>
            </a:r>
            <a:r>
              <a:rPr lang="en" sz="1900"/>
              <a:t>(respondent’s age at survey, continuous variable)</a:t>
            </a:r>
            <a:endParaRPr sz="1900"/>
          </a:p>
          <a:p>
            <a:pPr indent="-349250" lvl="0" marL="457200" rtl="0" algn="l">
              <a:spcBef>
                <a:spcPts val="0"/>
              </a:spcBef>
              <a:spcAft>
                <a:spcPts val="0"/>
              </a:spcAft>
              <a:buSzPts val="1900"/>
              <a:buChar char="●"/>
            </a:pPr>
            <a:r>
              <a:rPr lang="en" sz="1900"/>
              <a:t>Ages of when people responded was also used to identify trends</a:t>
            </a:r>
            <a:endParaRPr sz="1900"/>
          </a:p>
          <a:p>
            <a:pPr indent="-349250" lvl="1" marL="914400" rtl="0" algn="l">
              <a:spcBef>
                <a:spcPts val="0"/>
              </a:spcBef>
              <a:spcAft>
                <a:spcPts val="0"/>
              </a:spcAft>
              <a:buClr>
                <a:schemeClr val="dk1"/>
              </a:buClr>
              <a:buSzPts val="1900"/>
              <a:buChar char="○"/>
            </a:pPr>
            <a:r>
              <a:rPr lang="en" sz="1900"/>
              <a:t>15-19, 20-24, 25-29, 30-34, 35-39, 40-44, 45-49 were the age ranges</a:t>
            </a:r>
            <a:endParaRPr sz="1900"/>
          </a:p>
          <a:p>
            <a:pPr indent="-349250" lvl="1" marL="914400" rtl="0" algn="l">
              <a:spcBef>
                <a:spcPts val="0"/>
              </a:spcBef>
              <a:spcAft>
                <a:spcPts val="0"/>
              </a:spcAft>
              <a:buSzPts val="1900"/>
              <a:buChar char="○"/>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