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66" r:id="rId3"/>
    <p:sldId id="268" r:id="rId4"/>
    <p:sldId id="257" r:id="rId5"/>
    <p:sldId id="259" r:id="rId6"/>
    <p:sldId id="262" r:id="rId7"/>
    <p:sldId id="261" r:id="rId8"/>
    <p:sldId id="263" r:id="rId9"/>
  </p:sldIdLst>
  <p:sldSz cx="12192000" cy="6858000"/>
  <p:notesSz cx="6858000" cy="9144000"/>
  <p:embeddedFontLst>
    <p:embeddedFont>
      <p:font typeface="Bariol" panose="02000506040000020003" pitchFamily="50" charset="0"/>
      <p:regular r:id="rId11"/>
    </p:embeddedFont>
    <p:embeddedFont>
      <p:font typeface="The black festival" pitchFamily="2" charset="0"/>
      <p:regular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Palace Script MT" panose="030303020206070C0B05" pitchFamily="66" charset="0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udea" panose="02000000000000000000" pitchFamily="2" charset="0"/>
      <p:regular r:id="rId20"/>
      <p:bold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B8A1E-837F-4E28-A405-7728162F3741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5479-08DA-4752-84CB-B70794FB4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4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AE1D-7471-4465-8690-2563671710D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34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5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4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1750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4170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05600" y="0"/>
            <a:ext cx="54864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77552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28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8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2379055"/>
            <a:ext cx="12192001" cy="4171256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7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247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666543" y="675377"/>
            <a:ext cx="5508096" cy="5507246"/>
          </a:xfrm>
          <a:custGeom>
            <a:avLst/>
            <a:gdLst>
              <a:gd name="connsiteX0" fmla="*/ 4062829 w 8125658"/>
              <a:gd name="connsiteY0" fmla="*/ 0 h 8125658"/>
              <a:gd name="connsiteX1" fmla="*/ 8125658 w 8125658"/>
              <a:gd name="connsiteY1" fmla="*/ 4062829 h 8125658"/>
              <a:gd name="connsiteX2" fmla="*/ 4062829 w 8125658"/>
              <a:gd name="connsiteY2" fmla="*/ 8125658 h 8125658"/>
              <a:gd name="connsiteX3" fmla="*/ 0 w 8125658"/>
              <a:gd name="connsiteY3" fmla="*/ 4062829 h 81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5658" h="8125658">
                <a:moveTo>
                  <a:pt x="4062829" y="0"/>
                </a:moveTo>
                <a:lnTo>
                  <a:pt x="8125658" y="4062829"/>
                </a:lnTo>
                <a:lnTo>
                  <a:pt x="4062829" y="8125658"/>
                </a:lnTo>
                <a:lnTo>
                  <a:pt x="0" y="40628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122379" y="227427"/>
            <a:ext cx="2283724" cy="2283372"/>
          </a:xfrm>
          <a:custGeom>
            <a:avLst/>
            <a:gdLst>
              <a:gd name="connsiteX0" fmla="*/ 4062829 w 8125658"/>
              <a:gd name="connsiteY0" fmla="*/ 0 h 8125658"/>
              <a:gd name="connsiteX1" fmla="*/ 8125658 w 8125658"/>
              <a:gd name="connsiteY1" fmla="*/ 4062829 h 8125658"/>
              <a:gd name="connsiteX2" fmla="*/ 4062829 w 8125658"/>
              <a:gd name="connsiteY2" fmla="*/ 8125658 h 8125658"/>
              <a:gd name="connsiteX3" fmla="*/ 0 w 8125658"/>
              <a:gd name="connsiteY3" fmla="*/ 4062829 h 81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5658" h="8125658">
                <a:moveTo>
                  <a:pt x="4062829" y="0"/>
                </a:moveTo>
                <a:lnTo>
                  <a:pt x="8125658" y="4062829"/>
                </a:lnTo>
                <a:lnTo>
                  <a:pt x="4062829" y="8125658"/>
                </a:lnTo>
                <a:lnTo>
                  <a:pt x="0" y="40628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22379" y="4339319"/>
            <a:ext cx="2283724" cy="2283372"/>
          </a:xfrm>
          <a:custGeom>
            <a:avLst/>
            <a:gdLst>
              <a:gd name="connsiteX0" fmla="*/ 4062829 w 8125658"/>
              <a:gd name="connsiteY0" fmla="*/ 0 h 8125658"/>
              <a:gd name="connsiteX1" fmla="*/ 8125658 w 8125658"/>
              <a:gd name="connsiteY1" fmla="*/ 4062829 h 8125658"/>
              <a:gd name="connsiteX2" fmla="*/ 4062829 w 8125658"/>
              <a:gd name="connsiteY2" fmla="*/ 8125658 h 8125658"/>
              <a:gd name="connsiteX3" fmla="*/ 0 w 8125658"/>
              <a:gd name="connsiteY3" fmla="*/ 4062829 h 81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5658" h="8125658">
                <a:moveTo>
                  <a:pt x="4062829" y="0"/>
                </a:moveTo>
                <a:lnTo>
                  <a:pt x="8125658" y="4062829"/>
                </a:lnTo>
                <a:lnTo>
                  <a:pt x="4062829" y="8125658"/>
                </a:lnTo>
                <a:lnTo>
                  <a:pt x="0" y="40628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20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5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0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3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4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F118-684B-4008-B6A8-B181321AA812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2551-361B-4898-A4EB-AC1B660D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1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105204" y="58657"/>
            <a:ext cx="11981591" cy="6740685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811268" y="1644780"/>
            <a:ext cx="10569464" cy="3389708"/>
          </a:xfrm>
          <a:prstGeom prst="rect">
            <a:avLst/>
          </a:prstGeom>
          <a:noFill/>
          <a:ln w="381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9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91060" y="4140487"/>
            <a:ext cx="765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2700"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rgbClr val="92D050"/>
                    </a:gs>
                  </a:gsLst>
                  <a:lin ang="90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ce Script MT" panose="030303020206070C0B05" pitchFamily="66" charset="0"/>
              </a:rPr>
              <a:t>Saturday</a:t>
            </a:r>
            <a:endParaRPr lang="en-US" sz="5400" dirty="0">
              <a:ln w="12700">
                <a:noFill/>
              </a:ln>
              <a:gradFill>
                <a:gsLst>
                  <a:gs pos="0">
                    <a:schemeClr val="bg1"/>
                  </a:gs>
                  <a:gs pos="100000">
                    <a:srgbClr val="92D050"/>
                  </a:gs>
                </a:gsLst>
                <a:lin ang="90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ce Script MT" panose="030303020206070C0B05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1613" y="4353109"/>
            <a:ext cx="2416638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67" dirty="0">
                <a:solidFill>
                  <a:schemeClr val="bg1">
                    <a:lumMod val="85000"/>
                  </a:schemeClr>
                </a:solidFill>
                <a:latin typeface="Bariol" panose="02000506040000020003" pitchFamily="50" charset="0"/>
              </a:rPr>
              <a:t>a</a:t>
            </a:r>
            <a:r>
              <a:rPr lang="en-US" sz="2000" spc="67" dirty="0" smtClean="0">
                <a:solidFill>
                  <a:schemeClr val="bg1">
                    <a:lumMod val="85000"/>
                  </a:schemeClr>
                </a:solidFill>
                <a:latin typeface="Bariol" panose="02000506040000020003" pitchFamily="50" charset="0"/>
              </a:rPr>
              <a:t> product by</a:t>
            </a:r>
            <a:endParaRPr lang="en-US" sz="5400" spc="67" dirty="0">
              <a:solidFill>
                <a:schemeClr val="bg1">
                  <a:lumMod val="85000"/>
                </a:schemeClr>
              </a:solidFill>
              <a:latin typeface="Bariol" panose="02000506040000020003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462" y="2231638"/>
            <a:ext cx="97700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dirty="0" smtClean="0">
                <a:gradFill>
                  <a:gsLst>
                    <a:gs pos="0">
                      <a:schemeClr val="accent1"/>
                    </a:gs>
                    <a:gs pos="100000">
                      <a:srgbClr val="FF0000"/>
                    </a:gs>
                  </a:gsLst>
                  <a:lin ang="9000000" scaled="0"/>
                </a:gradFill>
                <a:latin typeface="The black festival" pitchFamily="2" charset="0"/>
              </a:rPr>
              <a:t>RECHARGE</a:t>
            </a:r>
            <a:endParaRPr lang="en-IN" sz="13800" dirty="0">
              <a:gradFill>
                <a:gsLst>
                  <a:gs pos="0">
                    <a:schemeClr val="accent1"/>
                  </a:gs>
                  <a:gs pos="100000">
                    <a:srgbClr val="FF0000"/>
                  </a:gs>
                </a:gsLst>
                <a:lin ang="9000000" scaled="0"/>
              </a:gradFill>
              <a:latin typeface="The black festiv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-1" y="1138334"/>
            <a:ext cx="12192001" cy="5719665"/>
          </a:xfrm>
        </p:spPr>
      </p:sp>
      <p:sp>
        <p:nvSpPr>
          <p:cNvPr id="921" name="Shape 921"/>
          <p:cNvSpPr/>
          <p:nvPr/>
        </p:nvSpPr>
        <p:spPr>
          <a:xfrm>
            <a:off x="0" y="1138335"/>
            <a:ext cx="12192000" cy="5719664"/>
          </a:xfrm>
          <a:prstGeom prst="rect">
            <a:avLst/>
          </a:prstGeom>
          <a:solidFill>
            <a:srgbClr val="222328">
              <a:alpha val="85215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922" name="Shape 9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sz="1400">
                <a:solidFill>
                  <a:schemeClr val="bg1"/>
                </a:solidFill>
                <a:latin typeface="Gudea" panose="02000000000000000000" pitchFamily="2" charset="0"/>
              </a:rPr>
              <a:t>2</a:t>
            </a:fld>
            <a:endParaRPr sz="1400" dirty="0">
              <a:solidFill>
                <a:schemeClr val="bg1"/>
              </a:solidFill>
              <a:latin typeface="Gudea" panose="02000000000000000000" pitchFamily="2" charset="0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699816" y="100189"/>
            <a:ext cx="2247410" cy="85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b">
            <a:spAutoFit/>
          </a:bodyPr>
          <a:lstStyle/>
          <a:p>
            <a:pPr algn="l">
              <a:lnSpc>
                <a:spcPct val="120000"/>
              </a:lnSpc>
              <a:defRPr sz="3300">
                <a:solidFill>
                  <a:srgbClr val="53585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pPr>
            <a:r>
              <a:rPr lang="en-IN" sz="4800" dirty="0" smtClean="0">
                <a:latin typeface="Bariol" panose="02000506040000020003" pitchFamily="50" charset="0"/>
              </a:rPr>
              <a:t>Contents</a:t>
            </a:r>
            <a:endParaRPr sz="4800" dirty="0">
              <a:latin typeface="Bariol" panose="02000506040000020003" pitchFamily="50" charset="0"/>
              <a:ea typeface="San Francisco Display Bold"/>
              <a:cs typeface="San Francisco Display Bold"/>
              <a:sym typeface="San Francisco Display Bold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824640" y="884433"/>
            <a:ext cx="602944" cy="0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8" name="Shape 1116"/>
          <p:cNvSpPr/>
          <p:nvPr/>
        </p:nvSpPr>
        <p:spPr>
          <a:xfrm>
            <a:off x="983091" y="1891040"/>
            <a:ext cx="55784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DCDEE0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3200" dirty="0">
                <a:latin typeface="Gudea" panose="02000000000000000000" pitchFamily="2" charset="0"/>
              </a:rPr>
              <a:t>01</a:t>
            </a:r>
          </a:p>
        </p:txBody>
      </p:sp>
      <p:sp>
        <p:nvSpPr>
          <p:cNvPr id="19" name="Shape 1117"/>
          <p:cNvSpPr/>
          <p:nvPr/>
        </p:nvSpPr>
        <p:spPr>
          <a:xfrm>
            <a:off x="1936405" y="1878792"/>
            <a:ext cx="3664649" cy="513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000"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lang="en-IN" sz="2400" dirty="0" smtClean="0">
                <a:solidFill>
                  <a:schemeClr val="bg1"/>
                </a:solidFill>
                <a:latin typeface="Gudea" panose="02000000000000000000" pitchFamily="2" charset="0"/>
              </a:rPr>
              <a:t>Introduction</a:t>
            </a:r>
            <a:endParaRPr sz="800" dirty="0">
              <a:solidFill>
                <a:schemeClr val="bg1"/>
              </a:solidFill>
              <a:latin typeface="Gudea" panose="02000000000000000000" pitchFamily="2" charset="0"/>
            </a:endParaRPr>
          </a:p>
        </p:txBody>
      </p:sp>
      <p:sp>
        <p:nvSpPr>
          <p:cNvPr id="20" name="Shape 1118"/>
          <p:cNvSpPr/>
          <p:nvPr/>
        </p:nvSpPr>
        <p:spPr>
          <a:xfrm>
            <a:off x="958342" y="2584683"/>
            <a:ext cx="55784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DCDEE0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3200" dirty="0">
                <a:latin typeface="Gudea" panose="02000000000000000000" pitchFamily="2" charset="0"/>
              </a:rPr>
              <a:t>02</a:t>
            </a:r>
          </a:p>
        </p:txBody>
      </p:sp>
      <p:sp>
        <p:nvSpPr>
          <p:cNvPr id="21" name="Shape 1119"/>
          <p:cNvSpPr/>
          <p:nvPr/>
        </p:nvSpPr>
        <p:spPr>
          <a:xfrm>
            <a:off x="1936402" y="2649316"/>
            <a:ext cx="36646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udea" panose="02000000000000000000" pitchFamily="2" charset="0"/>
              </a:rPr>
              <a:t>Cost of manufacturing</a:t>
            </a:r>
          </a:p>
        </p:txBody>
      </p:sp>
      <p:sp>
        <p:nvSpPr>
          <p:cNvPr id="22" name="Shape 1120"/>
          <p:cNvSpPr/>
          <p:nvPr/>
        </p:nvSpPr>
        <p:spPr>
          <a:xfrm>
            <a:off x="983087" y="3278326"/>
            <a:ext cx="55784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DCDEE0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3200" dirty="0">
                <a:latin typeface="Gudea" panose="02000000000000000000" pitchFamily="2" charset="0"/>
              </a:rPr>
              <a:t>03</a:t>
            </a:r>
          </a:p>
        </p:txBody>
      </p:sp>
      <p:sp>
        <p:nvSpPr>
          <p:cNvPr id="23" name="Shape 1121"/>
          <p:cNvSpPr/>
          <p:nvPr/>
        </p:nvSpPr>
        <p:spPr>
          <a:xfrm>
            <a:off x="1936401" y="3395413"/>
            <a:ext cx="36646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udea" panose="02000000000000000000" pitchFamily="2" charset="0"/>
              </a:rPr>
              <a:t>Benefits of health machine</a:t>
            </a:r>
          </a:p>
        </p:txBody>
      </p:sp>
      <p:sp>
        <p:nvSpPr>
          <p:cNvPr id="34" name="Shape 1120"/>
          <p:cNvSpPr/>
          <p:nvPr/>
        </p:nvSpPr>
        <p:spPr>
          <a:xfrm>
            <a:off x="958337" y="3971969"/>
            <a:ext cx="56105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DCDEE0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sz="3200" dirty="0" smtClean="0">
                <a:latin typeface="Gudea" panose="02000000000000000000" pitchFamily="2" charset="0"/>
              </a:rPr>
              <a:t>0</a:t>
            </a:r>
            <a:r>
              <a:rPr lang="en-IN" sz="3200" dirty="0">
                <a:latin typeface="Gudea" panose="02000000000000000000" pitchFamily="2" charset="0"/>
              </a:rPr>
              <a:t>4</a:t>
            </a:r>
            <a:endParaRPr sz="3200" dirty="0">
              <a:latin typeface="Gudea" panose="02000000000000000000" pitchFamily="2" charset="0"/>
            </a:endParaRPr>
          </a:p>
        </p:txBody>
      </p:sp>
      <p:sp>
        <p:nvSpPr>
          <p:cNvPr id="35" name="Shape 1121"/>
          <p:cNvSpPr/>
          <p:nvPr/>
        </p:nvSpPr>
        <p:spPr>
          <a:xfrm>
            <a:off x="1936398" y="3807045"/>
            <a:ext cx="536287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udea" panose="02000000000000000000" pitchFamily="2" charset="0"/>
              </a:rPr>
              <a:t>Future plans of 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ce Script MT" panose="030303020206070C0B05" pitchFamily="66" charset="0"/>
              </a:rPr>
              <a:t>Saturday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1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" grpId="0" animBg="1"/>
      <p:bldP spid="92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53939" y="1350754"/>
            <a:ext cx="5508096" cy="5507246"/>
          </a:xfrm>
          <a:gradFill>
            <a:gsLst>
              <a:gs pos="3000">
                <a:schemeClr val="tx1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  <a:effectLst/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490225" y="902804"/>
            <a:ext cx="2283724" cy="2283372"/>
          </a:xfrm>
          <a:gradFill>
            <a:gsLst>
              <a:gs pos="3000">
                <a:srgbClr val="00206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  <a:effectLst/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490225" y="5014696"/>
            <a:ext cx="2283724" cy="2283372"/>
          </a:xfrm>
          <a:gradFill>
            <a:gsLst>
              <a:gs pos="3000">
                <a:srgbClr val="00206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  <a:effectLst/>
        </p:spPr>
      </p:sp>
      <p:sp>
        <p:nvSpPr>
          <p:cNvPr id="9" name="TextBox 8"/>
          <p:cNvSpPr txBox="1"/>
          <p:nvPr/>
        </p:nvSpPr>
        <p:spPr>
          <a:xfrm>
            <a:off x="783291" y="493082"/>
            <a:ext cx="5649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ariol" panose="02000506040000020003" pitchFamily="50" charset="0"/>
              </a:rPr>
              <a:t>INTRODUCING</a:t>
            </a:r>
            <a:endParaRPr lang="en-US" sz="54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3471" y="3244932"/>
            <a:ext cx="5813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gradFill>
                  <a:gsLst>
                    <a:gs pos="0">
                      <a:schemeClr val="accent1"/>
                    </a:gs>
                    <a:gs pos="100000">
                      <a:srgbClr val="FF0000"/>
                    </a:gs>
                  </a:gsLst>
                  <a:lin ang="9000000" scaled="0"/>
                </a:gradFill>
                <a:latin typeface="The black festival" pitchFamily="2" charset="0"/>
              </a:rPr>
              <a:t>RECHARGE</a:t>
            </a:r>
            <a:endParaRPr lang="en-IN" sz="7200" dirty="0">
              <a:gradFill>
                <a:gsLst>
                  <a:gs pos="0">
                    <a:schemeClr val="accent1"/>
                  </a:gs>
                  <a:gs pos="100000">
                    <a:srgbClr val="FF0000"/>
                  </a:gs>
                </a:gsLst>
                <a:lin ang="9000000" scaled="0"/>
              </a:gradFill>
              <a:latin typeface="The black festival" pitchFamily="2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8448206" y="291740"/>
            <a:ext cx="2673884" cy="5788872"/>
          </a:xfrm>
          <a:prstGeom prst="cub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ce Script MT" panose="030303020206070C0B05" pitchFamily="66" charset="0"/>
              </a:rPr>
              <a:t>Fit machine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Palace Script MT" panose="030303020206070C0B05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74439" y="4094584"/>
            <a:ext cx="642446" cy="7233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nual Operation 9"/>
          <p:cNvSpPr/>
          <p:nvPr/>
        </p:nvSpPr>
        <p:spPr>
          <a:xfrm>
            <a:off x="8049322" y="4150567"/>
            <a:ext cx="363607" cy="591674"/>
          </a:xfrm>
          <a:prstGeom prst="flowChartManualOperation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8000337" y="1663342"/>
            <a:ext cx="428297" cy="252399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46786" y="1793971"/>
            <a:ext cx="1570423" cy="1135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nual Operation 13"/>
          <p:cNvSpPr/>
          <p:nvPr/>
        </p:nvSpPr>
        <p:spPr>
          <a:xfrm>
            <a:off x="9390597" y="4267815"/>
            <a:ext cx="339069" cy="555508"/>
          </a:xfrm>
          <a:prstGeom prst="flowChartManualOperation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31125" y="6156382"/>
            <a:ext cx="3003685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67" dirty="0" smtClean="0">
                <a:solidFill>
                  <a:schemeClr val="bg1">
                    <a:lumMod val="85000"/>
                  </a:schemeClr>
                </a:solidFill>
                <a:latin typeface="Gudea" panose="02000000000000000000" pitchFamily="2" charset="0"/>
              </a:rPr>
              <a:t>PROTEIN SHAKE</a:t>
            </a:r>
            <a:endParaRPr lang="en-US" sz="6000" b="1" spc="67" dirty="0">
              <a:solidFill>
                <a:schemeClr val="bg1">
                  <a:lumMod val="85000"/>
                </a:schemeClr>
              </a:solidFill>
              <a:latin typeface="Gude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25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>
            <a:fillRect/>
          </a:stretch>
        </p:blipFill>
        <p:spPr>
          <a:xfrm>
            <a:off x="0" y="-23940"/>
            <a:ext cx="12192000" cy="3175000"/>
          </a:xfrm>
        </p:spPr>
      </p:pic>
      <p:sp>
        <p:nvSpPr>
          <p:cNvPr id="763" name="Shape 763"/>
          <p:cNvSpPr/>
          <p:nvPr/>
        </p:nvSpPr>
        <p:spPr>
          <a:xfrm>
            <a:off x="-1" y="-23940"/>
            <a:ext cx="12192000" cy="3175001"/>
          </a:xfrm>
          <a:prstGeom prst="rect">
            <a:avLst/>
          </a:prstGeom>
          <a:solidFill>
            <a:srgbClr val="222328">
              <a:alpha val="80816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764" name="Shape 764"/>
          <p:cNvSpPr>
            <a:spLocks noGrp="1"/>
          </p:cNvSpPr>
          <p:nvPr>
            <p:ph type="sldNum" sz="quarter" idx="2"/>
          </p:nvPr>
        </p:nvSpPr>
        <p:spPr>
          <a:xfrm>
            <a:off x="8619265" y="619773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sz="1400" b="1">
                <a:solidFill>
                  <a:schemeClr val="tx1"/>
                </a:solidFill>
              </a:rPr>
              <a:t>4</a:t>
            </a:fld>
            <a:endParaRPr sz="1400" b="1" dirty="0">
              <a:solidFill>
                <a:schemeClr val="tx1"/>
              </a:solidFill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824638" y="812947"/>
            <a:ext cx="6709914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b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rgbClr val="4A94B1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2046694" scaled="0"/>
                </a:gradFill>
                <a:latin typeface="Bariol" panose="02000506040000020003" pitchFamily="50" charset="0"/>
              </a:rPr>
              <a:t>India's first Protein </a:t>
            </a:r>
            <a:r>
              <a:rPr lang="en-US" sz="3600" dirty="0">
                <a:gradFill>
                  <a:gsLst>
                    <a:gs pos="0">
                      <a:srgbClr val="4A94B1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2046694" scaled="0"/>
                </a:gradFill>
                <a:latin typeface="Bariol" panose="02000506040000020003" pitchFamily="50" charset="0"/>
              </a:rPr>
              <a:t>V</a:t>
            </a:r>
            <a:r>
              <a:rPr lang="en-US" sz="3600" dirty="0" smtClean="0">
                <a:gradFill>
                  <a:gsLst>
                    <a:gs pos="0">
                      <a:srgbClr val="4A94B1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2046694" scaled="0"/>
                </a:gradFill>
                <a:latin typeface="Bariol" panose="02000506040000020003" pitchFamily="50" charset="0"/>
              </a:rPr>
              <a:t>ending Machine </a:t>
            </a:r>
            <a:endParaRPr lang="en-US" sz="3600" dirty="0">
              <a:gradFill>
                <a:gsLst>
                  <a:gs pos="0">
                    <a:srgbClr val="4A94B1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046694" scaled="0"/>
              </a:gradFill>
              <a:latin typeface="Bariol" panose="02000506040000020003" pitchFamily="50" charset="0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898210" y="1521455"/>
            <a:ext cx="7813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776" name="Shape 776"/>
          <p:cNvSpPr/>
          <p:nvPr/>
        </p:nvSpPr>
        <p:spPr>
          <a:xfrm>
            <a:off x="6241190" y="2860429"/>
            <a:ext cx="2413001" cy="27006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>
            <a:outerShdw blurRad="114300" dist="31986" dir="1105739" rotWithShape="0">
              <a:srgbClr val="000000">
                <a:alpha val="26802"/>
              </a:srgbClr>
            </a:outerShdw>
          </a:effectLst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778" name="Shape 778"/>
          <p:cNvSpPr/>
          <p:nvPr/>
        </p:nvSpPr>
        <p:spPr>
          <a:xfrm>
            <a:off x="6439130" y="3446422"/>
            <a:ext cx="2017118" cy="15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/>
            <a:r>
              <a:rPr lang="en-US" sz="1600" dirty="0" smtClean="0">
                <a:latin typeface="Gudea" panose="02000000000000000000" pitchFamily="2" charset="0"/>
              </a:rPr>
              <a:t>These protein vending machine can be fit in gyms, offices, colleges, shopping malls and all types of </a:t>
            </a:r>
            <a:r>
              <a:rPr lang="en-US" sz="1600" b="1" dirty="0" smtClean="0">
                <a:latin typeface="Gudea" panose="02000000000000000000" pitchFamily="2" charset="0"/>
              </a:rPr>
              <a:t>sport environments.</a:t>
            </a:r>
          </a:p>
        </p:txBody>
      </p:sp>
      <p:sp>
        <p:nvSpPr>
          <p:cNvPr id="22" name="Shape 776"/>
          <p:cNvSpPr/>
          <p:nvPr/>
        </p:nvSpPr>
        <p:spPr>
          <a:xfrm>
            <a:off x="3532914" y="2860426"/>
            <a:ext cx="2413001" cy="27006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>
            <a:outerShdw blurRad="114300" dist="31986" dir="1105739" rotWithShape="0">
              <a:srgbClr val="000000">
                <a:alpha val="26802"/>
              </a:srgbClr>
            </a:outerShdw>
          </a:effectLst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772" name="Shape 772"/>
          <p:cNvSpPr/>
          <p:nvPr/>
        </p:nvSpPr>
        <p:spPr>
          <a:xfrm>
            <a:off x="3730855" y="3292535"/>
            <a:ext cx="2017118" cy="134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/>
            <a:r>
              <a:rPr lang="en-US" sz="3600" b="1" dirty="0" smtClean="0">
                <a:latin typeface="Palace Script MT" panose="030303020206070C0B05" pitchFamily="66" charset="0"/>
              </a:rPr>
              <a:t>Saturday</a:t>
            </a:r>
            <a:r>
              <a:rPr lang="en-US" sz="1600" dirty="0" smtClean="0">
                <a:latin typeface="Bariol" panose="02000506040000020003" pitchFamily="50" charset="0"/>
              </a:rPr>
              <a:t> </a:t>
            </a:r>
            <a:r>
              <a:rPr lang="en-US" sz="1600" dirty="0" smtClean="0">
                <a:latin typeface="Gudea" panose="02000000000000000000" pitchFamily="2" charset="0"/>
              </a:rPr>
              <a:t>plans to introduce INDIA to the modern ways of its consumption.</a:t>
            </a:r>
          </a:p>
        </p:txBody>
      </p:sp>
      <p:sp>
        <p:nvSpPr>
          <p:cNvPr id="23" name="Shape 776"/>
          <p:cNvSpPr/>
          <p:nvPr/>
        </p:nvSpPr>
        <p:spPr>
          <a:xfrm>
            <a:off x="824638" y="2860425"/>
            <a:ext cx="2413001" cy="27006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>
            <a:outerShdw blurRad="114300" dist="31986" dir="1105739" rotWithShape="0">
              <a:srgbClr val="000000">
                <a:alpha val="26802"/>
              </a:srgbClr>
            </a:outerShdw>
          </a:effectLst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769" name="Shape 769"/>
          <p:cNvSpPr/>
          <p:nvPr/>
        </p:nvSpPr>
        <p:spPr>
          <a:xfrm>
            <a:off x="1022579" y="3315279"/>
            <a:ext cx="2017118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/>
            <a:r>
              <a:rPr lang="en-US" sz="1600" dirty="0" smtClean="0">
                <a:latin typeface="Gudea" panose="02000000000000000000" pitchFamily="2" charset="0"/>
              </a:rPr>
              <a:t>India is one of the </a:t>
            </a:r>
            <a:r>
              <a:rPr lang="en-US" sz="1600" b="1" dirty="0" smtClean="0">
                <a:latin typeface="Gudea" panose="02000000000000000000" pitchFamily="2" charset="0"/>
              </a:rPr>
              <a:t>biggest market</a:t>
            </a:r>
            <a:r>
              <a:rPr lang="en-US" sz="1600" dirty="0" smtClean="0">
                <a:latin typeface="Gudea" panose="02000000000000000000" pitchFamily="2" charset="0"/>
              </a:rPr>
              <a:t> for consumption of protein supplements worldwide.</a:t>
            </a:r>
          </a:p>
        </p:txBody>
      </p:sp>
      <p:sp>
        <p:nvSpPr>
          <p:cNvPr id="24" name="Shape 776"/>
          <p:cNvSpPr/>
          <p:nvPr/>
        </p:nvSpPr>
        <p:spPr>
          <a:xfrm>
            <a:off x="8949464" y="2860425"/>
            <a:ext cx="2413001" cy="27006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>
            <a:outerShdw blurRad="114300" dist="31986" dir="1105739" rotWithShape="0">
              <a:srgbClr val="000000">
                <a:alpha val="26802"/>
              </a:srgbClr>
            </a:outerShdw>
          </a:effectLst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775" name="Shape 775"/>
          <p:cNvSpPr/>
          <p:nvPr/>
        </p:nvSpPr>
        <p:spPr>
          <a:xfrm>
            <a:off x="9147406" y="3200202"/>
            <a:ext cx="2017118" cy="2021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ctr"/>
            <a:r>
              <a:rPr lang="en-US" sz="1600" dirty="0" smtClean="0">
                <a:latin typeface="Gudea" panose="02000000000000000000" pitchFamily="2" charset="0"/>
              </a:rPr>
              <a:t>The protein drinks are targeted to provide the huge market consuming carbonated sugar drinks with an option to move to a </a:t>
            </a:r>
            <a:r>
              <a:rPr lang="en-US" sz="1600" b="1" dirty="0" smtClean="0">
                <a:latin typeface="Gudea" panose="02000000000000000000" pitchFamily="2" charset="0"/>
              </a:rPr>
              <a:t>healthier</a:t>
            </a:r>
            <a:r>
              <a:rPr lang="en-US" sz="1600" dirty="0" smtClean="0">
                <a:latin typeface="Gudea" panose="02000000000000000000" pitchFamily="2" charset="0"/>
              </a:rPr>
              <a:t> alternative.</a:t>
            </a:r>
            <a:endParaRPr lang="en-US" sz="1600" dirty="0">
              <a:latin typeface="Gude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" grpId="0" animBg="1"/>
      <p:bldP spid="766" grpId="0" animBg="1"/>
      <p:bldP spid="776" grpId="0" animBg="1"/>
      <p:bldP spid="778" grpId="0" animBg="1"/>
      <p:bldP spid="22" grpId="0" animBg="1"/>
      <p:bldP spid="772" grpId="0" animBg="1"/>
      <p:bldP spid="23" grpId="0" animBg="1"/>
      <p:bldP spid="769" grpId="0" animBg="1"/>
      <p:bldP spid="24" grpId="0" animBg="1"/>
      <p:bldP spid="7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4" r="2500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705506" y="0"/>
            <a:ext cx="5485553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4214" y="398493"/>
            <a:ext cx="564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riol" panose="02000506040000020003" pitchFamily="50" charset="0"/>
              </a:rPr>
              <a:t>WHY SHOULD ONE BUY THIS MACHINE?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riol" panose="02000506040000020003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41" y="703544"/>
            <a:ext cx="4930630" cy="31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67" spc="67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NEED FOR THIS</a:t>
            </a:r>
            <a:endParaRPr lang="en-US" sz="2933" spc="67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541" y="938108"/>
            <a:ext cx="4799440" cy="341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Gudea" panose="02000000000000000000" pitchFamily="2" charset="0"/>
              </a:rPr>
              <a:t>It is observed that about </a:t>
            </a:r>
            <a:r>
              <a:rPr lang="en-US" sz="1400" b="1" dirty="0" smtClean="0">
                <a:latin typeface="Gudea" panose="02000000000000000000" pitchFamily="2" charset="0"/>
              </a:rPr>
              <a:t>40-50%</a:t>
            </a:r>
            <a:r>
              <a:rPr lang="en-US" sz="1400" dirty="0" smtClean="0">
                <a:latin typeface="Gudea" panose="02000000000000000000" pitchFamily="2" charset="0"/>
              </a:rPr>
              <a:t> of people going to gyms have started relying on protein supplements for their body growth.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Gudea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Gudea" panose="02000000000000000000" pitchFamily="2" charset="0"/>
              </a:rPr>
              <a:t>With the availability of the machine within the gym, the                   targeted is bound to increase. With the optional availability of paying for one drink at a time, we expect a wider audience to try the energy drink.</a:t>
            </a:r>
          </a:p>
          <a:p>
            <a:pPr algn="just">
              <a:lnSpc>
                <a:spcPct val="150000"/>
              </a:lnSpc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Gudea" panose="02000000000000000000" pitchFamily="2" charset="0"/>
            </a:endParaRPr>
          </a:p>
        </p:txBody>
      </p:sp>
      <p:sp>
        <p:nvSpPr>
          <p:cNvPr id="20" name="Shape 2298"/>
          <p:cNvSpPr/>
          <p:nvPr/>
        </p:nvSpPr>
        <p:spPr>
          <a:xfrm>
            <a:off x="7268389" y="803949"/>
            <a:ext cx="4235204" cy="4235204"/>
          </a:xfrm>
          <a:prstGeom prst="ellipse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" name="Shape 2295"/>
          <p:cNvSpPr/>
          <p:nvPr/>
        </p:nvSpPr>
        <p:spPr>
          <a:xfrm rot="10617234">
            <a:off x="7482343" y="1068150"/>
            <a:ext cx="1984401" cy="1904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2317" y="21600"/>
                  <a:pt x="867" y="21600"/>
                </a:cubicBezTo>
                <a:cubicBezTo>
                  <a:pt x="578" y="21600"/>
                  <a:pt x="289" y="21594"/>
                  <a:pt x="0" y="21581"/>
                </a:cubicBezTo>
                <a:lnTo>
                  <a:pt x="867" y="0"/>
                </a:lnTo>
                <a:close/>
              </a:path>
            </a:pathLst>
          </a:custGeom>
          <a:gradFill>
            <a:gsLst>
              <a:gs pos="0">
                <a:srgbClr val="4A94B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046694" scaled="0"/>
          </a:gra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Shape 2299"/>
          <p:cNvSpPr/>
          <p:nvPr/>
        </p:nvSpPr>
        <p:spPr>
          <a:xfrm rot="16200000">
            <a:off x="8417317" y="1957833"/>
            <a:ext cx="3786901" cy="1904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6736" y="21600"/>
                  <a:pt x="10735" y="21600"/>
                </a:cubicBezTo>
                <a:cubicBezTo>
                  <a:pt x="5380" y="21600"/>
                  <a:pt x="823" y="13842"/>
                  <a:pt x="0" y="3321"/>
                </a:cubicBezTo>
                <a:lnTo>
                  <a:pt x="10735" y="0"/>
                </a:lnTo>
                <a:close/>
              </a:path>
            </a:pathLst>
          </a:custGeom>
          <a:gradFill>
            <a:gsLst>
              <a:gs pos="0">
                <a:srgbClr val="4A94B1"/>
              </a:gs>
              <a:gs pos="100000">
                <a:srgbClr val="6D5DA2"/>
              </a:gs>
            </a:gsLst>
            <a:lin ang="2046694"/>
          </a:gra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" name="Shape 2300"/>
          <p:cNvSpPr/>
          <p:nvPr/>
        </p:nvSpPr>
        <p:spPr>
          <a:xfrm>
            <a:off x="7863609" y="1990367"/>
            <a:ext cx="2131352" cy="52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defTabSz="914400">
              <a:defRPr sz="2500"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IN" sz="1600" dirty="0" smtClean="0">
                <a:latin typeface="+mn-lt"/>
              </a:rPr>
              <a:t>Non Consumers</a:t>
            </a:r>
            <a:endParaRPr sz="1600" dirty="0">
              <a:latin typeface="+mn-lt"/>
            </a:endParaRPr>
          </a:p>
        </p:txBody>
      </p:sp>
      <p:sp>
        <p:nvSpPr>
          <p:cNvPr id="24" name="Shape 2301"/>
          <p:cNvSpPr/>
          <p:nvPr/>
        </p:nvSpPr>
        <p:spPr>
          <a:xfrm>
            <a:off x="9842789" y="2436053"/>
            <a:ext cx="1664477" cy="190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defTabSz="914400">
              <a:defRPr sz="25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IN" sz="1600" dirty="0" smtClean="0">
                <a:latin typeface="+mn-lt"/>
              </a:rPr>
              <a:t>Protein </a:t>
            </a:r>
          </a:p>
          <a:p>
            <a:r>
              <a:rPr lang="en-IN" sz="1600" dirty="0" smtClean="0">
                <a:latin typeface="+mn-lt"/>
              </a:rPr>
              <a:t>Supplements</a:t>
            </a:r>
            <a:endParaRPr sz="1600" dirty="0">
              <a:latin typeface="+mn-lt"/>
            </a:endParaRPr>
          </a:p>
        </p:txBody>
      </p:sp>
      <p:sp>
        <p:nvSpPr>
          <p:cNvPr id="25" name="Shape 2300"/>
          <p:cNvSpPr/>
          <p:nvPr/>
        </p:nvSpPr>
        <p:spPr>
          <a:xfrm>
            <a:off x="7913565" y="3632763"/>
            <a:ext cx="2131352" cy="52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defTabSz="914400">
              <a:defRPr sz="2500">
                <a:solidFill>
                  <a:srgbClr val="53585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rPr lang="en-IN" sz="1600" dirty="0" smtClean="0">
                <a:solidFill>
                  <a:schemeClr val="bg1"/>
                </a:solidFill>
                <a:latin typeface="+mn-lt"/>
              </a:rPr>
              <a:t>Natural Sources</a:t>
            </a:r>
            <a:endParaRPr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7870" y="3717478"/>
            <a:ext cx="52389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Gudea" panose="02000000000000000000" pitchFamily="2" charset="0"/>
              </a:rPr>
              <a:t> In a gym of 500 memberships, nearly 200 members choose to take their drinks from the machine, a 10rs profit is taken per scoop by the buyer and each member takes 4 scoops a day.</a:t>
            </a: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Gudea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Gudea" panose="02000000000000000000" pitchFamily="2" charset="0"/>
              </a:rPr>
              <a:t>      </a:t>
            </a:r>
            <a:r>
              <a:rPr lang="en-IN" b="1" dirty="0" smtClean="0">
                <a:latin typeface="Gudea" panose="02000000000000000000" pitchFamily="2" charset="0"/>
              </a:rPr>
              <a:t>∴</a:t>
            </a:r>
            <a:r>
              <a:rPr lang="en-IN" dirty="0">
                <a:latin typeface="Gudea" panose="02000000000000000000" pitchFamily="2" charset="0"/>
              </a:rPr>
              <a:t> </a:t>
            </a:r>
            <a:r>
              <a:rPr lang="en-US" sz="1400" dirty="0" smtClean="0">
                <a:latin typeface="Gudea" panose="02000000000000000000" pitchFamily="2" charset="0"/>
              </a:rPr>
              <a:t>the approximate profit generated by the machine will be,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Gudea" panose="02000000000000000000" pitchFamily="2" charset="0"/>
              </a:rPr>
              <a:t>                                    200x10x4 = 8000 (per day)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Gudea" panose="02000000000000000000" pitchFamily="2" charset="0"/>
              </a:rPr>
              <a:t>                 in a months period,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Gudea" panose="02000000000000000000" pitchFamily="2" charset="0"/>
              </a:rPr>
              <a:t>                                     8000x30 = </a:t>
            </a:r>
            <a:r>
              <a:rPr lang="en-US" sz="1400" b="1" dirty="0" smtClean="0">
                <a:latin typeface="Gudea" panose="02000000000000000000" pitchFamily="2" charset="0"/>
              </a:rPr>
              <a:t>2,40,000/- </a:t>
            </a:r>
            <a:r>
              <a:rPr lang="en-US" sz="1400" b="1" dirty="0" err="1" smtClean="0">
                <a:latin typeface="Gudea" panose="02000000000000000000" pitchFamily="2" charset="0"/>
              </a:rPr>
              <a:t>Rs</a:t>
            </a:r>
            <a:r>
              <a:rPr lang="en-US" sz="1400" b="1" dirty="0" smtClean="0">
                <a:latin typeface="Gudea" panose="02000000000000000000" pitchFamily="2" charset="0"/>
              </a:rPr>
              <a:t>. In profit.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9342" y="3639527"/>
            <a:ext cx="516747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51417" y="5484839"/>
            <a:ext cx="352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DISTRIBUTION OF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PROTEIN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INTAKE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17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5983" y="769031"/>
            <a:ext cx="806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Bariol" panose="02000506040000020003" pitchFamily="50" charset="0"/>
              </a:rPr>
              <a:t>FINANCIAL OUTLOOK</a:t>
            </a:r>
            <a:endParaRPr lang="en-US" sz="44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8403" y="2688116"/>
            <a:ext cx="2146916" cy="2656354"/>
          </a:xfrm>
          <a:prstGeom prst="roundRect">
            <a:avLst>
              <a:gd name="adj" fmla="val 627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rgbClr val="00B050"/>
                </a:gs>
              </a:gsLst>
              <a:lin ang="10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19531" y="4234964"/>
            <a:ext cx="181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₹</a:t>
            </a:r>
            <a:r>
              <a:rPr lang="en-IN" sz="1200" b="1" dirty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1,00,000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531" y="3045850"/>
            <a:ext cx="1884656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udea" panose="02000000000000000000" pitchFamily="2" charset="0"/>
              </a:rPr>
              <a:t>Cost of Manufacturing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udea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10882" y="2688116"/>
            <a:ext cx="2146916" cy="2656354"/>
          </a:xfrm>
          <a:prstGeom prst="roundRect">
            <a:avLst>
              <a:gd name="adj" fmla="val 627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rgbClr val="00B050"/>
                </a:gs>
              </a:gsLst>
              <a:lin ang="10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42011" y="4234964"/>
            <a:ext cx="180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₹</a:t>
            </a:r>
            <a:r>
              <a:rPr lang="en-IN" sz="1400" b="1" dirty="0"/>
              <a:t> </a:t>
            </a:r>
            <a:r>
              <a:rPr lang="en-US" sz="2800" dirty="0">
                <a:solidFill>
                  <a:schemeClr val="bg1"/>
                </a:solidFill>
              </a:rPr>
              <a:t>3</a:t>
            </a:r>
            <a:r>
              <a:rPr lang="en-US" sz="2800" dirty="0" smtClean="0">
                <a:solidFill>
                  <a:schemeClr val="bg1"/>
                </a:solidFill>
              </a:rPr>
              <a:t>,00,000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2012" y="3250585"/>
            <a:ext cx="1884656" cy="46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udea" panose="02000000000000000000" pitchFamily="2" charset="0"/>
              </a:rPr>
              <a:t>Sale Price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udea" panose="020000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33362" y="2688116"/>
            <a:ext cx="2146916" cy="2656354"/>
          </a:xfrm>
          <a:prstGeom prst="roundRect">
            <a:avLst>
              <a:gd name="adj" fmla="val 627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rgbClr val="00B050"/>
                </a:gs>
              </a:gsLst>
              <a:lin ang="10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464490" y="4234964"/>
            <a:ext cx="188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₹</a:t>
            </a:r>
            <a:r>
              <a:rPr lang="en-IN" sz="1400" b="1" dirty="0"/>
              <a:t> 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,00,000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4490" y="3045850"/>
            <a:ext cx="1884656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udea" panose="02000000000000000000" pitchFamily="2" charset="0"/>
              </a:rPr>
              <a:t>Profit Margin per Unit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udea" panose="02000000000000000000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55841" y="2688116"/>
            <a:ext cx="2146916" cy="2656354"/>
          </a:xfrm>
          <a:prstGeom prst="roundRect">
            <a:avLst>
              <a:gd name="adj" fmla="val 627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rgbClr val="00B050"/>
                </a:gs>
              </a:gsLst>
              <a:lin ang="10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217102" y="4234964"/>
            <a:ext cx="158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sym typeface="Simple-Line-Icons" panose="02000503000000000000" pitchFamily="2" charset="2"/>
              </a:rPr>
              <a:t>10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55841" y="3045850"/>
            <a:ext cx="2146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udea" panose="02000000000000000000" pitchFamily="2" charset="0"/>
              </a:rPr>
              <a:t>Planned units to be sold in a Month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ude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9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6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8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9" r="2630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940" y="0"/>
            <a:ext cx="5776661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5511570" y="551468"/>
            <a:ext cx="531963" cy="537269"/>
          </a:xfrm>
          <a:prstGeom prst="ellipse">
            <a:avLst/>
          </a:prstGeom>
          <a:gradFill>
            <a:gsLst>
              <a:gs pos="3000">
                <a:srgbClr val="00206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99458" y="551468"/>
            <a:ext cx="5320464" cy="4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dea" panose="02000000000000000000" pitchFamily="2" charset="0"/>
              </a:rPr>
              <a:t>Injection Molding Machine –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dea" panose="02000000000000000000" pitchFamily="2" charset="0"/>
              </a:rPr>
              <a:t>4 Lacs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Gudea" panose="02000000000000000000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11570" y="1342376"/>
            <a:ext cx="531963" cy="537269"/>
          </a:xfrm>
          <a:prstGeom prst="ellipse">
            <a:avLst/>
          </a:prstGeom>
          <a:gradFill>
            <a:gsLst>
              <a:gs pos="3000">
                <a:srgbClr val="00206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33699" y="1404145"/>
            <a:ext cx="532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udea" panose="02000000000000000000" pitchFamily="2" charset="0"/>
              </a:rPr>
              <a:t>Touch screen infotainment - </a:t>
            </a:r>
            <a:r>
              <a:rPr lang="en-IN" sz="1600" b="1" dirty="0" smtClean="0"/>
              <a:t>₹ </a:t>
            </a:r>
            <a:r>
              <a:rPr lang="en-US" sz="1600" b="1" dirty="0" smtClean="0">
                <a:latin typeface="Gudea" panose="02000000000000000000" pitchFamily="2" charset="0"/>
              </a:rPr>
              <a:t>18,000/-</a:t>
            </a:r>
          </a:p>
        </p:txBody>
      </p:sp>
      <p:sp>
        <p:nvSpPr>
          <p:cNvPr id="18" name="Oval 17"/>
          <p:cNvSpPr/>
          <p:nvPr/>
        </p:nvSpPr>
        <p:spPr>
          <a:xfrm>
            <a:off x="5516176" y="2183555"/>
            <a:ext cx="531963" cy="537269"/>
          </a:xfrm>
          <a:prstGeom prst="ellipse">
            <a:avLst/>
          </a:prstGeom>
          <a:gradFill>
            <a:gsLst>
              <a:gs pos="3000">
                <a:srgbClr val="00206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233699" y="2183555"/>
            <a:ext cx="532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udea" panose="02000000000000000000" pitchFamily="2" charset="0"/>
              </a:rPr>
              <a:t>Connecting Pipes</a:t>
            </a:r>
          </a:p>
        </p:txBody>
      </p:sp>
      <p:sp>
        <p:nvSpPr>
          <p:cNvPr id="21" name="Oval 20"/>
          <p:cNvSpPr/>
          <p:nvPr/>
        </p:nvSpPr>
        <p:spPr>
          <a:xfrm>
            <a:off x="5511569" y="3038477"/>
            <a:ext cx="531963" cy="537269"/>
          </a:xfrm>
          <a:prstGeom prst="ellipse">
            <a:avLst/>
          </a:prstGeom>
          <a:gradFill>
            <a:gsLst>
              <a:gs pos="3000">
                <a:srgbClr val="00206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233697" y="3071457"/>
            <a:ext cx="532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udea" panose="02000000000000000000" pitchFamily="2" charset="0"/>
              </a:rPr>
              <a:t>Industrial motors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7899" y="2767280"/>
            <a:ext cx="4087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riol" panose="02000506040000020003" pitchFamily="50" charset="0"/>
              </a:rPr>
              <a:t>ESTIMATED FUNDS REQUIRED</a:t>
            </a:r>
            <a:endParaRPr lang="en-US" sz="4000" dirty="0">
              <a:solidFill>
                <a:schemeClr val="bg1"/>
              </a:solidFill>
              <a:latin typeface="Bariol" panose="02000506040000020003" pitchFamily="50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516176" y="3815642"/>
            <a:ext cx="531963" cy="537269"/>
          </a:xfrm>
          <a:prstGeom prst="ellipse">
            <a:avLst/>
          </a:prstGeom>
          <a:gradFill>
            <a:gsLst>
              <a:gs pos="3000">
                <a:srgbClr val="00206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5520782" y="4656821"/>
            <a:ext cx="531963" cy="537269"/>
          </a:xfrm>
          <a:prstGeom prst="ellipse">
            <a:avLst/>
          </a:prstGeom>
          <a:gradFill>
            <a:gsLst>
              <a:gs pos="3000">
                <a:srgbClr val="00206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Oval 28"/>
          <p:cNvSpPr/>
          <p:nvPr/>
        </p:nvSpPr>
        <p:spPr>
          <a:xfrm>
            <a:off x="5516175" y="5511743"/>
            <a:ext cx="531963" cy="537269"/>
          </a:xfrm>
          <a:prstGeom prst="ellipse">
            <a:avLst/>
          </a:prstGeom>
          <a:gradFill>
            <a:gsLst>
              <a:gs pos="3000">
                <a:srgbClr val="00206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233697" y="3856298"/>
            <a:ext cx="532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udea" panose="02000000000000000000" pitchFamily="2" charset="0"/>
              </a:rPr>
              <a:t>Raspberry 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33697" y="4729214"/>
            <a:ext cx="532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udea" panose="02000000000000000000" pitchFamily="2" charset="0"/>
              </a:rPr>
              <a:t>Connecting cables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2909" y="5602130"/>
            <a:ext cx="532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udea" panose="02000000000000000000" pitchFamily="2" charset="0"/>
              </a:rPr>
              <a:t>Swipe machine</a:t>
            </a:r>
            <a:endParaRPr lang="en-US" sz="1600" dirty="0">
              <a:latin typeface="Gude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45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4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5" grpId="0" animBg="1"/>
      <p:bldP spid="17" grpId="0"/>
      <p:bldP spid="18" grpId="0" animBg="1"/>
      <p:bldP spid="20" grpId="0"/>
      <p:bldP spid="21" grpId="0" animBg="1"/>
      <p:bldP spid="23" grpId="0"/>
      <p:bldP spid="24" grpId="0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9947" y="66711"/>
            <a:ext cx="7758503" cy="148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gradFill>
                  <a:gsLst>
                    <a:gs pos="1000">
                      <a:srgbClr val="7030A0"/>
                    </a:gs>
                    <a:gs pos="100000">
                      <a:srgbClr val="92D050"/>
                    </a:gs>
                  </a:gsLst>
                  <a:lin ang="8400000" scaled="0"/>
                </a:gradFill>
                <a:latin typeface="Bariol" panose="02000506040000020003" pitchFamily="50" charset="0"/>
                <a:ea typeface="Roboto Black" panose="02000000000000000000" pitchFamily="2" charset="0"/>
                <a:cs typeface="Roboto Black" panose="02000000000000000000" pitchFamily="2" charset="0"/>
              </a:rPr>
              <a:t>Future Plans of  </a:t>
            </a:r>
            <a:r>
              <a:rPr lang="en-US" sz="6600" b="1" dirty="0" smtClean="0">
                <a:gradFill>
                  <a:gsLst>
                    <a:gs pos="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rgbClr val="92D050"/>
                    </a:gs>
                  </a:gsLst>
                  <a:lin ang="8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ce Script MT" panose="030303020206070C0B05" pitchFamily="66" charset="0"/>
                <a:ea typeface="Roboto Black" panose="02000000000000000000" pitchFamily="2" charset="0"/>
                <a:cs typeface="Roboto Black" panose="02000000000000000000" pitchFamily="2" charset="0"/>
              </a:rPr>
              <a:t>Saturday </a:t>
            </a:r>
            <a:endParaRPr lang="en-US" sz="13800" b="1" dirty="0">
              <a:gradFill>
                <a:gsLst>
                  <a:gs pos="1000">
                    <a:schemeClr val="accent2">
                      <a:lumMod val="60000"/>
                      <a:lumOff val="40000"/>
                    </a:schemeClr>
                  </a:gs>
                  <a:gs pos="100000">
                    <a:srgbClr val="92D050"/>
                  </a:gs>
                </a:gsLst>
                <a:lin ang="8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ce Script MT" panose="030303020206070C0B05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9947" y="1975954"/>
            <a:ext cx="99276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Gudea" panose="02000000000000000000" pitchFamily="2" charset="0"/>
              </a:rPr>
              <a:t>To delve deeper into the field of electronics and to build household consumer electronics with an additional unique touch from 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ce Script MT" panose="030303020206070C0B05" pitchFamily="66" charset="0"/>
              </a:rPr>
              <a:t>Saturday</a:t>
            </a:r>
            <a:r>
              <a:rPr lang="en-US" sz="3600" b="1" dirty="0" smtClean="0">
                <a:solidFill>
                  <a:schemeClr val="bg1"/>
                </a:solidFill>
                <a:latin typeface="Palace Script MT" panose="030303020206070C0B05" pitchFamily="66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8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347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Bariol</vt:lpstr>
      <vt:lpstr>San Francisco Display Light</vt:lpstr>
      <vt:lpstr>The black festival</vt:lpstr>
      <vt:lpstr>Calibri Light</vt:lpstr>
      <vt:lpstr>Wingdings</vt:lpstr>
      <vt:lpstr>Palace Script MT</vt:lpstr>
      <vt:lpstr>Simple-Line-Icons</vt:lpstr>
      <vt:lpstr>Calibri</vt:lpstr>
      <vt:lpstr>Arial</vt:lpstr>
      <vt:lpstr>Roboto Black</vt:lpstr>
      <vt:lpstr>Gudea</vt:lpstr>
      <vt:lpstr>San Francisco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 Omer</dc:creator>
  <cp:lastModifiedBy>Mujahid Omer</cp:lastModifiedBy>
  <cp:revision>34</cp:revision>
  <dcterms:created xsi:type="dcterms:W3CDTF">2018-05-27T08:56:32Z</dcterms:created>
  <dcterms:modified xsi:type="dcterms:W3CDTF">2018-05-29T17:03:32Z</dcterms:modified>
</cp:coreProperties>
</file>