
<file path=[Content_Types].xml><?xml version="1.0" encoding="utf-8"?>
<Types xmlns="http://schemas.openxmlformats.org/package/2006/content-types">
  <Default ContentType="image/jpeg" Extension="jpeg"/>
  <Default ContentType="image/jp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9" r:id="rId4"/>
    <p:sldId id="260" r:id="rId5"/>
    <p:sldId id="258" r:id="rId6"/>
    <p:sldId id="262" r:id="rId7"/>
    <p:sldId id="265" r:id="rId8"/>
    <p:sldId id="261" r:id="rId9"/>
    <p:sldId id="339" r:id="rId10"/>
    <p:sldId id="263" r:id="rId11"/>
    <p:sldId id="264" r:id="rId12"/>
    <p:sldId id="266" r:id="rId13"/>
    <p:sldId id="267" r:id="rId14"/>
    <p:sldId id="338" r:id="rId15"/>
    <p:sldId id="268" r:id="rId16"/>
    <p:sldId id="271" r:id="rId17"/>
    <p:sldId id="269" r:id="rId18"/>
    <p:sldId id="270" r:id="rId19"/>
    <p:sldId id="337" r:id="rId20"/>
    <p:sldId id="272" r:id="rId21"/>
    <p:sldId id="322" r:id="rId22"/>
    <p:sldId id="273" r:id="rId23"/>
    <p:sldId id="336" r:id="rId24"/>
    <p:sldId id="274" r:id="rId25"/>
    <p:sldId id="275" r:id="rId26"/>
    <p:sldId id="277" r:id="rId27"/>
    <p:sldId id="276" r:id="rId28"/>
    <p:sldId id="324" r:id="rId29"/>
    <p:sldId id="278" r:id="rId30"/>
    <p:sldId id="279" r:id="rId31"/>
    <p:sldId id="283" r:id="rId32"/>
    <p:sldId id="284" r:id="rId33"/>
    <p:sldId id="280" r:id="rId34"/>
    <p:sldId id="323" r:id="rId35"/>
    <p:sldId id="281" r:id="rId36"/>
    <p:sldId id="285" r:id="rId37"/>
    <p:sldId id="286" r:id="rId38"/>
    <p:sldId id="282" r:id="rId39"/>
    <p:sldId id="325" r:id="rId40"/>
    <p:sldId id="287" r:id="rId41"/>
    <p:sldId id="290" r:id="rId42"/>
    <p:sldId id="291" r:id="rId43"/>
    <p:sldId id="288" r:id="rId44"/>
    <p:sldId id="326" r:id="rId45"/>
    <p:sldId id="289" r:id="rId46"/>
    <p:sldId id="292" r:id="rId47"/>
    <p:sldId id="293" r:id="rId48"/>
    <p:sldId id="327" r:id="rId49"/>
    <p:sldId id="294" r:id="rId50"/>
    <p:sldId id="328" r:id="rId51"/>
    <p:sldId id="295" r:id="rId52"/>
    <p:sldId id="298" r:id="rId53"/>
    <p:sldId id="299" r:id="rId54"/>
    <p:sldId id="296" r:id="rId55"/>
    <p:sldId id="300" r:id="rId56"/>
    <p:sldId id="301" r:id="rId57"/>
    <p:sldId id="297" r:id="rId58"/>
    <p:sldId id="329" r:id="rId59"/>
    <p:sldId id="302" r:id="rId60"/>
    <p:sldId id="330" r:id="rId61"/>
    <p:sldId id="303" r:id="rId62"/>
    <p:sldId id="331" r:id="rId63"/>
    <p:sldId id="304" r:id="rId64"/>
    <p:sldId id="332" r:id="rId65"/>
    <p:sldId id="305" r:id="rId66"/>
    <p:sldId id="307" r:id="rId67"/>
    <p:sldId id="308" r:id="rId68"/>
    <p:sldId id="306" r:id="rId69"/>
    <p:sldId id="333" r:id="rId70"/>
    <p:sldId id="309" r:id="rId71"/>
    <p:sldId id="334" r:id="rId72"/>
    <p:sldId id="310" r:id="rId73"/>
    <p:sldId id="311" r:id="rId74"/>
    <p:sldId id="317" r:id="rId75"/>
    <p:sldId id="318" r:id="rId76"/>
    <p:sldId id="312" r:id="rId77"/>
    <p:sldId id="335" r:id="rId78"/>
    <p:sldId id="319" r:id="rId79"/>
    <p:sldId id="313" r:id="rId80"/>
    <p:sldId id="320" r:id="rId81"/>
    <p:sldId id="321"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F2021C5-8873-4CCD-84D3-0A11970B6003}" type="datetimeFigureOut">
              <a:rPr lang="en-IN" smtClean="0"/>
              <a:t>23-01-2024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323261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2021C5-8873-4CCD-84D3-0A11970B6003}"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167110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2021C5-8873-4CCD-84D3-0A11970B6003}" type="datetimeFigureOut">
              <a:rPr lang="en-IN" smtClean="0"/>
              <a:t>23-01-2024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4111134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2021C5-8873-4CCD-84D3-0A11970B6003}" type="datetimeFigureOut">
              <a:rPr lang="en-IN" smtClean="0"/>
              <a:t>23-01-2024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57B8BBC-C815-49B9-BE1A-A847669BDF6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8728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F2021C5-8873-4CCD-84D3-0A11970B6003}" type="datetimeFigureOut">
              <a:rPr lang="en-IN" smtClean="0"/>
              <a:t>23-01-2024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1666128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2021C5-8873-4CCD-84D3-0A11970B6003}"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2166945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2021C5-8873-4CCD-84D3-0A11970B6003}"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2127436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021C5-8873-4CCD-84D3-0A11970B6003}"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1583301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F2021C5-8873-4CCD-84D3-0A11970B6003}" type="datetimeFigureOut">
              <a:rPr lang="en-IN" smtClean="0"/>
              <a:t>23-01-2024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356729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021C5-8873-4CCD-84D3-0A11970B6003}"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331784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F2021C5-8873-4CCD-84D3-0A11970B6003}" type="datetimeFigureOut">
              <a:rPr lang="en-IN" smtClean="0"/>
              <a:t>23-01-2024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178754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2021C5-8873-4CCD-84D3-0A11970B6003}"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45917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021C5-8873-4CCD-84D3-0A11970B6003}" type="datetimeFigureOut">
              <a:rPr lang="en-IN" smtClean="0"/>
              <a:t>23-01-2024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162222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2021C5-8873-4CCD-84D3-0A11970B6003}"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129356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021C5-8873-4CCD-84D3-0A11970B6003}" type="datetimeFigureOut">
              <a:rPr lang="en-IN" smtClean="0"/>
              <a:t>23-01-2024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202583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2021C5-8873-4CCD-84D3-0A11970B6003}"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422783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2021C5-8873-4CCD-84D3-0A11970B6003}"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7B8BBC-C815-49B9-BE1A-A847669BDF63}" type="slidenum">
              <a:rPr lang="en-IN" smtClean="0"/>
              <a:t>‹#›</a:t>
            </a:fld>
            <a:endParaRPr lang="en-IN"/>
          </a:p>
        </p:txBody>
      </p:sp>
    </p:spTree>
    <p:extLst>
      <p:ext uri="{BB962C8B-B14F-4D97-AF65-F5344CB8AC3E}">
        <p14:creationId xmlns:p14="http://schemas.microsoft.com/office/powerpoint/2010/main" val="349530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2021C5-8873-4CCD-84D3-0A11970B6003}" type="datetimeFigureOut">
              <a:rPr lang="en-IN" smtClean="0"/>
              <a:t>23-01-2024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7B8BBC-C815-49B9-BE1A-A847669BDF63}" type="slidenum">
              <a:rPr lang="en-IN" smtClean="0"/>
              <a:t>‹#›</a:t>
            </a:fld>
            <a:endParaRPr lang="en-IN"/>
          </a:p>
        </p:txBody>
      </p:sp>
    </p:spTree>
    <p:extLst>
      <p:ext uri="{BB962C8B-B14F-4D97-AF65-F5344CB8AC3E}">
        <p14:creationId xmlns:p14="http://schemas.microsoft.com/office/powerpoint/2010/main" val="605714498"/>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arget="../media/image40.png" Type="http://schemas.openxmlformats.org/officeDocument/2006/relationships/image"/><Relationship Id="rId2" Target="../media/image39.png" Type="http://schemas.openxmlformats.org/officeDocument/2006/relationships/image"/><Relationship Id="rId1" Target="../slideLayouts/slideLayout7.xml" Type="http://schemas.openxmlformats.org/officeDocument/2006/relationships/slideLayout"/><Relationship Id="rId5" Target="../media/image41.jpeg" Type="http://schemas.openxmlformats.org/officeDocument/2006/relationships/image"/><Relationship Id="rId4" Target="../media/image31.png" Type="http://schemas.openxmlformats.org/officeDocument/2006/relationships/image"/></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arget="../media/image51.png" Type="http://schemas.openxmlformats.org/officeDocument/2006/relationships/image"/><Relationship Id="rId2" Target="../media/image50.png" Type="http://schemas.openxmlformats.org/officeDocument/2006/relationships/image"/><Relationship Id="rId1" Target="../slideLayouts/slideLayout7.xml" Type="http://schemas.openxmlformats.org/officeDocument/2006/relationships/slideLayout"/><Relationship Id="rId5" Target="../media/image53.jpeg" Type="http://schemas.openxmlformats.org/officeDocument/2006/relationships/image"/><Relationship Id="rId4" Target="../media/image52.png" Type="http://schemas.openxmlformats.org/officeDocument/2006/relationships/image"/></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5" Type="http://schemas.openxmlformats.org/officeDocument/2006/relationships/image" Target="../media/image89.png"/><Relationship Id="rId4" Type="http://schemas.openxmlformats.org/officeDocument/2006/relationships/image" Target="../media/image88.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5" Type="http://schemas.openxmlformats.org/officeDocument/2006/relationships/image" Target="../media/image103.png"/><Relationship Id="rId4" Type="http://schemas.openxmlformats.org/officeDocument/2006/relationships/image" Target="../media/image10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5" Type="http://schemas.openxmlformats.org/officeDocument/2006/relationships/image" Target="../media/image107.png"/><Relationship Id="rId4" Type="http://schemas.openxmlformats.org/officeDocument/2006/relationships/image" Target="../media/image106.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 Id="rId5" Type="http://schemas.openxmlformats.org/officeDocument/2006/relationships/image" Target="../media/image111.png"/><Relationship Id="rId4" Type="http://schemas.openxmlformats.org/officeDocument/2006/relationships/image" Target="../media/image1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5" Type="http://schemas.openxmlformats.org/officeDocument/2006/relationships/image" Target="../media/image115.png"/><Relationship Id="rId4" Type="http://schemas.openxmlformats.org/officeDocument/2006/relationships/image" Target="../media/image1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arget="../media/image117.png" Type="http://schemas.openxmlformats.org/officeDocument/2006/relationships/image"/><Relationship Id="rId2" Target="../media/image116.png" Type="http://schemas.openxmlformats.org/officeDocument/2006/relationships/image"/><Relationship Id="rId1" Target="../slideLayouts/slideLayout7.xml" Type="http://schemas.openxmlformats.org/officeDocument/2006/relationships/slideLayout"/><Relationship Id="rId5" Target="../media/image119.jpeg" Type="http://schemas.openxmlformats.org/officeDocument/2006/relationships/image"/><Relationship Id="rId4" Target="../media/image118.png" Type="http://schemas.openxmlformats.org/officeDocument/2006/relationships/image"/></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 Id="rId5" Type="http://schemas.openxmlformats.org/officeDocument/2006/relationships/image" Target="../media/image123.png"/><Relationship Id="rId4" Type="http://schemas.openxmlformats.org/officeDocument/2006/relationships/image" Target="../media/image12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7.xml"/><Relationship Id="rId5" Type="http://schemas.openxmlformats.org/officeDocument/2006/relationships/image" Target="../media/image127.png"/><Relationship Id="rId4" Type="http://schemas.openxmlformats.org/officeDocument/2006/relationships/image" Target="../media/image12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73.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 Id="rId5" Type="http://schemas.openxmlformats.org/officeDocument/2006/relationships/image" Target="../media/image136.png"/><Relationship Id="rId4" Type="http://schemas.openxmlformats.org/officeDocument/2006/relationships/image" Target="../media/image13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 Id="rId5" Type="http://schemas.openxmlformats.org/officeDocument/2006/relationships/image" Target="../media/image140.png"/><Relationship Id="rId4" Type="http://schemas.openxmlformats.org/officeDocument/2006/relationships/image" Target="../media/image13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8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 Id="rId5" Type="http://schemas.openxmlformats.org/officeDocument/2006/relationships/image" Target="../media/image144.png"/><Relationship Id="rId4" Type="http://schemas.openxmlformats.org/officeDocument/2006/relationships/image" Target="../media/image14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FAC0-CAF9-4CB9-8F4F-19F534E2527B}"/>
              </a:ext>
            </a:extLst>
          </p:cNvPr>
          <p:cNvSpPr>
            <a:spLocks noGrp="1"/>
          </p:cNvSpPr>
          <p:nvPr>
            <p:ph type="ctrTitle"/>
          </p:nvPr>
        </p:nvSpPr>
        <p:spPr>
          <a:xfrm>
            <a:off x="2814198" y="1295400"/>
            <a:ext cx="6586976" cy="2387204"/>
          </a:xfrm>
        </p:spPr>
        <p:txBody>
          <a:bodyPr>
            <a:noAutofit/>
          </a:bodyPr>
          <a:lstStyle/>
          <a:p>
            <a:pPr algn="ctr"/>
            <a:r>
              <a:rPr lang="en-US" sz="2700" spc="158" dirty="0">
                <a:latin typeface="Eras Bold ITC" panose="020B0907030504020204" pitchFamily="34" charset="0"/>
              </a:rPr>
              <a:t>AWS</a:t>
            </a:r>
            <a:r>
              <a:rPr lang="en-US" sz="2700" spc="-127" dirty="0">
                <a:latin typeface="Eras Bold ITC" panose="020B0907030504020204" pitchFamily="34" charset="0"/>
              </a:rPr>
              <a:t> </a:t>
            </a:r>
            <a:r>
              <a:rPr lang="en-US" sz="2700" spc="150" dirty="0">
                <a:latin typeface="Eras Bold ITC" panose="020B0907030504020204" pitchFamily="34" charset="0"/>
              </a:rPr>
              <a:t>DevOps </a:t>
            </a:r>
            <a:br>
              <a:rPr lang="en-US" sz="2700" spc="150" dirty="0">
                <a:latin typeface="Eras Bold ITC" panose="020B0907030504020204" pitchFamily="34" charset="0"/>
              </a:rPr>
            </a:br>
            <a:r>
              <a:rPr lang="en-US" sz="2700" spc="-739" dirty="0">
                <a:latin typeface="Eras Bold ITC" panose="020B0907030504020204" pitchFamily="34" charset="0"/>
              </a:rPr>
              <a:t> </a:t>
            </a:r>
            <a:r>
              <a:rPr lang="en-US" sz="2700" spc="71" dirty="0">
                <a:latin typeface="Eras Bold ITC" panose="020B0907030504020204" pitchFamily="34" charset="0"/>
              </a:rPr>
              <a:t>INTERNSHIP</a:t>
            </a:r>
            <a:br>
              <a:rPr lang="en-US" sz="2700" spc="71" dirty="0">
                <a:latin typeface="Eras Bold ITC" panose="020B0907030504020204" pitchFamily="34" charset="0"/>
              </a:rPr>
            </a:br>
            <a:br>
              <a:rPr lang="en-US" sz="2700" spc="71" dirty="0">
                <a:latin typeface="Eras Bold ITC" panose="020B0907030504020204" pitchFamily="34" charset="0"/>
              </a:rPr>
            </a:br>
            <a:r>
              <a:rPr lang="en-US" sz="2700" spc="71" dirty="0">
                <a:latin typeface="Eras Bold ITC" panose="020B0907030504020204" pitchFamily="34" charset="0"/>
              </a:rPr>
              <a:t>MINI PROJECT – 1</a:t>
            </a:r>
            <a:br>
              <a:rPr lang="en-US" sz="2700" spc="71" dirty="0">
                <a:latin typeface="Eras Bold ITC" panose="020B0907030504020204" pitchFamily="34" charset="0"/>
              </a:rPr>
            </a:br>
            <a:endParaRPr lang="en-IN" sz="2700" dirty="0"/>
          </a:p>
        </p:txBody>
      </p:sp>
      <p:sp>
        <p:nvSpPr>
          <p:cNvPr id="3" name="Subtitle 2">
            <a:extLst>
              <a:ext uri="{FF2B5EF4-FFF2-40B4-BE49-F238E27FC236}">
                <a16:creationId xmlns:a16="http://schemas.microsoft.com/office/drawing/2014/main" id="{3A21F4D0-FFA4-4E9F-A296-F484FEFA21DA}"/>
              </a:ext>
            </a:extLst>
          </p:cNvPr>
          <p:cNvSpPr>
            <a:spLocks noGrp="1"/>
          </p:cNvSpPr>
          <p:nvPr>
            <p:ph type="subTitle" idx="1"/>
          </p:nvPr>
        </p:nvSpPr>
        <p:spPr>
          <a:xfrm>
            <a:off x="4800600" y="3949305"/>
            <a:ext cx="4438651" cy="620315"/>
          </a:xfrm>
        </p:spPr>
        <p:txBody>
          <a:bodyPr/>
          <a:lstStyle/>
          <a:p>
            <a:r>
              <a:rPr lang="en-US" dirty="0">
                <a:latin typeface="Eras Bold ITC" panose="020B0907030504020204" pitchFamily="34" charset="0"/>
              </a:rPr>
              <a:t>By MUJAHID SHAIK</a:t>
            </a:r>
            <a:endParaRPr lang="en-IN" dirty="0">
              <a:latin typeface="Eras Bold ITC" panose="020B0907030504020204" pitchFamily="34" charset="0"/>
            </a:endParaRPr>
          </a:p>
        </p:txBody>
      </p:sp>
    </p:spTree>
    <p:extLst>
      <p:ext uri="{BB962C8B-B14F-4D97-AF65-F5344CB8AC3E}">
        <p14:creationId xmlns:p14="http://schemas.microsoft.com/office/powerpoint/2010/main" val="201183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5">
            <a:extLst>
              <a:ext uri="{FF2B5EF4-FFF2-40B4-BE49-F238E27FC236}">
                <a16:creationId xmlns:a16="http://schemas.microsoft.com/office/drawing/2014/main" id="{CA467916-5887-4D65-AB02-00EBB4D29630}"/>
              </a:ext>
            </a:extLst>
          </p:cNvPr>
          <p:cNvPicPr/>
          <p:nvPr/>
        </p:nvPicPr>
        <p:blipFill>
          <a:blip r:embed="rId2" cstate="print"/>
          <a:stretch>
            <a:fillRect/>
          </a:stretch>
        </p:blipFill>
        <p:spPr>
          <a:xfrm>
            <a:off x="85725" y="365126"/>
            <a:ext cx="5924551" cy="2882900"/>
          </a:xfrm>
          <a:prstGeom prst="rect">
            <a:avLst/>
          </a:prstGeom>
        </p:spPr>
      </p:pic>
      <p:pic>
        <p:nvPicPr>
          <p:cNvPr id="3" name="object 4">
            <a:extLst>
              <a:ext uri="{FF2B5EF4-FFF2-40B4-BE49-F238E27FC236}">
                <a16:creationId xmlns:a16="http://schemas.microsoft.com/office/drawing/2014/main" id="{E4E3D937-308E-4235-AE53-02F5863A9F77}"/>
              </a:ext>
            </a:extLst>
          </p:cNvPr>
          <p:cNvPicPr/>
          <p:nvPr/>
        </p:nvPicPr>
        <p:blipFill>
          <a:blip r:embed="rId3" cstate="print"/>
          <a:stretch>
            <a:fillRect/>
          </a:stretch>
        </p:blipFill>
        <p:spPr>
          <a:xfrm>
            <a:off x="6172200" y="403225"/>
            <a:ext cx="5931534" cy="2806700"/>
          </a:xfrm>
          <a:prstGeom prst="rect">
            <a:avLst/>
          </a:prstGeom>
        </p:spPr>
      </p:pic>
      <p:grpSp>
        <p:nvGrpSpPr>
          <p:cNvPr id="4" name="object 5">
            <a:extLst>
              <a:ext uri="{FF2B5EF4-FFF2-40B4-BE49-F238E27FC236}">
                <a16:creationId xmlns:a16="http://schemas.microsoft.com/office/drawing/2014/main" id="{727C49E0-F766-471D-BA3A-B5974357CEAB}"/>
              </a:ext>
            </a:extLst>
          </p:cNvPr>
          <p:cNvGrpSpPr/>
          <p:nvPr/>
        </p:nvGrpSpPr>
        <p:grpSpPr>
          <a:xfrm>
            <a:off x="123826" y="3510024"/>
            <a:ext cx="5934075" cy="2882900"/>
            <a:chOff x="457200" y="6399986"/>
            <a:chExt cx="6645909" cy="3204210"/>
          </a:xfrm>
        </p:grpSpPr>
        <p:pic>
          <p:nvPicPr>
            <p:cNvPr id="5" name="object 6">
              <a:extLst>
                <a:ext uri="{FF2B5EF4-FFF2-40B4-BE49-F238E27FC236}">
                  <a16:creationId xmlns:a16="http://schemas.microsoft.com/office/drawing/2014/main" id="{DBB76184-0C41-4462-AAEC-9CDBA777468D}"/>
                </a:ext>
              </a:extLst>
            </p:cNvPr>
            <p:cNvPicPr/>
            <p:nvPr/>
          </p:nvPicPr>
          <p:blipFill>
            <a:blip r:embed="rId4" cstate="print"/>
            <a:stretch>
              <a:fillRect/>
            </a:stretch>
          </p:blipFill>
          <p:spPr>
            <a:xfrm>
              <a:off x="457200" y="6399986"/>
              <a:ext cx="6645909" cy="3204210"/>
            </a:xfrm>
            <a:prstGeom prst="rect">
              <a:avLst/>
            </a:prstGeom>
          </p:spPr>
        </p:pic>
        <p:sp>
          <p:nvSpPr>
            <p:cNvPr id="6" name="object 7">
              <a:extLst>
                <a:ext uri="{FF2B5EF4-FFF2-40B4-BE49-F238E27FC236}">
                  <a16:creationId xmlns:a16="http://schemas.microsoft.com/office/drawing/2014/main" id="{EE0B8C7C-D782-421E-A690-8115D61AF461}"/>
                </a:ext>
              </a:extLst>
            </p:cNvPr>
            <p:cNvSpPr/>
            <p:nvPr/>
          </p:nvSpPr>
          <p:spPr>
            <a:xfrm>
              <a:off x="5651500" y="7069962"/>
              <a:ext cx="1003300" cy="361950"/>
            </a:xfrm>
            <a:custGeom>
              <a:avLst/>
              <a:gdLst/>
              <a:ahLst/>
              <a:cxnLst/>
              <a:rect l="l" t="t" r="r" b="b"/>
              <a:pathLst>
                <a:path w="1003300" h="361950">
                  <a:moveTo>
                    <a:pt x="0" y="361950"/>
                  </a:moveTo>
                  <a:lnTo>
                    <a:pt x="1003300" y="361950"/>
                  </a:lnTo>
                  <a:lnTo>
                    <a:pt x="1003300" y="0"/>
                  </a:lnTo>
                  <a:lnTo>
                    <a:pt x="0" y="0"/>
                  </a:lnTo>
                  <a:lnTo>
                    <a:pt x="0" y="361950"/>
                  </a:lnTo>
                  <a:close/>
                </a:path>
              </a:pathLst>
            </a:custGeom>
            <a:ln w="12700">
              <a:solidFill>
                <a:srgbClr val="FF0000"/>
              </a:solidFill>
            </a:ln>
          </p:spPr>
          <p:txBody>
            <a:bodyPr wrap="square" lIns="0" tIns="0" rIns="0" bIns="0" rtlCol="0"/>
            <a:lstStyle/>
            <a:p>
              <a:endParaRPr/>
            </a:p>
          </p:txBody>
        </p:sp>
      </p:grpSp>
      <p:pic>
        <p:nvPicPr>
          <p:cNvPr id="7" name="object 5">
            <a:extLst>
              <a:ext uri="{FF2B5EF4-FFF2-40B4-BE49-F238E27FC236}">
                <a16:creationId xmlns:a16="http://schemas.microsoft.com/office/drawing/2014/main" id="{2F5DB4EE-C06B-4944-9FC8-5B39B3F39ECB}"/>
              </a:ext>
            </a:extLst>
          </p:cNvPr>
          <p:cNvPicPr/>
          <p:nvPr/>
        </p:nvPicPr>
        <p:blipFill>
          <a:blip r:embed="rId5" cstate="print"/>
          <a:stretch>
            <a:fillRect/>
          </a:stretch>
        </p:blipFill>
        <p:spPr>
          <a:xfrm>
            <a:off x="6296025" y="3510024"/>
            <a:ext cx="5772149" cy="2882900"/>
          </a:xfrm>
          <a:prstGeom prst="rect">
            <a:avLst/>
          </a:prstGeom>
        </p:spPr>
      </p:pic>
    </p:spTree>
    <p:extLst>
      <p:ext uri="{BB962C8B-B14F-4D97-AF65-F5344CB8AC3E}">
        <p14:creationId xmlns:p14="http://schemas.microsoft.com/office/powerpoint/2010/main" val="3570358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50B-CC32-4ECD-A1CA-76D4D76D1324}"/>
              </a:ext>
            </a:extLst>
          </p:cNvPr>
          <p:cNvSpPr>
            <a:spLocks noGrp="1"/>
          </p:cNvSpPr>
          <p:nvPr>
            <p:ph type="title"/>
          </p:nvPr>
        </p:nvSpPr>
        <p:spPr>
          <a:xfrm>
            <a:off x="838200" y="317500"/>
            <a:ext cx="10515600" cy="1325563"/>
          </a:xfrm>
        </p:spPr>
        <p:txBody>
          <a:bodyPr>
            <a:normAutofit/>
          </a:bodyPr>
          <a:lstStyle/>
          <a:p>
            <a:pPr algn="ctr"/>
            <a:r>
              <a:rPr lang="en-US" sz="2800" dirty="0">
                <a:latin typeface="Eras Bold ITC" panose="020B0907030504020204" pitchFamily="34" charset="0"/>
              </a:rPr>
              <a:t>LAB – 2 [BILLING ALARM]</a:t>
            </a:r>
            <a:endParaRPr lang="en-IN" sz="2800" dirty="0">
              <a:latin typeface="Eras Bold ITC" panose="020B0907030504020204" pitchFamily="34" charset="0"/>
            </a:endParaRPr>
          </a:p>
        </p:txBody>
      </p:sp>
      <p:sp>
        <p:nvSpPr>
          <p:cNvPr id="12" name="Content Placeholder 11">
            <a:extLst>
              <a:ext uri="{FF2B5EF4-FFF2-40B4-BE49-F238E27FC236}">
                <a16:creationId xmlns:a16="http://schemas.microsoft.com/office/drawing/2014/main" id="{56F1DB6B-79CE-4535-AAF9-A3B0B9B3B331}"/>
              </a:ext>
            </a:extLst>
          </p:cNvPr>
          <p:cNvSpPr>
            <a:spLocks noGrp="1"/>
          </p:cNvSpPr>
          <p:nvPr>
            <p:ph idx="1"/>
          </p:nvPr>
        </p:nvSpPr>
        <p:spPr>
          <a:xfrm>
            <a:off x="2152650" y="2711451"/>
            <a:ext cx="6915150" cy="2384425"/>
          </a:xfrm>
        </p:spPr>
        <p:txBody>
          <a:bodyPr>
            <a:normAutofit/>
          </a:bodyPr>
          <a:lstStyle/>
          <a:p>
            <a:r>
              <a:rPr lang="en-US" sz="1800" dirty="0">
                <a:latin typeface="Cambria" panose="02040503050406030204" pitchFamily="18" charset="0"/>
                <a:ea typeface="Cambria" panose="02040503050406030204" pitchFamily="18" charset="0"/>
              </a:rPr>
              <a:t>Setup a Billing Alarm and for your AWS Account to get a Notification whenever the account crosses the Billing threshold. </a:t>
            </a:r>
            <a:endParaRPr lang="en-IN" sz="18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68ED394-6E93-4E2D-BF95-22D21EB0E433}"/>
              </a:ext>
            </a:extLst>
          </p:cNvPr>
          <p:cNvSpPr txBox="1"/>
          <p:nvPr/>
        </p:nvSpPr>
        <p:spPr>
          <a:xfrm>
            <a:off x="2400300" y="2181909"/>
            <a:ext cx="7391400" cy="646331"/>
          </a:xfrm>
          <a:prstGeom prst="rect">
            <a:avLst/>
          </a:prstGeom>
          <a:noFill/>
        </p:spPr>
        <p:txBody>
          <a:bodyPr wrap="square" rtlCol="0">
            <a:spAutoFit/>
          </a:bodyPr>
          <a:lstStyle/>
          <a:p>
            <a:r>
              <a:rPr lang="en-US" dirty="0">
                <a:latin typeface="Eras Bold ITC" panose="020B0907030504020204" pitchFamily="34" charset="0"/>
                <a:ea typeface="Cambria" panose="02040503050406030204" pitchFamily="18" charset="0"/>
              </a:rPr>
              <a:t>TASKS TO DO :</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5775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9B4DA-40CB-42D3-BD35-699687D1E23F}"/>
              </a:ext>
            </a:extLst>
          </p:cNvPr>
          <p:cNvSpPr txBox="1"/>
          <p:nvPr/>
        </p:nvSpPr>
        <p:spPr>
          <a:xfrm>
            <a:off x="2028826" y="2390775"/>
            <a:ext cx="7696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Login to AWS Management console.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Open Cloud watch service, click on Alarms and then click on Billing.</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Click on create Billing Alarm and set a Name to the Alarm in the specifying Metric and Conditions.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the conditions select the threshold and the value.</a:t>
            </a:r>
          </a:p>
        </p:txBody>
      </p:sp>
    </p:spTree>
    <p:extLst>
      <p:ext uri="{BB962C8B-B14F-4D97-AF65-F5344CB8AC3E}">
        <p14:creationId xmlns:p14="http://schemas.microsoft.com/office/powerpoint/2010/main" val="61288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440EC-745E-467C-A2EB-4B53279B4C63}"/>
              </a:ext>
            </a:extLst>
          </p:cNvPr>
          <p:cNvPicPr/>
          <p:nvPr/>
        </p:nvPicPr>
        <p:blipFill>
          <a:blip r:embed="rId2"/>
          <a:stretch>
            <a:fillRect/>
          </a:stretch>
        </p:blipFill>
        <p:spPr>
          <a:xfrm>
            <a:off x="277494" y="459740"/>
            <a:ext cx="5570855" cy="2683510"/>
          </a:xfrm>
          <a:prstGeom prst="rect">
            <a:avLst/>
          </a:prstGeom>
        </p:spPr>
      </p:pic>
      <p:pic>
        <p:nvPicPr>
          <p:cNvPr id="5" name="Picture 4">
            <a:extLst>
              <a:ext uri="{FF2B5EF4-FFF2-40B4-BE49-F238E27FC236}">
                <a16:creationId xmlns:a16="http://schemas.microsoft.com/office/drawing/2014/main" id="{78D7D2F5-20DB-4BA0-89CE-F1087596C5DE}"/>
              </a:ext>
            </a:extLst>
          </p:cNvPr>
          <p:cNvPicPr/>
          <p:nvPr/>
        </p:nvPicPr>
        <p:blipFill>
          <a:blip r:embed="rId3"/>
          <a:stretch>
            <a:fillRect/>
          </a:stretch>
        </p:blipFill>
        <p:spPr>
          <a:xfrm>
            <a:off x="6257924" y="440691"/>
            <a:ext cx="5694681" cy="2683510"/>
          </a:xfrm>
          <a:prstGeom prst="rect">
            <a:avLst/>
          </a:prstGeom>
        </p:spPr>
      </p:pic>
      <p:pic>
        <p:nvPicPr>
          <p:cNvPr id="6" name="Picture 5">
            <a:extLst>
              <a:ext uri="{FF2B5EF4-FFF2-40B4-BE49-F238E27FC236}">
                <a16:creationId xmlns:a16="http://schemas.microsoft.com/office/drawing/2014/main" id="{28805A1E-6005-4559-B460-5AAA09DFD279}"/>
              </a:ext>
            </a:extLst>
          </p:cNvPr>
          <p:cNvPicPr/>
          <p:nvPr/>
        </p:nvPicPr>
        <p:blipFill>
          <a:blip r:embed="rId4"/>
          <a:stretch>
            <a:fillRect/>
          </a:stretch>
        </p:blipFill>
        <p:spPr>
          <a:xfrm>
            <a:off x="277494" y="3494403"/>
            <a:ext cx="5570855" cy="2683511"/>
          </a:xfrm>
          <a:prstGeom prst="rect">
            <a:avLst/>
          </a:prstGeom>
        </p:spPr>
      </p:pic>
      <p:pic>
        <p:nvPicPr>
          <p:cNvPr id="7" name="Picture 6">
            <a:extLst>
              <a:ext uri="{FF2B5EF4-FFF2-40B4-BE49-F238E27FC236}">
                <a16:creationId xmlns:a16="http://schemas.microsoft.com/office/drawing/2014/main" id="{188787D8-9B48-4E5B-9E94-013147B4BFCF}"/>
              </a:ext>
            </a:extLst>
          </p:cNvPr>
          <p:cNvPicPr/>
          <p:nvPr/>
        </p:nvPicPr>
        <p:blipFill>
          <a:blip r:embed="rId5"/>
          <a:stretch>
            <a:fillRect/>
          </a:stretch>
        </p:blipFill>
        <p:spPr>
          <a:xfrm>
            <a:off x="6257923" y="3503927"/>
            <a:ext cx="5694681" cy="2683511"/>
          </a:xfrm>
          <a:prstGeom prst="rect">
            <a:avLst/>
          </a:prstGeom>
        </p:spPr>
      </p:pic>
    </p:spTree>
    <p:extLst>
      <p:ext uri="{BB962C8B-B14F-4D97-AF65-F5344CB8AC3E}">
        <p14:creationId xmlns:p14="http://schemas.microsoft.com/office/powerpoint/2010/main" val="147865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DB9847-776F-4C08-B26E-4B6920312D01}"/>
              </a:ext>
            </a:extLst>
          </p:cNvPr>
          <p:cNvSpPr txBox="1"/>
          <p:nvPr/>
        </p:nvSpPr>
        <p:spPr>
          <a:xfrm>
            <a:off x="2305049" y="2752636"/>
            <a:ext cx="7458076"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the next step select the Notification type and create a SNS topic if not already created and select the email to which Notification is to be sent.</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Review all the Conditions and click on create Alarm. </a:t>
            </a:r>
          </a:p>
        </p:txBody>
      </p:sp>
    </p:spTree>
    <p:extLst>
      <p:ext uri="{BB962C8B-B14F-4D97-AF65-F5344CB8AC3E}">
        <p14:creationId xmlns:p14="http://schemas.microsoft.com/office/powerpoint/2010/main" val="3159871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2E7C20-3CEC-4F93-B85B-5A0E406818B4}"/>
              </a:ext>
            </a:extLst>
          </p:cNvPr>
          <p:cNvPicPr/>
          <p:nvPr/>
        </p:nvPicPr>
        <p:blipFill>
          <a:blip r:embed="rId2"/>
          <a:stretch>
            <a:fillRect/>
          </a:stretch>
        </p:blipFill>
        <p:spPr>
          <a:xfrm>
            <a:off x="163195" y="140017"/>
            <a:ext cx="5447030" cy="2869882"/>
          </a:xfrm>
          <a:prstGeom prst="rect">
            <a:avLst/>
          </a:prstGeom>
        </p:spPr>
      </p:pic>
      <p:pic>
        <p:nvPicPr>
          <p:cNvPr id="3" name="Picture 2">
            <a:extLst>
              <a:ext uri="{FF2B5EF4-FFF2-40B4-BE49-F238E27FC236}">
                <a16:creationId xmlns:a16="http://schemas.microsoft.com/office/drawing/2014/main" id="{B6B41A10-70B2-4575-BC6F-BAC689A82CD6}"/>
              </a:ext>
            </a:extLst>
          </p:cNvPr>
          <p:cNvPicPr/>
          <p:nvPr/>
        </p:nvPicPr>
        <p:blipFill>
          <a:blip r:embed="rId3"/>
          <a:stretch>
            <a:fillRect/>
          </a:stretch>
        </p:blipFill>
        <p:spPr>
          <a:xfrm>
            <a:off x="5946140" y="140016"/>
            <a:ext cx="6082665" cy="2869883"/>
          </a:xfrm>
          <a:prstGeom prst="rect">
            <a:avLst/>
          </a:prstGeom>
        </p:spPr>
      </p:pic>
      <p:pic>
        <p:nvPicPr>
          <p:cNvPr id="4" name="Picture 3">
            <a:extLst>
              <a:ext uri="{FF2B5EF4-FFF2-40B4-BE49-F238E27FC236}">
                <a16:creationId xmlns:a16="http://schemas.microsoft.com/office/drawing/2014/main" id="{16A90FA6-4829-405A-A27F-3EBEA902DC4E}"/>
              </a:ext>
            </a:extLst>
          </p:cNvPr>
          <p:cNvPicPr/>
          <p:nvPr/>
        </p:nvPicPr>
        <p:blipFill>
          <a:blip r:embed="rId4"/>
          <a:stretch>
            <a:fillRect/>
          </a:stretch>
        </p:blipFill>
        <p:spPr>
          <a:xfrm>
            <a:off x="2458720" y="3429000"/>
            <a:ext cx="6645910" cy="3175000"/>
          </a:xfrm>
          <a:prstGeom prst="rect">
            <a:avLst/>
          </a:prstGeom>
        </p:spPr>
      </p:pic>
    </p:spTree>
    <p:extLst>
      <p:ext uri="{BB962C8B-B14F-4D97-AF65-F5344CB8AC3E}">
        <p14:creationId xmlns:p14="http://schemas.microsoft.com/office/powerpoint/2010/main" val="312053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50B-CC32-4ECD-A1CA-76D4D76D1324}"/>
              </a:ext>
            </a:extLst>
          </p:cNvPr>
          <p:cNvSpPr>
            <a:spLocks noGrp="1"/>
          </p:cNvSpPr>
          <p:nvPr>
            <p:ph type="title"/>
          </p:nvPr>
        </p:nvSpPr>
        <p:spPr>
          <a:xfrm>
            <a:off x="838200" y="317500"/>
            <a:ext cx="10515600" cy="1325563"/>
          </a:xfrm>
        </p:spPr>
        <p:txBody>
          <a:bodyPr>
            <a:normAutofit/>
          </a:bodyPr>
          <a:lstStyle/>
          <a:p>
            <a:pPr algn="ctr"/>
            <a:r>
              <a:rPr lang="en-US" sz="2800" dirty="0">
                <a:latin typeface="Eras Bold ITC" panose="020B0907030504020204" pitchFamily="34" charset="0"/>
              </a:rPr>
              <a:t>LAB – 3 [S3 BUCKET]</a:t>
            </a:r>
            <a:endParaRPr lang="en-IN" sz="2800" dirty="0">
              <a:latin typeface="Eras Bold ITC" panose="020B0907030504020204" pitchFamily="34" charset="0"/>
            </a:endParaRPr>
          </a:p>
        </p:txBody>
      </p:sp>
      <p:sp>
        <p:nvSpPr>
          <p:cNvPr id="12" name="Content Placeholder 11">
            <a:extLst>
              <a:ext uri="{FF2B5EF4-FFF2-40B4-BE49-F238E27FC236}">
                <a16:creationId xmlns:a16="http://schemas.microsoft.com/office/drawing/2014/main" id="{56F1DB6B-79CE-4535-AAF9-A3B0B9B3B331}"/>
              </a:ext>
            </a:extLst>
          </p:cNvPr>
          <p:cNvSpPr>
            <a:spLocks noGrp="1"/>
          </p:cNvSpPr>
          <p:nvPr>
            <p:ph idx="1"/>
          </p:nvPr>
        </p:nvSpPr>
        <p:spPr>
          <a:xfrm>
            <a:off x="2152650" y="2139951"/>
            <a:ext cx="6915150" cy="5022849"/>
          </a:xfrm>
        </p:spPr>
        <p:txBody>
          <a:bodyPr>
            <a:normAutofit/>
          </a:bodyPr>
          <a:lstStyle/>
          <a:p>
            <a:pPr marL="0" indent="0">
              <a:buNone/>
            </a:pPr>
            <a:r>
              <a:rPr lang="en-US" sz="1800" b="1" dirty="0">
                <a:latin typeface="Cambria" panose="02040503050406030204" pitchFamily="18" charset="0"/>
                <a:ea typeface="Cambria" panose="02040503050406030204" pitchFamily="18" charset="0"/>
              </a:rPr>
              <a:t>STEP - 1</a:t>
            </a:r>
          </a:p>
          <a:p>
            <a:r>
              <a:rPr lang="en-US" sz="1800" dirty="0">
                <a:latin typeface="Cambria" panose="02040503050406030204" pitchFamily="18" charset="0"/>
                <a:ea typeface="Cambria" panose="02040503050406030204" pitchFamily="18" charset="0"/>
              </a:rPr>
              <a:t>Create a S3 Bucket.</a:t>
            </a:r>
          </a:p>
          <a:p>
            <a:r>
              <a:rPr lang="en-US" sz="1800" dirty="0">
                <a:latin typeface="Cambria" panose="02040503050406030204" pitchFamily="18" charset="0"/>
                <a:ea typeface="Cambria" panose="02040503050406030204" pitchFamily="18" charset="0"/>
              </a:rPr>
              <a:t>Upload some content.</a:t>
            </a:r>
          </a:p>
          <a:p>
            <a:r>
              <a:rPr lang="en-US" sz="1800" dirty="0">
                <a:latin typeface="Cambria" panose="02040503050406030204" pitchFamily="18" charset="0"/>
                <a:ea typeface="Cambria" panose="02040503050406030204" pitchFamily="18" charset="0"/>
              </a:rPr>
              <a:t>Make the content public and access it through browser.</a:t>
            </a:r>
          </a:p>
          <a:p>
            <a:endParaRPr lang="en-US" sz="1800" dirty="0">
              <a:latin typeface="Cambria" panose="02040503050406030204" pitchFamily="18" charset="0"/>
              <a:ea typeface="Cambria" panose="02040503050406030204" pitchFamily="18" charset="0"/>
            </a:endParaRPr>
          </a:p>
          <a:p>
            <a:pPr marL="0" indent="0">
              <a:buNone/>
            </a:pPr>
            <a:r>
              <a:rPr lang="en-US" sz="1800" b="1" dirty="0">
                <a:latin typeface="Cambria" panose="02040503050406030204" pitchFamily="18" charset="0"/>
                <a:ea typeface="Cambria" panose="02040503050406030204" pitchFamily="18" charset="0"/>
              </a:rPr>
              <a:t>STEP – 2</a:t>
            </a:r>
          </a:p>
          <a:p>
            <a:r>
              <a:rPr lang="en-US" sz="1800" dirty="0">
                <a:latin typeface="Cambria" panose="02040503050406030204" pitchFamily="18" charset="0"/>
                <a:ea typeface="Cambria" panose="02040503050406030204" pitchFamily="18" charset="0"/>
              </a:rPr>
              <a:t>Enable Versioning</a:t>
            </a:r>
          </a:p>
          <a:p>
            <a:endParaRPr lang="en-US" sz="1800" dirty="0">
              <a:latin typeface="Cambria" panose="02040503050406030204" pitchFamily="18" charset="0"/>
              <a:ea typeface="Cambria" panose="02040503050406030204" pitchFamily="18" charset="0"/>
            </a:endParaRPr>
          </a:p>
          <a:p>
            <a:pPr marL="0" indent="0">
              <a:buNone/>
            </a:pPr>
            <a:r>
              <a:rPr lang="en-US" sz="1800" b="1" dirty="0">
                <a:latin typeface="Cambria" panose="02040503050406030204" pitchFamily="18" charset="0"/>
                <a:ea typeface="Cambria" panose="02040503050406030204" pitchFamily="18" charset="0"/>
              </a:rPr>
              <a:t>STEP – 3</a:t>
            </a:r>
          </a:p>
          <a:p>
            <a:r>
              <a:rPr lang="en-US" sz="1800" dirty="0">
                <a:latin typeface="Cambria" panose="02040503050406030204" pitchFamily="18" charset="0"/>
                <a:ea typeface="Cambria" panose="02040503050406030204" pitchFamily="18" charset="0"/>
              </a:rPr>
              <a:t>Deleting and recovering Content using Versioning</a:t>
            </a:r>
          </a:p>
          <a:p>
            <a:endParaRPr lang="en-US" sz="1800" b="1" dirty="0">
              <a:latin typeface="Cambria" panose="02040503050406030204" pitchFamily="18" charset="0"/>
              <a:ea typeface="Cambria" panose="02040503050406030204" pitchFamily="18" charset="0"/>
            </a:endParaRPr>
          </a:p>
          <a:p>
            <a:endParaRPr lang="en-US" sz="1800" dirty="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68ED394-6E93-4E2D-BF95-22D21EB0E433}"/>
              </a:ext>
            </a:extLst>
          </p:cNvPr>
          <p:cNvSpPr txBox="1"/>
          <p:nvPr/>
        </p:nvSpPr>
        <p:spPr>
          <a:xfrm>
            <a:off x="2114550" y="1562784"/>
            <a:ext cx="7391400" cy="646331"/>
          </a:xfrm>
          <a:prstGeom prst="rect">
            <a:avLst/>
          </a:prstGeom>
          <a:noFill/>
        </p:spPr>
        <p:txBody>
          <a:bodyPr wrap="square" rtlCol="0">
            <a:spAutoFit/>
          </a:bodyPr>
          <a:lstStyle/>
          <a:p>
            <a:r>
              <a:rPr lang="en-US" dirty="0">
                <a:latin typeface="Eras Bold ITC" panose="020B0907030504020204" pitchFamily="34" charset="0"/>
                <a:ea typeface="Cambria" panose="02040503050406030204" pitchFamily="18" charset="0"/>
              </a:rPr>
              <a:t>TASKS TO DO :</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6189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91953-FCBE-4E6C-B7AB-C29CC386B37E}"/>
              </a:ext>
            </a:extLst>
          </p:cNvPr>
          <p:cNvSpPr txBox="1"/>
          <p:nvPr/>
        </p:nvSpPr>
        <p:spPr>
          <a:xfrm>
            <a:off x="1866900" y="1695450"/>
            <a:ext cx="9420225" cy="2031325"/>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STEP - 1</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Login to AWS management console and open S3 Bucket service.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Click on Create S3 Bucket.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Select general purpose and Give a Unique name to your S3 Bucket.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Disable object ownership and Block all public access to the bucket.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Disable bucket versioning for later step and click on create bucket.</a:t>
            </a:r>
          </a:p>
        </p:txBody>
      </p:sp>
    </p:spTree>
    <p:extLst>
      <p:ext uri="{BB962C8B-B14F-4D97-AF65-F5344CB8AC3E}">
        <p14:creationId xmlns:p14="http://schemas.microsoft.com/office/powerpoint/2010/main" val="349937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9D669D-1092-42DC-A17B-98A815487D75}"/>
              </a:ext>
            </a:extLst>
          </p:cNvPr>
          <p:cNvPicPr/>
          <p:nvPr/>
        </p:nvPicPr>
        <p:blipFill>
          <a:blip r:embed="rId2"/>
          <a:stretch>
            <a:fillRect/>
          </a:stretch>
        </p:blipFill>
        <p:spPr>
          <a:xfrm>
            <a:off x="239395" y="411479"/>
            <a:ext cx="5856605" cy="2684145"/>
          </a:xfrm>
          <a:prstGeom prst="rect">
            <a:avLst/>
          </a:prstGeom>
        </p:spPr>
      </p:pic>
      <p:pic>
        <p:nvPicPr>
          <p:cNvPr id="3" name="Picture 2">
            <a:extLst>
              <a:ext uri="{FF2B5EF4-FFF2-40B4-BE49-F238E27FC236}">
                <a16:creationId xmlns:a16="http://schemas.microsoft.com/office/drawing/2014/main" id="{156A0F49-AD3B-4627-BE45-41EEEBECEA1A}"/>
              </a:ext>
            </a:extLst>
          </p:cNvPr>
          <p:cNvPicPr/>
          <p:nvPr/>
        </p:nvPicPr>
        <p:blipFill>
          <a:blip r:embed="rId3"/>
          <a:stretch>
            <a:fillRect/>
          </a:stretch>
        </p:blipFill>
        <p:spPr>
          <a:xfrm>
            <a:off x="6181724" y="401955"/>
            <a:ext cx="5856606" cy="2684145"/>
          </a:xfrm>
          <a:prstGeom prst="rect">
            <a:avLst/>
          </a:prstGeom>
        </p:spPr>
      </p:pic>
      <p:pic>
        <p:nvPicPr>
          <p:cNvPr id="5" name="Picture 4">
            <a:extLst>
              <a:ext uri="{FF2B5EF4-FFF2-40B4-BE49-F238E27FC236}">
                <a16:creationId xmlns:a16="http://schemas.microsoft.com/office/drawing/2014/main" id="{2FAAE381-13F8-4C37-853D-CEB9439343CA}"/>
              </a:ext>
            </a:extLst>
          </p:cNvPr>
          <p:cNvPicPr/>
          <p:nvPr/>
        </p:nvPicPr>
        <p:blipFill>
          <a:blip r:embed="rId4"/>
          <a:stretch>
            <a:fillRect/>
          </a:stretch>
        </p:blipFill>
        <p:spPr>
          <a:xfrm>
            <a:off x="239395" y="3309938"/>
            <a:ext cx="5856605" cy="2871788"/>
          </a:xfrm>
          <a:prstGeom prst="rect">
            <a:avLst/>
          </a:prstGeom>
        </p:spPr>
      </p:pic>
      <p:pic>
        <p:nvPicPr>
          <p:cNvPr id="6" name="Picture 5">
            <a:extLst>
              <a:ext uri="{FF2B5EF4-FFF2-40B4-BE49-F238E27FC236}">
                <a16:creationId xmlns:a16="http://schemas.microsoft.com/office/drawing/2014/main" id="{63B39FA2-B7A2-44DA-9188-3FE5AEE17B3B}"/>
              </a:ext>
            </a:extLst>
          </p:cNvPr>
          <p:cNvPicPr/>
          <p:nvPr/>
        </p:nvPicPr>
        <p:blipFill>
          <a:blip r:embed="rId5"/>
          <a:stretch>
            <a:fillRect/>
          </a:stretch>
        </p:blipFill>
        <p:spPr>
          <a:xfrm>
            <a:off x="6286500" y="3309939"/>
            <a:ext cx="5751830" cy="2871788"/>
          </a:xfrm>
          <a:prstGeom prst="rect">
            <a:avLst/>
          </a:prstGeom>
        </p:spPr>
      </p:pic>
    </p:spTree>
    <p:extLst>
      <p:ext uri="{BB962C8B-B14F-4D97-AF65-F5344CB8AC3E}">
        <p14:creationId xmlns:p14="http://schemas.microsoft.com/office/powerpoint/2010/main" val="290768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6BC4FC-B166-4F6C-BCEA-2E24BDB53655}"/>
              </a:ext>
            </a:extLst>
          </p:cNvPr>
          <p:cNvSpPr txBox="1"/>
          <p:nvPr/>
        </p:nvSpPr>
        <p:spPr>
          <a:xfrm>
            <a:off x="2505074" y="2586334"/>
            <a:ext cx="6753225"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Upload some files from your Local PC.</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Choose the storage class as Standard and try to access the content with its end point link through browser.</a:t>
            </a: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5400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6458-756C-4058-8DD2-CCC79F5A7130}"/>
              </a:ext>
            </a:extLst>
          </p:cNvPr>
          <p:cNvSpPr>
            <a:spLocks noGrp="1"/>
          </p:cNvSpPr>
          <p:nvPr>
            <p:ph type="title"/>
          </p:nvPr>
        </p:nvSpPr>
        <p:spPr>
          <a:xfrm>
            <a:off x="1819274" y="-143670"/>
            <a:ext cx="1933575" cy="1325563"/>
          </a:xfrm>
        </p:spPr>
        <p:txBody>
          <a:bodyPr>
            <a:normAutofit/>
          </a:bodyPr>
          <a:lstStyle/>
          <a:p>
            <a:r>
              <a:rPr lang="en-US" sz="3000" spc="210" dirty="0">
                <a:latin typeface="Eras Bold ITC" panose="020B0907030504020204" pitchFamily="34" charset="0"/>
              </a:rPr>
              <a:t>LABS :</a:t>
            </a:r>
            <a:endParaRPr lang="en-IN" sz="3000" dirty="0"/>
          </a:p>
        </p:txBody>
      </p:sp>
      <p:sp>
        <p:nvSpPr>
          <p:cNvPr id="3" name="Content Placeholder 2">
            <a:extLst>
              <a:ext uri="{FF2B5EF4-FFF2-40B4-BE49-F238E27FC236}">
                <a16:creationId xmlns:a16="http://schemas.microsoft.com/office/drawing/2014/main" id="{D3DE768A-726B-457C-9088-355559668B0B}"/>
              </a:ext>
            </a:extLst>
          </p:cNvPr>
          <p:cNvSpPr>
            <a:spLocks noGrp="1"/>
          </p:cNvSpPr>
          <p:nvPr>
            <p:ph idx="1"/>
          </p:nvPr>
        </p:nvSpPr>
        <p:spPr>
          <a:xfrm>
            <a:off x="2152650" y="1073150"/>
            <a:ext cx="7886700" cy="4351338"/>
          </a:xfrm>
        </p:spPr>
        <p:txBody>
          <a:bodyPr>
            <a:noAutofit/>
          </a:bodyPr>
          <a:lstStyle/>
          <a:p>
            <a:pPr marL="342900" indent="-342900">
              <a:buAutoNum type="arabicPeriod"/>
            </a:pPr>
            <a:r>
              <a:rPr lang="en-US" sz="1200" dirty="0">
                <a:latin typeface="Eras Bold ITC" panose="020B0907030504020204" pitchFamily="34" charset="0"/>
              </a:rPr>
              <a:t>IAM HANDS ON</a:t>
            </a:r>
          </a:p>
          <a:p>
            <a:pPr marL="342900" indent="-342900">
              <a:buAutoNum type="arabicPeriod"/>
            </a:pPr>
            <a:endParaRPr lang="en-US" sz="1200" dirty="0">
              <a:latin typeface="Eras Bold ITC" panose="020B0907030504020204" pitchFamily="34" charset="0"/>
            </a:endParaRPr>
          </a:p>
          <a:p>
            <a:pPr marL="342900" indent="-342900">
              <a:buAutoNum type="arabicPeriod"/>
            </a:pPr>
            <a:r>
              <a:rPr lang="en-US" sz="1200" dirty="0">
                <a:latin typeface="Eras Bold ITC" panose="020B0907030504020204" pitchFamily="34" charset="0"/>
              </a:rPr>
              <a:t>BILLING ALARM</a:t>
            </a:r>
          </a:p>
          <a:p>
            <a:pPr marL="342900" indent="-342900">
              <a:buAutoNum type="arabicPeriod"/>
            </a:pPr>
            <a:endParaRPr lang="en-US" sz="1200" dirty="0">
              <a:latin typeface="Eras Bold ITC" panose="020B0907030504020204" pitchFamily="34" charset="0"/>
            </a:endParaRPr>
          </a:p>
          <a:p>
            <a:pPr marL="342900" indent="-342900">
              <a:buAutoNum type="arabicPeriod"/>
            </a:pPr>
            <a:r>
              <a:rPr lang="en-US" sz="1200" dirty="0">
                <a:latin typeface="Eras Bold ITC" panose="020B0907030504020204" pitchFamily="34" charset="0"/>
              </a:rPr>
              <a:t>S3 BUCKET </a:t>
            </a:r>
          </a:p>
          <a:p>
            <a:pPr marL="342900" indent="-342900">
              <a:buAutoNum type="arabicPeriod"/>
            </a:pPr>
            <a:endParaRPr lang="en-US" sz="1200" dirty="0">
              <a:latin typeface="Eras Bold ITC" panose="020B0907030504020204" pitchFamily="34" charset="0"/>
            </a:endParaRPr>
          </a:p>
          <a:p>
            <a:pPr marL="342900" indent="-342900">
              <a:buAutoNum type="arabicPeriod"/>
            </a:pPr>
            <a:r>
              <a:rPr lang="en-US" sz="1200" dirty="0">
                <a:latin typeface="Eras Bold ITC" panose="020B0907030504020204" pitchFamily="34" charset="0"/>
              </a:rPr>
              <a:t>ELASTIC COMPUTE CLOUD [EC2] INSTANCE</a:t>
            </a:r>
          </a:p>
          <a:p>
            <a:pPr marL="342900" indent="-342900">
              <a:buAutoNum type="arabicPeriod"/>
            </a:pPr>
            <a:endParaRPr lang="en-US" sz="1200" dirty="0">
              <a:latin typeface="Eras Bold ITC" panose="020B0907030504020204" pitchFamily="34" charset="0"/>
            </a:endParaRPr>
          </a:p>
          <a:p>
            <a:pPr marL="342900" indent="-342900">
              <a:buAutoNum type="arabicPeriod"/>
            </a:pPr>
            <a:r>
              <a:rPr lang="en-US" sz="1200" dirty="0">
                <a:latin typeface="Eras Bold ITC" panose="020B0907030504020204" pitchFamily="34" charset="0"/>
              </a:rPr>
              <a:t>SECURITY GROUP</a:t>
            </a:r>
          </a:p>
          <a:p>
            <a:pPr marL="342900" indent="-342900">
              <a:buAutoNum type="arabicPeriod"/>
            </a:pPr>
            <a:endParaRPr lang="en-US" sz="1200" dirty="0">
              <a:latin typeface="Eras Bold ITC" panose="020B0907030504020204" pitchFamily="34" charset="0"/>
            </a:endParaRPr>
          </a:p>
          <a:p>
            <a:pPr marL="342900" indent="-342900">
              <a:buAutoNum type="arabicPeriod"/>
            </a:pPr>
            <a:r>
              <a:rPr lang="en-US" sz="1200" dirty="0">
                <a:latin typeface="Eras Bold ITC" panose="020B0907030504020204" pitchFamily="34" charset="0"/>
              </a:rPr>
              <a:t>VOLUMES AND SNAPSHOTS</a:t>
            </a:r>
          </a:p>
          <a:p>
            <a:pPr marL="342900" indent="-342900">
              <a:buAutoNum type="arabicPeriod"/>
            </a:pPr>
            <a:endParaRPr lang="en-US" sz="1200" dirty="0">
              <a:latin typeface="Eras Bold ITC" panose="020B0907030504020204" pitchFamily="34" charset="0"/>
            </a:endParaRPr>
          </a:p>
          <a:p>
            <a:pPr marL="342900" indent="-342900">
              <a:buAutoNum type="arabicPeriod"/>
            </a:pPr>
            <a:r>
              <a:rPr lang="en-US" sz="1200" dirty="0">
                <a:latin typeface="Eras Bold ITC" panose="020B0907030504020204" pitchFamily="34" charset="0"/>
              </a:rPr>
              <a:t>AMAZON MACHINE IMAGE [AMI]</a:t>
            </a:r>
          </a:p>
          <a:p>
            <a:pPr marL="342900" indent="-342900">
              <a:buAutoNum type="arabicPeriod"/>
            </a:pPr>
            <a:endParaRPr lang="en-US" sz="1200" dirty="0">
              <a:latin typeface="Eras Bold ITC" panose="020B0907030504020204" pitchFamily="34" charset="0"/>
            </a:endParaRPr>
          </a:p>
          <a:p>
            <a:pPr marL="342900" indent="-342900">
              <a:buAutoNum type="arabicPeriod"/>
            </a:pPr>
            <a:r>
              <a:rPr lang="en-US" sz="1200" dirty="0">
                <a:latin typeface="Eras Bold ITC" panose="020B0907030504020204" pitchFamily="34" charset="0"/>
              </a:rPr>
              <a:t>LOAD BALANCER</a:t>
            </a:r>
          </a:p>
          <a:p>
            <a:pPr marL="342900" indent="-342900">
              <a:buAutoNum type="arabicPeriod"/>
            </a:pPr>
            <a:endParaRPr lang="en-US" sz="1200" dirty="0">
              <a:latin typeface="Eras Bold ITC" panose="020B0907030504020204" pitchFamily="34" charset="0"/>
            </a:endParaRPr>
          </a:p>
          <a:p>
            <a:pPr marL="342900" indent="-342900">
              <a:buAutoNum type="arabicPeriod"/>
            </a:pPr>
            <a:r>
              <a:rPr lang="en-US" sz="1200" dirty="0">
                <a:latin typeface="Eras Bold ITC" panose="020B0907030504020204" pitchFamily="34" charset="0"/>
              </a:rPr>
              <a:t>AUTO SCALING GROUP AND LAUNCH CONFIGURATION</a:t>
            </a:r>
          </a:p>
          <a:p>
            <a:pPr marL="342900" indent="-342900">
              <a:buAutoNum type="arabicPeriod"/>
            </a:pPr>
            <a:endParaRPr lang="en-US" sz="1200" dirty="0">
              <a:latin typeface="Eras Bold ITC" panose="020B0907030504020204" pitchFamily="34" charset="0"/>
            </a:endParaRPr>
          </a:p>
          <a:p>
            <a:pPr marL="342900" indent="-342900">
              <a:buAutoNum type="arabicPeriod"/>
            </a:pPr>
            <a:r>
              <a:rPr lang="en-US" sz="1200" dirty="0">
                <a:latin typeface="Eras Bold ITC" panose="020B0907030504020204" pitchFamily="34" charset="0"/>
              </a:rPr>
              <a:t> RELATIONAL DATABASE SERVICE</a:t>
            </a:r>
          </a:p>
          <a:p>
            <a:endParaRPr lang="en-IN" sz="1200" dirty="0"/>
          </a:p>
        </p:txBody>
      </p:sp>
    </p:spTree>
    <p:extLst>
      <p:ext uri="{BB962C8B-B14F-4D97-AF65-F5344CB8AC3E}">
        <p14:creationId xmlns:p14="http://schemas.microsoft.com/office/powerpoint/2010/main" val="2267608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FB57D0-AABD-41A1-994F-0586AFC39FF5}"/>
              </a:ext>
            </a:extLst>
          </p:cNvPr>
          <p:cNvPicPr/>
          <p:nvPr/>
        </p:nvPicPr>
        <p:blipFill>
          <a:blip r:embed="rId2"/>
          <a:stretch>
            <a:fillRect/>
          </a:stretch>
        </p:blipFill>
        <p:spPr>
          <a:xfrm>
            <a:off x="191770" y="336550"/>
            <a:ext cx="5904230" cy="2825750"/>
          </a:xfrm>
          <a:prstGeom prst="rect">
            <a:avLst/>
          </a:prstGeom>
        </p:spPr>
      </p:pic>
      <p:pic>
        <p:nvPicPr>
          <p:cNvPr id="3" name="Picture 2">
            <a:extLst>
              <a:ext uri="{FF2B5EF4-FFF2-40B4-BE49-F238E27FC236}">
                <a16:creationId xmlns:a16="http://schemas.microsoft.com/office/drawing/2014/main" id="{C06B2269-8E57-437E-BB80-6428A7535F43}"/>
              </a:ext>
            </a:extLst>
          </p:cNvPr>
          <p:cNvPicPr/>
          <p:nvPr/>
        </p:nvPicPr>
        <p:blipFill>
          <a:blip r:embed="rId3"/>
          <a:stretch>
            <a:fillRect/>
          </a:stretch>
        </p:blipFill>
        <p:spPr>
          <a:xfrm>
            <a:off x="6191249" y="3596005"/>
            <a:ext cx="5808980" cy="2738120"/>
          </a:xfrm>
          <a:prstGeom prst="rect">
            <a:avLst/>
          </a:prstGeom>
        </p:spPr>
      </p:pic>
      <p:pic>
        <p:nvPicPr>
          <p:cNvPr id="4" name="Picture 3">
            <a:extLst>
              <a:ext uri="{FF2B5EF4-FFF2-40B4-BE49-F238E27FC236}">
                <a16:creationId xmlns:a16="http://schemas.microsoft.com/office/drawing/2014/main" id="{EF19B576-A644-4BD1-969A-18CBD4CCD2C0}"/>
              </a:ext>
            </a:extLst>
          </p:cNvPr>
          <p:cNvPicPr/>
          <p:nvPr/>
        </p:nvPicPr>
        <p:blipFill>
          <a:blip r:embed="rId4"/>
          <a:stretch>
            <a:fillRect/>
          </a:stretch>
        </p:blipFill>
        <p:spPr>
          <a:xfrm>
            <a:off x="6191250" y="355601"/>
            <a:ext cx="5808980" cy="2825750"/>
          </a:xfrm>
          <a:prstGeom prst="rect">
            <a:avLst/>
          </a:prstGeom>
        </p:spPr>
      </p:pic>
      <p:pic>
        <p:nvPicPr>
          <p:cNvPr id="5" name="Picture 4">
            <a:extLst>
              <a:ext uri="{FF2B5EF4-FFF2-40B4-BE49-F238E27FC236}">
                <a16:creationId xmlns:a16="http://schemas.microsoft.com/office/drawing/2014/main" id="{3A2A8B3A-DA49-4D3D-9ADE-74145897EDCA}"/>
              </a:ext>
            </a:extLst>
          </p:cNvPr>
          <p:cNvPicPr/>
          <p:nvPr/>
        </p:nvPicPr>
        <p:blipFill>
          <a:blip r:embed="rId5"/>
          <a:stretch>
            <a:fillRect/>
          </a:stretch>
        </p:blipFill>
        <p:spPr>
          <a:xfrm>
            <a:off x="191770" y="3596005"/>
            <a:ext cx="5904230" cy="2738120"/>
          </a:xfrm>
          <a:prstGeom prst="rect">
            <a:avLst/>
          </a:prstGeom>
        </p:spPr>
      </p:pic>
    </p:spTree>
    <p:extLst>
      <p:ext uri="{BB962C8B-B14F-4D97-AF65-F5344CB8AC3E}">
        <p14:creationId xmlns:p14="http://schemas.microsoft.com/office/powerpoint/2010/main" val="3327112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7A6454-4B9D-4F91-9F7A-356462714BF5}"/>
              </a:ext>
            </a:extLst>
          </p:cNvPr>
          <p:cNvSpPr txBox="1"/>
          <p:nvPr/>
        </p:nvSpPr>
        <p:spPr>
          <a:xfrm>
            <a:off x="2352675" y="2422089"/>
            <a:ext cx="7248525"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You cannot, cause the bucket ownership is disabled and the content in the bucket is public.</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Open the bucket and click on permissions tab uncheck where it says block all public access and click on save changes.</a:t>
            </a:r>
          </a:p>
        </p:txBody>
      </p:sp>
    </p:spTree>
    <p:extLst>
      <p:ext uri="{BB962C8B-B14F-4D97-AF65-F5344CB8AC3E}">
        <p14:creationId xmlns:p14="http://schemas.microsoft.com/office/powerpoint/2010/main" val="2637031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194EF-9002-42AF-A205-5E46793C63E1}"/>
              </a:ext>
            </a:extLst>
          </p:cNvPr>
          <p:cNvPicPr/>
          <p:nvPr/>
        </p:nvPicPr>
        <p:blipFill>
          <a:blip r:embed="rId2"/>
          <a:stretch>
            <a:fillRect/>
          </a:stretch>
        </p:blipFill>
        <p:spPr>
          <a:xfrm>
            <a:off x="77470" y="477680"/>
            <a:ext cx="6018530" cy="2656046"/>
          </a:xfrm>
          <a:prstGeom prst="rect">
            <a:avLst/>
          </a:prstGeom>
        </p:spPr>
      </p:pic>
      <p:pic>
        <p:nvPicPr>
          <p:cNvPr id="4" name="Picture 3">
            <a:extLst>
              <a:ext uri="{FF2B5EF4-FFF2-40B4-BE49-F238E27FC236}">
                <a16:creationId xmlns:a16="http://schemas.microsoft.com/office/drawing/2014/main" id="{B7456569-1379-4CDF-BC83-FE89875CA2D3}"/>
              </a:ext>
            </a:extLst>
          </p:cNvPr>
          <p:cNvPicPr/>
          <p:nvPr/>
        </p:nvPicPr>
        <p:blipFill>
          <a:blip r:embed="rId3"/>
          <a:stretch>
            <a:fillRect/>
          </a:stretch>
        </p:blipFill>
        <p:spPr>
          <a:xfrm>
            <a:off x="6276975" y="487205"/>
            <a:ext cx="5761354" cy="2656046"/>
          </a:xfrm>
          <a:prstGeom prst="rect">
            <a:avLst/>
          </a:prstGeom>
        </p:spPr>
      </p:pic>
      <p:pic>
        <p:nvPicPr>
          <p:cNvPr id="5" name="Picture 4">
            <a:extLst>
              <a:ext uri="{FF2B5EF4-FFF2-40B4-BE49-F238E27FC236}">
                <a16:creationId xmlns:a16="http://schemas.microsoft.com/office/drawing/2014/main" id="{F8759AF2-E743-4D7F-8C7B-F18FBA12CBEC}"/>
              </a:ext>
            </a:extLst>
          </p:cNvPr>
          <p:cNvPicPr/>
          <p:nvPr/>
        </p:nvPicPr>
        <p:blipFill>
          <a:blip r:embed="rId4"/>
          <a:stretch>
            <a:fillRect/>
          </a:stretch>
        </p:blipFill>
        <p:spPr>
          <a:xfrm>
            <a:off x="77470" y="3531076"/>
            <a:ext cx="6018530" cy="2974499"/>
          </a:xfrm>
          <a:prstGeom prst="rect">
            <a:avLst/>
          </a:prstGeom>
        </p:spPr>
      </p:pic>
      <p:pic>
        <p:nvPicPr>
          <p:cNvPr id="6" name="Picture 5">
            <a:extLst>
              <a:ext uri="{FF2B5EF4-FFF2-40B4-BE49-F238E27FC236}">
                <a16:creationId xmlns:a16="http://schemas.microsoft.com/office/drawing/2014/main" id="{82302B61-41DF-469B-BA26-2CD8CABECFC5}"/>
              </a:ext>
            </a:extLst>
          </p:cNvPr>
          <p:cNvPicPr/>
          <p:nvPr/>
        </p:nvPicPr>
        <p:blipFill>
          <a:blip r:embed="rId5"/>
          <a:stretch>
            <a:fillRect/>
          </a:stretch>
        </p:blipFill>
        <p:spPr>
          <a:xfrm>
            <a:off x="6276975" y="3553142"/>
            <a:ext cx="5761354" cy="2952433"/>
          </a:xfrm>
          <a:prstGeom prst="rect">
            <a:avLst/>
          </a:prstGeom>
        </p:spPr>
      </p:pic>
    </p:spTree>
    <p:extLst>
      <p:ext uri="{BB962C8B-B14F-4D97-AF65-F5344CB8AC3E}">
        <p14:creationId xmlns:p14="http://schemas.microsoft.com/office/powerpoint/2010/main" val="346202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8FE8CE-C77F-4D3B-98D7-6EACFD6186A3}"/>
              </a:ext>
            </a:extLst>
          </p:cNvPr>
          <p:cNvSpPr txBox="1"/>
          <p:nvPr/>
        </p:nvSpPr>
        <p:spPr>
          <a:xfrm>
            <a:off x="2371724" y="2400211"/>
            <a:ext cx="7629525"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And then Enable object ownership and then make all the objects in the bucket public.</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Now try to access the content in the bucket through browser and it should be accessible.</a:t>
            </a:r>
          </a:p>
        </p:txBody>
      </p:sp>
    </p:spTree>
    <p:extLst>
      <p:ext uri="{BB962C8B-B14F-4D97-AF65-F5344CB8AC3E}">
        <p14:creationId xmlns:p14="http://schemas.microsoft.com/office/powerpoint/2010/main" val="2762140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7CEA8-CB9D-4AFE-A116-92540A4E204D}"/>
              </a:ext>
            </a:extLst>
          </p:cNvPr>
          <p:cNvPicPr/>
          <p:nvPr/>
        </p:nvPicPr>
        <p:blipFill>
          <a:blip r:embed="rId2"/>
          <a:stretch>
            <a:fillRect/>
          </a:stretch>
        </p:blipFill>
        <p:spPr>
          <a:xfrm>
            <a:off x="96520" y="120888"/>
            <a:ext cx="5999480" cy="2835355"/>
          </a:xfrm>
          <a:prstGeom prst="rect">
            <a:avLst/>
          </a:prstGeom>
        </p:spPr>
      </p:pic>
      <p:pic>
        <p:nvPicPr>
          <p:cNvPr id="3" name="Picture 2">
            <a:extLst>
              <a:ext uri="{FF2B5EF4-FFF2-40B4-BE49-F238E27FC236}">
                <a16:creationId xmlns:a16="http://schemas.microsoft.com/office/drawing/2014/main" id="{33F9CC84-518A-4649-87D1-4CA85AA6CC8D}"/>
              </a:ext>
            </a:extLst>
          </p:cNvPr>
          <p:cNvPicPr/>
          <p:nvPr/>
        </p:nvPicPr>
        <p:blipFill>
          <a:blip r:embed="rId3"/>
          <a:stretch>
            <a:fillRect/>
          </a:stretch>
        </p:blipFill>
        <p:spPr>
          <a:xfrm>
            <a:off x="6248400" y="120888"/>
            <a:ext cx="5739447" cy="2835355"/>
          </a:xfrm>
          <a:prstGeom prst="rect">
            <a:avLst/>
          </a:prstGeom>
        </p:spPr>
      </p:pic>
      <p:pic>
        <p:nvPicPr>
          <p:cNvPr id="4" name="Picture 3">
            <a:extLst>
              <a:ext uri="{FF2B5EF4-FFF2-40B4-BE49-F238E27FC236}">
                <a16:creationId xmlns:a16="http://schemas.microsoft.com/office/drawing/2014/main" id="{5A910A55-3171-4F3E-9EE6-0844A1015A96}"/>
              </a:ext>
            </a:extLst>
          </p:cNvPr>
          <p:cNvPicPr/>
          <p:nvPr/>
        </p:nvPicPr>
        <p:blipFill>
          <a:blip r:embed="rId4"/>
          <a:stretch>
            <a:fillRect/>
          </a:stretch>
        </p:blipFill>
        <p:spPr>
          <a:xfrm>
            <a:off x="96520" y="3214370"/>
            <a:ext cx="5999480" cy="2957830"/>
          </a:xfrm>
          <a:prstGeom prst="rect">
            <a:avLst/>
          </a:prstGeom>
        </p:spPr>
      </p:pic>
      <p:pic>
        <p:nvPicPr>
          <p:cNvPr id="5" name="Picture 4">
            <a:extLst>
              <a:ext uri="{FF2B5EF4-FFF2-40B4-BE49-F238E27FC236}">
                <a16:creationId xmlns:a16="http://schemas.microsoft.com/office/drawing/2014/main" id="{1850B477-2DCB-4EFC-A27F-5B4F336DA13F}"/>
              </a:ext>
            </a:extLst>
          </p:cNvPr>
          <p:cNvPicPr/>
          <p:nvPr/>
        </p:nvPicPr>
        <p:blipFill>
          <a:blip r:embed="rId5"/>
          <a:stretch>
            <a:fillRect/>
          </a:stretch>
        </p:blipFill>
        <p:spPr>
          <a:xfrm>
            <a:off x="6248400" y="3214371"/>
            <a:ext cx="5739447" cy="2957830"/>
          </a:xfrm>
          <a:prstGeom prst="rect">
            <a:avLst/>
          </a:prstGeom>
        </p:spPr>
      </p:pic>
    </p:spTree>
    <p:extLst>
      <p:ext uri="{BB962C8B-B14F-4D97-AF65-F5344CB8AC3E}">
        <p14:creationId xmlns:p14="http://schemas.microsoft.com/office/powerpoint/2010/main" val="3700139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2BC951-AECB-493A-8221-519C02A4A38E}"/>
              </a:ext>
            </a:extLst>
          </p:cNvPr>
          <p:cNvPicPr/>
          <p:nvPr/>
        </p:nvPicPr>
        <p:blipFill>
          <a:blip r:embed="rId2"/>
          <a:stretch>
            <a:fillRect/>
          </a:stretch>
        </p:blipFill>
        <p:spPr>
          <a:xfrm>
            <a:off x="167497" y="252338"/>
            <a:ext cx="5928503" cy="2901315"/>
          </a:xfrm>
          <a:prstGeom prst="rect">
            <a:avLst/>
          </a:prstGeom>
        </p:spPr>
      </p:pic>
      <p:pic>
        <p:nvPicPr>
          <p:cNvPr id="4" name="Picture 3">
            <a:extLst>
              <a:ext uri="{FF2B5EF4-FFF2-40B4-BE49-F238E27FC236}">
                <a16:creationId xmlns:a16="http://schemas.microsoft.com/office/drawing/2014/main" id="{B1C098EE-7795-4E2C-9CFE-C1EE444CB7E8}"/>
              </a:ext>
            </a:extLst>
          </p:cNvPr>
          <p:cNvPicPr/>
          <p:nvPr/>
        </p:nvPicPr>
        <p:blipFill>
          <a:blip r:embed="rId3"/>
          <a:stretch>
            <a:fillRect/>
          </a:stretch>
        </p:blipFill>
        <p:spPr>
          <a:xfrm>
            <a:off x="6334780" y="281835"/>
            <a:ext cx="5689723" cy="2901315"/>
          </a:xfrm>
          <a:prstGeom prst="rect">
            <a:avLst/>
          </a:prstGeom>
        </p:spPr>
      </p:pic>
      <p:pic>
        <p:nvPicPr>
          <p:cNvPr id="5" name="Picture 4">
            <a:extLst>
              <a:ext uri="{FF2B5EF4-FFF2-40B4-BE49-F238E27FC236}">
                <a16:creationId xmlns:a16="http://schemas.microsoft.com/office/drawing/2014/main" id="{A21BFE90-081B-4E74-B141-2F35320721FB}"/>
              </a:ext>
            </a:extLst>
          </p:cNvPr>
          <p:cNvPicPr/>
          <p:nvPr/>
        </p:nvPicPr>
        <p:blipFill>
          <a:blip r:embed="rId4"/>
          <a:stretch>
            <a:fillRect/>
          </a:stretch>
        </p:blipFill>
        <p:spPr>
          <a:xfrm>
            <a:off x="167497" y="3523943"/>
            <a:ext cx="5928503" cy="2901316"/>
          </a:xfrm>
          <a:prstGeom prst="rect">
            <a:avLst/>
          </a:prstGeom>
        </p:spPr>
      </p:pic>
      <p:pic>
        <p:nvPicPr>
          <p:cNvPr id="6" name="Picture 5">
            <a:extLst>
              <a:ext uri="{FF2B5EF4-FFF2-40B4-BE49-F238E27FC236}">
                <a16:creationId xmlns:a16="http://schemas.microsoft.com/office/drawing/2014/main" id="{1A2A3ADB-0F1B-4527-A57F-90E318637ECF}"/>
              </a:ext>
            </a:extLst>
          </p:cNvPr>
          <p:cNvPicPr/>
          <p:nvPr/>
        </p:nvPicPr>
        <p:blipFill>
          <a:blip r:embed="rId5"/>
          <a:stretch>
            <a:fillRect/>
          </a:stretch>
        </p:blipFill>
        <p:spPr>
          <a:xfrm>
            <a:off x="6334780" y="3556962"/>
            <a:ext cx="5689723" cy="2868297"/>
          </a:xfrm>
          <a:prstGeom prst="rect">
            <a:avLst/>
          </a:prstGeom>
        </p:spPr>
      </p:pic>
    </p:spTree>
    <p:extLst>
      <p:ext uri="{BB962C8B-B14F-4D97-AF65-F5344CB8AC3E}">
        <p14:creationId xmlns:p14="http://schemas.microsoft.com/office/powerpoint/2010/main" val="1332552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91953-FCBE-4E6C-B7AB-C29CC386B37E}"/>
              </a:ext>
            </a:extLst>
          </p:cNvPr>
          <p:cNvSpPr txBox="1"/>
          <p:nvPr/>
        </p:nvSpPr>
        <p:spPr>
          <a:xfrm>
            <a:off x="1790700" y="2181225"/>
            <a:ext cx="9420225" cy="286232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STEP – 2</a:t>
            </a:r>
          </a:p>
          <a:p>
            <a:endParaRPr lang="en-US"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Click on the bucket you created and go into properties tab.</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Enable versioning and save changes.</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47489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BB0F4D-6B4A-4A49-A4E6-7AA4D3B8061D}"/>
              </a:ext>
            </a:extLst>
          </p:cNvPr>
          <p:cNvPicPr/>
          <p:nvPr/>
        </p:nvPicPr>
        <p:blipFill>
          <a:blip r:embed="rId2"/>
          <a:stretch>
            <a:fillRect/>
          </a:stretch>
        </p:blipFill>
        <p:spPr>
          <a:xfrm>
            <a:off x="142875" y="356870"/>
            <a:ext cx="5953125" cy="2681605"/>
          </a:xfrm>
          <a:prstGeom prst="rect">
            <a:avLst/>
          </a:prstGeom>
        </p:spPr>
      </p:pic>
      <p:pic>
        <p:nvPicPr>
          <p:cNvPr id="10" name="Picture 9">
            <a:extLst>
              <a:ext uri="{FF2B5EF4-FFF2-40B4-BE49-F238E27FC236}">
                <a16:creationId xmlns:a16="http://schemas.microsoft.com/office/drawing/2014/main" id="{080DC00D-1D7B-4C2B-AA3D-5B564D745E8C}"/>
              </a:ext>
            </a:extLst>
          </p:cNvPr>
          <p:cNvPicPr/>
          <p:nvPr/>
        </p:nvPicPr>
        <p:blipFill>
          <a:blip r:embed="rId3"/>
          <a:stretch>
            <a:fillRect/>
          </a:stretch>
        </p:blipFill>
        <p:spPr>
          <a:xfrm>
            <a:off x="6249670" y="385445"/>
            <a:ext cx="5608955" cy="2681605"/>
          </a:xfrm>
          <a:prstGeom prst="rect">
            <a:avLst/>
          </a:prstGeom>
        </p:spPr>
      </p:pic>
      <p:pic>
        <p:nvPicPr>
          <p:cNvPr id="12" name="Picture 11">
            <a:extLst>
              <a:ext uri="{FF2B5EF4-FFF2-40B4-BE49-F238E27FC236}">
                <a16:creationId xmlns:a16="http://schemas.microsoft.com/office/drawing/2014/main" id="{4031EC4C-1869-4D25-BB9A-4BBFF857CE0E}"/>
              </a:ext>
            </a:extLst>
          </p:cNvPr>
          <p:cNvPicPr/>
          <p:nvPr/>
        </p:nvPicPr>
        <p:blipFill>
          <a:blip r:embed="rId4"/>
          <a:stretch>
            <a:fillRect/>
          </a:stretch>
        </p:blipFill>
        <p:spPr>
          <a:xfrm>
            <a:off x="142875" y="3380105"/>
            <a:ext cx="5953125" cy="2906395"/>
          </a:xfrm>
          <a:prstGeom prst="rect">
            <a:avLst/>
          </a:prstGeom>
        </p:spPr>
      </p:pic>
      <p:pic>
        <p:nvPicPr>
          <p:cNvPr id="13" name="Picture 12">
            <a:extLst>
              <a:ext uri="{FF2B5EF4-FFF2-40B4-BE49-F238E27FC236}">
                <a16:creationId xmlns:a16="http://schemas.microsoft.com/office/drawing/2014/main" id="{105F5599-641B-4A08-8B29-BFF8F4B2B5AC}"/>
              </a:ext>
            </a:extLst>
          </p:cNvPr>
          <p:cNvPicPr/>
          <p:nvPr/>
        </p:nvPicPr>
        <p:blipFill>
          <a:blip r:embed="rId5"/>
          <a:stretch>
            <a:fillRect/>
          </a:stretch>
        </p:blipFill>
        <p:spPr>
          <a:xfrm>
            <a:off x="6249670" y="3412490"/>
            <a:ext cx="5608955" cy="2874010"/>
          </a:xfrm>
          <a:prstGeom prst="rect">
            <a:avLst/>
          </a:prstGeom>
        </p:spPr>
      </p:pic>
    </p:spTree>
    <p:extLst>
      <p:ext uri="{BB962C8B-B14F-4D97-AF65-F5344CB8AC3E}">
        <p14:creationId xmlns:p14="http://schemas.microsoft.com/office/powerpoint/2010/main" val="3455966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73F4E8-051C-4B2D-BBCC-B75173DCC79B}"/>
              </a:ext>
            </a:extLst>
          </p:cNvPr>
          <p:cNvSpPr txBox="1"/>
          <p:nvPr/>
        </p:nvSpPr>
        <p:spPr>
          <a:xfrm>
            <a:off x="1962150" y="2347435"/>
            <a:ext cx="7010400" cy="1200329"/>
          </a:xfrm>
          <a:prstGeom prst="rect">
            <a:avLst/>
          </a:prstGeom>
          <a:noFill/>
        </p:spPr>
        <p:txBody>
          <a:bodyPr wrap="square">
            <a:spAutoFit/>
          </a:bodyPr>
          <a:lstStyle/>
          <a:p>
            <a:r>
              <a:rPr lang="en-US" b="1" dirty="0">
                <a:latin typeface="Cambria" panose="02040503050406030204" pitchFamily="18" charset="0"/>
                <a:ea typeface="Cambria" panose="02040503050406030204" pitchFamily="18" charset="0"/>
              </a:rPr>
              <a:t>STEP – 3</a:t>
            </a:r>
          </a:p>
          <a:p>
            <a:endParaRPr lang="en-US"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Upload some new file and check the content of it in browser.</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Delete the file and recover it again using Versioning.</a:t>
            </a:r>
          </a:p>
        </p:txBody>
      </p:sp>
    </p:spTree>
    <p:extLst>
      <p:ext uri="{BB962C8B-B14F-4D97-AF65-F5344CB8AC3E}">
        <p14:creationId xmlns:p14="http://schemas.microsoft.com/office/powerpoint/2010/main" val="1783802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9A6A14-9066-4F24-A2E9-6B8CA2EAA4F4}"/>
              </a:ext>
            </a:extLst>
          </p:cNvPr>
          <p:cNvPicPr/>
          <p:nvPr/>
        </p:nvPicPr>
        <p:blipFill>
          <a:blip r:embed="rId2"/>
          <a:stretch>
            <a:fillRect/>
          </a:stretch>
        </p:blipFill>
        <p:spPr>
          <a:xfrm>
            <a:off x="174391" y="217807"/>
            <a:ext cx="6283559" cy="2939098"/>
          </a:xfrm>
          <a:prstGeom prst="rect">
            <a:avLst/>
          </a:prstGeom>
        </p:spPr>
      </p:pic>
      <p:pic>
        <p:nvPicPr>
          <p:cNvPr id="3" name="Picture 2">
            <a:extLst>
              <a:ext uri="{FF2B5EF4-FFF2-40B4-BE49-F238E27FC236}">
                <a16:creationId xmlns:a16="http://schemas.microsoft.com/office/drawing/2014/main" id="{6B4BFBA5-9E5E-4818-AFDB-C8EB3D409E8B}"/>
              </a:ext>
            </a:extLst>
          </p:cNvPr>
          <p:cNvPicPr/>
          <p:nvPr/>
        </p:nvPicPr>
        <p:blipFill>
          <a:blip r:embed="rId3"/>
          <a:stretch>
            <a:fillRect/>
          </a:stretch>
        </p:blipFill>
        <p:spPr>
          <a:xfrm>
            <a:off x="6612062" y="227333"/>
            <a:ext cx="5405547" cy="2939097"/>
          </a:xfrm>
          <a:prstGeom prst="rect">
            <a:avLst/>
          </a:prstGeom>
        </p:spPr>
      </p:pic>
      <p:pic>
        <p:nvPicPr>
          <p:cNvPr id="4" name="Picture 3">
            <a:extLst>
              <a:ext uri="{FF2B5EF4-FFF2-40B4-BE49-F238E27FC236}">
                <a16:creationId xmlns:a16="http://schemas.microsoft.com/office/drawing/2014/main" id="{38B1DDFA-7D3E-4E59-8C27-DC1DDD4BAB5F}"/>
              </a:ext>
            </a:extLst>
          </p:cNvPr>
          <p:cNvPicPr/>
          <p:nvPr/>
        </p:nvPicPr>
        <p:blipFill>
          <a:blip r:embed="rId4"/>
          <a:stretch>
            <a:fillRect/>
          </a:stretch>
        </p:blipFill>
        <p:spPr>
          <a:xfrm>
            <a:off x="202966" y="3484243"/>
            <a:ext cx="6283559" cy="3068957"/>
          </a:xfrm>
          <a:prstGeom prst="rect">
            <a:avLst/>
          </a:prstGeom>
        </p:spPr>
      </p:pic>
      <p:pic>
        <p:nvPicPr>
          <p:cNvPr id="5" name="Picture 4">
            <a:extLst>
              <a:ext uri="{FF2B5EF4-FFF2-40B4-BE49-F238E27FC236}">
                <a16:creationId xmlns:a16="http://schemas.microsoft.com/office/drawing/2014/main" id="{EAC5CCD8-A823-44F8-92E7-ABF50DF169A2}"/>
              </a:ext>
            </a:extLst>
          </p:cNvPr>
          <p:cNvPicPr/>
          <p:nvPr/>
        </p:nvPicPr>
        <p:blipFill>
          <a:blip r:embed="rId5"/>
          <a:stretch>
            <a:fillRect/>
          </a:stretch>
        </p:blipFill>
        <p:spPr>
          <a:xfrm>
            <a:off x="6926387" y="3522343"/>
            <a:ext cx="4827463" cy="2859407"/>
          </a:xfrm>
          <a:prstGeom prst="rect">
            <a:avLst/>
          </a:prstGeom>
        </p:spPr>
      </p:pic>
    </p:spTree>
    <p:extLst>
      <p:ext uri="{BB962C8B-B14F-4D97-AF65-F5344CB8AC3E}">
        <p14:creationId xmlns:p14="http://schemas.microsoft.com/office/powerpoint/2010/main" val="199870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50B-CC32-4ECD-A1CA-76D4D76D1324}"/>
              </a:ext>
            </a:extLst>
          </p:cNvPr>
          <p:cNvSpPr>
            <a:spLocks noGrp="1"/>
          </p:cNvSpPr>
          <p:nvPr>
            <p:ph type="title"/>
          </p:nvPr>
        </p:nvSpPr>
        <p:spPr>
          <a:xfrm>
            <a:off x="838200" y="317500"/>
            <a:ext cx="10515600" cy="1325563"/>
          </a:xfrm>
        </p:spPr>
        <p:txBody>
          <a:bodyPr>
            <a:normAutofit/>
          </a:bodyPr>
          <a:lstStyle/>
          <a:p>
            <a:pPr algn="ctr"/>
            <a:r>
              <a:rPr lang="en-US" sz="2800" dirty="0">
                <a:latin typeface="Eras Bold ITC" panose="020B0907030504020204" pitchFamily="34" charset="0"/>
              </a:rPr>
              <a:t>LAB – 1 [IAM HANDS ON]</a:t>
            </a:r>
            <a:endParaRPr lang="en-IN" sz="2800" dirty="0">
              <a:latin typeface="Eras Bold ITC" panose="020B0907030504020204" pitchFamily="34" charset="0"/>
            </a:endParaRPr>
          </a:p>
        </p:txBody>
      </p:sp>
      <p:sp>
        <p:nvSpPr>
          <p:cNvPr id="12" name="Content Placeholder 11">
            <a:extLst>
              <a:ext uri="{FF2B5EF4-FFF2-40B4-BE49-F238E27FC236}">
                <a16:creationId xmlns:a16="http://schemas.microsoft.com/office/drawing/2014/main" id="{56F1DB6B-79CE-4535-AAF9-A3B0B9B3B331}"/>
              </a:ext>
            </a:extLst>
          </p:cNvPr>
          <p:cNvSpPr>
            <a:spLocks noGrp="1"/>
          </p:cNvSpPr>
          <p:nvPr>
            <p:ph idx="1"/>
          </p:nvPr>
        </p:nvSpPr>
        <p:spPr>
          <a:xfrm>
            <a:off x="2152650" y="2597151"/>
            <a:ext cx="7886700" cy="2384425"/>
          </a:xfrm>
        </p:spPr>
        <p:txBody>
          <a:bodyPr>
            <a:normAutofit/>
          </a:bodyPr>
          <a:lstStyle/>
          <a:p>
            <a:r>
              <a:rPr lang="en-US" sz="1800" dirty="0">
                <a:latin typeface="Cambria" panose="02040503050406030204" pitchFamily="18" charset="0"/>
                <a:ea typeface="Cambria" panose="02040503050406030204" pitchFamily="18" charset="0"/>
              </a:rPr>
              <a:t>Setup MFA for Root User.</a:t>
            </a:r>
          </a:p>
          <a:p>
            <a:r>
              <a:rPr lang="en-US" sz="1800" dirty="0">
                <a:latin typeface="Cambria" panose="02040503050406030204" pitchFamily="18" charset="0"/>
                <a:ea typeface="Cambria" panose="02040503050406030204" pitchFamily="18" charset="0"/>
              </a:rPr>
              <a:t>Create a User with console access.</a:t>
            </a:r>
          </a:p>
          <a:p>
            <a:r>
              <a:rPr lang="en-US" sz="1800" dirty="0">
                <a:latin typeface="Cambria" panose="02040503050406030204" pitchFamily="18" charset="0"/>
                <a:ea typeface="Cambria" panose="02040503050406030204" pitchFamily="18" charset="0"/>
              </a:rPr>
              <a:t>Assign only EC2 full permissions.</a:t>
            </a:r>
          </a:p>
          <a:p>
            <a:r>
              <a:rPr lang="en-US" sz="1800" dirty="0">
                <a:latin typeface="Cambria" panose="02040503050406030204" pitchFamily="18" charset="0"/>
                <a:ea typeface="Cambria" panose="02040503050406030204" pitchFamily="18" charset="0"/>
              </a:rPr>
              <a:t>Check if the user can explore other services.</a:t>
            </a:r>
          </a:p>
          <a:p>
            <a:r>
              <a:rPr lang="en-US" sz="1800" dirty="0">
                <a:latin typeface="Cambria" panose="02040503050406030204" pitchFamily="18" charset="0"/>
                <a:ea typeface="Cambria" panose="02040503050406030204" pitchFamily="18" charset="0"/>
              </a:rPr>
              <a:t>Provide Administrative privileges to the user.</a:t>
            </a:r>
            <a:endParaRPr lang="en-IN" sz="18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68ED394-6E93-4E2D-BF95-22D21EB0E433}"/>
              </a:ext>
            </a:extLst>
          </p:cNvPr>
          <p:cNvSpPr txBox="1"/>
          <p:nvPr/>
        </p:nvSpPr>
        <p:spPr>
          <a:xfrm>
            <a:off x="2400300" y="1873143"/>
            <a:ext cx="7391400" cy="646331"/>
          </a:xfrm>
          <a:prstGeom prst="rect">
            <a:avLst/>
          </a:prstGeom>
          <a:noFill/>
        </p:spPr>
        <p:txBody>
          <a:bodyPr wrap="square" rtlCol="0">
            <a:spAutoFit/>
          </a:bodyPr>
          <a:lstStyle/>
          <a:p>
            <a:r>
              <a:rPr lang="en-US" dirty="0">
                <a:latin typeface="Eras Bold ITC" panose="020B0907030504020204" pitchFamily="34" charset="0"/>
                <a:ea typeface="Cambria" panose="02040503050406030204" pitchFamily="18" charset="0"/>
              </a:rPr>
              <a:t>TASKS TO DO :</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7246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9AC82E-6542-43A4-8B7C-DDA53ADB1631}"/>
              </a:ext>
            </a:extLst>
          </p:cNvPr>
          <p:cNvPicPr/>
          <p:nvPr/>
        </p:nvPicPr>
        <p:blipFill>
          <a:blip r:embed="rId2"/>
          <a:stretch>
            <a:fillRect/>
          </a:stretch>
        </p:blipFill>
        <p:spPr>
          <a:xfrm>
            <a:off x="195497" y="240099"/>
            <a:ext cx="5900503" cy="2930677"/>
          </a:xfrm>
          <a:prstGeom prst="rect">
            <a:avLst/>
          </a:prstGeom>
        </p:spPr>
      </p:pic>
      <p:pic>
        <p:nvPicPr>
          <p:cNvPr id="3" name="Picture 2">
            <a:extLst>
              <a:ext uri="{FF2B5EF4-FFF2-40B4-BE49-F238E27FC236}">
                <a16:creationId xmlns:a16="http://schemas.microsoft.com/office/drawing/2014/main" id="{32FFB946-B3A0-4BB6-9423-108155E6B2C1}"/>
              </a:ext>
            </a:extLst>
          </p:cNvPr>
          <p:cNvPicPr/>
          <p:nvPr/>
        </p:nvPicPr>
        <p:blipFill>
          <a:blip r:embed="rId3"/>
          <a:stretch>
            <a:fillRect/>
          </a:stretch>
        </p:blipFill>
        <p:spPr>
          <a:xfrm>
            <a:off x="6267450" y="287724"/>
            <a:ext cx="5729053" cy="2930677"/>
          </a:xfrm>
          <a:prstGeom prst="rect">
            <a:avLst/>
          </a:prstGeom>
        </p:spPr>
      </p:pic>
      <p:pic>
        <p:nvPicPr>
          <p:cNvPr id="4" name="Picture 3">
            <a:extLst>
              <a:ext uri="{FF2B5EF4-FFF2-40B4-BE49-F238E27FC236}">
                <a16:creationId xmlns:a16="http://schemas.microsoft.com/office/drawing/2014/main" id="{2F95A6D9-E9D1-4C63-9199-1F5E4B8A8A33}"/>
              </a:ext>
            </a:extLst>
          </p:cNvPr>
          <p:cNvPicPr/>
          <p:nvPr/>
        </p:nvPicPr>
        <p:blipFill>
          <a:blip r:embed="rId4"/>
          <a:stretch>
            <a:fillRect/>
          </a:stretch>
        </p:blipFill>
        <p:spPr>
          <a:xfrm>
            <a:off x="195497" y="3505049"/>
            <a:ext cx="5900503" cy="3054570"/>
          </a:xfrm>
          <a:prstGeom prst="rect">
            <a:avLst/>
          </a:prstGeom>
        </p:spPr>
      </p:pic>
      <p:pic>
        <p:nvPicPr>
          <p:cNvPr id="5" name="Picture 4">
            <a:extLst>
              <a:ext uri="{FF2B5EF4-FFF2-40B4-BE49-F238E27FC236}">
                <a16:creationId xmlns:a16="http://schemas.microsoft.com/office/drawing/2014/main" id="{B0908AC1-B0BB-4E94-9484-CA47C3CCF3D8}"/>
              </a:ext>
            </a:extLst>
          </p:cNvPr>
          <p:cNvPicPr/>
          <p:nvPr/>
        </p:nvPicPr>
        <p:blipFill>
          <a:blip r:embed="rId5"/>
          <a:stretch>
            <a:fillRect/>
          </a:stretch>
        </p:blipFill>
        <p:spPr>
          <a:xfrm>
            <a:off x="6267450" y="3505049"/>
            <a:ext cx="5729053" cy="3054570"/>
          </a:xfrm>
          <a:prstGeom prst="rect">
            <a:avLst/>
          </a:prstGeom>
        </p:spPr>
      </p:pic>
    </p:spTree>
    <p:extLst>
      <p:ext uri="{BB962C8B-B14F-4D97-AF65-F5344CB8AC3E}">
        <p14:creationId xmlns:p14="http://schemas.microsoft.com/office/powerpoint/2010/main" val="1641820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50B-CC32-4ECD-A1CA-76D4D76D1324}"/>
              </a:ext>
            </a:extLst>
          </p:cNvPr>
          <p:cNvSpPr>
            <a:spLocks noGrp="1"/>
          </p:cNvSpPr>
          <p:nvPr>
            <p:ph type="title"/>
          </p:nvPr>
        </p:nvSpPr>
        <p:spPr>
          <a:xfrm>
            <a:off x="838200" y="317500"/>
            <a:ext cx="10515600" cy="1325563"/>
          </a:xfrm>
        </p:spPr>
        <p:txBody>
          <a:bodyPr>
            <a:normAutofit/>
          </a:bodyPr>
          <a:lstStyle/>
          <a:p>
            <a:pPr algn="ctr"/>
            <a:r>
              <a:rPr lang="en-US" sz="2800" dirty="0">
                <a:latin typeface="Eras Bold ITC" panose="020B0907030504020204" pitchFamily="34" charset="0"/>
              </a:rPr>
              <a:t>LAB – 4 [EC2 INSTANCE]</a:t>
            </a:r>
            <a:endParaRPr lang="en-IN" sz="2800" dirty="0">
              <a:latin typeface="Eras Bold ITC" panose="020B0907030504020204" pitchFamily="34" charset="0"/>
            </a:endParaRPr>
          </a:p>
        </p:txBody>
      </p:sp>
      <p:sp>
        <p:nvSpPr>
          <p:cNvPr id="12" name="Content Placeholder 11">
            <a:extLst>
              <a:ext uri="{FF2B5EF4-FFF2-40B4-BE49-F238E27FC236}">
                <a16:creationId xmlns:a16="http://schemas.microsoft.com/office/drawing/2014/main" id="{56F1DB6B-79CE-4535-AAF9-A3B0B9B3B331}"/>
              </a:ext>
            </a:extLst>
          </p:cNvPr>
          <p:cNvSpPr>
            <a:spLocks noGrp="1"/>
          </p:cNvSpPr>
          <p:nvPr>
            <p:ph idx="1"/>
          </p:nvPr>
        </p:nvSpPr>
        <p:spPr>
          <a:xfrm>
            <a:off x="2114550" y="2504390"/>
            <a:ext cx="6915150" cy="5022849"/>
          </a:xfrm>
        </p:spPr>
        <p:txBody>
          <a:bodyPr>
            <a:normAutofit/>
          </a:bodyPr>
          <a:lstStyle/>
          <a:p>
            <a:r>
              <a:rPr lang="en-US" sz="1800" dirty="0">
                <a:latin typeface="Cambria" panose="02040503050406030204" pitchFamily="18" charset="0"/>
                <a:ea typeface="Cambria" panose="02040503050406030204" pitchFamily="18" charset="0"/>
              </a:rPr>
              <a:t>Launch an EC2 Instance if type t2micro with Ubuntu free tier OS.</a:t>
            </a:r>
          </a:p>
          <a:p>
            <a:r>
              <a:rPr lang="en-US" sz="1800" dirty="0">
                <a:latin typeface="Cambria" panose="02040503050406030204" pitchFamily="18" charset="0"/>
                <a:ea typeface="Cambria" panose="02040503050406030204" pitchFamily="18" charset="0"/>
              </a:rPr>
              <a:t>Allow the required port to access the Instance from outside.</a:t>
            </a:r>
          </a:p>
          <a:p>
            <a:r>
              <a:rPr lang="en-US" sz="1800" dirty="0">
                <a:latin typeface="Cambria" panose="02040503050406030204" pitchFamily="18" charset="0"/>
                <a:ea typeface="Cambria" panose="02040503050406030204" pitchFamily="18" charset="0"/>
              </a:rPr>
              <a:t>Access the Instance from your local machine using Putty/other SSH software.</a:t>
            </a:r>
          </a:p>
          <a:p>
            <a:endParaRPr lang="en-US" sz="1800" dirty="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68ED394-6E93-4E2D-BF95-22D21EB0E433}"/>
              </a:ext>
            </a:extLst>
          </p:cNvPr>
          <p:cNvSpPr txBox="1"/>
          <p:nvPr/>
        </p:nvSpPr>
        <p:spPr>
          <a:xfrm>
            <a:off x="2114550" y="1934259"/>
            <a:ext cx="7391400" cy="646331"/>
          </a:xfrm>
          <a:prstGeom prst="rect">
            <a:avLst/>
          </a:prstGeom>
          <a:noFill/>
        </p:spPr>
        <p:txBody>
          <a:bodyPr wrap="square" rtlCol="0">
            <a:spAutoFit/>
          </a:bodyPr>
          <a:lstStyle/>
          <a:p>
            <a:r>
              <a:rPr lang="en-US" dirty="0">
                <a:latin typeface="Eras Bold ITC" panose="020B0907030504020204" pitchFamily="34" charset="0"/>
                <a:ea typeface="Cambria" panose="02040503050406030204" pitchFamily="18" charset="0"/>
              </a:rPr>
              <a:t>TASKS TO DO :</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121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9B4DA-40CB-42D3-BD35-699687D1E23F}"/>
              </a:ext>
            </a:extLst>
          </p:cNvPr>
          <p:cNvSpPr txBox="1"/>
          <p:nvPr/>
        </p:nvSpPr>
        <p:spPr>
          <a:xfrm>
            <a:off x="1885950" y="2038350"/>
            <a:ext cx="88296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Login to AWS Management console.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Open EC2 service and click on launch EC2 Instance.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Give a name to your Instance.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Select the Ubuntu 20.04 free tier OS in the AMI section.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Select the Instance type as t2micro.</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Create a key pair and select the key format as .</a:t>
            </a:r>
            <a:r>
              <a:rPr lang="en-US" dirty="0" err="1">
                <a:latin typeface="Cambria" panose="02040503050406030204" pitchFamily="18" charset="0"/>
                <a:ea typeface="Cambria" panose="02040503050406030204" pitchFamily="18" charset="0"/>
              </a:rPr>
              <a:t>ppk</a:t>
            </a:r>
            <a:r>
              <a:rPr lang="en-US" dirty="0">
                <a:latin typeface="Cambria" panose="02040503050406030204" pitchFamily="18" charset="0"/>
                <a:ea typeface="Cambria" panose="02040503050406030204" pitchFamily="18" charset="0"/>
              </a:rPr>
              <a:t> and save it in your local machine to access the Instance.</a:t>
            </a: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70754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F5A7C9-20BA-4706-817C-306A6C8AD924}"/>
              </a:ext>
            </a:extLst>
          </p:cNvPr>
          <p:cNvPicPr/>
          <p:nvPr/>
        </p:nvPicPr>
        <p:blipFill>
          <a:blip r:embed="rId2"/>
          <a:stretch>
            <a:fillRect/>
          </a:stretch>
        </p:blipFill>
        <p:spPr>
          <a:xfrm>
            <a:off x="123825" y="307975"/>
            <a:ext cx="6132830" cy="2882900"/>
          </a:xfrm>
          <a:prstGeom prst="rect">
            <a:avLst/>
          </a:prstGeom>
        </p:spPr>
      </p:pic>
      <p:pic>
        <p:nvPicPr>
          <p:cNvPr id="3" name="Picture 2">
            <a:extLst>
              <a:ext uri="{FF2B5EF4-FFF2-40B4-BE49-F238E27FC236}">
                <a16:creationId xmlns:a16="http://schemas.microsoft.com/office/drawing/2014/main" id="{A03FA985-7A4B-45B8-962A-68D460D38139}"/>
              </a:ext>
            </a:extLst>
          </p:cNvPr>
          <p:cNvPicPr/>
          <p:nvPr/>
        </p:nvPicPr>
        <p:blipFill>
          <a:blip r:embed="rId3"/>
          <a:stretch>
            <a:fillRect/>
          </a:stretch>
        </p:blipFill>
        <p:spPr>
          <a:xfrm>
            <a:off x="6402070" y="307975"/>
            <a:ext cx="5675630" cy="2882900"/>
          </a:xfrm>
          <a:prstGeom prst="rect">
            <a:avLst/>
          </a:prstGeom>
        </p:spPr>
      </p:pic>
      <p:pic>
        <p:nvPicPr>
          <p:cNvPr id="4" name="Picture 3">
            <a:extLst>
              <a:ext uri="{FF2B5EF4-FFF2-40B4-BE49-F238E27FC236}">
                <a16:creationId xmlns:a16="http://schemas.microsoft.com/office/drawing/2014/main" id="{88B14F36-E6DE-4C2F-A292-BF572EFAF43E}"/>
              </a:ext>
            </a:extLst>
          </p:cNvPr>
          <p:cNvPicPr/>
          <p:nvPr/>
        </p:nvPicPr>
        <p:blipFill>
          <a:blip r:embed="rId4"/>
          <a:stretch>
            <a:fillRect/>
          </a:stretch>
        </p:blipFill>
        <p:spPr>
          <a:xfrm>
            <a:off x="123825" y="3549015"/>
            <a:ext cx="6132830" cy="2882900"/>
          </a:xfrm>
          <a:prstGeom prst="rect">
            <a:avLst/>
          </a:prstGeom>
        </p:spPr>
      </p:pic>
      <p:pic>
        <p:nvPicPr>
          <p:cNvPr id="5" name="Picture 4">
            <a:extLst>
              <a:ext uri="{FF2B5EF4-FFF2-40B4-BE49-F238E27FC236}">
                <a16:creationId xmlns:a16="http://schemas.microsoft.com/office/drawing/2014/main" id="{E2D7F4C2-D88D-48F7-989C-C60AA4AB6592}"/>
              </a:ext>
            </a:extLst>
          </p:cNvPr>
          <p:cNvPicPr/>
          <p:nvPr/>
        </p:nvPicPr>
        <p:blipFill>
          <a:blip r:embed="rId5"/>
          <a:stretch>
            <a:fillRect/>
          </a:stretch>
        </p:blipFill>
        <p:spPr>
          <a:xfrm>
            <a:off x="6402070" y="3549015"/>
            <a:ext cx="5666105" cy="2882900"/>
          </a:xfrm>
          <a:prstGeom prst="rect">
            <a:avLst/>
          </a:prstGeom>
        </p:spPr>
      </p:pic>
    </p:spTree>
    <p:extLst>
      <p:ext uri="{BB962C8B-B14F-4D97-AF65-F5344CB8AC3E}">
        <p14:creationId xmlns:p14="http://schemas.microsoft.com/office/powerpoint/2010/main" val="4019143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CCEAD4-0DCC-4404-9443-15A142C69EBE}"/>
              </a:ext>
            </a:extLst>
          </p:cNvPr>
          <p:cNvSpPr txBox="1"/>
          <p:nvPr/>
        </p:nvSpPr>
        <p:spPr>
          <a:xfrm>
            <a:off x="1562099" y="1788524"/>
            <a:ext cx="9058275" cy="2743828"/>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the Networking section Allow SSH [port 22] from My IP to login to the Instance.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Review all the configurations you made and click on Launch Instance.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Download and install Putty software from Internet.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Open Putty and paste the Public IP of your Instance in the Host Name and give the session a name and save it.</a:t>
            </a:r>
          </a:p>
          <a:p>
            <a:pPr marL="342900" lvl="0" indent="-342900">
              <a:lnSpc>
                <a:spcPct val="107000"/>
              </a:lnSpc>
              <a:spcAft>
                <a:spcPts val="800"/>
              </a:spcAft>
              <a:buFont typeface="Symbol" panose="05050102010706020507" pitchFamily="18" charset="2"/>
              <a:buChar char=""/>
            </a:pPr>
            <a:r>
              <a:rPr lang="en-US" sz="1800" dirty="0">
                <a:effectLst/>
                <a:latin typeface="Cambria" panose="02040503050406030204" pitchFamily="18" charset="0"/>
                <a:ea typeface="Calibri" panose="020F0502020204030204" pitchFamily="34" charset="0"/>
                <a:cs typeface="Arial" panose="020B0604020202020204" pitchFamily="34" charset="0"/>
              </a:rPr>
              <a:t>In the "Connection" category Expand "SSH" and select "Auth" and select “Credentials”.</a:t>
            </a:r>
            <a:r>
              <a:rPr lang="en-IN" dirty="0">
                <a:latin typeface="Cambria" panose="02040503050406030204" pitchFamily="18" charset="0"/>
                <a:ea typeface="Calibri" panose="020F0502020204030204" pitchFamily="34" charset="0"/>
                <a:cs typeface="Arial" panose="020B0604020202020204" pitchFamily="34" charset="0"/>
              </a:rPr>
              <a:t> </a:t>
            </a:r>
            <a:r>
              <a:rPr lang="en-US" sz="1800" dirty="0">
                <a:effectLst/>
                <a:latin typeface="Cambria" panose="02040503050406030204" pitchFamily="18" charset="0"/>
                <a:ea typeface="Calibri" panose="020F0502020204030204" pitchFamily="34" charset="0"/>
                <a:cs typeface="Arial" panose="020B0604020202020204" pitchFamily="34" charset="0"/>
              </a:rPr>
              <a:t>Browse and select the PPK file you generated while creating instance and click "Open" to start the SSH session.</a:t>
            </a:r>
          </a:p>
          <a:p>
            <a:pPr marL="342900" lvl="0" indent="-342900">
              <a:lnSpc>
                <a:spcPct val="107000"/>
              </a:lnSpc>
              <a:spcAft>
                <a:spcPts val="800"/>
              </a:spcAft>
              <a:buFont typeface="Symbol" panose="05050102010706020507" pitchFamily="18" charset="2"/>
              <a:buChar char=""/>
            </a:pPr>
            <a:r>
              <a:rPr lang="en-US" dirty="0">
                <a:latin typeface="Cambria" panose="02040503050406030204" pitchFamily="18" charset="0"/>
                <a:ea typeface="Cambria" panose="02040503050406030204" pitchFamily="18" charset="0"/>
                <a:cs typeface="Arial" panose="020B0604020202020204" pitchFamily="34" charset="0"/>
              </a:rPr>
              <a:t>When the shell is opened give your AMIs Username to Login.</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0433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60F9BB-AD69-4645-BDB4-56019A4F7751}"/>
              </a:ext>
            </a:extLst>
          </p:cNvPr>
          <p:cNvPicPr/>
          <p:nvPr/>
        </p:nvPicPr>
        <p:blipFill>
          <a:blip r:embed="rId2"/>
          <a:stretch>
            <a:fillRect/>
          </a:stretch>
        </p:blipFill>
        <p:spPr>
          <a:xfrm>
            <a:off x="125095" y="129540"/>
            <a:ext cx="5970905" cy="2872740"/>
          </a:xfrm>
          <a:prstGeom prst="rect">
            <a:avLst/>
          </a:prstGeom>
        </p:spPr>
      </p:pic>
      <p:pic>
        <p:nvPicPr>
          <p:cNvPr id="3" name="Picture 2">
            <a:extLst>
              <a:ext uri="{FF2B5EF4-FFF2-40B4-BE49-F238E27FC236}">
                <a16:creationId xmlns:a16="http://schemas.microsoft.com/office/drawing/2014/main" id="{A021C528-BAC3-4455-888D-298FBDA967E5}"/>
              </a:ext>
            </a:extLst>
          </p:cNvPr>
          <p:cNvPicPr/>
          <p:nvPr/>
        </p:nvPicPr>
        <p:blipFill>
          <a:blip r:embed="rId3"/>
          <a:stretch>
            <a:fillRect/>
          </a:stretch>
        </p:blipFill>
        <p:spPr>
          <a:xfrm>
            <a:off x="6229349" y="138431"/>
            <a:ext cx="5837555" cy="2872741"/>
          </a:xfrm>
          <a:prstGeom prst="rect">
            <a:avLst/>
          </a:prstGeom>
        </p:spPr>
      </p:pic>
      <p:pic>
        <p:nvPicPr>
          <p:cNvPr id="4" name="Picture 3">
            <a:extLst>
              <a:ext uri="{FF2B5EF4-FFF2-40B4-BE49-F238E27FC236}">
                <a16:creationId xmlns:a16="http://schemas.microsoft.com/office/drawing/2014/main" id="{9032C21E-42E4-4AE3-AB75-75B352D4D3DE}"/>
              </a:ext>
            </a:extLst>
          </p:cNvPr>
          <p:cNvPicPr/>
          <p:nvPr/>
        </p:nvPicPr>
        <p:blipFill>
          <a:blip r:embed="rId4"/>
          <a:stretch>
            <a:fillRect/>
          </a:stretch>
        </p:blipFill>
        <p:spPr>
          <a:xfrm>
            <a:off x="125095" y="3184523"/>
            <a:ext cx="3436620" cy="3467735"/>
          </a:xfrm>
          <a:prstGeom prst="rect">
            <a:avLst/>
          </a:prstGeom>
        </p:spPr>
      </p:pic>
      <p:pic>
        <p:nvPicPr>
          <p:cNvPr id="5" name="Picture 4">
            <a:extLst>
              <a:ext uri="{FF2B5EF4-FFF2-40B4-BE49-F238E27FC236}">
                <a16:creationId xmlns:a16="http://schemas.microsoft.com/office/drawing/2014/main" id="{1B7EE37B-073F-4228-9174-B2C695A293D7}"/>
              </a:ext>
            </a:extLst>
          </p:cNvPr>
          <p:cNvPicPr/>
          <p:nvPr/>
        </p:nvPicPr>
        <p:blipFill>
          <a:blip r:embed="rId5"/>
          <a:stretch>
            <a:fillRect/>
          </a:stretch>
        </p:blipFill>
        <p:spPr>
          <a:xfrm>
            <a:off x="3749040" y="3184522"/>
            <a:ext cx="3436620" cy="3467735"/>
          </a:xfrm>
          <a:prstGeom prst="rect">
            <a:avLst/>
          </a:prstGeom>
        </p:spPr>
      </p:pic>
      <p:pic>
        <p:nvPicPr>
          <p:cNvPr id="6" name="Picture 5">
            <a:extLst>
              <a:ext uri="{FF2B5EF4-FFF2-40B4-BE49-F238E27FC236}">
                <a16:creationId xmlns:a16="http://schemas.microsoft.com/office/drawing/2014/main" id="{B80589B6-281C-4926-AFFD-BB1A55A8B0A7}"/>
              </a:ext>
            </a:extLst>
          </p:cNvPr>
          <p:cNvPicPr/>
          <p:nvPr/>
        </p:nvPicPr>
        <p:blipFill rotWithShape="1">
          <a:blip r:embed="rId6"/>
          <a:srcRect t="231" r="20906" b="-231"/>
          <a:stretch/>
        </p:blipFill>
        <p:spPr>
          <a:xfrm>
            <a:off x="7372985" y="3101658"/>
            <a:ext cx="4693919" cy="3467735"/>
          </a:xfrm>
          <a:prstGeom prst="rect">
            <a:avLst/>
          </a:prstGeom>
        </p:spPr>
      </p:pic>
    </p:spTree>
    <p:extLst>
      <p:ext uri="{BB962C8B-B14F-4D97-AF65-F5344CB8AC3E}">
        <p14:creationId xmlns:p14="http://schemas.microsoft.com/office/powerpoint/2010/main" val="3214912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50B-CC32-4ECD-A1CA-76D4D76D1324}"/>
              </a:ext>
            </a:extLst>
          </p:cNvPr>
          <p:cNvSpPr>
            <a:spLocks noGrp="1"/>
          </p:cNvSpPr>
          <p:nvPr>
            <p:ph type="title"/>
          </p:nvPr>
        </p:nvSpPr>
        <p:spPr>
          <a:xfrm>
            <a:off x="838200" y="317500"/>
            <a:ext cx="10515600" cy="1325563"/>
          </a:xfrm>
        </p:spPr>
        <p:txBody>
          <a:bodyPr>
            <a:normAutofit/>
          </a:bodyPr>
          <a:lstStyle/>
          <a:p>
            <a:pPr algn="ctr"/>
            <a:r>
              <a:rPr lang="en-US" sz="2800" dirty="0">
                <a:latin typeface="Eras Bold ITC" panose="020B0907030504020204" pitchFamily="34" charset="0"/>
              </a:rPr>
              <a:t>LAB – 5 [SECURITY GROUP]</a:t>
            </a:r>
            <a:endParaRPr lang="en-IN" sz="2800" dirty="0">
              <a:latin typeface="Eras Bold ITC" panose="020B0907030504020204" pitchFamily="34" charset="0"/>
            </a:endParaRPr>
          </a:p>
        </p:txBody>
      </p:sp>
      <p:sp>
        <p:nvSpPr>
          <p:cNvPr id="12" name="Content Placeholder 11">
            <a:extLst>
              <a:ext uri="{FF2B5EF4-FFF2-40B4-BE49-F238E27FC236}">
                <a16:creationId xmlns:a16="http://schemas.microsoft.com/office/drawing/2014/main" id="{56F1DB6B-79CE-4535-AAF9-A3B0B9B3B331}"/>
              </a:ext>
            </a:extLst>
          </p:cNvPr>
          <p:cNvSpPr>
            <a:spLocks noGrp="1"/>
          </p:cNvSpPr>
          <p:nvPr>
            <p:ph idx="1"/>
          </p:nvPr>
        </p:nvSpPr>
        <p:spPr>
          <a:xfrm>
            <a:off x="2114550" y="2513915"/>
            <a:ext cx="6915150" cy="5022849"/>
          </a:xfrm>
        </p:spPr>
        <p:txBody>
          <a:bodyPr>
            <a:normAutofit/>
          </a:bodyPr>
          <a:lstStyle/>
          <a:p>
            <a:r>
              <a:rPr lang="en-US" sz="1800" dirty="0">
                <a:latin typeface="Cambria" panose="02040503050406030204" pitchFamily="18" charset="0"/>
                <a:ea typeface="Cambria" panose="02040503050406030204" pitchFamily="18" charset="0"/>
              </a:rPr>
              <a:t>Create a new Security Group SG.</a:t>
            </a:r>
          </a:p>
          <a:p>
            <a:r>
              <a:rPr lang="en-US" sz="1800" dirty="0">
                <a:latin typeface="Cambria" panose="02040503050406030204" pitchFamily="18" charset="0"/>
                <a:ea typeface="Cambria" panose="02040503050406030204" pitchFamily="18" charset="0"/>
              </a:rPr>
              <a:t>Check the rules of default Security Group.</a:t>
            </a:r>
          </a:p>
          <a:p>
            <a:r>
              <a:rPr lang="en-US" sz="1800" dirty="0">
                <a:latin typeface="Cambria" panose="02040503050406030204" pitchFamily="18" charset="0"/>
                <a:ea typeface="Cambria" panose="02040503050406030204" pitchFamily="18" charset="0"/>
              </a:rPr>
              <a:t>Allow port 80 and 22 Inbound rules from your IP.</a:t>
            </a:r>
          </a:p>
          <a:p>
            <a:r>
              <a:rPr lang="en-US" sz="1800" dirty="0">
                <a:latin typeface="Cambria" panose="02040503050406030204" pitchFamily="18" charset="0"/>
                <a:ea typeface="Cambria" panose="02040503050406030204" pitchFamily="18" charset="0"/>
              </a:rPr>
              <a:t>Attach the new Security Group to your existing EC2 Instance.</a:t>
            </a:r>
          </a:p>
          <a:p>
            <a:endParaRPr lang="en-IN" sz="18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68ED394-6E93-4E2D-BF95-22D21EB0E433}"/>
              </a:ext>
            </a:extLst>
          </p:cNvPr>
          <p:cNvSpPr txBox="1"/>
          <p:nvPr/>
        </p:nvSpPr>
        <p:spPr>
          <a:xfrm>
            <a:off x="2114550" y="1819959"/>
            <a:ext cx="7391400" cy="646331"/>
          </a:xfrm>
          <a:prstGeom prst="rect">
            <a:avLst/>
          </a:prstGeom>
          <a:noFill/>
        </p:spPr>
        <p:txBody>
          <a:bodyPr wrap="square" rtlCol="0">
            <a:spAutoFit/>
          </a:bodyPr>
          <a:lstStyle/>
          <a:p>
            <a:r>
              <a:rPr lang="en-US" dirty="0">
                <a:latin typeface="Eras Bold ITC" panose="020B0907030504020204" pitchFamily="34" charset="0"/>
                <a:ea typeface="Cambria" panose="02040503050406030204" pitchFamily="18" charset="0"/>
              </a:rPr>
              <a:t>TASKS TO DO :</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6569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9B4DA-40CB-42D3-BD35-699687D1E23F}"/>
              </a:ext>
            </a:extLst>
          </p:cNvPr>
          <p:cNvSpPr txBox="1"/>
          <p:nvPr/>
        </p:nvSpPr>
        <p:spPr>
          <a:xfrm>
            <a:off x="2085975" y="2143125"/>
            <a:ext cx="88296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Login to AWS Management console.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Open EC2 dashboard and click on Security Groups.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Click on create a new Security Group.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Give your Security Group a name and a description.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Select the default VPC or your configured one.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the Inbound rules section Allow port 22 allowed form My IP and port 80 allowed from anywhere and then click on create Security Group.</a:t>
            </a: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70630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98FFFB-56D3-4AF4-95E9-D46F2324A4D6}"/>
              </a:ext>
            </a:extLst>
          </p:cNvPr>
          <p:cNvPicPr/>
          <p:nvPr/>
        </p:nvPicPr>
        <p:blipFill>
          <a:blip r:embed="rId2"/>
          <a:stretch>
            <a:fillRect/>
          </a:stretch>
        </p:blipFill>
        <p:spPr>
          <a:xfrm>
            <a:off x="128822" y="157480"/>
            <a:ext cx="6172615" cy="2785745"/>
          </a:xfrm>
          <a:prstGeom prst="rect">
            <a:avLst/>
          </a:prstGeom>
        </p:spPr>
      </p:pic>
      <p:pic>
        <p:nvPicPr>
          <p:cNvPr id="3" name="Picture 2">
            <a:extLst>
              <a:ext uri="{FF2B5EF4-FFF2-40B4-BE49-F238E27FC236}">
                <a16:creationId xmlns:a16="http://schemas.microsoft.com/office/drawing/2014/main" id="{A32E2F39-687B-4BC1-95D1-4DA4FFF4834D}"/>
              </a:ext>
            </a:extLst>
          </p:cNvPr>
          <p:cNvPicPr/>
          <p:nvPr/>
        </p:nvPicPr>
        <p:blipFill>
          <a:blip r:embed="rId3"/>
          <a:stretch>
            <a:fillRect/>
          </a:stretch>
        </p:blipFill>
        <p:spPr>
          <a:xfrm>
            <a:off x="6482412" y="157480"/>
            <a:ext cx="5580766" cy="2785745"/>
          </a:xfrm>
          <a:prstGeom prst="rect">
            <a:avLst/>
          </a:prstGeom>
        </p:spPr>
      </p:pic>
      <p:pic>
        <p:nvPicPr>
          <p:cNvPr id="4" name="Picture 3">
            <a:extLst>
              <a:ext uri="{FF2B5EF4-FFF2-40B4-BE49-F238E27FC236}">
                <a16:creationId xmlns:a16="http://schemas.microsoft.com/office/drawing/2014/main" id="{FAABD1B6-E5DB-470A-800C-8A6A69954618}"/>
              </a:ext>
            </a:extLst>
          </p:cNvPr>
          <p:cNvPicPr/>
          <p:nvPr/>
        </p:nvPicPr>
        <p:blipFill>
          <a:blip r:embed="rId4"/>
          <a:stretch>
            <a:fillRect/>
          </a:stretch>
        </p:blipFill>
        <p:spPr>
          <a:xfrm>
            <a:off x="128822" y="3429000"/>
            <a:ext cx="6172615" cy="3009900"/>
          </a:xfrm>
          <a:prstGeom prst="rect">
            <a:avLst/>
          </a:prstGeom>
        </p:spPr>
      </p:pic>
      <p:pic>
        <p:nvPicPr>
          <p:cNvPr id="5" name="Picture 4">
            <a:extLst>
              <a:ext uri="{FF2B5EF4-FFF2-40B4-BE49-F238E27FC236}">
                <a16:creationId xmlns:a16="http://schemas.microsoft.com/office/drawing/2014/main" id="{0DB4764F-A802-43E5-B94E-02EDE62D14FD}"/>
              </a:ext>
            </a:extLst>
          </p:cNvPr>
          <p:cNvPicPr/>
          <p:nvPr/>
        </p:nvPicPr>
        <p:blipFill>
          <a:blip r:embed="rId5"/>
          <a:stretch>
            <a:fillRect/>
          </a:stretch>
        </p:blipFill>
        <p:spPr>
          <a:xfrm>
            <a:off x="6482412" y="3429001"/>
            <a:ext cx="5580766" cy="3009900"/>
          </a:xfrm>
          <a:prstGeom prst="rect">
            <a:avLst/>
          </a:prstGeom>
        </p:spPr>
      </p:pic>
    </p:spTree>
    <p:extLst>
      <p:ext uri="{BB962C8B-B14F-4D97-AF65-F5344CB8AC3E}">
        <p14:creationId xmlns:p14="http://schemas.microsoft.com/office/powerpoint/2010/main" val="7549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CDC76-FD7B-44AE-9D04-4F5D15C014FA}"/>
              </a:ext>
            </a:extLst>
          </p:cNvPr>
          <p:cNvSpPr txBox="1"/>
          <p:nvPr/>
        </p:nvSpPr>
        <p:spPr>
          <a:xfrm>
            <a:off x="2095499" y="2562136"/>
            <a:ext cx="8143875"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To change the Security Group of existing Instance.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Select the existing EC2 Instance and click on actions, security and then click on change Security Group.</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Select the Security Group SG that you’ve just created and click on save.</a:t>
            </a:r>
          </a:p>
        </p:txBody>
      </p:sp>
    </p:spTree>
    <p:extLst>
      <p:ext uri="{BB962C8B-B14F-4D97-AF65-F5344CB8AC3E}">
        <p14:creationId xmlns:p14="http://schemas.microsoft.com/office/powerpoint/2010/main" val="133500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43BB6C-4A23-46BC-A88F-CC23963ED2DD}"/>
              </a:ext>
            </a:extLst>
          </p:cNvPr>
          <p:cNvSpPr txBox="1"/>
          <p:nvPr/>
        </p:nvSpPr>
        <p:spPr>
          <a:xfrm>
            <a:off x="2219325" y="596027"/>
            <a:ext cx="7829550" cy="2031325"/>
          </a:xfrm>
          <a:prstGeom prst="rect">
            <a:avLst/>
          </a:prstGeom>
          <a:noFill/>
        </p:spPr>
        <p:txBody>
          <a:bodyPr wrap="square" rtlCol="0">
            <a:spAutoFit/>
          </a:bodyPr>
          <a:lstStyle/>
          <a:p>
            <a:endParaRPr lang="en-US"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I logged in with my AWS credentials and Entered into my IAM service.</a:t>
            </a:r>
          </a:p>
          <a:p>
            <a:pPr marL="285750" indent="-285750">
              <a:buFont typeface="Arial" panose="020B0604020202020204" pitchFamily="34" charset="0"/>
              <a:buChar char="•"/>
            </a:pPr>
            <a:r>
              <a:rPr lang="en-US" dirty="0">
                <a:latin typeface="Cambria" panose="02040503050406030204" pitchFamily="18" charset="0"/>
              </a:rPr>
              <a:t>In the IAM dashboard click on Add MFA.</a:t>
            </a:r>
          </a:p>
          <a:p>
            <a:pPr marL="285750" indent="-285750">
              <a:buFont typeface="Arial" panose="020B0604020202020204" pitchFamily="34" charset="0"/>
              <a:buChar char="•"/>
            </a:pPr>
            <a:r>
              <a:rPr lang="en-US" dirty="0">
                <a:latin typeface="Cambria" panose="02040503050406030204" pitchFamily="18" charset="0"/>
              </a:rPr>
              <a:t>Add a device name</a:t>
            </a:r>
          </a:p>
          <a:p>
            <a:pPr marL="285750" indent="-285750">
              <a:buFont typeface="Arial" panose="020B0604020202020204" pitchFamily="34" charset="0"/>
              <a:buChar char="•"/>
            </a:pPr>
            <a:r>
              <a:rPr lang="en-US" dirty="0">
                <a:latin typeface="Cambria" panose="02040503050406030204" pitchFamily="18" charset="0"/>
              </a:rPr>
              <a:t>Download Authenticator App on your mobile.</a:t>
            </a:r>
          </a:p>
          <a:p>
            <a:pPr marL="285750" indent="-285750">
              <a:buFont typeface="Arial" panose="020B0604020202020204" pitchFamily="34" charset="0"/>
              <a:buChar char="•"/>
            </a:pPr>
            <a:r>
              <a:rPr lang="en-US" dirty="0">
                <a:latin typeface="Cambria" panose="02040503050406030204" pitchFamily="18" charset="0"/>
              </a:rPr>
              <a:t>Enter two codes and now MFA is successfully added to the Root User.</a:t>
            </a:r>
          </a:p>
          <a:p>
            <a:pPr marL="285750" indent="-285750">
              <a:buFont typeface="Arial" panose="020B0604020202020204" pitchFamily="34" charset="0"/>
              <a:buChar char="•"/>
            </a:pPr>
            <a:endParaRPr lang="en-IN" dirty="0"/>
          </a:p>
        </p:txBody>
      </p:sp>
      <p:grpSp>
        <p:nvGrpSpPr>
          <p:cNvPr id="7" name="object 6">
            <a:extLst>
              <a:ext uri="{FF2B5EF4-FFF2-40B4-BE49-F238E27FC236}">
                <a16:creationId xmlns:a16="http://schemas.microsoft.com/office/drawing/2014/main" id="{F6DB2057-07E1-4118-ABAA-E1F79F216B2A}"/>
              </a:ext>
            </a:extLst>
          </p:cNvPr>
          <p:cNvGrpSpPr/>
          <p:nvPr/>
        </p:nvGrpSpPr>
        <p:grpSpPr>
          <a:xfrm>
            <a:off x="262255" y="3117850"/>
            <a:ext cx="5833745" cy="2825750"/>
            <a:chOff x="914400" y="5394959"/>
            <a:chExt cx="5833745" cy="2825750"/>
          </a:xfrm>
        </p:grpSpPr>
        <p:pic>
          <p:nvPicPr>
            <p:cNvPr id="8" name="object 7">
              <a:extLst>
                <a:ext uri="{FF2B5EF4-FFF2-40B4-BE49-F238E27FC236}">
                  <a16:creationId xmlns:a16="http://schemas.microsoft.com/office/drawing/2014/main" id="{4F534E9A-BDD5-49D6-877C-0DE0E9BF3205}"/>
                </a:ext>
              </a:extLst>
            </p:cNvPr>
            <p:cNvPicPr/>
            <p:nvPr/>
          </p:nvPicPr>
          <p:blipFill>
            <a:blip r:embed="rId2" cstate="print"/>
            <a:stretch>
              <a:fillRect/>
            </a:stretch>
          </p:blipFill>
          <p:spPr>
            <a:xfrm>
              <a:off x="914400" y="5394959"/>
              <a:ext cx="5833745" cy="2825369"/>
            </a:xfrm>
            <a:prstGeom prst="rect">
              <a:avLst/>
            </a:prstGeom>
          </p:spPr>
        </p:pic>
        <p:sp>
          <p:nvSpPr>
            <p:cNvPr id="9" name="object 8">
              <a:extLst>
                <a:ext uri="{FF2B5EF4-FFF2-40B4-BE49-F238E27FC236}">
                  <a16:creationId xmlns:a16="http://schemas.microsoft.com/office/drawing/2014/main" id="{BBB99621-7D28-48F6-9B8B-8D798F1C2A5A}"/>
                </a:ext>
              </a:extLst>
            </p:cNvPr>
            <p:cNvSpPr/>
            <p:nvPr/>
          </p:nvSpPr>
          <p:spPr>
            <a:xfrm>
              <a:off x="5725795" y="6493382"/>
              <a:ext cx="684530" cy="254000"/>
            </a:xfrm>
            <a:custGeom>
              <a:avLst/>
              <a:gdLst/>
              <a:ahLst/>
              <a:cxnLst/>
              <a:rect l="l" t="t" r="r" b="b"/>
              <a:pathLst>
                <a:path w="684529" h="254000">
                  <a:moveTo>
                    <a:pt x="0" y="254000"/>
                  </a:moveTo>
                  <a:lnTo>
                    <a:pt x="684529" y="254000"/>
                  </a:lnTo>
                  <a:lnTo>
                    <a:pt x="684529" y="0"/>
                  </a:lnTo>
                  <a:lnTo>
                    <a:pt x="0" y="0"/>
                  </a:lnTo>
                  <a:lnTo>
                    <a:pt x="0" y="254000"/>
                  </a:lnTo>
                  <a:close/>
                </a:path>
              </a:pathLst>
            </a:custGeom>
            <a:ln w="12700">
              <a:solidFill>
                <a:srgbClr val="FF0000"/>
              </a:solidFill>
            </a:ln>
          </p:spPr>
          <p:txBody>
            <a:bodyPr wrap="square" lIns="0" tIns="0" rIns="0" bIns="0" rtlCol="0"/>
            <a:lstStyle/>
            <a:p>
              <a:endParaRPr/>
            </a:p>
          </p:txBody>
        </p:sp>
      </p:grpSp>
      <p:pic>
        <p:nvPicPr>
          <p:cNvPr id="10" name="object 4">
            <a:extLst>
              <a:ext uri="{FF2B5EF4-FFF2-40B4-BE49-F238E27FC236}">
                <a16:creationId xmlns:a16="http://schemas.microsoft.com/office/drawing/2014/main" id="{7E42375C-DE01-4572-8F9F-AEB7C8179E03}"/>
              </a:ext>
            </a:extLst>
          </p:cNvPr>
          <p:cNvPicPr/>
          <p:nvPr/>
        </p:nvPicPr>
        <p:blipFill>
          <a:blip r:embed="rId3" cstate="print"/>
          <a:stretch>
            <a:fillRect/>
          </a:stretch>
        </p:blipFill>
        <p:spPr>
          <a:xfrm>
            <a:off x="6219825" y="3117850"/>
            <a:ext cx="5709920" cy="2802888"/>
          </a:xfrm>
          <a:prstGeom prst="rect">
            <a:avLst/>
          </a:prstGeom>
        </p:spPr>
      </p:pic>
    </p:spTree>
    <p:extLst>
      <p:ext uri="{BB962C8B-B14F-4D97-AF65-F5344CB8AC3E}">
        <p14:creationId xmlns:p14="http://schemas.microsoft.com/office/powerpoint/2010/main" val="3219126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78F3B7-3C4C-497A-96E6-4A75F2C33032}"/>
              </a:ext>
            </a:extLst>
          </p:cNvPr>
          <p:cNvPicPr/>
          <p:nvPr/>
        </p:nvPicPr>
        <p:blipFill>
          <a:blip r:embed="rId2"/>
          <a:stretch>
            <a:fillRect/>
          </a:stretch>
        </p:blipFill>
        <p:spPr>
          <a:xfrm>
            <a:off x="173990" y="394970"/>
            <a:ext cx="5779135" cy="2643506"/>
          </a:xfrm>
          <a:prstGeom prst="rect">
            <a:avLst/>
          </a:prstGeom>
        </p:spPr>
      </p:pic>
      <p:pic>
        <p:nvPicPr>
          <p:cNvPr id="5" name="Picture 4">
            <a:extLst>
              <a:ext uri="{FF2B5EF4-FFF2-40B4-BE49-F238E27FC236}">
                <a16:creationId xmlns:a16="http://schemas.microsoft.com/office/drawing/2014/main" id="{47DBAD07-A137-4D84-972A-FCEEB8F02FDC}"/>
              </a:ext>
            </a:extLst>
          </p:cNvPr>
          <p:cNvPicPr/>
          <p:nvPr/>
        </p:nvPicPr>
        <p:blipFill>
          <a:blip r:embed="rId3"/>
          <a:stretch>
            <a:fillRect/>
          </a:stretch>
        </p:blipFill>
        <p:spPr>
          <a:xfrm>
            <a:off x="6296025" y="385445"/>
            <a:ext cx="5779135" cy="2643506"/>
          </a:xfrm>
          <a:prstGeom prst="rect">
            <a:avLst/>
          </a:prstGeom>
        </p:spPr>
      </p:pic>
      <p:pic>
        <p:nvPicPr>
          <p:cNvPr id="6" name="Picture 5">
            <a:extLst>
              <a:ext uri="{FF2B5EF4-FFF2-40B4-BE49-F238E27FC236}">
                <a16:creationId xmlns:a16="http://schemas.microsoft.com/office/drawing/2014/main" id="{076CDF9F-422B-4D78-9023-1D3D82E544C3}"/>
              </a:ext>
            </a:extLst>
          </p:cNvPr>
          <p:cNvPicPr/>
          <p:nvPr/>
        </p:nvPicPr>
        <p:blipFill>
          <a:blip r:embed="rId4"/>
          <a:stretch>
            <a:fillRect/>
          </a:stretch>
        </p:blipFill>
        <p:spPr>
          <a:xfrm>
            <a:off x="173989" y="3548062"/>
            <a:ext cx="5779135" cy="2786063"/>
          </a:xfrm>
          <a:prstGeom prst="rect">
            <a:avLst/>
          </a:prstGeom>
        </p:spPr>
      </p:pic>
      <p:pic>
        <p:nvPicPr>
          <p:cNvPr id="7" name="Picture 6">
            <a:extLst>
              <a:ext uri="{FF2B5EF4-FFF2-40B4-BE49-F238E27FC236}">
                <a16:creationId xmlns:a16="http://schemas.microsoft.com/office/drawing/2014/main" id="{DC1D9056-61EC-489A-9554-4DFE7B67DE11}"/>
              </a:ext>
            </a:extLst>
          </p:cNvPr>
          <p:cNvPicPr/>
          <p:nvPr/>
        </p:nvPicPr>
        <p:blipFill>
          <a:blip r:embed="rId5"/>
          <a:stretch>
            <a:fillRect/>
          </a:stretch>
        </p:blipFill>
        <p:spPr>
          <a:xfrm>
            <a:off x="6296025" y="3548061"/>
            <a:ext cx="5779135" cy="2786063"/>
          </a:xfrm>
          <a:prstGeom prst="rect">
            <a:avLst/>
          </a:prstGeom>
        </p:spPr>
      </p:pic>
    </p:spTree>
    <p:extLst>
      <p:ext uri="{BB962C8B-B14F-4D97-AF65-F5344CB8AC3E}">
        <p14:creationId xmlns:p14="http://schemas.microsoft.com/office/powerpoint/2010/main" val="44854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50B-CC32-4ECD-A1CA-76D4D76D1324}"/>
              </a:ext>
            </a:extLst>
          </p:cNvPr>
          <p:cNvSpPr>
            <a:spLocks noGrp="1"/>
          </p:cNvSpPr>
          <p:nvPr>
            <p:ph type="title"/>
          </p:nvPr>
        </p:nvSpPr>
        <p:spPr>
          <a:xfrm>
            <a:off x="838200" y="317500"/>
            <a:ext cx="10515600" cy="1325563"/>
          </a:xfrm>
        </p:spPr>
        <p:txBody>
          <a:bodyPr>
            <a:normAutofit/>
          </a:bodyPr>
          <a:lstStyle/>
          <a:p>
            <a:pPr algn="ctr"/>
            <a:r>
              <a:rPr lang="en-US" sz="2800" dirty="0">
                <a:latin typeface="Eras Bold ITC" panose="020B0907030504020204" pitchFamily="34" charset="0"/>
              </a:rPr>
              <a:t>LAB – 6 [VOLUMES AND SNAPSHOTS]</a:t>
            </a:r>
            <a:endParaRPr lang="en-IN" sz="2800" dirty="0">
              <a:latin typeface="Eras Bold ITC" panose="020B0907030504020204" pitchFamily="34" charset="0"/>
            </a:endParaRPr>
          </a:p>
        </p:txBody>
      </p:sp>
      <p:sp>
        <p:nvSpPr>
          <p:cNvPr id="12" name="Content Placeholder 11">
            <a:extLst>
              <a:ext uri="{FF2B5EF4-FFF2-40B4-BE49-F238E27FC236}">
                <a16:creationId xmlns:a16="http://schemas.microsoft.com/office/drawing/2014/main" id="{56F1DB6B-79CE-4535-AAF9-A3B0B9B3B331}"/>
              </a:ext>
            </a:extLst>
          </p:cNvPr>
          <p:cNvSpPr>
            <a:spLocks noGrp="1"/>
          </p:cNvSpPr>
          <p:nvPr>
            <p:ph idx="1"/>
          </p:nvPr>
        </p:nvSpPr>
        <p:spPr>
          <a:xfrm>
            <a:off x="2114549" y="2437715"/>
            <a:ext cx="7048501" cy="5022849"/>
          </a:xfrm>
        </p:spPr>
        <p:txBody>
          <a:bodyPr>
            <a:normAutofit/>
          </a:bodyPr>
          <a:lstStyle/>
          <a:p>
            <a:r>
              <a:rPr lang="en-US" sz="1800" dirty="0">
                <a:latin typeface="Cambria" panose="02040503050406030204" pitchFamily="18" charset="0"/>
                <a:ea typeface="Cambria" panose="02040503050406030204" pitchFamily="18" charset="0"/>
              </a:rPr>
              <a:t>Create a 5GB volume and attach it with running EC2 Instance and put some content in it.</a:t>
            </a:r>
          </a:p>
          <a:p>
            <a:r>
              <a:rPr lang="en-US" sz="1800" dirty="0">
                <a:latin typeface="Cambria" panose="02040503050406030204" pitchFamily="18" charset="0"/>
                <a:ea typeface="Cambria" panose="02040503050406030204" pitchFamily="18" charset="0"/>
              </a:rPr>
              <a:t>Increase the size of this volume to 8GB and check.</a:t>
            </a:r>
          </a:p>
          <a:p>
            <a:r>
              <a:rPr lang="en-US" sz="1800" dirty="0">
                <a:latin typeface="Cambria" panose="02040503050406030204" pitchFamily="18" charset="0"/>
                <a:ea typeface="Cambria" panose="02040503050406030204" pitchFamily="18" charset="0"/>
              </a:rPr>
              <a:t>Take a Snapshot of the volume and delete the volume.</a:t>
            </a:r>
          </a:p>
          <a:p>
            <a:r>
              <a:rPr lang="en-US" sz="1800" dirty="0">
                <a:latin typeface="Cambria" panose="02040503050406030204" pitchFamily="18" charset="0"/>
                <a:ea typeface="Cambria" panose="02040503050406030204" pitchFamily="18" charset="0"/>
              </a:rPr>
              <a:t>Create a new volume with the Snapshot &amp; attach it to the server just like step 1</a:t>
            </a:r>
          </a:p>
          <a:p>
            <a:endParaRPr lang="en-IN" sz="18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68ED394-6E93-4E2D-BF95-22D21EB0E433}"/>
              </a:ext>
            </a:extLst>
          </p:cNvPr>
          <p:cNvSpPr txBox="1"/>
          <p:nvPr/>
        </p:nvSpPr>
        <p:spPr>
          <a:xfrm>
            <a:off x="2114550" y="1791384"/>
            <a:ext cx="7391400" cy="646331"/>
          </a:xfrm>
          <a:prstGeom prst="rect">
            <a:avLst/>
          </a:prstGeom>
          <a:noFill/>
        </p:spPr>
        <p:txBody>
          <a:bodyPr wrap="square" rtlCol="0">
            <a:spAutoFit/>
          </a:bodyPr>
          <a:lstStyle/>
          <a:p>
            <a:r>
              <a:rPr lang="en-US" dirty="0">
                <a:latin typeface="Eras Bold ITC" panose="020B0907030504020204" pitchFamily="34" charset="0"/>
                <a:ea typeface="Cambria" panose="02040503050406030204" pitchFamily="18" charset="0"/>
              </a:rPr>
              <a:t>TASKS TO DO :</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36508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9B4DA-40CB-42D3-BD35-699687D1E23F}"/>
              </a:ext>
            </a:extLst>
          </p:cNvPr>
          <p:cNvSpPr txBox="1"/>
          <p:nvPr/>
        </p:nvSpPr>
        <p:spPr>
          <a:xfrm>
            <a:off x="1000125" y="1603296"/>
            <a:ext cx="9207131"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Login to AWS Management console.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Open EC2 dashboard and click on Volumes and the click on Create volume.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Select the volume type as General Purpose SSD [gp3] and set the size to 5GB.</a:t>
            </a:r>
          </a:p>
          <a:p>
            <a:pPr marL="285750" indent="-285750">
              <a:buFont typeface="Arial" panose="020B0604020202020204" pitchFamily="34" charset="0"/>
              <a:buChar char="•"/>
            </a:pPr>
            <a:r>
              <a:rPr lang="en-US" sz="1800" dirty="0">
                <a:effectLst/>
                <a:latin typeface="Cambria" panose="02040503050406030204" pitchFamily="18" charset="0"/>
                <a:ea typeface="Calibri" panose="020F0502020204030204" pitchFamily="34" charset="0"/>
                <a:cs typeface="Arial" panose="020B0604020202020204" pitchFamily="34" charset="0"/>
              </a:rPr>
              <a:t>Check the availability zone of th</a:t>
            </a:r>
            <a:r>
              <a:rPr lang="en-US" dirty="0">
                <a:latin typeface="Cambria" panose="02040503050406030204" pitchFamily="18" charset="0"/>
                <a:ea typeface="Calibri" panose="020F0502020204030204" pitchFamily="34" charset="0"/>
                <a:cs typeface="Arial" panose="020B0604020202020204" pitchFamily="34" charset="0"/>
              </a:rPr>
              <a:t>e volume</a:t>
            </a:r>
            <a:r>
              <a:rPr lang="en-US" sz="1800" dirty="0">
                <a:effectLst/>
                <a:latin typeface="Cambria" panose="02040503050406030204" pitchFamily="18" charset="0"/>
                <a:ea typeface="Calibri" panose="020F0502020204030204" pitchFamily="34" charset="0"/>
                <a:cs typeface="Arial" panose="020B0604020202020204" pitchFamily="34" charset="0"/>
              </a:rPr>
              <a:t>, keep it in the same availability zone as in which the EC2 instance is and click on create Volume.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Arial" panose="020B0604020202020204" pitchFamily="34" charset="0"/>
              </a:rPr>
              <a:t>After the volume is created select it and click on Actions and then click on Attach volume.</a:t>
            </a:r>
          </a:p>
          <a:p>
            <a:pPr marL="285750" indent="-285750">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Arial" panose="020B0604020202020204" pitchFamily="34" charset="0"/>
              </a:rPr>
              <a:t>In the configuration box select the Instance to which you want to Attach it.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Arial" panose="020B0604020202020204" pitchFamily="34" charset="0"/>
              </a:rPr>
              <a:t>After doing so, Click on attach volume. </a:t>
            </a:r>
            <a:r>
              <a:rPr lang="en-US" sz="1800" dirty="0">
                <a:effectLst/>
                <a:latin typeface="Cambria" panose="02040503050406030204" pitchFamily="18" charset="0"/>
                <a:ea typeface="Cambria" panose="02040503050406030204" pitchFamily="18" charset="0"/>
                <a:cs typeface="Arial" panose="020B0604020202020204" pitchFamily="34" charset="0"/>
              </a:rPr>
              <a:t>Check the </a:t>
            </a:r>
            <a:r>
              <a:rPr lang="en-US" dirty="0">
                <a:latin typeface="Cambria" panose="02040503050406030204" pitchFamily="18" charset="0"/>
                <a:ea typeface="Cambria" panose="02040503050406030204" pitchFamily="18" charset="0"/>
                <a:cs typeface="Arial" panose="020B0604020202020204" pitchFamily="34" charset="0"/>
              </a:rPr>
              <a:t>attached volume in the Instance’s storage section.</a:t>
            </a:r>
          </a:p>
        </p:txBody>
      </p:sp>
    </p:spTree>
    <p:extLst>
      <p:ext uri="{BB962C8B-B14F-4D97-AF65-F5344CB8AC3E}">
        <p14:creationId xmlns:p14="http://schemas.microsoft.com/office/powerpoint/2010/main" val="775246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64576A-5E90-49F5-8B35-8D0F7C3DF77B}"/>
              </a:ext>
            </a:extLst>
          </p:cNvPr>
          <p:cNvPicPr/>
          <p:nvPr/>
        </p:nvPicPr>
        <p:blipFill>
          <a:blip r:embed="rId2"/>
          <a:stretch>
            <a:fillRect/>
          </a:stretch>
        </p:blipFill>
        <p:spPr>
          <a:xfrm>
            <a:off x="125539" y="398652"/>
            <a:ext cx="5970462" cy="2801753"/>
          </a:xfrm>
          <a:prstGeom prst="rect">
            <a:avLst/>
          </a:prstGeom>
        </p:spPr>
      </p:pic>
      <p:pic>
        <p:nvPicPr>
          <p:cNvPr id="4" name="Picture 3">
            <a:extLst>
              <a:ext uri="{FF2B5EF4-FFF2-40B4-BE49-F238E27FC236}">
                <a16:creationId xmlns:a16="http://schemas.microsoft.com/office/drawing/2014/main" id="{1EB25F2D-FEE8-49B1-83E5-83C35571C2B9}"/>
              </a:ext>
            </a:extLst>
          </p:cNvPr>
          <p:cNvPicPr/>
          <p:nvPr/>
        </p:nvPicPr>
        <p:blipFill>
          <a:blip r:embed="rId3"/>
          <a:stretch>
            <a:fillRect/>
          </a:stretch>
        </p:blipFill>
        <p:spPr>
          <a:xfrm>
            <a:off x="6570919" y="398652"/>
            <a:ext cx="5421112" cy="2801753"/>
          </a:xfrm>
          <a:prstGeom prst="rect">
            <a:avLst/>
          </a:prstGeom>
        </p:spPr>
      </p:pic>
      <p:pic>
        <p:nvPicPr>
          <p:cNvPr id="5" name="Picture 4">
            <a:extLst>
              <a:ext uri="{FF2B5EF4-FFF2-40B4-BE49-F238E27FC236}">
                <a16:creationId xmlns:a16="http://schemas.microsoft.com/office/drawing/2014/main" id="{3A223A54-0F8B-409E-9580-04C7EBD0E44B}"/>
              </a:ext>
            </a:extLst>
          </p:cNvPr>
          <p:cNvPicPr/>
          <p:nvPr/>
        </p:nvPicPr>
        <p:blipFill>
          <a:blip r:embed="rId4"/>
          <a:stretch>
            <a:fillRect/>
          </a:stretch>
        </p:blipFill>
        <p:spPr>
          <a:xfrm>
            <a:off x="125539" y="3545958"/>
            <a:ext cx="5970462" cy="2801753"/>
          </a:xfrm>
          <a:prstGeom prst="rect">
            <a:avLst/>
          </a:prstGeom>
        </p:spPr>
      </p:pic>
      <p:pic>
        <p:nvPicPr>
          <p:cNvPr id="6" name="Picture 5">
            <a:extLst>
              <a:ext uri="{FF2B5EF4-FFF2-40B4-BE49-F238E27FC236}">
                <a16:creationId xmlns:a16="http://schemas.microsoft.com/office/drawing/2014/main" id="{B726CD68-075C-4F99-938D-40F5E48746FE}"/>
              </a:ext>
            </a:extLst>
          </p:cNvPr>
          <p:cNvPicPr/>
          <p:nvPr/>
        </p:nvPicPr>
        <p:blipFill>
          <a:blip r:embed="rId5"/>
          <a:stretch>
            <a:fillRect/>
          </a:stretch>
        </p:blipFill>
        <p:spPr>
          <a:xfrm>
            <a:off x="6570919" y="3545958"/>
            <a:ext cx="5295014" cy="2801753"/>
          </a:xfrm>
          <a:prstGeom prst="rect">
            <a:avLst/>
          </a:prstGeom>
        </p:spPr>
      </p:pic>
    </p:spTree>
    <p:extLst>
      <p:ext uri="{BB962C8B-B14F-4D97-AF65-F5344CB8AC3E}">
        <p14:creationId xmlns:p14="http://schemas.microsoft.com/office/powerpoint/2010/main" val="3243777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A31229-813F-41CF-A3F6-8A3CEBBB8F42}"/>
              </a:ext>
            </a:extLst>
          </p:cNvPr>
          <p:cNvSpPr txBox="1"/>
          <p:nvPr/>
        </p:nvSpPr>
        <p:spPr>
          <a:xfrm>
            <a:off x="1924050" y="2728436"/>
            <a:ext cx="8496300"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Arial" panose="020B0604020202020204" pitchFamily="34" charset="0"/>
              </a:rPr>
              <a:t>Now to access it Login to Instance and create a directory to attach the volume.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Arial" panose="020B0604020202020204" pitchFamily="34" charset="0"/>
              </a:rPr>
              <a:t>Create a file system with your block volume.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Arial" panose="020B0604020202020204" pitchFamily="34" charset="0"/>
              </a:rPr>
              <a:t>Then Mount the volume to the directory you created and put some content in it.</a:t>
            </a:r>
          </a:p>
        </p:txBody>
      </p:sp>
    </p:spTree>
    <p:extLst>
      <p:ext uri="{BB962C8B-B14F-4D97-AF65-F5344CB8AC3E}">
        <p14:creationId xmlns:p14="http://schemas.microsoft.com/office/powerpoint/2010/main" val="782927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563865-A53A-4E23-A5B9-CA8A94800966}"/>
              </a:ext>
            </a:extLst>
          </p:cNvPr>
          <p:cNvPicPr/>
          <p:nvPr/>
        </p:nvPicPr>
        <p:blipFill>
          <a:blip r:embed="rId2"/>
          <a:stretch>
            <a:fillRect/>
          </a:stretch>
        </p:blipFill>
        <p:spPr>
          <a:xfrm>
            <a:off x="231863" y="211781"/>
            <a:ext cx="5864136" cy="3077639"/>
          </a:xfrm>
          <a:prstGeom prst="rect">
            <a:avLst/>
          </a:prstGeom>
        </p:spPr>
      </p:pic>
      <p:pic>
        <p:nvPicPr>
          <p:cNvPr id="6" name="Picture 5">
            <a:extLst>
              <a:ext uri="{FF2B5EF4-FFF2-40B4-BE49-F238E27FC236}">
                <a16:creationId xmlns:a16="http://schemas.microsoft.com/office/drawing/2014/main" id="{626D4C33-5627-4F4F-B2B1-D679EC78B110}"/>
              </a:ext>
            </a:extLst>
          </p:cNvPr>
          <p:cNvPicPr/>
          <p:nvPr/>
        </p:nvPicPr>
        <p:blipFill>
          <a:blip r:embed="rId3"/>
          <a:stretch>
            <a:fillRect/>
          </a:stretch>
        </p:blipFill>
        <p:spPr>
          <a:xfrm>
            <a:off x="6338208" y="211781"/>
            <a:ext cx="5621929" cy="2765335"/>
          </a:xfrm>
          <a:prstGeom prst="rect">
            <a:avLst/>
          </a:prstGeom>
        </p:spPr>
      </p:pic>
      <p:pic>
        <p:nvPicPr>
          <p:cNvPr id="7" name="Picture 6">
            <a:extLst>
              <a:ext uri="{FF2B5EF4-FFF2-40B4-BE49-F238E27FC236}">
                <a16:creationId xmlns:a16="http://schemas.microsoft.com/office/drawing/2014/main" id="{810A2F94-6E84-48DF-97EA-130E6BC25C92}"/>
              </a:ext>
            </a:extLst>
          </p:cNvPr>
          <p:cNvPicPr/>
          <p:nvPr/>
        </p:nvPicPr>
        <p:blipFill>
          <a:blip r:embed="rId4"/>
          <a:stretch>
            <a:fillRect/>
          </a:stretch>
        </p:blipFill>
        <p:spPr>
          <a:xfrm>
            <a:off x="231863" y="3522567"/>
            <a:ext cx="4925060" cy="866775"/>
          </a:xfrm>
          <a:prstGeom prst="rect">
            <a:avLst/>
          </a:prstGeom>
        </p:spPr>
      </p:pic>
      <p:pic>
        <p:nvPicPr>
          <p:cNvPr id="8" name="Picture 7">
            <a:extLst>
              <a:ext uri="{FF2B5EF4-FFF2-40B4-BE49-F238E27FC236}">
                <a16:creationId xmlns:a16="http://schemas.microsoft.com/office/drawing/2014/main" id="{095E1AB4-B646-4F2E-B5C5-9EDBBDD80FBD}"/>
              </a:ext>
            </a:extLst>
          </p:cNvPr>
          <p:cNvPicPr/>
          <p:nvPr/>
        </p:nvPicPr>
        <p:blipFill>
          <a:blip r:embed="rId5"/>
          <a:stretch>
            <a:fillRect/>
          </a:stretch>
        </p:blipFill>
        <p:spPr>
          <a:xfrm>
            <a:off x="231863" y="4580323"/>
            <a:ext cx="3829050" cy="1381125"/>
          </a:xfrm>
          <a:prstGeom prst="rect">
            <a:avLst/>
          </a:prstGeom>
        </p:spPr>
      </p:pic>
      <p:pic>
        <p:nvPicPr>
          <p:cNvPr id="9" name="Picture 8">
            <a:extLst>
              <a:ext uri="{FF2B5EF4-FFF2-40B4-BE49-F238E27FC236}">
                <a16:creationId xmlns:a16="http://schemas.microsoft.com/office/drawing/2014/main" id="{52B1C3FE-B9E0-4AAD-8EED-72E5807D1516}"/>
              </a:ext>
            </a:extLst>
          </p:cNvPr>
          <p:cNvPicPr/>
          <p:nvPr/>
        </p:nvPicPr>
        <p:blipFill>
          <a:blip r:embed="rId6"/>
          <a:stretch>
            <a:fillRect/>
          </a:stretch>
        </p:blipFill>
        <p:spPr>
          <a:xfrm>
            <a:off x="231863" y="6194595"/>
            <a:ext cx="5715635" cy="333375"/>
          </a:xfrm>
          <a:prstGeom prst="rect">
            <a:avLst/>
          </a:prstGeom>
        </p:spPr>
      </p:pic>
      <p:pic>
        <p:nvPicPr>
          <p:cNvPr id="10" name="Picture 9">
            <a:extLst>
              <a:ext uri="{FF2B5EF4-FFF2-40B4-BE49-F238E27FC236}">
                <a16:creationId xmlns:a16="http://schemas.microsoft.com/office/drawing/2014/main" id="{30C8B8F3-E456-43AC-B0AA-139242793B19}"/>
              </a:ext>
            </a:extLst>
          </p:cNvPr>
          <p:cNvPicPr/>
          <p:nvPr/>
        </p:nvPicPr>
        <p:blipFill>
          <a:blip r:embed="rId7"/>
          <a:stretch>
            <a:fillRect/>
          </a:stretch>
        </p:blipFill>
        <p:spPr>
          <a:xfrm>
            <a:off x="6338208" y="3522789"/>
            <a:ext cx="5621929" cy="2765335"/>
          </a:xfrm>
          <a:prstGeom prst="rect">
            <a:avLst/>
          </a:prstGeom>
        </p:spPr>
      </p:pic>
    </p:spTree>
    <p:extLst>
      <p:ext uri="{BB962C8B-B14F-4D97-AF65-F5344CB8AC3E}">
        <p14:creationId xmlns:p14="http://schemas.microsoft.com/office/powerpoint/2010/main" val="1812222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9B4DA-40CB-42D3-BD35-699687D1E23F}"/>
              </a:ext>
            </a:extLst>
          </p:cNvPr>
          <p:cNvSpPr txBox="1"/>
          <p:nvPr/>
        </p:nvSpPr>
        <p:spPr>
          <a:xfrm>
            <a:off x="1981200" y="2432638"/>
            <a:ext cx="88296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To Increase the size of the volume, Select the volume and click on Actions and then click on Modify Volume. Then Increase the size from 5GB to 8GB and click on Modify.</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Size of the file system to associate with the block volume also need to be increased.</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Resize the file system using command [ </a:t>
            </a:r>
            <a:r>
              <a:rPr lang="en-IN" sz="1800" b="1" dirty="0" err="1">
                <a:solidFill>
                  <a:srgbClr val="FF0000"/>
                </a:solidFill>
                <a:effectLst/>
                <a:latin typeface="Cambria" panose="02040503050406030204" pitchFamily="18" charset="0"/>
                <a:ea typeface="Calibri" panose="020F0502020204030204" pitchFamily="34" charset="0"/>
                <a:cs typeface="Arial" panose="020B0604020202020204" pitchFamily="34" charset="0"/>
              </a:rPr>
              <a:t>sudo</a:t>
            </a:r>
            <a:r>
              <a:rPr lang="en-IN" sz="1800" b="1" dirty="0">
                <a:solidFill>
                  <a:srgbClr val="FF0000"/>
                </a:solidFill>
                <a:effectLst/>
                <a:latin typeface="Cambria" panose="02040503050406030204" pitchFamily="18" charset="0"/>
                <a:ea typeface="Calibri" panose="020F0502020204030204" pitchFamily="34" charset="0"/>
                <a:cs typeface="Arial" panose="020B0604020202020204" pitchFamily="34" charset="0"/>
              </a:rPr>
              <a:t> resize2fs /dev/</a:t>
            </a:r>
            <a:r>
              <a:rPr lang="en-IN" sz="1800" b="1" dirty="0" err="1">
                <a:solidFill>
                  <a:srgbClr val="FF0000"/>
                </a:solidFill>
                <a:effectLst/>
                <a:latin typeface="Cambria" panose="02040503050406030204" pitchFamily="18" charset="0"/>
                <a:ea typeface="Calibri" panose="020F0502020204030204" pitchFamily="34" charset="0"/>
                <a:cs typeface="Arial" panose="020B0604020202020204" pitchFamily="34" charset="0"/>
              </a:rPr>
              <a:t>xvdf</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a:t>
            </a: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28647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AAAAC2-A3C9-4BE3-83EB-8C9DA13A8E68}"/>
              </a:ext>
            </a:extLst>
          </p:cNvPr>
          <p:cNvPicPr/>
          <p:nvPr/>
        </p:nvPicPr>
        <p:blipFill>
          <a:blip r:embed="rId2"/>
          <a:stretch>
            <a:fillRect/>
          </a:stretch>
        </p:blipFill>
        <p:spPr>
          <a:xfrm>
            <a:off x="168068" y="196724"/>
            <a:ext cx="5927932" cy="2716598"/>
          </a:xfrm>
          <a:prstGeom prst="rect">
            <a:avLst/>
          </a:prstGeom>
        </p:spPr>
      </p:pic>
      <p:pic>
        <p:nvPicPr>
          <p:cNvPr id="3" name="Picture 2">
            <a:extLst>
              <a:ext uri="{FF2B5EF4-FFF2-40B4-BE49-F238E27FC236}">
                <a16:creationId xmlns:a16="http://schemas.microsoft.com/office/drawing/2014/main" id="{B0367B3A-0E0E-424F-AA69-49CCDD72C3A3}"/>
              </a:ext>
            </a:extLst>
          </p:cNvPr>
          <p:cNvPicPr/>
          <p:nvPr/>
        </p:nvPicPr>
        <p:blipFill>
          <a:blip r:embed="rId3"/>
          <a:stretch>
            <a:fillRect/>
          </a:stretch>
        </p:blipFill>
        <p:spPr>
          <a:xfrm>
            <a:off x="6249893" y="196723"/>
            <a:ext cx="5774039" cy="2716599"/>
          </a:xfrm>
          <a:prstGeom prst="rect">
            <a:avLst/>
          </a:prstGeom>
        </p:spPr>
      </p:pic>
      <p:pic>
        <p:nvPicPr>
          <p:cNvPr id="4" name="Picture 3">
            <a:extLst>
              <a:ext uri="{FF2B5EF4-FFF2-40B4-BE49-F238E27FC236}">
                <a16:creationId xmlns:a16="http://schemas.microsoft.com/office/drawing/2014/main" id="{201A00CB-DB20-470B-AEA6-61E60ACE5EFD}"/>
              </a:ext>
            </a:extLst>
          </p:cNvPr>
          <p:cNvPicPr/>
          <p:nvPr/>
        </p:nvPicPr>
        <p:blipFill>
          <a:blip r:embed="rId4"/>
          <a:stretch>
            <a:fillRect/>
          </a:stretch>
        </p:blipFill>
        <p:spPr>
          <a:xfrm>
            <a:off x="168068" y="3040186"/>
            <a:ext cx="4967458" cy="989545"/>
          </a:xfrm>
          <a:prstGeom prst="rect">
            <a:avLst/>
          </a:prstGeom>
        </p:spPr>
      </p:pic>
      <p:pic>
        <p:nvPicPr>
          <p:cNvPr id="5" name="Picture 4">
            <a:extLst>
              <a:ext uri="{FF2B5EF4-FFF2-40B4-BE49-F238E27FC236}">
                <a16:creationId xmlns:a16="http://schemas.microsoft.com/office/drawing/2014/main" id="{B8E2C70B-1DEC-4141-821B-53D4D2C410B6}"/>
              </a:ext>
            </a:extLst>
          </p:cNvPr>
          <p:cNvPicPr/>
          <p:nvPr/>
        </p:nvPicPr>
        <p:blipFill>
          <a:blip r:embed="rId5"/>
          <a:stretch>
            <a:fillRect/>
          </a:stretch>
        </p:blipFill>
        <p:spPr>
          <a:xfrm>
            <a:off x="5452451" y="3225333"/>
            <a:ext cx="6370954" cy="3026611"/>
          </a:xfrm>
          <a:prstGeom prst="rect">
            <a:avLst/>
          </a:prstGeom>
        </p:spPr>
      </p:pic>
      <p:pic>
        <p:nvPicPr>
          <p:cNvPr id="6" name="Picture 5">
            <a:extLst>
              <a:ext uri="{FF2B5EF4-FFF2-40B4-BE49-F238E27FC236}">
                <a16:creationId xmlns:a16="http://schemas.microsoft.com/office/drawing/2014/main" id="{11C9B77E-4017-4392-9341-1E1D672CE4DB}"/>
              </a:ext>
            </a:extLst>
          </p:cNvPr>
          <p:cNvPicPr/>
          <p:nvPr/>
        </p:nvPicPr>
        <p:blipFill>
          <a:blip r:embed="rId6"/>
          <a:stretch>
            <a:fillRect/>
          </a:stretch>
        </p:blipFill>
        <p:spPr>
          <a:xfrm>
            <a:off x="168068" y="4156595"/>
            <a:ext cx="4744174" cy="2509188"/>
          </a:xfrm>
          <a:prstGeom prst="rect">
            <a:avLst/>
          </a:prstGeom>
        </p:spPr>
      </p:pic>
    </p:spTree>
    <p:extLst>
      <p:ext uri="{BB962C8B-B14F-4D97-AF65-F5344CB8AC3E}">
        <p14:creationId xmlns:p14="http://schemas.microsoft.com/office/powerpoint/2010/main" val="4151454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84279-B18B-49E7-AC59-A594224F63BD}"/>
              </a:ext>
            </a:extLst>
          </p:cNvPr>
          <p:cNvSpPr txBox="1"/>
          <p:nvPr/>
        </p:nvSpPr>
        <p:spPr>
          <a:xfrm>
            <a:off x="2305050" y="2550289"/>
            <a:ext cx="8115300"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To take a snapshot of this volume select the volume, click on Action and then click on create Snapshot.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Give a description and Tag and click on Create Snapshot.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To delete the volume, first force detach it from the Instance and then Delete it.</a:t>
            </a:r>
          </a:p>
        </p:txBody>
      </p:sp>
    </p:spTree>
    <p:extLst>
      <p:ext uri="{BB962C8B-B14F-4D97-AF65-F5344CB8AC3E}">
        <p14:creationId xmlns:p14="http://schemas.microsoft.com/office/powerpoint/2010/main" val="2835385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7016C1-13C5-4B27-9583-57AB05B83D2C}"/>
              </a:ext>
            </a:extLst>
          </p:cNvPr>
          <p:cNvPicPr/>
          <p:nvPr/>
        </p:nvPicPr>
        <p:blipFill>
          <a:blip r:embed="rId2"/>
          <a:stretch>
            <a:fillRect/>
          </a:stretch>
        </p:blipFill>
        <p:spPr>
          <a:xfrm>
            <a:off x="231864" y="3683333"/>
            <a:ext cx="5741582" cy="2632413"/>
          </a:xfrm>
          <a:prstGeom prst="rect">
            <a:avLst/>
          </a:prstGeom>
        </p:spPr>
      </p:pic>
      <p:pic>
        <p:nvPicPr>
          <p:cNvPr id="4" name="Picture 3">
            <a:extLst>
              <a:ext uri="{FF2B5EF4-FFF2-40B4-BE49-F238E27FC236}">
                <a16:creationId xmlns:a16="http://schemas.microsoft.com/office/drawing/2014/main" id="{F46F9CB0-A46F-4546-B2C8-DA9D749A464B}"/>
              </a:ext>
            </a:extLst>
          </p:cNvPr>
          <p:cNvPicPr/>
          <p:nvPr/>
        </p:nvPicPr>
        <p:blipFill>
          <a:blip r:embed="rId3"/>
          <a:stretch>
            <a:fillRect/>
          </a:stretch>
        </p:blipFill>
        <p:spPr>
          <a:xfrm>
            <a:off x="6218554" y="3683333"/>
            <a:ext cx="5741582" cy="2664311"/>
          </a:xfrm>
          <a:prstGeom prst="rect">
            <a:avLst/>
          </a:prstGeom>
        </p:spPr>
      </p:pic>
      <p:pic>
        <p:nvPicPr>
          <p:cNvPr id="6" name="Picture 5">
            <a:extLst>
              <a:ext uri="{FF2B5EF4-FFF2-40B4-BE49-F238E27FC236}">
                <a16:creationId xmlns:a16="http://schemas.microsoft.com/office/drawing/2014/main" id="{06045479-3E05-4837-92B1-425172CF9B8E}"/>
              </a:ext>
            </a:extLst>
          </p:cNvPr>
          <p:cNvPicPr/>
          <p:nvPr/>
        </p:nvPicPr>
        <p:blipFill>
          <a:blip r:embed="rId4"/>
          <a:stretch>
            <a:fillRect/>
          </a:stretch>
        </p:blipFill>
        <p:spPr>
          <a:xfrm>
            <a:off x="6218554" y="466573"/>
            <a:ext cx="5741582" cy="2903960"/>
          </a:xfrm>
          <a:prstGeom prst="rect">
            <a:avLst/>
          </a:prstGeom>
        </p:spPr>
      </p:pic>
      <p:pic>
        <p:nvPicPr>
          <p:cNvPr id="7" name="Picture 6">
            <a:extLst>
              <a:ext uri="{FF2B5EF4-FFF2-40B4-BE49-F238E27FC236}">
                <a16:creationId xmlns:a16="http://schemas.microsoft.com/office/drawing/2014/main" id="{EB362F73-2763-4067-A064-BF185ADE0A9B}"/>
              </a:ext>
            </a:extLst>
          </p:cNvPr>
          <p:cNvPicPr/>
          <p:nvPr/>
        </p:nvPicPr>
        <p:blipFill>
          <a:blip r:embed="rId5"/>
          <a:stretch>
            <a:fillRect/>
          </a:stretch>
        </p:blipFill>
        <p:spPr>
          <a:xfrm>
            <a:off x="231864" y="434675"/>
            <a:ext cx="5741582" cy="2903960"/>
          </a:xfrm>
          <a:prstGeom prst="rect">
            <a:avLst/>
          </a:prstGeom>
        </p:spPr>
      </p:pic>
    </p:spTree>
    <p:extLst>
      <p:ext uri="{BB962C8B-B14F-4D97-AF65-F5344CB8AC3E}">
        <p14:creationId xmlns:p14="http://schemas.microsoft.com/office/powerpoint/2010/main" val="215512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5">
            <a:extLst>
              <a:ext uri="{FF2B5EF4-FFF2-40B4-BE49-F238E27FC236}">
                <a16:creationId xmlns:a16="http://schemas.microsoft.com/office/drawing/2014/main" id="{39EB44B9-7D5F-4343-A9F5-BEC98F84E9E6}"/>
              </a:ext>
            </a:extLst>
          </p:cNvPr>
          <p:cNvPicPr>
            <a:picLocks noGrp="1" noChangeAspect="1"/>
          </p:cNvPicPr>
          <p:nvPr>
            <p:ph idx="1"/>
          </p:nvPr>
        </p:nvPicPr>
        <p:blipFill>
          <a:blip r:embed="rId2" cstate="print"/>
          <a:stretch>
            <a:fillRect/>
          </a:stretch>
        </p:blipFill>
        <p:spPr>
          <a:xfrm>
            <a:off x="949160" y="209551"/>
            <a:ext cx="6305377" cy="3075940"/>
          </a:xfrm>
          <a:prstGeom prst="rect">
            <a:avLst/>
          </a:prstGeom>
        </p:spPr>
      </p:pic>
      <p:pic>
        <p:nvPicPr>
          <p:cNvPr id="5" name="object 4">
            <a:extLst>
              <a:ext uri="{FF2B5EF4-FFF2-40B4-BE49-F238E27FC236}">
                <a16:creationId xmlns:a16="http://schemas.microsoft.com/office/drawing/2014/main" id="{F048D323-CDDF-42CC-AAA6-D6FC686581D0}"/>
              </a:ext>
            </a:extLst>
          </p:cNvPr>
          <p:cNvPicPr>
            <a:picLocks noChangeAspect="1"/>
          </p:cNvPicPr>
          <p:nvPr/>
        </p:nvPicPr>
        <p:blipFill>
          <a:blip r:embed="rId3" cstate="print"/>
          <a:stretch>
            <a:fillRect/>
          </a:stretch>
        </p:blipFill>
        <p:spPr>
          <a:xfrm>
            <a:off x="5035385" y="3583928"/>
            <a:ext cx="6305377" cy="3083571"/>
          </a:xfrm>
          <a:prstGeom prst="rect">
            <a:avLst/>
          </a:prstGeom>
        </p:spPr>
      </p:pic>
    </p:spTree>
    <p:extLst>
      <p:ext uri="{BB962C8B-B14F-4D97-AF65-F5344CB8AC3E}">
        <p14:creationId xmlns:p14="http://schemas.microsoft.com/office/powerpoint/2010/main" val="2741512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3FE52E-EDDA-4C37-92F8-866DFF0FA70A}"/>
              </a:ext>
            </a:extLst>
          </p:cNvPr>
          <p:cNvSpPr txBox="1"/>
          <p:nvPr/>
        </p:nvSpPr>
        <p:spPr>
          <a:xfrm>
            <a:off x="2085975" y="2690335"/>
            <a:ext cx="8420100"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Now select the snapshot and click on Actions and then click on Create a Volume from Snapshot, leave everything as it is and click on create Volume.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the volumes section select the volume and attach it to the existing Instance just like in the first step.</a:t>
            </a:r>
          </a:p>
        </p:txBody>
      </p:sp>
    </p:spTree>
    <p:extLst>
      <p:ext uri="{BB962C8B-B14F-4D97-AF65-F5344CB8AC3E}">
        <p14:creationId xmlns:p14="http://schemas.microsoft.com/office/powerpoint/2010/main" val="757273494"/>
      </p:ext>
    </p:extLst>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075138-F8B6-4E00-9EC4-62D2E9F67ECF}"/>
              </a:ext>
            </a:extLst>
          </p:cNvPr>
          <p:cNvPicPr/>
          <p:nvPr/>
        </p:nvPicPr>
        <p:blipFill>
          <a:blip r:embed="rId2"/>
          <a:stretch>
            <a:fillRect/>
          </a:stretch>
        </p:blipFill>
        <p:spPr>
          <a:xfrm>
            <a:off x="189333" y="158697"/>
            <a:ext cx="5686925" cy="2775889"/>
          </a:xfrm>
          <a:prstGeom prst="rect">
            <a:avLst/>
          </a:prstGeom>
        </p:spPr>
      </p:pic>
      <p:pic>
        <p:nvPicPr>
          <p:cNvPr id="3" name="Picture 2">
            <a:extLst>
              <a:ext uri="{FF2B5EF4-FFF2-40B4-BE49-F238E27FC236}">
                <a16:creationId xmlns:a16="http://schemas.microsoft.com/office/drawing/2014/main" id="{6217B6BA-BAFB-4092-A67A-59452263D5CA}"/>
              </a:ext>
            </a:extLst>
          </p:cNvPr>
          <p:cNvPicPr/>
          <p:nvPr/>
        </p:nvPicPr>
        <p:blipFill>
          <a:blip r:embed="rId3"/>
          <a:stretch>
            <a:fillRect/>
          </a:stretch>
        </p:blipFill>
        <p:spPr>
          <a:xfrm>
            <a:off x="6315741" y="158697"/>
            <a:ext cx="5686925" cy="2775889"/>
          </a:xfrm>
          <a:prstGeom prst="rect">
            <a:avLst/>
          </a:prstGeom>
        </p:spPr>
      </p:pic>
      <p:pic>
        <p:nvPicPr>
          <p:cNvPr id="4" name="Picture 3">
            <a:extLst>
              <a:ext uri="{FF2B5EF4-FFF2-40B4-BE49-F238E27FC236}">
                <a16:creationId xmlns:a16="http://schemas.microsoft.com/office/drawing/2014/main" id="{842274E2-3C42-46F6-94BA-05781C72A714}"/>
              </a:ext>
            </a:extLst>
          </p:cNvPr>
          <p:cNvPicPr/>
          <p:nvPr/>
        </p:nvPicPr>
        <p:blipFill>
          <a:blip r:embed="rId4"/>
          <a:stretch>
            <a:fillRect/>
          </a:stretch>
        </p:blipFill>
        <p:spPr>
          <a:xfrm>
            <a:off x="189333" y="3049823"/>
            <a:ext cx="5686925" cy="2775890"/>
          </a:xfrm>
          <a:prstGeom prst="rect">
            <a:avLst/>
          </a:prstGeom>
        </p:spPr>
      </p:pic>
      <p:pic>
        <p:nvPicPr>
          <p:cNvPr id="5" name="Picture 4">
            <a:extLst>
              <a:ext uri="{FF2B5EF4-FFF2-40B4-BE49-F238E27FC236}">
                <a16:creationId xmlns:a16="http://schemas.microsoft.com/office/drawing/2014/main" id="{F48AD63E-C7BE-490F-ABD1-65C0675BCDD2}"/>
              </a:ext>
            </a:extLst>
          </p:cNvPr>
          <p:cNvPicPr/>
          <p:nvPr/>
        </p:nvPicPr>
        <p:blipFill rotWithShape="1">
          <a:blip r:embed="rId5"/>
          <a:srcRect b="284"/>
          <a:stretch/>
        </p:blipFill>
        <p:spPr>
          <a:xfrm>
            <a:off x="6315741" y="3049823"/>
            <a:ext cx="4433775" cy="1607235"/>
          </a:xfrm>
          <a:prstGeom prst="rect">
            <a:avLst/>
          </a:prstGeom>
        </p:spPr>
      </p:pic>
      <p:pic>
        <p:nvPicPr>
          <p:cNvPr id="6" name="Picture 5">
            <a:extLst>
              <a:ext uri="{FF2B5EF4-FFF2-40B4-BE49-F238E27FC236}">
                <a16:creationId xmlns:a16="http://schemas.microsoft.com/office/drawing/2014/main" id="{539C646D-8F64-4000-97E0-0D42E7885959}"/>
              </a:ext>
            </a:extLst>
          </p:cNvPr>
          <p:cNvPicPr/>
          <p:nvPr/>
        </p:nvPicPr>
        <p:blipFill>
          <a:blip r:embed="rId6"/>
          <a:stretch>
            <a:fillRect/>
          </a:stretch>
        </p:blipFill>
        <p:spPr>
          <a:xfrm>
            <a:off x="6315741" y="4815944"/>
            <a:ext cx="3762375" cy="781050"/>
          </a:xfrm>
          <a:prstGeom prst="rect">
            <a:avLst/>
          </a:prstGeom>
        </p:spPr>
      </p:pic>
      <p:pic>
        <p:nvPicPr>
          <p:cNvPr id="7" name="Picture 6">
            <a:extLst>
              <a:ext uri="{FF2B5EF4-FFF2-40B4-BE49-F238E27FC236}">
                <a16:creationId xmlns:a16="http://schemas.microsoft.com/office/drawing/2014/main" id="{BF399305-DB8A-473E-A345-54F2C9640D41}"/>
              </a:ext>
            </a:extLst>
          </p:cNvPr>
          <p:cNvPicPr/>
          <p:nvPr/>
        </p:nvPicPr>
        <p:blipFill>
          <a:blip r:embed="rId7"/>
          <a:stretch>
            <a:fillRect/>
          </a:stretch>
        </p:blipFill>
        <p:spPr>
          <a:xfrm>
            <a:off x="189333" y="5957809"/>
            <a:ext cx="5265169" cy="741494"/>
          </a:xfrm>
          <a:prstGeom prst="rect">
            <a:avLst/>
          </a:prstGeom>
        </p:spPr>
      </p:pic>
      <p:pic>
        <p:nvPicPr>
          <p:cNvPr id="8" name="Picture 7">
            <a:extLst>
              <a:ext uri="{FF2B5EF4-FFF2-40B4-BE49-F238E27FC236}">
                <a16:creationId xmlns:a16="http://schemas.microsoft.com/office/drawing/2014/main" id="{2E52F8D2-0677-4E24-B4A4-081950744D85}"/>
              </a:ext>
            </a:extLst>
          </p:cNvPr>
          <p:cNvPicPr/>
          <p:nvPr/>
        </p:nvPicPr>
        <p:blipFill>
          <a:blip r:embed="rId8"/>
          <a:stretch>
            <a:fillRect/>
          </a:stretch>
        </p:blipFill>
        <p:spPr>
          <a:xfrm>
            <a:off x="6315741" y="5755881"/>
            <a:ext cx="5440326" cy="943422"/>
          </a:xfrm>
          <a:prstGeom prst="rect">
            <a:avLst/>
          </a:prstGeom>
        </p:spPr>
      </p:pic>
    </p:spTree>
    <p:extLst>
      <p:ext uri="{BB962C8B-B14F-4D97-AF65-F5344CB8AC3E}">
        <p14:creationId xmlns:p14="http://schemas.microsoft.com/office/powerpoint/2010/main" val="1680643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50B-CC32-4ECD-A1CA-76D4D76D1324}"/>
              </a:ext>
            </a:extLst>
          </p:cNvPr>
          <p:cNvSpPr>
            <a:spLocks noGrp="1"/>
          </p:cNvSpPr>
          <p:nvPr>
            <p:ph type="title"/>
          </p:nvPr>
        </p:nvSpPr>
        <p:spPr>
          <a:xfrm>
            <a:off x="838200" y="317500"/>
            <a:ext cx="10515600" cy="1325563"/>
          </a:xfrm>
        </p:spPr>
        <p:txBody>
          <a:bodyPr>
            <a:normAutofit/>
          </a:bodyPr>
          <a:lstStyle/>
          <a:p>
            <a:pPr algn="ctr"/>
            <a:r>
              <a:rPr lang="en-US" sz="2800" dirty="0">
                <a:latin typeface="Eras Bold ITC" panose="020B0907030504020204" pitchFamily="34" charset="0"/>
              </a:rPr>
              <a:t>LAB – 7 [AMAZON MACHINE IMAGE]</a:t>
            </a:r>
            <a:endParaRPr lang="en-IN" sz="2800" dirty="0">
              <a:latin typeface="Eras Bold ITC" panose="020B0907030504020204" pitchFamily="34" charset="0"/>
            </a:endParaRPr>
          </a:p>
        </p:txBody>
      </p:sp>
      <p:sp>
        <p:nvSpPr>
          <p:cNvPr id="12" name="Content Placeholder 11">
            <a:extLst>
              <a:ext uri="{FF2B5EF4-FFF2-40B4-BE49-F238E27FC236}">
                <a16:creationId xmlns:a16="http://schemas.microsoft.com/office/drawing/2014/main" id="{56F1DB6B-79CE-4535-AAF9-A3B0B9B3B331}"/>
              </a:ext>
            </a:extLst>
          </p:cNvPr>
          <p:cNvSpPr>
            <a:spLocks noGrp="1"/>
          </p:cNvSpPr>
          <p:nvPr>
            <p:ph idx="1"/>
          </p:nvPr>
        </p:nvSpPr>
        <p:spPr>
          <a:xfrm>
            <a:off x="2103917" y="2799880"/>
            <a:ext cx="6915150" cy="1144800"/>
          </a:xfrm>
        </p:spPr>
        <p:txBody>
          <a:bodyPr>
            <a:normAutofit/>
          </a:bodyPr>
          <a:lstStyle/>
          <a:p>
            <a:r>
              <a:rPr lang="en-US" sz="1800" dirty="0">
                <a:latin typeface="Cambria" panose="02040503050406030204" pitchFamily="18" charset="0"/>
                <a:ea typeface="Cambria" panose="02040503050406030204" pitchFamily="18" charset="0"/>
              </a:rPr>
              <a:t>Create an AMI of your Running EC2 Instance.</a:t>
            </a:r>
          </a:p>
          <a:p>
            <a:endParaRPr lang="en-IN" sz="18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68ED394-6E93-4E2D-BF95-22D21EB0E433}"/>
              </a:ext>
            </a:extLst>
          </p:cNvPr>
          <p:cNvSpPr txBox="1"/>
          <p:nvPr/>
        </p:nvSpPr>
        <p:spPr>
          <a:xfrm>
            <a:off x="2103917" y="2148688"/>
            <a:ext cx="7391400" cy="646331"/>
          </a:xfrm>
          <a:prstGeom prst="rect">
            <a:avLst/>
          </a:prstGeom>
          <a:noFill/>
        </p:spPr>
        <p:txBody>
          <a:bodyPr wrap="square" rtlCol="0">
            <a:spAutoFit/>
          </a:bodyPr>
          <a:lstStyle/>
          <a:p>
            <a:r>
              <a:rPr lang="en-US" dirty="0">
                <a:latin typeface="Eras Bold ITC" panose="020B0907030504020204" pitchFamily="34" charset="0"/>
                <a:ea typeface="Cambria" panose="02040503050406030204" pitchFamily="18" charset="0"/>
              </a:rPr>
              <a:t>TASKS TO DO :</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7671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9B4DA-40CB-42D3-BD35-699687D1E23F}"/>
              </a:ext>
            </a:extLst>
          </p:cNvPr>
          <p:cNvSpPr txBox="1"/>
          <p:nvPr/>
        </p:nvSpPr>
        <p:spPr>
          <a:xfrm>
            <a:off x="2190751" y="2576183"/>
            <a:ext cx="71437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Select the running EC2 Instance and click on Actions &gt; Images and Templates &gt; Create Image.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Give a Name and a Description to the AMI.</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Click on Create AMI.</a:t>
            </a: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04041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B1D841-CC12-461F-AFD9-AEC2E93DD16D}"/>
              </a:ext>
            </a:extLst>
          </p:cNvPr>
          <p:cNvPicPr/>
          <p:nvPr/>
        </p:nvPicPr>
        <p:blipFill>
          <a:blip r:embed="rId2"/>
          <a:stretch>
            <a:fillRect/>
          </a:stretch>
        </p:blipFill>
        <p:spPr>
          <a:xfrm>
            <a:off x="146804" y="222252"/>
            <a:ext cx="5949196" cy="2852390"/>
          </a:xfrm>
          <a:prstGeom prst="rect">
            <a:avLst/>
          </a:prstGeom>
        </p:spPr>
      </p:pic>
      <p:pic>
        <p:nvPicPr>
          <p:cNvPr id="3" name="Picture 2">
            <a:extLst>
              <a:ext uri="{FF2B5EF4-FFF2-40B4-BE49-F238E27FC236}">
                <a16:creationId xmlns:a16="http://schemas.microsoft.com/office/drawing/2014/main" id="{676283B0-A6A7-478B-BFB6-2F2806A9710B}"/>
              </a:ext>
            </a:extLst>
          </p:cNvPr>
          <p:cNvPicPr/>
          <p:nvPr/>
        </p:nvPicPr>
        <p:blipFill>
          <a:blip r:embed="rId3"/>
          <a:stretch>
            <a:fillRect/>
          </a:stretch>
        </p:blipFill>
        <p:spPr>
          <a:xfrm>
            <a:off x="6242804" y="222252"/>
            <a:ext cx="5802392" cy="2852390"/>
          </a:xfrm>
          <a:prstGeom prst="rect">
            <a:avLst/>
          </a:prstGeom>
        </p:spPr>
      </p:pic>
      <p:pic>
        <p:nvPicPr>
          <p:cNvPr id="4" name="Picture 3">
            <a:extLst>
              <a:ext uri="{FF2B5EF4-FFF2-40B4-BE49-F238E27FC236}">
                <a16:creationId xmlns:a16="http://schemas.microsoft.com/office/drawing/2014/main" id="{B78F845F-5DDA-4721-A21C-82CE0D99A3F1}"/>
              </a:ext>
            </a:extLst>
          </p:cNvPr>
          <p:cNvPicPr/>
          <p:nvPr/>
        </p:nvPicPr>
        <p:blipFill>
          <a:blip r:embed="rId4"/>
          <a:stretch>
            <a:fillRect/>
          </a:stretch>
        </p:blipFill>
        <p:spPr>
          <a:xfrm>
            <a:off x="3323887" y="3524693"/>
            <a:ext cx="5837834" cy="2852390"/>
          </a:xfrm>
          <a:prstGeom prst="rect">
            <a:avLst/>
          </a:prstGeom>
        </p:spPr>
      </p:pic>
    </p:spTree>
    <p:extLst>
      <p:ext uri="{BB962C8B-B14F-4D97-AF65-F5344CB8AC3E}">
        <p14:creationId xmlns:p14="http://schemas.microsoft.com/office/powerpoint/2010/main" val="38439934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50B-CC32-4ECD-A1CA-76D4D76D1324}"/>
              </a:ext>
            </a:extLst>
          </p:cNvPr>
          <p:cNvSpPr>
            <a:spLocks noGrp="1"/>
          </p:cNvSpPr>
          <p:nvPr>
            <p:ph type="title"/>
          </p:nvPr>
        </p:nvSpPr>
        <p:spPr>
          <a:xfrm>
            <a:off x="838200" y="269875"/>
            <a:ext cx="10515600" cy="1325563"/>
          </a:xfrm>
        </p:spPr>
        <p:txBody>
          <a:bodyPr>
            <a:normAutofit/>
          </a:bodyPr>
          <a:lstStyle/>
          <a:p>
            <a:pPr algn="ctr"/>
            <a:r>
              <a:rPr lang="en-US" sz="2800" dirty="0">
                <a:latin typeface="Eras Bold ITC" panose="020B0907030504020204" pitchFamily="34" charset="0"/>
              </a:rPr>
              <a:t>LAB – 8 [LOAD BALANCER]</a:t>
            </a:r>
            <a:endParaRPr lang="en-IN" sz="2800" dirty="0">
              <a:latin typeface="Eras Bold ITC" panose="020B0907030504020204" pitchFamily="34" charset="0"/>
            </a:endParaRPr>
          </a:p>
        </p:txBody>
      </p:sp>
      <p:sp>
        <p:nvSpPr>
          <p:cNvPr id="12" name="Content Placeholder 11">
            <a:extLst>
              <a:ext uri="{FF2B5EF4-FFF2-40B4-BE49-F238E27FC236}">
                <a16:creationId xmlns:a16="http://schemas.microsoft.com/office/drawing/2014/main" id="{56F1DB6B-79CE-4535-AAF9-A3B0B9B3B331}"/>
              </a:ext>
            </a:extLst>
          </p:cNvPr>
          <p:cNvSpPr>
            <a:spLocks noGrp="1"/>
          </p:cNvSpPr>
          <p:nvPr>
            <p:ph idx="1"/>
          </p:nvPr>
        </p:nvSpPr>
        <p:spPr>
          <a:xfrm>
            <a:off x="2103916" y="2371255"/>
            <a:ext cx="8297383" cy="3829520"/>
          </a:xfrm>
        </p:spPr>
        <p:txBody>
          <a:bodyPr>
            <a:normAutofit/>
          </a:bodyPr>
          <a:lstStyle/>
          <a:p>
            <a:r>
              <a:rPr lang="en-US" sz="1800" dirty="0">
                <a:latin typeface="Cambria" panose="02040503050406030204" pitchFamily="18" charset="0"/>
                <a:ea typeface="Cambria" panose="02040503050406030204" pitchFamily="18" charset="0"/>
              </a:rPr>
              <a:t>Create two EC2 Instances, Start and Install NGINX &amp; HTTPD on each.</a:t>
            </a:r>
          </a:p>
          <a:p>
            <a:r>
              <a:rPr lang="en-US" sz="1800" dirty="0">
                <a:latin typeface="Cambria" panose="02040503050406030204" pitchFamily="18" charset="0"/>
                <a:ea typeface="Cambria" panose="02040503050406030204" pitchFamily="18" charset="0"/>
              </a:rPr>
              <a:t>Access both Instances over browser.</a:t>
            </a:r>
          </a:p>
          <a:p>
            <a:r>
              <a:rPr lang="en-US" sz="1800" dirty="0">
                <a:latin typeface="Cambria" panose="02040503050406030204" pitchFamily="18" charset="0"/>
                <a:ea typeface="Cambria" panose="02040503050406030204" pitchFamily="18" charset="0"/>
              </a:rPr>
              <a:t>Create one Load Balancer and Attach both the Instances to the LB.</a:t>
            </a:r>
          </a:p>
          <a:p>
            <a:r>
              <a:rPr lang="en-US" sz="1800" dirty="0">
                <a:latin typeface="Cambria" panose="02040503050406030204" pitchFamily="18" charset="0"/>
                <a:ea typeface="Cambria" panose="02040503050406030204" pitchFamily="18" charset="0"/>
              </a:rPr>
              <a:t>Allow only port 80 in LBs Security Group &amp; also make sure the SG of your Instance receives request from LB only on port 80.</a:t>
            </a:r>
          </a:p>
          <a:p>
            <a:r>
              <a:rPr lang="en-US" sz="1800" dirty="0">
                <a:latin typeface="Cambria" panose="02040503050406030204" pitchFamily="18" charset="0"/>
                <a:ea typeface="Cambria" panose="02040503050406030204" pitchFamily="18" charset="0"/>
              </a:rPr>
              <a:t>Access the Load Balancer DNS over the browser and hit refresh couple of times.</a:t>
            </a:r>
          </a:p>
          <a:p>
            <a:r>
              <a:rPr lang="en-US" sz="1800" dirty="0">
                <a:latin typeface="Cambria" panose="02040503050406030204" pitchFamily="18" charset="0"/>
                <a:ea typeface="Cambria" panose="02040503050406030204" pitchFamily="18" charset="0"/>
              </a:rPr>
              <a:t>Check if the both web pages are shuffling.</a:t>
            </a:r>
          </a:p>
          <a:p>
            <a:endParaRPr lang="en-US" sz="1800" dirty="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68ED394-6E93-4E2D-BF95-22D21EB0E433}"/>
              </a:ext>
            </a:extLst>
          </p:cNvPr>
          <p:cNvSpPr txBox="1"/>
          <p:nvPr/>
        </p:nvSpPr>
        <p:spPr>
          <a:xfrm>
            <a:off x="2103916" y="1843987"/>
            <a:ext cx="7391400" cy="646331"/>
          </a:xfrm>
          <a:prstGeom prst="rect">
            <a:avLst/>
          </a:prstGeom>
          <a:noFill/>
        </p:spPr>
        <p:txBody>
          <a:bodyPr wrap="square" rtlCol="0">
            <a:spAutoFit/>
          </a:bodyPr>
          <a:lstStyle/>
          <a:p>
            <a:r>
              <a:rPr lang="en-US" dirty="0">
                <a:latin typeface="Eras Bold ITC" panose="020B0907030504020204" pitchFamily="34" charset="0"/>
                <a:ea typeface="Cambria" panose="02040503050406030204" pitchFamily="18" charset="0"/>
              </a:rPr>
              <a:t>TASKS TO DO :</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582523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9B4DA-40CB-42D3-BD35-699687D1E23F}"/>
              </a:ext>
            </a:extLst>
          </p:cNvPr>
          <p:cNvSpPr txBox="1"/>
          <p:nvPr/>
        </p:nvSpPr>
        <p:spPr>
          <a:xfrm>
            <a:off x="1905000" y="2543591"/>
            <a:ext cx="85725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Create two Security Groups, one for Instances and One for Load Balancer.</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First create a SG for LB with  Inbound rule port 80 allowed from anywhere.</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Create a SG for Instances with Inbound rules port 22 allowed from My IP to Login to the Instances and port 80 allowed from LBs Security Group.</a:t>
            </a:r>
          </a:p>
        </p:txBody>
      </p:sp>
    </p:spTree>
    <p:extLst>
      <p:ext uri="{BB962C8B-B14F-4D97-AF65-F5344CB8AC3E}">
        <p14:creationId xmlns:p14="http://schemas.microsoft.com/office/powerpoint/2010/main" val="1845639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868AA2-3BDC-4F27-B463-E2B9FFEDEE93}"/>
              </a:ext>
            </a:extLst>
          </p:cNvPr>
          <p:cNvPicPr/>
          <p:nvPr/>
        </p:nvPicPr>
        <p:blipFill>
          <a:blip r:embed="rId2"/>
          <a:stretch>
            <a:fillRect/>
          </a:stretch>
        </p:blipFill>
        <p:spPr>
          <a:xfrm>
            <a:off x="134620" y="299086"/>
            <a:ext cx="5961380" cy="2891790"/>
          </a:xfrm>
          <a:prstGeom prst="rect">
            <a:avLst/>
          </a:prstGeom>
        </p:spPr>
      </p:pic>
      <p:pic>
        <p:nvPicPr>
          <p:cNvPr id="3" name="Picture 2">
            <a:extLst>
              <a:ext uri="{FF2B5EF4-FFF2-40B4-BE49-F238E27FC236}">
                <a16:creationId xmlns:a16="http://schemas.microsoft.com/office/drawing/2014/main" id="{883D0726-5AA2-4589-96CB-C84A6D29C9DD}"/>
              </a:ext>
            </a:extLst>
          </p:cNvPr>
          <p:cNvPicPr/>
          <p:nvPr/>
        </p:nvPicPr>
        <p:blipFill>
          <a:blip r:embed="rId3"/>
          <a:stretch>
            <a:fillRect/>
          </a:stretch>
        </p:blipFill>
        <p:spPr>
          <a:xfrm>
            <a:off x="134620" y="3524249"/>
            <a:ext cx="5961380" cy="2981325"/>
          </a:xfrm>
          <a:prstGeom prst="rect">
            <a:avLst/>
          </a:prstGeom>
        </p:spPr>
      </p:pic>
      <p:pic>
        <p:nvPicPr>
          <p:cNvPr id="4" name="Picture 3">
            <a:extLst>
              <a:ext uri="{FF2B5EF4-FFF2-40B4-BE49-F238E27FC236}">
                <a16:creationId xmlns:a16="http://schemas.microsoft.com/office/drawing/2014/main" id="{4186DFC6-5683-4BB4-9DE3-761B1ACDD51C}"/>
              </a:ext>
            </a:extLst>
          </p:cNvPr>
          <p:cNvPicPr/>
          <p:nvPr/>
        </p:nvPicPr>
        <p:blipFill>
          <a:blip r:embed="rId4"/>
          <a:stretch>
            <a:fillRect/>
          </a:stretch>
        </p:blipFill>
        <p:spPr>
          <a:xfrm>
            <a:off x="6278245" y="299086"/>
            <a:ext cx="5779135" cy="2891790"/>
          </a:xfrm>
          <a:prstGeom prst="rect">
            <a:avLst/>
          </a:prstGeom>
        </p:spPr>
      </p:pic>
      <p:pic>
        <p:nvPicPr>
          <p:cNvPr id="5" name="Picture 4">
            <a:extLst>
              <a:ext uri="{FF2B5EF4-FFF2-40B4-BE49-F238E27FC236}">
                <a16:creationId xmlns:a16="http://schemas.microsoft.com/office/drawing/2014/main" id="{44407A7C-838E-458B-ABC6-ACDF3378EE8B}"/>
              </a:ext>
            </a:extLst>
          </p:cNvPr>
          <p:cNvPicPr/>
          <p:nvPr/>
        </p:nvPicPr>
        <p:blipFill>
          <a:blip r:embed="rId5"/>
          <a:stretch>
            <a:fillRect/>
          </a:stretch>
        </p:blipFill>
        <p:spPr>
          <a:xfrm>
            <a:off x="6278245" y="3524249"/>
            <a:ext cx="5779135" cy="2981325"/>
          </a:xfrm>
          <a:prstGeom prst="rect">
            <a:avLst/>
          </a:prstGeom>
        </p:spPr>
      </p:pic>
    </p:spTree>
    <p:extLst>
      <p:ext uri="{BB962C8B-B14F-4D97-AF65-F5344CB8AC3E}">
        <p14:creationId xmlns:p14="http://schemas.microsoft.com/office/powerpoint/2010/main" val="1589909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B26256-708D-44CC-BB13-37BF2CB644C7}"/>
              </a:ext>
            </a:extLst>
          </p:cNvPr>
          <p:cNvSpPr txBox="1"/>
          <p:nvPr/>
        </p:nvSpPr>
        <p:spPr>
          <a:xfrm>
            <a:off x="2162175" y="2414111"/>
            <a:ext cx="7715250" cy="1200329"/>
          </a:xfrm>
          <a:prstGeom prst="rect">
            <a:avLst/>
          </a:prstGeom>
          <a:noFill/>
        </p:spPr>
        <p:txBody>
          <a:bodyPr wrap="squar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Now create two Instances with Ubuntu 20.04 free tier OS just like we did in </a:t>
            </a:r>
            <a:r>
              <a:rPr lang="en-IN" b="1" dirty="0">
                <a:latin typeface="Cambria" panose="02040503050406030204" pitchFamily="18" charset="0"/>
                <a:ea typeface="Cambria" panose="02040503050406030204" pitchFamily="18" charset="0"/>
              </a:rPr>
              <a:t>Lab 4 </a:t>
            </a:r>
            <a:r>
              <a:rPr lang="en-IN" dirty="0">
                <a:latin typeface="Cambria" panose="02040503050406030204" pitchFamily="18" charset="0"/>
                <a:ea typeface="Cambria" panose="02040503050406030204" pitchFamily="18" charset="0"/>
              </a:rPr>
              <a:t>and make sure to attach the SG created for Instances.</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Create a Target Group for instances with desired healthy and unhealthy thresholds.</a:t>
            </a:r>
          </a:p>
        </p:txBody>
      </p:sp>
    </p:spTree>
    <p:extLst>
      <p:ext uri="{BB962C8B-B14F-4D97-AF65-F5344CB8AC3E}">
        <p14:creationId xmlns:p14="http://schemas.microsoft.com/office/powerpoint/2010/main" val="4135155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8F5B2E-EFEA-474C-989C-5477AB5C1A15}"/>
              </a:ext>
            </a:extLst>
          </p:cNvPr>
          <p:cNvPicPr/>
          <p:nvPr/>
        </p:nvPicPr>
        <p:blipFill>
          <a:blip r:embed="rId2"/>
          <a:stretch>
            <a:fillRect/>
          </a:stretch>
        </p:blipFill>
        <p:spPr>
          <a:xfrm>
            <a:off x="125095" y="386080"/>
            <a:ext cx="5970905" cy="2842578"/>
          </a:xfrm>
          <a:prstGeom prst="rect">
            <a:avLst/>
          </a:prstGeom>
        </p:spPr>
      </p:pic>
      <p:pic>
        <p:nvPicPr>
          <p:cNvPr id="3" name="Picture 2">
            <a:extLst>
              <a:ext uri="{FF2B5EF4-FFF2-40B4-BE49-F238E27FC236}">
                <a16:creationId xmlns:a16="http://schemas.microsoft.com/office/drawing/2014/main" id="{7D4678D6-298D-4C2B-97A5-A6F924D6540B}"/>
              </a:ext>
            </a:extLst>
          </p:cNvPr>
          <p:cNvPicPr/>
          <p:nvPr/>
        </p:nvPicPr>
        <p:blipFill>
          <a:blip r:embed="rId3"/>
          <a:stretch>
            <a:fillRect/>
          </a:stretch>
        </p:blipFill>
        <p:spPr>
          <a:xfrm>
            <a:off x="6211570" y="386080"/>
            <a:ext cx="5855335" cy="2842578"/>
          </a:xfrm>
          <a:prstGeom prst="rect">
            <a:avLst/>
          </a:prstGeom>
        </p:spPr>
      </p:pic>
      <p:pic>
        <p:nvPicPr>
          <p:cNvPr id="4" name="Picture 3">
            <a:extLst>
              <a:ext uri="{FF2B5EF4-FFF2-40B4-BE49-F238E27FC236}">
                <a16:creationId xmlns:a16="http://schemas.microsoft.com/office/drawing/2014/main" id="{407CCEC5-8541-4BEB-B08A-51FCC5BDC353}"/>
              </a:ext>
            </a:extLst>
          </p:cNvPr>
          <p:cNvPicPr/>
          <p:nvPr/>
        </p:nvPicPr>
        <p:blipFill>
          <a:blip r:embed="rId4"/>
          <a:stretch>
            <a:fillRect/>
          </a:stretch>
        </p:blipFill>
        <p:spPr>
          <a:xfrm>
            <a:off x="125095" y="3591242"/>
            <a:ext cx="5970905" cy="2842579"/>
          </a:xfrm>
          <a:prstGeom prst="rect">
            <a:avLst/>
          </a:prstGeom>
        </p:spPr>
      </p:pic>
      <p:pic>
        <p:nvPicPr>
          <p:cNvPr id="5" name="Picture 4">
            <a:extLst>
              <a:ext uri="{FF2B5EF4-FFF2-40B4-BE49-F238E27FC236}">
                <a16:creationId xmlns:a16="http://schemas.microsoft.com/office/drawing/2014/main" id="{30FE4DF7-8522-4662-AAAC-818A986B04EA}"/>
              </a:ext>
            </a:extLst>
          </p:cNvPr>
          <p:cNvPicPr/>
          <p:nvPr/>
        </p:nvPicPr>
        <p:blipFill>
          <a:blip r:embed="rId5"/>
          <a:stretch>
            <a:fillRect/>
          </a:stretch>
        </p:blipFill>
        <p:spPr>
          <a:xfrm>
            <a:off x="6211570" y="3591242"/>
            <a:ext cx="5855335" cy="2842578"/>
          </a:xfrm>
          <a:prstGeom prst="rect">
            <a:avLst/>
          </a:prstGeom>
        </p:spPr>
      </p:pic>
    </p:spTree>
    <p:extLst>
      <p:ext uri="{BB962C8B-B14F-4D97-AF65-F5344CB8AC3E}">
        <p14:creationId xmlns:p14="http://schemas.microsoft.com/office/powerpoint/2010/main" val="136116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43BB6C-4A23-46BC-A88F-CC23963ED2DD}"/>
              </a:ext>
            </a:extLst>
          </p:cNvPr>
          <p:cNvSpPr txBox="1"/>
          <p:nvPr/>
        </p:nvSpPr>
        <p:spPr>
          <a:xfrm>
            <a:off x="2436988" y="910352"/>
            <a:ext cx="7829550" cy="1477328"/>
          </a:xfrm>
          <a:prstGeom prst="rect">
            <a:avLst/>
          </a:prstGeom>
          <a:noFill/>
        </p:spPr>
        <p:txBody>
          <a:bodyPr wrap="square" rtlCol="0">
            <a:spAutoFit/>
          </a:bodyPr>
          <a:lstStyle/>
          <a:p>
            <a:endParaRPr lang="en-US" dirty="0">
              <a:latin typeface="Cambria" panose="02040503050406030204" pitchFamily="18" charset="0"/>
            </a:endParaRPr>
          </a:p>
          <a:p>
            <a:pPr marL="285750" indent="-285750">
              <a:buFont typeface="Arial" panose="020B0604020202020204" pitchFamily="34" charset="0"/>
              <a:buChar char="•"/>
            </a:pPr>
            <a:r>
              <a:rPr lang="en-US" spc="-5" dirty="0">
                <a:latin typeface="Cambria"/>
                <a:cs typeface="Cambria"/>
              </a:rPr>
              <a:t>Click on create user.</a:t>
            </a:r>
          </a:p>
          <a:p>
            <a:pPr marL="285750" indent="-285750">
              <a:buFont typeface="Arial" panose="020B0604020202020204" pitchFamily="34" charset="0"/>
              <a:buChar char="•"/>
            </a:pPr>
            <a:r>
              <a:rPr lang="en-US" spc="-5" dirty="0">
                <a:latin typeface="Cambria"/>
                <a:cs typeface="Cambria"/>
              </a:rPr>
              <a:t>Give User a name and give user console access.</a:t>
            </a:r>
          </a:p>
          <a:p>
            <a:pPr marL="285750" indent="-285750">
              <a:buFont typeface="Arial" panose="020B0604020202020204" pitchFamily="34" charset="0"/>
              <a:buChar char="•"/>
            </a:pPr>
            <a:r>
              <a:rPr lang="en-US" spc="-5" dirty="0">
                <a:latin typeface="Cambria"/>
                <a:cs typeface="Cambria"/>
              </a:rPr>
              <a:t>Create a password either Auto generated or your own.</a:t>
            </a:r>
          </a:p>
          <a:p>
            <a:pPr marL="285750" indent="-285750">
              <a:buFont typeface="Arial" panose="020B0604020202020204" pitchFamily="34" charset="0"/>
              <a:buChar char="•"/>
            </a:pPr>
            <a:endParaRPr lang="en-IN" dirty="0"/>
          </a:p>
        </p:txBody>
      </p:sp>
      <p:grpSp>
        <p:nvGrpSpPr>
          <p:cNvPr id="11" name="object 5">
            <a:extLst>
              <a:ext uri="{FF2B5EF4-FFF2-40B4-BE49-F238E27FC236}">
                <a16:creationId xmlns:a16="http://schemas.microsoft.com/office/drawing/2014/main" id="{BDC2CFEE-DB04-40E9-8804-3B8643A55389}"/>
              </a:ext>
            </a:extLst>
          </p:cNvPr>
          <p:cNvGrpSpPr>
            <a:grpSpLocks noChangeAspect="1"/>
          </p:cNvGrpSpPr>
          <p:nvPr/>
        </p:nvGrpSpPr>
        <p:grpSpPr>
          <a:xfrm>
            <a:off x="238125" y="2952751"/>
            <a:ext cx="5852685" cy="2833906"/>
            <a:chOff x="914400" y="5255386"/>
            <a:chExt cx="5990590" cy="2900680"/>
          </a:xfrm>
        </p:grpSpPr>
        <p:pic>
          <p:nvPicPr>
            <p:cNvPr id="12" name="object 6">
              <a:extLst>
                <a:ext uri="{FF2B5EF4-FFF2-40B4-BE49-F238E27FC236}">
                  <a16:creationId xmlns:a16="http://schemas.microsoft.com/office/drawing/2014/main" id="{5D40B57D-ABD2-4E98-A47E-FCF9E8994C72}"/>
                </a:ext>
              </a:extLst>
            </p:cNvPr>
            <p:cNvPicPr/>
            <p:nvPr/>
          </p:nvPicPr>
          <p:blipFill>
            <a:blip r:embed="rId2" cstate="print"/>
            <a:stretch>
              <a:fillRect/>
            </a:stretch>
          </p:blipFill>
          <p:spPr>
            <a:xfrm>
              <a:off x="914400" y="5255386"/>
              <a:ext cx="5990209" cy="2900680"/>
            </a:xfrm>
            <a:prstGeom prst="rect">
              <a:avLst/>
            </a:prstGeom>
          </p:spPr>
        </p:pic>
        <p:sp>
          <p:nvSpPr>
            <p:cNvPr id="13" name="object 7">
              <a:extLst>
                <a:ext uri="{FF2B5EF4-FFF2-40B4-BE49-F238E27FC236}">
                  <a16:creationId xmlns:a16="http://schemas.microsoft.com/office/drawing/2014/main" id="{091A5EBA-23D6-4524-BB34-B9C8D0126D9E}"/>
                </a:ext>
              </a:extLst>
            </p:cNvPr>
            <p:cNvSpPr/>
            <p:nvPr/>
          </p:nvSpPr>
          <p:spPr>
            <a:xfrm>
              <a:off x="986155" y="6776847"/>
              <a:ext cx="317500" cy="174625"/>
            </a:xfrm>
            <a:custGeom>
              <a:avLst/>
              <a:gdLst/>
              <a:ahLst/>
              <a:cxnLst/>
              <a:rect l="l" t="t" r="r" b="b"/>
              <a:pathLst>
                <a:path w="317500" h="174625">
                  <a:moveTo>
                    <a:pt x="0" y="174624"/>
                  </a:moveTo>
                  <a:lnTo>
                    <a:pt x="317500" y="174624"/>
                  </a:lnTo>
                  <a:lnTo>
                    <a:pt x="317500" y="0"/>
                  </a:lnTo>
                  <a:lnTo>
                    <a:pt x="0" y="0"/>
                  </a:lnTo>
                  <a:lnTo>
                    <a:pt x="0" y="174624"/>
                  </a:lnTo>
                  <a:close/>
                </a:path>
              </a:pathLst>
            </a:custGeom>
            <a:ln w="12700">
              <a:solidFill>
                <a:srgbClr val="FF0000"/>
              </a:solidFill>
            </a:ln>
          </p:spPr>
          <p:txBody>
            <a:bodyPr wrap="square" lIns="0" tIns="0" rIns="0" bIns="0" rtlCol="0"/>
            <a:lstStyle/>
            <a:p>
              <a:endParaRPr/>
            </a:p>
          </p:txBody>
        </p:sp>
      </p:grpSp>
      <p:pic>
        <p:nvPicPr>
          <p:cNvPr id="14" name="object 5">
            <a:extLst>
              <a:ext uri="{FF2B5EF4-FFF2-40B4-BE49-F238E27FC236}">
                <a16:creationId xmlns:a16="http://schemas.microsoft.com/office/drawing/2014/main" id="{D983234B-C287-4F3D-B73E-34303033A987}"/>
              </a:ext>
            </a:extLst>
          </p:cNvPr>
          <p:cNvPicPr>
            <a:picLocks noChangeAspect="1"/>
          </p:cNvPicPr>
          <p:nvPr/>
        </p:nvPicPr>
        <p:blipFill>
          <a:blip r:embed="rId3" cstate="print"/>
          <a:stretch>
            <a:fillRect/>
          </a:stretch>
        </p:blipFill>
        <p:spPr>
          <a:xfrm>
            <a:off x="6248400" y="2952751"/>
            <a:ext cx="5852792" cy="2835245"/>
          </a:xfrm>
          <a:prstGeom prst="rect">
            <a:avLst/>
          </a:prstGeom>
        </p:spPr>
      </p:pic>
    </p:spTree>
    <p:extLst>
      <p:ext uri="{BB962C8B-B14F-4D97-AF65-F5344CB8AC3E}">
        <p14:creationId xmlns:p14="http://schemas.microsoft.com/office/powerpoint/2010/main" val="31342959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5EBC9-A434-4D74-9084-9AE8C0FF5F95}"/>
              </a:ext>
            </a:extLst>
          </p:cNvPr>
          <p:cNvSpPr txBox="1"/>
          <p:nvPr/>
        </p:nvSpPr>
        <p:spPr>
          <a:xfrm>
            <a:off x="3048000" y="2690336"/>
            <a:ext cx="6096000" cy="369332"/>
          </a:xfrm>
          <a:prstGeom prst="rect">
            <a:avLst/>
          </a:prstGeom>
          <a:noFill/>
        </p:spPr>
        <p:txBody>
          <a:bodyPr wrap="square">
            <a:spAutoFit/>
          </a:bodyPr>
          <a:lstStyle/>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EAC0C6D6-756A-4468-BC0F-9484D699910B}"/>
              </a:ext>
            </a:extLst>
          </p:cNvPr>
          <p:cNvSpPr txBox="1"/>
          <p:nvPr/>
        </p:nvSpPr>
        <p:spPr>
          <a:xfrm>
            <a:off x="2162174" y="2737960"/>
            <a:ext cx="7781925" cy="1200329"/>
          </a:xfrm>
          <a:prstGeom prst="rect">
            <a:avLst/>
          </a:prstGeom>
          <a:noFill/>
        </p:spPr>
        <p:txBody>
          <a:bodyPr wrap="squar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Select IPv4 address type.</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Add healthy and Unhealthy thresholds as 2.</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Add the instances that we created for Load Balancer in the Target Group.</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Check the configurations you made and click on create Target Group.</a:t>
            </a:r>
          </a:p>
        </p:txBody>
      </p:sp>
    </p:spTree>
    <p:extLst>
      <p:ext uri="{BB962C8B-B14F-4D97-AF65-F5344CB8AC3E}">
        <p14:creationId xmlns:p14="http://schemas.microsoft.com/office/powerpoint/2010/main" val="1582318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07883C-F0B9-497D-BE26-C319498DE66B}"/>
              </a:ext>
            </a:extLst>
          </p:cNvPr>
          <p:cNvPicPr/>
          <p:nvPr/>
        </p:nvPicPr>
        <p:blipFill>
          <a:blip r:embed="rId2"/>
          <a:stretch>
            <a:fillRect/>
          </a:stretch>
        </p:blipFill>
        <p:spPr>
          <a:xfrm>
            <a:off x="163195" y="303448"/>
            <a:ext cx="5932805" cy="2925527"/>
          </a:xfrm>
          <a:prstGeom prst="rect">
            <a:avLst/>
          </a:prstGeom>
        </p:spPr>
      </p:pic>
      <p:pic>
        <p:nvPicPr>
          <p:cNvPr id="3" name="Picture 2">
            <a:extLst>
              <a:ext uri="{FF2B5EF4-FFF2-40B4-BE49-F238E27FC236}">
                <a16:creationId xmlns:a16="http://schemas.microsoft.com/office/drawing/2014/main" id="{2FA946FA-CC2E-4FB5-B7E7-A9171829E3CC}"/>
              </a:ext>
            </a:extLst>
          </p:cNvPr>
          <p:cNvPicPr/>
          <p:nvPr/>
        </p:nvPicPr>
        <p:blipFill>
          <a:blip r:embed="rId3"/>
          <a:stretch>
            <a:fillRect/>
          </a:stretch>
        </p:blipFill>
        <p:spPr>
          <a:xfrm>
            <a:off x="6361071" y="303447"/>
            <a:ext cx="5667734" cy="2925527"/>
          </a:xfrm>
          <a:prstGeom prst="rect">
            <a:avLst/>
          </a:prstGeom>
        </p:spPr>
      </p:pic>
      <p:pic>
        <p:nvPicPr>
          <p:cNvPr id="4" name="Picture 3">
            <a:extLst>
              <a:ext uri="{FF2B5EF4-FFF2-40B4-BE49-F238E27FC236}">
                <a16:creationId xmlns:a16="http://schemas.microsoft.com/office/drawing/2014/main" id="{921581DB-CBB2-4C33-9180-8DD1812B3BA9}"/>
              </a:ext>
            </a:extLst>
          </p:cNvPr>
          <p:cNvPicPr/>
          <p:nvPr/>
        </p:nvPicPr>
        <p:blipFill>
          <a:blip r:embed="rId4"/>
          <a:stretch>
            <a:fillRect/>
          </a:stretch>
        </p:blipFill>
        <p:spPr>
          <a:xfrm>
            <a:off x="163195" y="3619499"/>
            <a:ext cx="5932805" cy="2925527"/>
          </a:xfrm>
          <a:prstGeom prst="rect">
            <a:avLst/>
          </a:prstGeom>
        </p:spPr>
      </p:pic>
      <p:pic>
        <p:nvPicPr>
          <p:cNvPr id="5" name="Picture 4">
            <a:extLst>
              <a:ext uri="{FF2B5EF4-FFF2-40B4-BE49-F238E27FC236}">
                <a16:creationId xmlns:a16="http://schemas.microsoft.com/office/drawing/2014/main" id="{656E95C6-E2E9-4443-B82E-8EAD91A9B1FE}"/>
              </a:ext>
            </a:extLst>
          </p:cNvPr>
          <p:cNvPicPr/>
          <p:nvPr/>
        </p:nvPicPr>
        <p:blipFill>
          <a:blip r:embed="rId5"/>
          <a:stretch>
            <a:fillRect/>
          </a:stretch>
        </p:blipFill>
        <p:spPr>
          <a:xfrm>
            <a:off x="6361071" y="3619499"/>
            <a:ext cx="5667734" cy="2925527"/>
          </a:xfrm>
          <a:prstGeom prst="rect">
            <a:avLst/>
          </a:prstGeom>
        </p:spPr>
      </p:pic>
    </p:spTree>
    <p:extLst>
      <p:ext uri="{BB962C8B-B14F-4D97-AF65-F5344CB8AC3E}">
        <p14:creationId xmlns:p14="http://schemas.microsoft.com/office/powerpoint/2010/main" val="31060786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3E5C0-0B6A-4726-8794-8B66D0A1F938}"/>
              </a:ext>
            </a:extLst>
          </p:cNvPr>
          <p:cNvSpPr txBox="1"/>
          <p:nvPr/>
        </p:nvSpPr>
        <p:spPr>
          <a:xfrm>
            <a:off x="2285999" y="2517339"/>
            <a:ext cx="7610475" cy="1477328"/>
          </a:xfrm>
          <a:prstGeom prst="rect">
            <a:avLst/>
          </a:prstGeom>
          <a:noFill/>
        </p:spPr>
        <p:txBody>
          <a:bodyPr wrap="squar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Then create an Application Load Balancer with default VPC.</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Select more than 2 Availability zones for High availability.</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Make sure to attach the SG created for LB in the first place.</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In the listeners and routing set port 80 forward to Target Group.</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Check all the configurations you made and click on create Load Balancer.</a:t>
            </a:r>
          </a:p>
        </p:txBody>
      </p:sp>
    </p:spTree>
    <p:extLst>
      <p:ext uri="{BB962C8B-B14F-4D97-AF65-F5344CB8AC3E}">
        <p14:creationId xmlns:p14="http://schemas.microsoft.com/office/powerpoint/2010/main" val="16054012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CA35C8-7FBA-407D-894A-E5871AC78002}"/>
              </a:ext>
            </a:extLst>
          </p:cNvPr>
          <p:cNvPicPr/>
          <p:nvPr/>
        </p:nvPicPr>
        <p:blipFill>
          <a:blip r:embed="rId2"/>
          <a:stretch>
            <a:fillRect/>
          </a:stretch>
        </p:blipFill>
        <p:spPr>
          <a:xfrm>
            <a:off x="115570" y="216852"/>
            <a:ext cx="5980430" cy="2974023"/>
          </a:xfrm>
          <a:prstGeom prst="rect">
            <a:avLst/>
          </a:prstGeom>
        </p:spPr>
      </p:pic>
      <p:pic>
        <p:nvPicPr>
          <p:cNvPr id="3" name="Picture 2">
            <a:extLst>
              <a:ext uri="{FF2B5EF4-FFF2-40B4-BE49-F238E27FC236}">
                <a16:creationId xmlns:a16="http://schemas.microsoft.com/office/drawing/2014/main" id="{6F079462-A9C5-4A66-BBC3-FAE038127FD2}"/>
              </a:ext>
            </a:extLst>
          </p:cNvPr>
          <p:cNvPicPr/>
          <p:nvPr/>
        </p:nvPicPr>
        <p:blipFill>
          <a:blip r:embed="rId3"/>
          <a:stretch>
            <a:fillRect/>
          </a:stretch>
        </p:blipFill>
        <p:spPr>
          <a:xfrm>
            <a:off x="6210300" y="231140"/>
            <a:ext cx="5866130" cy="2959735"/>
          </a:xfrm>
          <a:prstGeom prst="rect">
            <a:avLst/>
          </a:prstGeom>
        </p:spPr>
      </p:pic>
      <p:pic>
        <p:nvPicPr>
          <p:cNvPr id="4" name="Picture 3">
            <a:extLst>
              <a:ext uri="{FF2B5EF4-FFF2-40B4-BE49-F238E27FC236}">
                <a16:creationId xmlns:a16="http://schemas.microsoft.com/office/drawing/2014/main" id="{87C88F21-8422-46A4-97A8-F6F75079173D}"/>
              </a:ext>
            </a:extLst>
          </p:cNvPr>
          <p:cNvPicPr/>
          <p:nvPr/>
        </p:nvPicPr>
        <p:blipFill>
          <a:blip r:embed="rId4"/>
          <a:stretch>
            <a:fillRect/>
          </a:stretch>
        </p:blipFill>
        <p:spPr>
          <a:xfrm>
            <a:off x="115570" y="3479483"/>
            <a:ext cx="5980430" cy="3142615"/>
          </a:xfrm>
          <a:prstGeom prst="rect">
            <a:avLst/>
          </a:prstGeom>
        </p:spPr>
      </p:pic>
      <p:pic>
        <p:nvPicPr>
          <p:cNvPr id="5" name="Picture 4">
            <a:extLst>
              <a:ext uri="{FF2B5EF4-FFF2-40B4-BE49-F238E27FC236}">
                <a16:creationId xmlns:a16="http://schemas.microsoft.com/office/drawing/2014/main" id="{F439993C-D51D-433A-B8EC-54429297A193}"/>
              </a:ext>
            </a:extLst>
          </p:cNvPr>
          <p:cNvPicPr/>
          <p:nvPr/>
        </p:nvPicPr>
        <p:blipFill>
          <a:blip r:embed="rId5"/>
          <a:stretch>
            <a:fillRect/>
          </a:stretch>
        </p:blipFill>
        <p:spPr>
          <a:xfrm>
            <a:off x="6210300" y="3479483"/>
            <a:ext cx="5866130" cy="3128327"/>
          </a:xfrm>
          <a:prstGeom prst="rect">
            <a:avLst/>
          </a:prstGeom>
        </p:spPr>
      </p:pic>
    </p:spTree>
    <p:extLst>
      <p:ext uri="{BB962C8B-B14F-4D97-AF65-F5344CB8AC3E}">
        <p14:creationId xmlns:p14="http://schemas.microsoft.com/office/powerpoint/2010/main" val="37018542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17D75B-A52E-46E7-A0ED-4B0C2154165B}"/>
              </a:ext>
            </a:extLst>
          </p:cNvPr>
          <p:cNvSpPr txBox="1"/>
          <p:nvPr/>
        </p:nvSpPr>
        <p:spPr>
          <a:xfrm>
            <a:off x="2609849" y="2580411"/>
            <a:ext cx="7686675" cy="1200329"/>
          </a:xfrm>
          <a:prstGeom prst="rect">
            <a:avLst/>
          </a:prstGeom>
          <a:noFill/>
        </p:spPr>
        <p:txBody>
          <a:bodyPr wrap="squar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Connect to the instances and Install, Start and Enable NGINX and HTTPD on each Instance. Host a static web Application on each Instance.  </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Browse the LBs DNS link in the browser and hit refresh a few times.</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You’ll see the web applications shuffling.</a:t>
            </a:r>
          </a:p>
        </p:txBody>
      </p:sp>
    </p:spTree>
    <p:extLst>
      <p:ext uri="{BB962C8B-B14F-4D97-AF65-F5344CB8AC3E}">
        <p14:creationId xmlns:p14="http://schemas.microsoft.com/office/powerpoint/2010/main" val="36487446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D7E9FC-BBE4-497B-91E5-822803E6F75E}"/>
              </a:ext>
            </a:extLst>
          </p:cNvPr>
          <p:cNvPicPr/>
          <p:nvPr/>
        </p:nvPicPr>
        <p:blipFill>
          <a:blip r:embed="rId2"/>
          <a:stretch>
            <a:fillRect/>
          </a:stretch>
        </p:blipFill>
        <p:spPr>
          <a:xfrm>
            <a:off x="171450" y="343536"/>
            <a:ext cx="5924550" cy="2752090"/>
          </a:xfrm>
          <a:prstGeom prst="rect">
            <a:avLst/>
          </a:prstGeom>
        </p:spPr>
      </p:pic>
      <p:pic>
        <p:nvPicPr>
          <p:cNvPr id="3" name="Picture 2">
            <a:extLst>
              <a:ext uri="{FF2B5EF4-FFF2-40B4-BE49-F238E27FC236}">
                <a16:creationId xmlns:a16="http://schemas.microsoft.com/office/drawing/2014/main" id="{832B8B96-5A2A-412D-8004-EB7DAD3FA8AF}"/>
              </a:ext>
            </a:extLst>
          </p:cNvPr>
          <p:cNvPicPr/>
          <p:nvPr/>
        </p:nvPicPr>
        <p:blipFill>
          <a:blip r:embed="rId3"/>
          <a:stretch>
            <a:fillRect/>
          </a:stretch>
        </p:blipFill>
        <p:spPr>
          <a:xfrm>
            <a:off x="6249670" y="343536"/>
            <a:ext cx="5770880" cy="2752090"/>
          </a:xfrm>
          <a:prstGeom prst="rect">
            <a:avLst/>
          </a:prstGeom>
        </p:spPr>
      </p:pic>
      <p:pic>
        <p:nvPicPr>
          <p:cNvPr id="4" name="Picture 3">
            <a:extLst>
              <a:ext uri="{FF2B5EF4-FFF2-40B4-BE49-F238E27FC236}">
                <a16:creationId xmlns:a16="http://schemas.microsoft.com/office/drawing/2014/main" id="{DD816B42-8FE9-42A2-B8BC-8238CE60C9F3}"/>
              </a:ext>
            </a:extLst>
          </p:cNvPr>
          <p:cNvPicPr/>
          <p:nvPr/>
        </p:nvPicPr>
        <p:blipFill>
          <a:blip r:embed="rId4"/>
          <a:stretch>
            <a:fillRect/>
          </a:stretch>
        </p:blipFill>
        <p:spPr>
          <a:xfrm>
            <a:off x="171450" y="3386456"/>
            <a:ext cx="5924550" cy="3147058"/>
          </a:xfrm>
          <a:prstGeom prst="rect">
            <a:avLst/>
          </a:prstGeom>
        </p:spPr>
      </p:pic>
      <p:pic>
        <p:nvPicPr>
          <p:cNvPr id="5" name="Picture 4">
            <a:extLst>
              <a:ext uri="{FF2B5EF4-FFF2-40B4-BE49-F238E27FC236}">
                <a16:creationId xmlns:a16="http://schemas.microsoft.com/office/drawing/2014/main" id="{0F0E9574-3DC5-449A-B6DD-FE53F3833946}"/>
              </a:ext>
            </a:extLst>
          </p:cNvPr>
          <p:cNvPicPr/>
          <p:nvPr/>
        </p:nvPicPr>
        <p:blipFill>
          <a:blip r:embed="rId5"/>
          <a:stretch>
            <a:fillRect/>
          </a:stretch>
        </p:blipFill>
        <p:spPr>
          <a:xfrm>
            <a:off x="6249670" y="3386456"/>
            <a:ext cx="5770880" cy="3147058"/>
          </a:xfrm>
          <a:prstGeom prst="rect">
            <a:avLst/>
          </a:prstGeom>
        </p:spPr>
      </p:pic>
    </p:spTree>
    <p:extLst>
      <p:ext uri="{BB962C8B-B14F-4D97-AF65-F5344CB8AC3E}">
        <p14:creationId xmlns:p14="http://schemas.microsoft.com/office/powerpoint/2010/main" val="2257326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50B-CC32-4ECD-A1CA-76D4D76D1324}"/>
              </a:ext>
            </a:extLst>
          </p:cNvPr>
          <p:cNvSpPr>
            <a:spLocks noGrp="1"/>
          </p:cNvSpPr>
          <p:nvPr>
            <p:ph type="title"/>
          </p:nvPr>
        </p:nvSpPr>
        <p:spPr>
          <a:xfrm>
            <a:off x="838200" y="269875"/>
            <a:ext cx="10515600" cy="1325563"/>
          </a:xfrm>
        </p:spPr>
        <p:txBody>
          <a:bodyPr>
            <a:normAutofit/>
          </a:bodyPr>
          <a:lstStyle/>
          <a:p>
            <a:pPr algn="ctr"/>
            <a:r>
              <a:rPr lang="en-US" sz="2800" dirty="0">
                <a:latin typeface="Eras Bold ITC" panose="020B0907030504020204" pitchFamily="34" charset="0"/>
              </a:rPr>
              <a:t>LAB – 9 [ASG &amp; LC]</a:t>
            </a:r>
            <a:endParaRPr lang="en-IN" sz="2800" dirty="0">
              <a:latin typeface="Eras Bold ITC" panose="020B0907030504020204" pitchFamily="34" charset="0"/>
            </a:endParaRPr>
          </a:p>
        </p:txBody>
      </p:sp>
      <p:sp>
        <p:nvSpPr>
          <p:cNvPr id="12" name="Content Placeholder 11">
            <a:extLst>
              <a:ext uri="{FF2B5EF4-FFF2-40B4-BE49-F238E27FC236}">
                <a16:creationId xmlns:a16="http://schemas.microsoft.com/office/drawing/2014/main" id="{56F1DB6B-79CE-4535-AAF9-A3B0B9B3B331}"/>
              </a:ext>
            </a:extLst>
          </p:cNvPr>
          <p:cNvSpPr>
            <a:spLocks noGrp="1"/>
          </p:cNvSpPr>
          <p:nvPr>
            <p:ph idx="1"/>
          </p:nvPr>
        </p:nvSpPr>
        <p:spPr>
          <a:xfrm>
            <a:off x="2103917" y="2339188"/>
            <a:ext cx="7391401" cy="3829520"/>
          </a:xfrm>
        </p:spPr>
        <p:txBody>
          <a:bodyPr>
            <a:normAutofit/>
          </a:bodyPr>
          <a:lstStyle/>
          <a:p>
            <a:r>
              <a:rPr lang="en-US" sz="1800" dirty="0">
                <a:latin typeface="Cambria" panose="02040503050406030204" pitchFamily="18" charset="0"/>
                <a:ea typeface="Cambria" panose="02040503050406030204" pitchFamily="18" charset="0"/>
              </a:rPr>
              <a:t>Create one Launch Configuration with Ubuntu Server.</a:t>
            </a:r>
          </a:p>
          <a:p>
            <a:r>
              <a:rPr lang="en-US" sz="1800" dirty="0">
                <a:latin typeface="Cambria" panose="02040503050406030204" pitchFamily="18" charset="0"/>
                <a:ea typeface="Cambria" panose="02040503050406030204" pitchFamily="18" charset="0"/>
              </a:rPr>
              <a:t>Create an Auto Scaling Group and attach above created Launch Configuration with it.</a:t>
            </a:r>
          </a:p>
          <a:p>
            <a:r>
              <a:rPr lang="en-US" sz="1800" dirty="0">
                <a:latin typeface="Cambria" panose="02040503050406030204" pitchFamily="18" charset="0"/>
                <a:ea typeface="Cambria" panose="02040503050406030204" pitchFamily="18" charset="0"/>
              </a:rPr>
              <a:t>Keep the size of the Instances as Minimum 1 &amp; Maximum 3.</a:t>
            </a:r>
          </a:p>
          <a:p>
            <a:r>
              <a:rPr lang="en-US" sz="1800" dirty="0">
                <a:latin typeface="Cambria" panose="02040503050406030204" pitchFamily="18" charset="0"/>
                <a:ea typeface="Cambria" panose="02040503050406030204" pitchFamily="18" charset="0"/>
              </a:rPr>
              <a:t>Try to change the Max capacity and check the new Instances getting created.</a:t>
            </a:r>
          </a:p>
          <a:p>
            <a:endParaRPr lang="en-IN" sz="18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68ED394-6E93-4E2D-BF95-22D21EB0E433}"/>
              </a:ext>
            </a:extLst>
          </p:cNvPr>
          <p:cNvSpPr txBox="1"/>
          <p:nvPr/>
        </p:nvSpPr>
        <p:spPr>
          <a:xfrm>
            <a:off x="2103917" y="1729588"/>
            <a:ext cx="7391400" cy="646331"/>
          </a:xfrm>
          <a:prstGeom prst="rect">
            <a:avLst/>
          </a:prstGeom>
          <a:noFill/>
        </p:spPr>
        <p:txBody>
          <a:bodyPr wrap="square" rtlCol="0">
            <a:spAutoFit/>
          </a:bodyPr>
          <a:lstStyle/>
          <a:p>
            <a:r>
              <a:rPr lang="en-US" dirty="0">
                <a:latin typeface="Eras Bold ITC" panose="020B0907030504020204" pitchFamily="34" charset="0"/>
                <a:ea typeface="Cambria" panose="02040503050406030204" pitchFamily="18" charset="0"/>
              </a:rPr>
              <a:t>TASKS TO DO :</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289251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9B4DA-40CB-42D3-BD35-699687D1E23F}"/>
              </a:ext>
            </a:extLst>
          </p:cNvPr>
          <p:cNvSpPr txBox="1"/>
          <p:nvPr/>
        </p:nvSpPr>
        <p:spPr>
          <a:xfrm>
            <a:off x="2200275" y="2495965"/>
            <a:ext cx="713422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Creating</a:t>
            </a:r>
            <a:r>
              <a:rPr lang="en-IN" dirty="0">
                <a:latin typeface="Cambria" panose="02040503050406030204" pitchFamily="18" charset="0"/>
                <a:ea typeface="Cambria" panose="02040503050406030204" pitchFamily="18" charset="0"/>
              </a:rPr>
              <a:t> a Launch Template is similar to creating an Instance.</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Click on create Launch template and configure everything just like an Instance and click on create Launch Template.</a:t>
            </a: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42409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5EB94D-C019-451E-BBA9-75AAF9D79A8F}"/>
              </a:ext>
            </a:extLst>
          </p:cNvPr>
          <p:cNvPicPr/>
          <p:nvPr/>
        </p:nvPicPr>
        <p:blipFill>
          <a:blip r:embed="rId2"/>
          <a:stretch>
            <a:fillRect/>
          </a:stretch>
        </p:blipFill>
        <p:spPr>
          <a:xfrm>
            <a:off x="134620" y="312738"/>
            <a:ext cx="5961380" cy="2782888"/>
          </a:xfrm>
          <a:prstGeom prst="rect">
            <a:avLst/>
          </a:prstGeom>
        </p:spPr>
      </p:pic>
      <p:pic>
        <p:nvPicPr>
          <p:cNvPr id="3" name="Picture 2">
            <a:extLst>
              <a:ext uri="{FF2B5EF4-FFF2-40B4-BE49-F238E27FC236}">
                <a16:creationId xmlns:a16="http://schemas.microsoft.com/office/drawing/2014/main" id="{949FB2BE-448F-40A9-BEFE-A7AFD68126D1}"/>
              </a:ext>
            </a:extLst>
          </p:cNvPr>
          <p:cNvPicPr/>
          <p:nvPr/>
        </p:nvPicPr>
        <p:blipFill>
          <a:blip r:embed="rId3"/>
          <a:stretch>
            <a:fillRect/>
          </a:stretch>
        </p:blipFill>
        <p:spPr>
          <a:xfrm>
            <a:off x="6238875" y="312738"/>
            <a:ext cx="5818505" cy="2782888"/>
          </a:xfrm>
          <a:prstGeom prst="rect">
            <a:avLst/>
          </a:prstGeom>
        </p:spPr>
      </p:pic>
      <p:pic>
        <p:nvPicPr>
          <p:cNvPr id="4" name="Picture 3">
            <a:extLst>
              <a:ext uri="{FF2B5EF4-FFF2-40B4-BE49-F238E27FC236}">
                <a16:creationId xmlns:a16="http://schemas.microsoft.com/office/drawing/2014/main" id="{A704BD92-206D-4E53-9864-E01060736D80}"/>
              </a:ext>
            </a:extLst>
          </p:cNvPr>
          <p:cNvPicPr/>
          <p:nvPr/>
        </p:nvPicPr>
        <p:blipFill>
          <a:blip r:embed="rId4"/>
          <a:stretch>
            <a:fillRect/>
          </a:stretch>
        </p:blipFill>
        <p:spPr>
          <a:xfrm>
            <a:off x="134620" y="3474401"/>
            <a:ext cx="5961380" cy="2993074"/>
          </a:xfrm>
          <a:prstGeom prst="rect">
            <a:avLst/>
          </a:prstGeom>
        </p:spPr>
      </p:pic>
      <p:pic>
        <p:nvPicPr>
          <p:cNvPr id="5" name="Picture 4">
            <a:extLst>
              <a:ext uri="{FF2B5EF4-FFF2-40B4-BE49-F238E27FC236}">
                <a16:creationId xmlns:a16="http://schemas.microsoft.com/office/drawing/2014/main" id="{9930702F-D122-4937-ABED-5AF2DAA3592D}"/>
              </a:ext>
            </a:extLst>
          </p:cNvPr>
          <p:cNvPicPr/>
          <p:nvPr/>
        </p:nvPicPr>
        <p:blipFill>
          <a:blip r:embed="rId5"/>
          <a:stretch>
            <a:fillRect/>
          </a:stretch>
        </p:blipFill>
        <p:spPr>
          <a:xfrm>
            <a:off x="6238875" y="3474401"/>
            <a:ext cx="5818505" cy="2993074"/>
          </a:xfrm>
          <a:prstGeom prst="rect">
            <a:avLst/>
          </a:prstGeom>
        </p:spPr>
      </p:pic>
    </p:spTree>
    <p:extLst>
      <p:ext uri="{BB962C8B-B14F-4D97-AF65-F5344CB8AC3E}">
        <p14:creationId xmlns:p14="http://schemas.microsoft.com/office/powerpoint/2010/main" val="31010965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FCC23-DBF9-4568-AEEB-47242F8C183A}"/>
              </a:ext>
            </a:extLst>
          </p:cNvPr>
          <p:cNvSpPr txBox="1"/>
          <p:nvPr/>
        </p:nvSpPr>
        <p:spPr>
          <a:xfrm>
            <a:off x="2209799" y="2287965"/>
            <a:ext cx="8048625" cy="1754326"/>
          </a:xfrm>
          <a:prstGeom prst="rect">
            <a:avLst/>
          </a:prstGeom>
          <a:noFill/>
        </p:spPr>
        <p:txBody>
          <a:bodyPr wrap="squar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Now create a Auto Scaling Group with the above created Launch Template.</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Give a name to the ASG and select the above created LT, in the Network select all the AZs for Instances to be created in it.</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In the Group size set the limits as Min 1 &amp; Max 3 and Desired as 2.</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You can also Add Notification alert whenever a new Instance is created.</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Check all the configurations you made and click on create ASG.</a:t>
            </a:r>
          </a:p>
        </p:txBody>
      </p:sp>
    </p:spTree>
    <p:extLst>
      <p:ext uri="{BB962C8B-B14F-4D97-AF65-F5344CB8AC3E}">
        <p14:creationId xmlns:p14="http://schemas.microsoft.com/office/powerpoint/2010/main" val="337254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5C6F78-9024-4B01-9A3E-31B68CBAD264}"/>
              </a:ext>
            </a:extLst>
          </p:cNvPr>
          <p:cNvSpPr txBox="1"/>
          <p:nvPr/>
        </p:nvSpPr>
        <p:spPr>
          <a:xfrm>
            <a:off x="2514601" y="2419350"/>
            <a:ext cx="6924674"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Check if the user has permission to explore EC2 service. Obviously they do not.</a:t>
            </a:r>
          </a:p>
          <a:p>
            <a:pPr marL="285750" indent="-285750">
              <a:buFont typeface="Arial" panose="020B0604020202020204" pitchFamily="34" charset="0"/>
              <a:buChar char="•"/>
            </a:pPr>
            <a:r>
              <a:rPr lang="en-US" dirty="0">
                <a:latin typeface="Cambria" panose="02040503050406030204" pitchFamily="18" charset="0"/>
              </a:rPr>
              <a:t>Log back as Root user and give EC2 full permission to the user.</a:t>
            </a:r>
          </a:p>
          <a:p>
            <a:pPr marL="285750" indent="-285750">
              <a:buFont typeface="Arial" panose="020B0604020202020204" pitchFamily="34" charset="0"/>
              <a:buChar char="•"/>
            </a:pPr>
            <a:r>
              <a:rPr lang="en-US" dirty="0">
                <a:latin typeface="Cambria" panose="02040503050406030204" pitchFamily="18" charset="0"/>
              </a:rPr>
              <a:t>Log back as IAM user and check now if the user can Explore EC2 service. They do.</a:t>
            </a:r>
          </a:p>
          <a:p>
            <a:pPr marL="285750" indent="-285750">
              <a:buFont typeface="Arial" panose="020B0604020202020204" pitchFamily="34" charset="0"/>
              <a:buChar char="•"/>
            </a:pPr>
            <a:r>
              <a:rPr lang="en-US" dirty="0">
                <a:latin typeface="Cambria" panose="02040503050406030204" pitchFamily="18" charset="0"/>
              </a:rPr>
              <a:t>Check if the user can explore other services than EC2.</a:t>
            </a:r>
          </a:p>
        </p:txBody>
      </p:sp>
    </p:spTree>
    <p:extLst>
      <p:ext uri="{BB962C8B-B14F-4D97-AF65-F5344CB8AC3E}">
        <p14:creationId xmlns:p14="http://schemas.microsoft.com/office/powerpoint/2010/main" val="3312372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F2606C-966A-4027-A08F-2C0F8B079028}"/>
              </a:ext>
            </a:extLst>
          </p:cNvPr>
          <p:cNvPicPr/>
          <p:nvPr/>
        </p:nvPicPr>
        <p:blipFill>
          <a:blip r:embed="rId2"/>
          <a:stretch>
            <a:fillRect/>
          </a:stretch>
        </p:blipFill>
        <p:spPr>
          <a:xfrm>
            <a:off x="201295" y="334645"/>
            <a:ext cx="5894705" cy="2808605"/>
          </a:xfrm>
          <a:prstGeom prst="rect">
            <a:avLst/>
          </a:prstGeom>
        </p:spPr>
      </p:pic>
      <p:pic>
        <p:nvPicPr>
          <p:cNvPr id="3" name="Picture 2">
            <a:extLst>
              <a:ext uri="{FF2B5EF4-FFF2-40B4-BE49-F238E27FC236}">
                <a16:creationId xmlns:a16="http://schemas.microsoft.com/office/drawing/2014/main" id="{91ACD4D2-188C-427C-A2E6-8C36DE55B6D9}"/>
              </a:ext>
            </a:extLst>
          </p:cNvPr>
          <p:cNvPicPr/>
          <p:nvPr/>
        </p:nvPicPr>
        <p:blipFill>
          <a:blip r:embed="rId3"/>
          <a:stretch>
            <a:fillRect/>
          </a:stretch>
        </p:blipFill>
        <p:spPr>
          <a:xfrm>
            <a:off x="6354445" y="334645"/>
            <a:ext cx="5636260" cy="2808605"/>
          </a:xfrm>
          <a:prstGeom prst="rect">
            <a:avLst/>
          </a:prstGeom>
        </p:spPr>
      </p:pic>
      <p:pic>
        <p:nvPicPr>
          <p:cNvPr id="4" name="Picture 3">
            <a:extLst>
              <a:ext uri="{FF2B5EF4-FFF2-40B4-BE49-F238E27FC236}">
                <a16:creationId xmlns:a16="http://schemas.microsoft.com/office/drawing/2014/main" id="{03898D6A-1ED3-4613-8296-AC9F1FA297B6}"/>
              </a:ext>
            </a:extLst>
          </p:cNvPr>
          <p:cNvPicPr/>
          <p:nvPr/>
        </p:nvPicPr>
        <p:blipFill>
          <a:blip r:embed="rId4"/>
          <a:stretch>
            <a:fillRect/>
          </a:stretch>
        </p:blipFill>
        <p:spPr>
          <a:xfrm>
            <a:off x="201295" y="3619500"/>
            <a:ext cx="5894705" cy="2808605"/>
          </a:xfrm>
          <a:prstGeom prst="rect">
            <a:avLst/>
          </a:prstGeom>
        </p:spPr>
      </p:pic>
      <p:pic>
        <p:nvPicPr>
          <p:cNvPr id="5" name="Picture 4">
            <a:extLst>
              <a:ext uri="{FF2B5EF4-FFF2-40B4-BE49-F238E27FC236}">
                <a16:creationId xmlns:a16="http://schemas.microsoft.com/office/drawing/2014/main" id="{0EAA7541-CF88-4572-85D7-EF178E1D0533}"/>
              </a:ext>
            </a:extLst>
          </p:cNvPr>
          <p:cNvPicPr/>
          <p:nvPr/>
        </p:nvPicPr>
        <p:blipFill>
          <a:blip r:embed="rId5"/>
          <a:stretch>
            <a:fillRect/>
          </a:stretch>
        </p:blipFill>
        <p:spPr>
          <a:xfrm>
            <a:off x="6354445" y="3619500"/>
            <a:ext cx="5636260" cy="2808605"/>
          </a:xfrm>
          <a:prstGeom prst="rect">
            <a:avLst/>
          </a:prstGeom>
        </p:spPr>
      </p:pic>
    </p:spTree>
    <p:extLst>
      <p:ext uri="{BB962C8B-B14F-4D97-AF65-F5344CB8AC3E}">
        <p14:creationId xmlns:p14="http://schemas.microsoft.com/office/powerpoint/2010/main" val="27188127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14A779-FE57-464E-8304-DD0FE7A17163}"/>
              </a:ext>
            </a:extLst>
          </p:cNvPr>
          <p:cNvSpPr txBox="1"/>
          <p:nvPr/>
        </p:nvSpPr>
        <p:spPr>
          <a:xfrm>
            <a:off x="2285999" y="2685961"/>
            <a:ext cx="8134351" cy="1200329"/>
          </a:xfrm>
          <a:prstGeom prst="rect">
            <a:avLst/>
          </a:prstGeom>
          <a:noFill/>
        </p:spPr>
        <p:txBody>
          <a:bodyPr wrap="squar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Check the EC2 dashboard after few minutes, we see Instance getting created as per our desired capacity that we set in ASG.</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Modify the ASG, change the Max capacity from 3 to 4 and check the Instances getting created.</a:t>
            </a:r>
          </a:p>
        </p:txBody>
      </p:sp>
    </p:spTree>
    <p:extLst>
      <p:ext uri="{BB962C8B-B14F-4D97-AF65-F5344CB8AC3E}">
        <p14:creationId xmlns:p14="http://schemas.microsoft.com/office/powerpoint/2010/main" val="18942353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3045C5-BCF0-415B-8243-53196A0C520A}"/>
              </a:ext>
            </a:extLst>
          </p:cNvPr>
          <p:cNvPicPr/>
          <p:nvPr/>
        </p:nvPicPr>
        <p:blipFill>
          <a:blip r:embed="rId2"/>
          <a:stretch>
            <a:fillRect/>
          </a:stretch>
        </p:blipFill>
        <p:spPr>
          <a:xfrm>
            <a:off x="182245" y="178753"/>
            <a:ext cx="5913755" cy="3059747"/>
          </a:xfrm>
          <a:prstGeom prst="rect">
            <a:avLst/>
          </a:prstGeom>
        </p:spPr>
      </p:pic>
      <p:pic>
        <p:nvPicPr>
          <p:cNvPr id="3" name="Picture 2">
            <a:extLst>
              <a:ext uri="{FF2B5EF4-FFF2-40B4-BE49-F238E27FC236}">
                <a16:creationId xmlns:a16="http://schemas.microsoft.com/office/drawing/2014/main" id="{DC15842A-C3A0-49C2-A10F-D6206BA0C386}"/>
              </a:ext>
            </a:extLst>
          </p:cNvPr>
          <p:cNvPicPr/>
          <p:nvPr/>
        </p:nvPicPr>
        <p:blipFill>
          <a:blip r:embed="rId3"/>
          <a:stretch>
            <a:fillRect/>
          </a:stretch>
        </p:blipFill>
        <p:spPr>
          <a:xfrm>
            <a:off x="182245" y="3525837"/>
            <a:ext cx="5913755" cy="2941638"/>
          </a:xfrm>
          <a:prstGeom prst="rect">
            <a:avLst/>
          </a:prstGeom>
        </p:spPr>
      </p:pic>
      <p:pic>
        <p:nvPicPr>
          <p:cNvPr id="4" name="Picture 3">
            <a:extLst>
              <a:ext uri="{FF2B5EF4-FFF2-40B4-BE49-F238E27FC236}">
                <a16:creationId xmlns:a16="http://schemas.microsoft.com/office/drawing/2014/main" id="{0B3328C5-4A8C-4B95-B2EF-004900F89941}"/>
              </a:ext>
            </a:extLst>
          </p:cNvPr>
          <p:cNvPicPr/>
          <p:nvPr/>
        </p:nvPicPr>
        <p:blipFill>
          <a:blip r:embed="rId4"/>
          <a:stretch>
            <a:fillRect/>
          </a:stretch>
        </p:blipFill>
        <p:spPr>
          <a:xfrm>
            <a:off x="6240145" y="3525838"/>
            <a:ext cx="5769610" cy="2941638"/>
          </a:xfrm>
          <a:prstGeom prst="rect">
            <a:avLst/>
          </a:prstGeom>
        </p:spPr>
      </p:pic>
      <p:pic>
        <p:nvPicPr>
          <p:cNvPr id="6" name="Picture 5">
            <a:extLst>
              <a:ext uri="{FF2B5EF4-FFF2-40B4-BE49-F238E27FC236}">
                <a16:creationId xmlns:a16="http://schemas.microsoft.com/office/drawing/2014/main" id="{BA579425-9D5F-44D7-9908-3046CD1FE24E}"/>
              </a:ext>
            </a:extLst>
          </p:cNvPr>
          <p:cNvPicPr/>
          <p:nvPr/>
        </p:nvPicPr>
        <p:blipFill>
          <a:blip r:embed="rId5"/>
          <a:stretch>
            <a:fillRect/>
          </a:stretch>
        </p:blipFill>
        <p:spPr>
          <a:xfrm>
            <a:off x="6240145" y="178753"/>
            <a:ext cx="5769610" cy="3059747"/>
          </a:xfrm>
          <a:prstGeom prst="rect">
            <a:avLst/>
          </a:prstGeom>
        </p:spPr>
      </p:pic>
    </p:spTree>
    <p:extLst>
      <p:ext uri="{BB962C8B-B14F-4D97-AF65-F5344CB8AC3E}">
        <p14:creationId xmlns:p14="http://schemas.microsoft.com/office/powerpoint/2010/main" val="2830717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E81E1F-C196-4182-B316-F90BE99ADFCF}"/>
              </a:ext>
            </a:extLst>
          </p:cNvPr>
          <p:cNvPicPr/>
          <p:nvPr/>
        </p:nvPicPr>
        <p:blipFill>
          <a:blip r:embed="rId2"/>
          <a:stretch>
            <a:fillRect/>
          </a:stretch>
        </p:blipFill>
        <p:spPr>
          <a:xfrm>
            <a:off x="5373370" y="3514090"/>
            <a:ext cx="6645910" cy="3153410"/>
          </a:xfrm>
          <a:prstGeom prst="rect">
            <a:avLst/>
          </a:prstGeom>
        </p:spPr>
      </p:pic>
      <p:pic>
        <p:nvPicPr>
          <p:cNvPr id="3" name="Picture 2">
            <a:extLst>
              <a:ext uri="{FF2B5EF4-FFF2-40B4-BE49-F238E27FC236}">
                <a16:creationId xmlns:a16="http://schemas.microsoft.com/office/drawing/2014/main" id="{218F4741-B7B0-403E-9A2B-E881435BEAB7}"/>
              </a:ext>
            </a:extLst>
          </p:cNvPr>
          <p:cNvPicPr/>
          <p:nvPr/>
        </p:nvPicPr>
        <p:blipFill>
          <a:blip r:embed="rId3"/>
          <a:stretch>
            <a:fillRect/>
          </a:stretch>
        </p:blipFill>
        <p:spPr>
          <a:xfrm>
            <a:off x="191770" y="194310"/>
            <a:ext cx="6645910" cy="3149600"/>
          </a:xfrm>
          <a:prstGeom prst="rect">
            <a:avLst/>
          </a:prstGeom>
        </p:spPr>
      </p:pic>
    </p:spTree>
    <p:extLst>
      <p:ext uri="{BB962C8B-B14F-4D97-AF65-F5344CB8AC3E}">
        <p14:creationId xmlns:p14="http://schemas.microsoft.com/office/powerpoint/2010/main" val="476161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50B-CC32-4ECD-A1CA-76D4D76D1324}"/>
              </a:ext>
            </a:extLst>
          </p:cNvPr>
          <p:cNvSpPr>
            <a:spLocks noGrp="1"/>
          </p:cNvSpPr>
          <p:nvPr>
            <p:ph type="title"/>
          </p:nvPr>
        </p:nvSpPr>
        <p:spPr>
          <a:xfrm>
            <a:off x="838200" y="269875"/>
            <a:ext cx="10515600" cy="1325563"/>
          </a:xfrm>
        </p:spPr>
        <p:txBody>
          <a:bodyPr>
            <a:normAutofit/>
          </a:bodyPr>
          <a:lstStyle/>
          <a:p>
            <a:pPr algn="ctr"/>
            <a:r>
              <a:rPr lang="en-US" sz="2800" dirty="0">
                <a:latin typeface="Eras Bold ITC" panose="020B0907030504020204" pitchFamily="34" charset="0"/>
              </a:rPr>
              <a:t>LAB – 10 [RDS]</a:t>
            </a:r>
            <a:endParaRPr lang="en-IN" sz="2800" dirty="0">
              <a:latin typeface="Eras Bold ITC" panose="020B0907030504020204" pitchFamily="34" charset="0"/>
            </a:endParaRPr>
          </a:p>
        </p:txBody>
      </p:sp>
      <p:sp>
        <p:nvSpPr>
          <p:cNvPr id="12" name="Content Placeholder 11">
            <a:extLst>
              <a:ext uri="{FF2B5EF4-FFF2-40B4-BE49-F238E27FC236}">
                <a16:creationId xmlns:a16="http://schemas.microsoft.com/office/drawing/2014/main" id="{56F1DB6B-79CE-4535-AAF9-A3B0B9B3B331}"/>
              </a:ext>
            </a:extLst>
          </p:cNvPr>
          <p:cNvSpPr>
            <a:spLocks noGrp="1"/>
          </p:cNvSpPr>
          <p:nvPr>
            <p:ph idx="1"/>
          </p:nvPr>
        </p:nvSpPr>
        <p:spPr>
          <a:xfrm>
            <a:off x="2103917" y="2537844"/>
            <a:ext cx="7391401" cy="3829520"/>
          </a:xfrm>
        </p:spPr>
        <p:txBody>
          <a:bodyPr>
            <a:normAutofit/>
          </a:bodyPr>
          <a:lstStyle/>
          <a:p>
            <a:r>
              <a:rPr lang="en-US" sz="1800" dirty="0">
                <a:latin typeface="Cambria" panose="02040503050406030204" pitchFamily="18" charset="0"/>
                <a:ea typeface="Cambria" panose="02040503050406030204" pitchFamily="18" charset="0"/>
              </a:rPr>
              <a:t>Provision a RDS Instance.</a:t>
            </a:r>
          </a:p>
          <a:p>
            <a:r>
              <a:rPr lang="en-US" sz="1800" dirty="0">
                <a:latin typeface="Cambria" panose="02040503050406030204" pitchFamily="18" charset="0"/>
                <a:ea typeface="Cambria" panose="02040503050406030204" pitchFamily="18" charset="0"/>
              </a:rPr>
              <a:t>Open MySQL port in connected Security Group.</a:t>
            </a:r>
          </a:p>
          <a:p>
            <a:r>
              <a:rPr lang="en-US" sz="1800" dirty="0">
                <a:latin typeface="Cambria" panose="02040503050406030204" pitchFamily="18" charset="0"/>
                <a:ea typeface="Cambria" panose="02040503050406030204" pitchFamily="18" charset="0"/>
              </a:rPr>
              <a:t>Access the RDS from your EC2 Instance.</a:t>
            </a:r>
          </a:p>
          <a:p>
            <a:endParaRPr lang="en-IN" sz="18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68ED394-6E93-4E2D-BF95-22D21EB0E433}"/>
              </a:ext>
            </a:extLst>
          </p:cNvPr>
          <p:cNvSpPr txBox="1"/>
          <p:nvPr/>
        </p:nvSpPr>
        <p:spPr>
          <a:xfrm>
            <a:off x="2103917" y="1910563"/>
            <a:ext cx="7391400" cy="646331"/>
          </a:xfrm>
          <a:prstGeom prst="rect">
            <a:avLst/>
          </a:prstGeom>
          <a:noFill/>
        </p:spPr>
        <p:txBody>
          <a:bodyPr wrap="square" rtlCol="0">
            <a:spAutoFit/>
          </a:bodyPr>
          <a:lstStyle/>
          <a:p>
            <a:r>
              <a:rPr lang="en-US" dirty="0">
                <a:latin typeface="Eras Bold ITC" panose="020B0907030504020204" pitchFamily="34" charset="0"/>
                <a:ea typeface="Cambria" panose="02040503050406030204" pitchFamily="18" charset="0"/>
              </a:rPr>
              <a:t>TASKS TO DO :</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123570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9B4DA-40CB-42D3-BD35-699687D1E23F}"/>
              </a:ext>
            </a:extLst>
          </p:cNvPr>
          <p:cNvSpPr txBox="1"/>
          <p:nvPr/>
        </p:nvSpPr>
        <p:spPr>
          <a:xfrm>
            <a:off x="2314576" y="2457865"/>
            <a:ext cx="75819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Launch an Instance just like we did in </a:t>
            </a:r>
            <a:r>
              <a:rPr lang="en-US" b="1" dirty="0">
                <a:latin typeface="Cambria" panose="02040503050406030204" pitchFamily="18" charset="0"/>
                <a:ea typeface="Cambria" panose="02040503050406030204" pitchFamily="18" charset="0"/>
              </a:rPr>
              <a:t>LAB 4 </a:t>
            </a:r>
            <a:r>
              <a:rPr lang="en-US" dirty="0">
                <a:latin typeface="Cambria" panose="02040503050406030204" pitchFamily="18" charset="0"/>
                <a:ea typeface="Cambria" panose="02040503050406030204" pitchFamily="18" charset="0"/>
              </a:rPr>
              <a:t>allowing only port 22 from My IP to Login to the Instance.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Search for RDS in services search bar and click on create Database.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Select Standard type and MySQL Engine.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Select free tier template.</a:t>
            </a:r>
          </a:p>
        </p:txBody>
      </p:sp>
    </p:spTree>
    <p:extLst>
      <p:ext uri="{BB962C8B-B14F-4D97-AF65-F5344CB8AC3E}">
        <p14:creationId xmlns:p14="http://schemas.microsoft.com/office/powerpoint/2010/main" val="18211186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A2F2AD-2EE2-4C7D-83F4-F608268A1413}"/>
              </a:ext>
            </a:extLst>
          </p:cNvPr>
          <p:cNvPicPr/>
          <p:nvPr/>
        </p:nvPicPr>
        <p:blipFill>
          <a:blip r:embed="rId2"/>
          <a:stretch>
            <a:fillRect/>
          </a:stretch>
        </p:blipFill>
        <p:spPr>
          <a:xfrm>
            <a:off x="164851" y="300992"/>
            <a:ext cx="5931149" cy="2889884"/>
          </a:xfrm>
          <a:prstGeom prst="rect">
            <a:avLst/>
          </a:prstGeom>
        </p:spPr>
      </p:pic>
      <p:pic>
        <p:nvPicPr>
          <p:cNvPr id="3" name="Picture 2">
            <a:extLst>
              <a:ext uri="{FF2B5EF4-FFF2-40B4-BE49-F238E27FC236}">
                <a16:creationId xmlns:a16="http://schemas.microsoft.com/office/drawing/2014/main" id="{859100F7-A395-4A5B-AEE0-759325BB1B2E}"/>
              </a:ext>
            </a:extLst>
          </p:cNvPr>
          <p:cNvPicPr/>
          <p:nvPr/>
        </p:nvPicPr>
        <p:blipFill>
          <a:blip r:embed="rId3"/>
          <a:stretch>
            <a:fillRect/>
          </a:stretch>
        </p:blipFill>
        <p:spPr>
          <a:xfrm>
            <a:off x="6315461" y="300991"/>
            <a:ext cx="5711688" cy="2889883"/>
          </a:xfrm>
          <a:prstGeom prst="rect">
            <a:avLst/>
          </a:prstGeom>
        </p:spPr>
      </p:pic>
      <p:pic>
        <p:nvPicPr>
          <p:cNvPr id="4" name="Picture 3">
            <a:extLst>
              <a:ext uri="{FF2B5EF4-FFF2-40B4-BE49-F238E27FC236}">
                <a16:creationId xmlns:a16="http://schemas.microsoft.com/office/drawing/2014/main" id="{4F7411CC-765F-4377-9D84-F87734688628}"/>
              </a:ext>
            </a:extLst>
          </p:cNvPr>
          <p:cNvPicPr/>
          <p:nvPr/>
        </p:nvPicPr>
        <p:blipFill>
          <a:blip r:embed="rId4"/>
          <a:stretch>
            <a:fillRect/>
          </a:stretch>
        </p:blipFill>
        <p:spPr>
          <a:xfrm>
            <a:off x="164851" y="3495675"/>
            <a:ext cx="5931149" cy="2956559"/>
          </a:xfrm>
          <a:prstGeom prst="rect">
            <a:avLst/>
          </a:prstGeom>
        </p:spPr>
      </p:pic>
      <p:pic>
        <p:nvPicPr>
          <p:cNvPr id="5" name="Picture 4">
            <a:extLst>
              <a:ext uri="{FF2B5EF4-FFF2-40B4-BE49-F238E27FC236}">
                <a16:creationId xmlns:a16="http://schemas.microsoft.com/office/drawing/2014/main" id="{60F7A526-8D2C-402D-BAF7-8BB1687673AB}"/>
              </a:ext>
            </a:extLst>
          </p:cNvPr>
          <p:cNvPicPr/>
          <p:nvPr/>
        </p:nvPicPr>
        <p:blipFill>
          <a:blip r:embed="rId5"/>
          <a:stretch>
            <a:fillRect/>
          </a:stretch>
        </p:blipFill>
        <p:spPr>
          <a:xfrm>
            <a:off x="6315461" y="3476628"/>
            <a:ext cx="5711688" cy="2956559"/>
          </a:xfrm>
          <a:prstGeom prst="rect">
            <a:avLst/>
          </a:prstGeom>
        </p:spPr>
      </p:pic>
    </p:spTree>
    <p:extLst>
      <p:ext uri="{BB962C8B-B14F-4D97-AF65-F5344CB8AC3E}">
        <p14:creationId xmlns:p14="http://schemas.microsoft.com/office/powerpoint/2010/main" val="42769471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8A464-161A-492D-BB37-EDB94784134F}"/>
              </a:ext>
            </a:extLst>
          </p:cNvPr>
          <p:cNvSpPr txBox="1"/>
          <p:nvPr/>
        </p:nvSpPr>
        <p:spPr>
          <a:xfrm>
            <a:off x="2276475" y="2240340"/>
            <a:ext cx="7886700"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Create Authentication for accessing database with username and password.</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Select general purpose SSD which gives 20GB of free tier Storage.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the connectivity option attach the Instance that we created for database.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Create a new VPC SG and check all the configurations you made and click on create database.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Wait for sometime for the database creation. Open the SG that you created for RDS database and Add an Inbound rule allowing port 3306 from My IP.</a:t>
            </a:r>
          </a:p>
        </p:txBody>
      </p:sp>
    </p:spTree>
    <p:extLst>
      <p:ext uri="{BB962C8B-B14F-4D97-AF65-F5344CB8AC3E}">
        <p14:creationId xmlns:p14="http://schemas.microsoft.com/office/powerpoint/2010/main" val="28666882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1AC078-4800-472E-A983-138E32241129}"/>
              </a:ext>
            </a:extLst>
          </p:cNvPr>
          <p:cNvPicPr/>
          <p:nvPr/>
        </p:nvPicPr>
        <p:blipFill>
          <a:blip r:embed="rId2"/>
          <a:stretch>
            <a:fillRect/>
          </a:stretch>
        </p:blipFill>
        <p:spPr>
          <a:xfrm>
            <a:off x="135890" y="272416"/>
            <a:ext cx="5960110" cy="3041332"/>
          </a:xfrm>
          <a:prstGeom prst="rect">
            <a:avLst/>
          </a:prstGeom>
        </p:spPr>
      </p:pic>
      <p:pic>
        <p:nvPicPr>
          <p:cNvPr id="4" name="Picture 3">
            <a:extLst>
              <a:ext uri="{FF2B5EF4-FFF2-40B4-BE49-F238E27FC236}">
                <a16:creationId xmlns:a16="http://schemas.microsoft.com/office/drawing/2014/main" id="{E36BCDE1-51DE-416A-B6E3-49ABAB99F9BF}"/>
              </a:ext>
            </a:extLst>
          </p:cNvPr>
          <p:cNvPicPr/>
          <p:nvPr/>
        </p:nvPicPr>
        <p:blipFill>
          <a:blip r:embed="rId3"/>
          <a:stretch>
            <a:fillRect/>
          </a:stretch>
        </p:blipFill>
        <p:spPr>
          <a:xfrm>
            <a:off x="135890" y="3495676"/>
            <a:ext cx="5960110" cy="3041332"/>
          </a:xfrm>
          <a:prstGeom prst="rect">
            <a:avLst/>
          </a:prstGeom>
        </p:spPr>
      </p:pic>
      <p:pic>
        <p:nvPicPr>
          <p:cNvPr id="5" name="Picture 4">
            <a:extLst>
              <a:ext uri="{FF2B5EF4-FFF2-40B4-BE49-F238E27FC236}">
                <a16:creationId xmlns:a16="http://schemas.microsoft.com/office/drawing/2014/main" id="{1B77484E-E223-4F1D-85C4-111037338723}"/>
              </a:ext>
            </a:extLst>
          </p:cNvPr>
          <p:cNvPicPr/>
          <p:nvPr/>
        </p:nvPicPr>
        <p:blipFill>
          <a:blip r:embed="rId4"/>
          <a:stretch>
            <a:fillRect/>
          </a:stretch>
        </p:blipFill>
        <p:spPr>
          <a:xfrm>
            <a:off x="6259195" y="273367"/>
            <a:ext cx="5796915" cy="3040381"/>
          </a:xfrm>
          <a:prstGeom prst="rect">
            <a:avLst/>
          </a:prstGeom>
        </p:spPr>
      </p:pic>
      <p:pic>
        <p:nvPicPr>
          <p:cNvPr id="7" name="Picture 6">
            <a:extLst>
              <a:ext uri="{FF2B5EF4-FFF2-40B4-BE49-F238E27FC236}">
                <a16:creationId xmlns:a16="http://schemas.microsoft.com/office/drawing/2014/main" id="{031FC540-F6D1-451A-AA92-0F44E0D329F3}"/>
              </a:ext>
            </a:extLst>
          </p:cNvPr>
          <p:cNvPicPr/>
          <p:nvPr/>
        </p:nvPicPr>
        <p:blipFill>
          <a:blip r:embed="rId5"/>
          <a:stretch>
            <a:fillRect/>
          </a:stretch>
        </p:blipFill>
        <p:spPr>
          <a:xfrm>
            <a:off x="6259195" y="3495675"/>
            <a:ext cx="5796915" cy="3040381"/>
          </a:xfrm>
          <a:prstGeom prst="rect">
            <a:avLst/>
          </a:prstGeom>
        </p:spPr>
      </p:pic>
    </p:spTree>
    <p:extLst>
      <p:ext uri="{BB962C8B-B14F-4D97-AF65-F5344CB8AC3E}">
        <p14:creationId xmlns:p14="http://schemas.microsoft.com/office/powerpoint/2010/main" val="23361140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A940D0-9C81-45A0-9918-E60E0926E6EA}"/>
              </a:ext>
            </a:extLst>
          </p:cNvPr>
          <p:cNvSpPr txBox="1"/>
          <p:nvPr/>
        </p:nvSpPr>
        <p:spPr>
          <a:xfrm>
            <a:off x="1314450" y="2117289"/>
            <a:ext cx="9124950"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Connect to the Instance and Install MySQL service.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After the database is created access it using command</a:t>
            </a:r>
          </a:p>
          <a:p>
            <a:r>
              <a:rPr lang="en-US" dirty="0">
                <a:latin typeface="Cambria" panose="02040503050406030204" pitchFamily="18" charset="0"/>
                <a:ea typeface="Cambria" panose="02040503050406030204" pitchFamily="18" charset="0"/>
                <a:cs typeface="Arial" panose="020B0604020202020204" pitchFamily="34" charset="0"/>
              </a:rPr>
              <a:t>      </a:t>
            </a:r>
            <a:r>
              <a:rPr lang="en-US" sz="1800" dirty="0">
                <a:effectLst/>
                <a:latin typeface="Cambria" panose="02040503050406030204" pitchFamily="18" charset="0"/>
                <a:ea typeface="Calibri" panose="020F0502020204030204" pitchFamily="34" charset="0"/>
                <a:cs typeface="Arial" panose="020B0604020202020204" pitchFamily="34" charset="0"/>
              </a:rPr>
              <a:t>[</a:t>
            </a:r>
            <a:r>
              <a:rPr lang="en-US" sz="1800" dirty="0" err="1">
                <a:effectLst/>
                <a:latin typeface="Cambria" panose="02040503050406030204" pitchFamily="18" charset="0"/>
                <a:ea typeface="Calibri" panose="020F0502020204030204" pitchFamily="34" charset="0"/>
                <a:cs typeface="Arial" panose="020B0604020202020204" pitchFamily="34" charset="0"/>
              </a:rPr>
              <a:t>mysql</a:t>
            </a:r>
            <a:r>
              <a:rPr lang="en-US" sz="1800" dirty="0">
                <a:effectLst/>
                <a:latin typeface="Cambria" panose="02040503050406030204" pitchFamily="18" charset="0"/>
                <a:ea typeface="Calibri" panose="020F0502020204030204" pitchFamily="34" charset="0"/>
                <a:cs typeface="Arial" panose="020B0604020202020204" pitchFamily="34" charset="0"/>
              </a:rPr>
              <a:t> -h &lt;RDS_ENDPOINT&gt; -u &lt;USERNAME&gt; -p]</a:t>
            </a:r>
            <a:endParaRPr lang="en-IN" dirty="0">
              <a:latin typeface="Cambria" panose="020405030504060302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800" dirty="0">
                <a:effectLst/>
                <a:latin typeface="Cambria" panose="02040503050406030204" pitchFamily="18" charset="0"/>
                <a:ea typeface="Calibri" panose="020F0502020204030204" pitchFamily="34" charset="0"/>
                <a:cs typeface="Arial" panose="020B0604020202020204" pitchFamily="34" charset="0"/>
              </a:rPr>
              <a:t>Here &lt;RDS_ENDPOINT&gt; refers to the endpoint provided by your RDS database.</a:t>
            </a:r>
            <a:endParaRPr lang="en-IN" sz="1800" dirty="0">
              <a:effectLst/>
              <a:latin typeface="Cambria" panose="02040503050406030204" pitchFamily="18" charset="0"/>
              <a:ea typeface="Calibri" panose="020F0502020204030204" pitchFamily="34" charset="0"/>
              <a:cs typeface="Arial" panose="020B0604020202020204" pitchFamily="34" charset="0"/>
            </a:endParaRPr>
          </a:p>
          <a:p>
            <a:r>
              <a:rPr lang="en-US" sz="1800" dirty="0">
                <a:effectLst/>
                <a:latin typeface="Cambria" panose="02040503050406030204" pitchFamily="18" charset="0"/>
                <a:ea typeface="Calibri" panose="020F0502020204030204" pitchFamily="34" charset="0"/>
                <a:cs typeface="Arial" panose="020B0604020202020204" pitchFamily="34" charset="0"/>
              </a:rPr>
              <a:t>      &lt;USERNAME&gt; refers to the username you created while provisioning RDS database.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Arial" panose="020B0604020202020204" pitchFamily="34" charset="0"/>
              </a:rPr>
              <a:t>Enter the password in the password section and clicking Upon Enter you will be directed to your MySQL Database.</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5439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4">
            <a:extLst>
              <a:ext uri="{FF2B5EF4-FFF2-40B4-BE49-F238E27FC236}">
                <a16:creationId xmlns:a16="http://schemas.microsoft.com/office/drawing/2014/main" id="{9CB721DE-744E-4FDA-8255-3053BD552787}"/>
              </a:ext>
            </a:extLst>
          </p:cNvPr>
          <p:cNvPicPr>
            <a:picLocks noChangeAspect="1"/>
          </p:cNvPicPr>
          <p:nvPr/>
        </p:nvPicPr>
        <p:blipFill>
          <a:blip r:embed="rId2" cstate="print"/>
          <a:stretch>
            <a:fillRect/>
          </a:stretch>
        </p:blipFill>
        <p:spPr>
          <a:xfrm>
            <a:off x="154942" y="169417"/>
            <a:ext cx="6067018" cy="2916683"/>
          </a:xfrm>
          <a:prstGeom prst="rect">
            <a:avLst/>
          </a:prstGeom>
        </p:spPr>
      </p:pic>
      <p:pic>
        <p:nvPicPr>
          <p:cNvPr id="4" name="object 4">
            <a:extLst>
              <a:ext uri="{FF2B5EF4-FFF2-40B4-BE49-F238E27FC236}">
                <a16:creationId xmlns:a16="http://schemas.microsoft.com/office/drawing/2014/main" id="{3CDE912F-229C-41E1-9F57-D5445AFAB70B}"/>
              </a:ext>
            </a:extLst>
          </p:cNvPr>
          <p:cNvPicPr>
            <a:picLocks noChangeAspect="1"/>
          </p:cNvPicPr>
          <p:nvPr/>
        </p:nvPicPr>
        <p:blipFill>
          <a:blip r:embed="rId3" cstate="print"/>
          <a:stretch>
            <a:fillRect/>
          </a:stretch>
        </p:blipFill>
        <p:spPr>
          <a:xfrm>
            <a:off x="6359907" y="205581"/>
            <a:ext cx="5696201" cy="2802383"/>
          </a:xfrm>
          <a:prstGeom prst="rect">
            <a:avLst/>
          </a:prstGeom>
        </p:spPr>
      </p:pic>
      <p:pic>
        <p:nvPicPr>
          <p:cNvPr id="5" name="object 5">
            <a:extLst>
              <a:ext uri="{FF2B5EF4-FFF2-40B4-BE49-F238E27FC236}">
                <a16:creationId xmlns:a16="http://schemas.microsoft.com/office/drawing/2014/main" id="{BAC7ED63-8B06-493D-8559-A5CE04C87312}"/>
              </a:ext>
            </a:extLst>
          </p:cNvPr>
          <p:cNvPicPr/>
          <p:nvPr/>
        </p:nvPicPr>
        <p:blipFill>
          <a:blip r:embed="rId4" cstate="print"/>
          <a:stretch>
            <a:fillRect/>
          </a:stretch>
        </p:blipFill>
        <p:spPr>
          <a:xfrm>
            <a:off x="270404" y="3497198"/>
            <a:ext cx="5781675" cy="2736597"/>
          </a:xfrm>
          <a:prstGeom prst="rect">
            <a:avLst/>
          </a:prstGeom>
        </p:spPr>
      </p:pic>
      <p:pic>
        <p:nvPicPr>
          <p:cNvPr id="6" name="object 4">
            <a:extLst>
              <a:ext uri="{FF2B5EF4-FFF2-40B4-BE49-F238E27FC236}">
                <a16:creationId xmlns:a16="http://schemas.microsoft.com/office/drawing/2014/main" id="{B026D67C-6B9E-4F8B-8C8C-186DD910D141}"/>
              </a:ext>
            </a:extLst>
          </p:cNvPr>
          <p:cNvPicPr>
            <a:picLocks noChangeAspect="1"/>
          </p:cNvPicPr>
          <p:nvPr/>
        </p:nvPicPr>
        <p:blipFill>
          <a:blip r:embed="rId5" cstate="print"/>
          <a:stretch>
            <a:fillRect/>
          </a:stretch>
        </p:blipFill>
        <p:spPr>
          <a:xfrm>
            <a:off x="6353175" y="3476625"/>
            <a:ext cx="5690850" cy="2743200"/>
          </a:xfrm>
          <a:prstGeom prst="rect">
            <a:avLst/>
          </a:prstGeom>
        </p:spPr>
      </p:pic>
    </p:spTree>
    <p:extLst>
      <p:ext uri="{BB962C8B-B14F-4D97-AF65-F5344CB8AC3E}">
        <p14:creationId xmlns:p14="http://schemas.microsoft.com/office/powerpoint/2010/main" val="33253233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2C268-B996-4D76-B56A-E3E9D8798341}"/>
              </a:ext>
            </a:extLst>
          </p:cNvPr>
          <p:cNvPicPr/>
          <p:nvPr/>
        </p:nvPicPr>
        <p:blipFill>
          <a:blip r:embed="rId2"/>
          <a:stretch>
            <a:fillRect/>
          </a:stretch>
        </p:blipFill>
        <p:spPr>
          <a:xfrm>
            <a:off x="125095" y="153987"/>
            <a:ext cx="5818505" cy="3046413"/>
          </a:xfrm>
          <a:prstGeom prst="rect">
            <a:avLst/>
          </a:prstGeom>
        </p:spPr>
      </p:pic>
      <p:pic>
        <p:nvPicPr>
          <p:cNvPr id="5" name="Picture 4">
            <a:extLst>
              <a:ext uri="{FF2B5EF4-FFF2-40B4-BE49-F238E27FC236}">
                <a16:creationId xmlns:a16="http://schemas.microsoft.com/office/drawing/2014/main" id="{758936E5-3EB8-4DBE-938E-E1185C1007D6}"/>
              </a:ext>
            </a:extLst>
          </p:cNvPr>
          <p:cNvPicPr/>
          <p:nvPr/>
        </p:nvPicPr>
        <p:blipFill>
          <a:blip r:embed="rId3"/>
          <a:stretch>
            <a:fillRect/>
          </a:stretch>
        </p:blipFill>
        <p:spPr>
          <a:xfrm>
            <a:off x="6248399" y="3657601"/>
            <a:ext cx="5818505" cy="1619249"/>
          </a:xfrm>
          <a:prstGeom prst="rect">
            <a:avLst/>
          </a:prstGeom>
        </p:spPr>
      </p:pic>
      <p:pic>
        <p:nvPicPr>
          <p:cNvPr id="6" name="Picture 5">
            <a:extLst>
              <a:ext uri="{FF2B5EF4-FFF2-40B4-BE49-F238E27FC236}">
                <a16:creationId xmlns:a16="http://schemas.microsoft.com/office/drawing/2014/main" id="{6D197E43-7EA7-4761-8F43-4156F50FEBF0}"/>
              </a:ext>
            </a:extLst>
          </p:cNvPr>
          <p:cNvPicPr/>
          <p:nvPr/>
        </p:nvPicPr>
        <p:blipFill>
          <a:blip r:embed="rId4"/>
          <a:stretch>
            <a:fillRect/>
          </a:stretch>
        </p:blipFill>
        <p:spPr>
          <a:xfrm>
            <a:off x="125095" y="3657602"/>
            <a:ext cx="5818505" cy="2600324"/>
          </a:xfrm>
          <a:prstGeom prst="rect">
            <a:avLst/>
          </a:prstGeom>
        </p:spPr>
      </p:pic>
      <p:pic>
        <p:nvPicPr>
          <p:cNvPr id="7" name="Picture 6">
            <a:extLst>
              <a:ext uri="{FF2B5EF4-FFF2-40B4-BE49-F238E27FC236}">
                <a16:creationId xmlns:a16="http://schemas.microsoft.com/office/drawing/2014/main" id="{A149F3EB-B286-4390-8251-CF0EE1CE389E}"/>
              </a:ext>
            </a:extLst>
          </p:cNvPr>
          <p:cNvPicPr/>
          <p:nvPr/>
        </p:nvPicPr>
        <p:blipFill>
          <a:blip r:embed="rId5"/>
          <a:stretch>
            <a:fillRect/>
          </a:stretch>
        </p:blipFill>
        <p:spPr>
          <a:xfrm>
            <a:off x="6248399" y="153987"/>
            <a:ext cx="5818505" cy="3046413"/>
          </a:xfrm>
          <a:prstGeom prst="rect">
            <a:avLst/>
          </a:prstGeom>
        </p:spPr>
      </p:pic>
    </p:spTree>
    <p:extLst>
      <p:ext uri="{BB962C8B-B14F-4D97-AF65-F5344CB8AC3E}">
        <p14:creationId xmlns:p14="http://schemas.microsoft.com/office/powerpoint/2010/main" val="5373180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21C07-3E5D-4B0A-B6DB-37AF8569A3FB}"/>
              </a:ext>
            </a:extLst>
          </p:cNvPr>
          <p:cNvSpPr txBox="1"/>
          <p:nvPr/>
        </p:nvSpPr>
        <p:spPr>
          <a:xfrm>
            <a:off x="3438525" y="2828925"/>
            <a:ext cx="4933950" cy="861774"/>
          </a:xfrm>
          <a:prstGeom prst="rect">
            <a:avLst/>
          </a:prstGeom>
          <a:noFill/>
        </p:spPr>
        <p:txBody>
          <a:bodyPr wrap="square" rtlCol="0">
            <a:spAutoFit/>
          </a:bodyPr>
          <a:lstStyle/>
          <a:p>
            <a:pPr algn="ctr"/>
            <a:r>
              <a:rPr lang="en-US" sz="5000" dirty="0">
                <a:latin typeface="Eras Bold ITC" panose="020B0907030504020204" pitchFamily="34" charset="0"/>
              </a:rPr>
              <a:t>THANK YOU</a:t>
            </a:r>
            <a:endParaRPr lang="en-IN" sz="5000" dirty="0">
              <a:latin typeface="Eras Bold ITC" panose="020B0907030504020204" pitchFamily="34" charset="0"/>
            </a:endParaRPr>
          </a:p>
        </p:txBody>
      </p:sp>
    </p:spTree>
    <p:extLst>
      <p:ext uri="{BB962C8B-B14F-4D97-AF65-F5344CB8AC3E}">
        <p14:creationId xmlns:p14="http://schemas.microsoft.com/office/powerpoint/2010/main" val="393628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18A76-97A0-4642-8741-3B474C14F2CA}"/>
              </a:ext>
            </a:extLst>
          </p:cNvPr>
          <p:cNvSpPr txBox="1"/>
          <p:nvPr/>
        </p:nvSpPr>
        <p:spPr>
          <a:xfrm>
            <a:off x="2638425" y="2691110"/>
            <a:ext cx="6096000"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rPr>
              <a:t>Later Give Full Administration access to the user and check if the user can Explore all the services on AWS.</a:t>
            </a:r>
          </a:p>
          <a:p>
            <a:pPr marL="285750" indent="-285750">
              <a:buFont typeface="Arial" panose="020B0604020202020204" pitchFamily="34" charset="0"/>
              <a:buChar char="•"/>
            </a:pPr>
            <a:r>
              <a:rPr lang="en-US" dirty="0">
                <a:latin typeface="Cambria" panose="02040503050406030204" pitchFamily="18" charset="0"/>
              </a:rPr>
              <a:t>They do.</a:t>
            </a:r>
            <a:endParaRPr lang="en-IN" dirty="0">
              <a:latin typeface="Cambria" panose="02040503050406030204" pitchFamily="18" charset="0"/>
            </a:endParaRPr>
          </a:p>
        </p:txBody>
      </p:sp>
    </p:spTree>
    <p:extLst>
      <p:ext uri="{BB962C8B-B14F-4D97-AF65-F5344CB8AC3E}">
        <p14:creationId xmlns:p14="http://schemas.microsoft.com/office/powerpoint/2010/main" val="51001448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688</TotalTime>
  <Words>2274</Words>
  <Application>Microsoft Office PowerPoint</Application>
  <PresentationFormat>Widescreen</PresentationFormat>
  <Paragraphs>215</Paragraphs>
  <Slides>81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Cambria</vt:lpstr>
      <vt:lpstr>Century Gothic</vt:lpstr>
      <vt:lpstr>Eras Bold ITC</vt:lpstr>
      <vt:lpstr>Symbol</vt:lpstr>
      <vt:lpstr>Vapor Trail</vt:lpstr>
      <vt:lpstr>AWS DevOps   INTERNSHIP  MINI PROJECT – 1 </vt:lpstr>
      <vt:lpstr>LABS :</vt:lpstr>
      <vt:lpstr>LAB – 1 [IAM HANDS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 2 [BILLING ALARM]</vt:lpstr>
      <vt:lpstr>PowerPoint Presentation</vt:lpstr>
      <vt:lpstr>PowerPoint Presentation</vt:lpstr>
      <vt:lpstr>PowerPoint Presentation</vt:lpstr>
      <vt:lpstr>PowerPoint Presentation</vt:lpstr>
      <vt:lpstr>LAB – 3 [S3 BUCKET]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 4 [EC2 INSTANCE]</vt:lpstr>
      <vt:lpstr>PowerPoint Presentation</vt:lpstr>
      <vt:lpstr>PowerPoint Presentation</vt:lpstr>
      <vt:lpstr>PowerPoint Presentation</vt:lpstr>
      <vt:lpstr>PowerPoint Presentation</vt:lpstr>
      <vt:lpstr>LAB – 5 [SECURITY GROUP]</vt:lpstr>
      <vt:lpstr>PowerPoint Presentation</vt:lpstr>
      <vt:lpstr>PowerPoint Presentation</vt:lpstr>
      <vt:lpstr>PowerPoint Presentation</vt:lpstr>
      <vt:lpstr>PowerPoint Presentation</vt:lpstr>
      <vt:lpstr>LAB – 6 [VOLUMES AND 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 7 [AMAZON MACHINE IMAGE]</vt:lpstr>
      <vt:lpstr>PowerPoint Presentation</vt:lpstr>
      <vt:lpstr>PowerPoint Presentation</vt:lpstr>
      <vt:lpstr>LAB – 8 [LOAD BALANCER]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 9 [ASG &amp; LC]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 10 [RDS]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DevOps   INTERNSHIP  MINI PROJECT – 1</dc:title>
  <dc:creator>MUJAHID SHAIK</dc:creator>
  <cp:lastModifiedBy>MUJAHID SHAIK</cp:lastModifiedBy>
  <cp:revision>72</cp:revision>
  <dcterms:created xsi:type="dcterms:W3CDTF">2024-01-19T09:28:51Z</dcterms:created>
  <dcterms:modified xsi:type="dcterms:W3CDTF">2024-01-23T09:50:42Z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2256826</vt:lpwstr>
  </property>
  <property fmtid="{D5CDD505-2E9C-101B-9397-08002B2CF9AE}" name="NXPowerLiteSettings" pid="3">
    <vt:lpwstr>F7000400038000</vt:lpwstr>
  </property>
  <property fmtid="{D5CDD505-2E9C-101B-9397-08002B2CF9AE}" name="NXPowerLiteVersion" pid="4">
    <vt:lpwstr>S10.0.0</vt:lpwstr>
  </property>
</Properties>
</file>