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81" r:id="rId15"/>
  </p:sldIdLst>
  <p:sldSz type="screen16x9" cy="6858000" cx="12192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981" autoAdjust="0"/>
    <p:restoredTop sz="99500" autoAdjust="0"/>
  </p:normalViewPr>
  <p:slideViewPr>
    <p:cSldViewPr snapToGrid="0">
      <p:cViewPr>
        <p:scale>
          <a:sx n="66" d="100"/>
          <a:sy n="66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0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1" name="文本框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宋体" pitchFamily="0" charset="0"/>
                <a:cs typeface="Calibri" pitchFamily="0" charset="0"/>
              </a:rPr>
              <a:t>9/1/2025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92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93" name="文本框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694" name="文本框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宋体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8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5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6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29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0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59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2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06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0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5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9" name="文本框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2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63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1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81" name="文本框"/>
          <p:cNvSpPr>
            <a:spLocks noGrp="1"/>
          </p:cNvSpPr>
          <p:nvPr>
            <p:ph type="dt" idx="10"/>
          </p:nvPr>
        </p:nvSpPr>
        <p:spPr>
          <a:xfrm rot="0">
            <a:off x="609600" y="6245225"/>
            <a:ext cx="2844800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2" name="文本框"/>
          <p:cNvSpPr>
            <a:spLocks noGrp="1"/>
          </p:cNvSpPr>
          <p:nvPr>
            <p:ph type="ftr"/>
          </p:nvPr>
        </p:nvSpPr>
        <p:spPr>
          <a:xfrm rot="0">
            <a:off x="4165600" y="6245225"/>
            <a:ext cx="3860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3" name="文本框"/>
          <p:cNvSpPr>
            <a:spLocks noGrp="1"/>
          </p:cNvSpPr>
          <p:nvPr>
            <p:ph type="sldNum"/>
          </p:nvPr>
        </p:nvSpPr>
        <p:spPr>
          <a:xfrm rot="0">
            <a:off x="8737600" y="6245225"/>
            <a:ext cx="2844799" cy="476249"/>
          </a:xfrm>
          <a:prstGeom prst="rect"/>
          <a:noFill/>
          <a:ln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46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2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3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3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4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5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8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8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13" cstate="print"/>
          <a:stretch>
            <a:fillRect/>
          </a:stretch>
        </p:blipFill>
        <p:spPr>
          <a:xfrm rot="0">
            <a:off x="0" y="0"/>
            <a:ext cx="12208933" cy="6858000"/>
          </a:xfrm>
          <a:prstGeom prst="rect"/>
          <a:noFill/>
          <a:ln w="9525" cap="flat" cmpd="sng">
            <a:noFill/>
            <a:prstDash val="solid"/>
            <a:round/>
          </a:ln>
        </p:spPr>
      </p:pic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609600" y="190500"/>
            <a:ext cx="10972800" cy="582613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title style</a:t>
            </a: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609600" y="1174750"/>
            <a:ext cx="10972800" cy="4953000"/>
          </a:xfrm>
          <a:prstGeom prst="rect"/>
          <a:noFill/>
          <a:ln w="9525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dt" idx="2"/>
          </p:nvPr>
        </p:nvSpPr>
        <p:spPr>
          <a:xfrm rot="0">
            <a:off x="609600" y="6245225"/>
            <a:ext cx="2844800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fld id="{CAD2D6BD-DE1B-4B5F-8B41-2702339687B9}" type="datetime1">
              <a:rPr altLang="zh-CN" sz="1400" lang="en-US">
                <a:latin typeface="Arial" pitchFamily="0" charset="0"/>
                <a:ea typeface="SimSun" pitchFamily="0" charset="0"/>
                <a:cs typeface="Arial" pitchFamily="0" charset="0"/>
              </a:rPr>
              <a:t>9/1/2025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79" name="文本框"/>
          <p:cNvSpPr>
            <a:spLocks noGrp="1"/>
          </p:cNvSpPr>
          <p:nvPr>
            <p:ph type="ftr" idx="3"/>
          </p:nvPr>
        </p:nvSpPr>
        <p:spPr>
          <a:xfrm rot="0">
            <a:off x="4165600" y="6245225"/>
            <a:ext cx="3860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/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  <p:sp>
        <p:nvSpPr>
          <p:cNvPr id="1048580" name="文本框"/>
          <p:cNvSpPr>
            <a:spLocks noGrp="1"/>
          </p:cNvSpPr>
          <p:nvPr>
            <p:ph type="sldNum" idx="4"/>
          </p:nvPr>
        </p:nvSpPr>
        <p:spPr>
          <a:xfrm rot="0">
            <a:off x="8737600" y="6245225"/>
            <a:ext cx="2844799" cy="47624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400" i="0" kern="1200" lang="en-US" spc="0" strike="noStrike" u="none">
                <a:solidFill>
                  <a:schemeClr val="tx1"/>
                </a:solidFill>
                <a:latin typeface="Arial" pitchFamily="0" charset="0"/>
                <a:ea typeface="SimSun" pitchFamily="0" charset="0"/>
                <a:cs typeface="Arial" pitchFamily="0" charset="0"/>
              </a:rPr>
              <a:t>&lt;#&gt;</a:t>
            </a:fld>
            <a:endParaRPr altLang="en-US" sz="1400" lang="zh-CN">
              <a:latin typeface="Arial" pitchFamily="0" charset="0"/>
              <a:ea typeface="SimSun" pitchFamily="0" charset="0"/>
              <a:cs typeface="Arial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fontAlgn="base" hangingPunct="1">
        <a:spcBef>
          <a:spcPts val="0"/>
        </a:spcBef>
        <a:spcAft>
          <a:spcPts val="0"/>
        </a:spcAft>
        <a:buNone/>
        <a:defRPr sz="36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</p:titleStyle>
    <p:bodyStyle>
      <a:lvl1pPr algn="l" defTabSz="914400" fontAlgn="base" hangingPunct="1" indent="-342900" marL="342900">
        <a:spcBef>
          <a:spcPct val="20000"/>
        </a:spcBef>
        <a:spcAft>
          <a:spcPts val="0"/>
        </a:spcAft>
        <a:buChar char="•"/>
        <a:defRPr sz="32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1pPr>
      <a:lvl2pPr algn="l" defTabSz="914400" fontAlgn="base" hangingPunct="1" indent="-285750" marL="742950">
        <a:spcBef>
          <a:spcPct val="20000"/>
        </a:spcBef>
        <a:spcAft>
          <a:spcPts val="0"/>
        </a:spcAft>
        <a:buChar char="–"/>
        <a:defRPr sz="2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2pPr>
      <a:lvl3pPr algn="l" defTabSz="914400" fontAlgn="base" hangingPunct="1" indent="-228600" marL="1143000">
        <a:spcBef>
          <a:spcPct val="20000"/>
        </a:spcBef>
        <a:spcAft>
          <a:spcPts val="0"/>
        </a:spcAft>
        <a:buChar char="•"/>
        <a:defRPr sz="24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3pPr>
      <a:lvl4pPr algn="l" defTabSz="914400" fontAlgn="base" hangingPunct="1" indent="-228600" marL="1600200">
        <a:spcBef>
          <a:spcPct val="20000"/>
        </a:spcBef>
        <a:spcAft>
          <a:spcPts val="0"/>
        </a:spcAft>
        <a:buChar char="–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4pPr>
      <a:lvl5pPr algn="l" defTabSz="914400" fontAlgn="base" hangingPunct="1" indent="-228600" marL="2057400">
        <a:spcBef>
          <a:spcPct val="20000"/>
        </a:spcBef>
        <a:spcAft>
          <a:spcPts val="0"/>
        </a:spcAft>
        <a:buChar char="»"/>
        <a:defRPr sz="20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5pPr>
      <a:lvl6pPr algn="l" defTabSz="914400" eaLnBrk="1" fontAlgn="auto" hangingPunct="1" indent="-228600" latinLnBrk="0" marL="25146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6pPr>
      <a:lvl7pPr algn="l" defTabSz="914400" eaLnBrk="1" fontAlgn="auto" hangingPunct="1" indent="-228600" latinLnBrk="0" marL="29718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7pPr>
      <a:lvl8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8pPr>
      <a:lvl9pPr algn="l" defTabSz="914400" eaLnBrk="1" fontAlgn="auto" hangingPunct="1" indent="-228600" latinLnBrk="0" marL="3429000">
        <a:lnSpc>
          <a:spcPct val="90000"/>
        </a:lnSpc>
        <a:spcBef>
          <a:spcPts val="500"/>
        </a:spcBef>
        <a:buFont typeface="Arial" pitchFamily="0" charset="0"/>
        <a:buChar char="•"/>
        <a:defRPr sz="1800" kern="1200">
          <a:solidFill>
            <a:schemeClr val="tx1"/>
          </a:solidFill>
          <a:latin typeface="Arial" pitchFamily="0" charset="0"/>
          <a:ea typeface="SimSun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矩形"/>
          <p:cNvSpPr/>
          <p:nvPr/>
        </p:nvSpPr>
        <p:spPr>
          <a:xfrm rot="0">
            <a:off x="179704" y="0"/>
            <a:ext cx="11917045" cy="685736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Digital portfolio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 Name : 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u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j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u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</a:t>
            </a:r>
            <a:r>
              <a:rPr altLang="en-I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Register Number : 241340805001210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34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Nuid: 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2B9AA13826C33C08F9943ECA3BCDCB5F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Department : BCA Department of Computer Science 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College : TBML College , Annamalai University 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矩形"/>
          <p:cNvSpPr/>
          <p:nvPr/>
        </p:nvSpPr>
        <p:spPr>
          <a:xfrm rot="0">
            <a:off x="527685" y="186690"/>
            <a:ext cx="10747375" cy="62210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 Results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Successfully developed a fully functional, responsive, and secure web application.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Implemented a data-driven approach to portfolio management, moving beyond static presentation.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Provides tangible value to students by not just showcasing skills, but also guiding their learning journey.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Improves visibility and accessibility for academic and professional opportunities by offering a centralized, insightful platform.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2666959" y="500054"/>
            <a:ext cx="6857895" cy="5857786"/>
          </a:xfrm>
          <a:prstGeom prst="rect"/>
          <a:noFill/>
          <a:ln w="12700" cap="flat" cmpd="sng">
            <a:noFill/>
            <a:prstDash val="solid"/>
            <a:miter/>
          </a:ln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130050" y="0"/>
            <a:ext cx="79319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2208214" y="3251200"/>
            <a:ext cx="743803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https://github.com/mujahudeen/Mujahudeen_TNSDC_FWD_DP.git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57607"/>
            <a:ext cx="12192000" cy="6542786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矩形"/>
          <p:cNvSpPr/>
          <p:nvPr/>
        </p:nvSpPr>
        <p:spPr>
          <a:xfrm rot="0">
            <a:off x="337820" y="234950"/>
            <a:ext cx="10503535" cy="524827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0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Title</a:t>
            </a: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0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25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Smart Digital Portfolio with Skill Analytics &amp; Recommendation</a:t>
            </a:r>
            <a:endParaRPr altLang="en-US" baseline="0" b="0" cap="none" sz="25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矩形"/>
          <p:cNvSpPr/>
          <p:nvPr/>
        </p:nvSpPr>
        <p:spPr>
          <a:xfrm rot="0">
            <a:off x="179704" y="188594"/>
            <a:ext cx="11666219" cy="656463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1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Agenda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Results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Sample Output Images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GitHub Link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矩形"/>
          <p:cNvSpPr/>
          <p:nvPr/>
        </p:nvSpPr>
        <p:spPr>
          <a:xfrm rot="0">
            <a:off x="0" y="62864"/>
            <a:ext cx="12095480" cy="665924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Problem Statement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1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struggle to effectively maintain and organize their academic and personal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Traditional resumes are static and fail to showcase the depth of a student's work.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There is a gap between showcasing projects and getting actionable feedback on skill development.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find it time-consuming to manually assess a candidate's entire skillset from a PDF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矩形"/>
          <p:cNvSpPr/>
          <p:nvPr/>
        </p:nvSpPr>
        <p:spPr>
          <a:xfrm rot="0">
            <a:off x="64134" y="0"/>
            <a:ext cx="12127864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0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Overview</a:t>
            </a: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0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This project involves creating an intelligent, personalized digital portfolio web application. It goes beyond a simple showcase by integrating analytics to track visitor engagement and a recommendation system that suggests skills to learn based on the user's existing projects and career goals. It is designed to be user-friendly, fully responsive, and data-driven.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矩形"/>
          <p:cNvSpPr/>
          <p:nvPr/>
        </p:nvSpPr>
        <p:spPr>
          <a:xfrm rot="0">
            <a:off x="0" y="186690"/>
            <a:ext cx="12109450" cy="687260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End Users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Students &amp; Graduates: Primary users who can showcase their work, track portfolio visibility, and receive personalized learning paths.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Recruiters &amp; HR Professionals: Benefit from a standardized, comprehensive view of a candidate's abilities, including project demos and verified skill analytics.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Academic Institutions &amp; Mentors: Can use the platform to track student progress over time and guide them based on data-driven skill recommendations.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矩形"/>
          <p:cNvSpPr/>
          <p:nvPr/>
        </p:nvSpPr>
        <p:spPr>
          <a:xfrm rot="0">
            <a:off x="71120" y="0"/>
            <a:ext cx="12120880" cy="68580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Tools &amp; Technologies</a:t>
            </a: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endParaRPr altLang="zh-CN" baseline="0" b="1" cap="none" sz="44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Frontend: HTML5, CSS3, JavaScript (React.js / Next.js)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Backend: Node.js with Express.js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Database: MongoDB (for flexible data storage)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Analytics Engine: Python (Pandas, NumPy) for processing visitor data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 System: A machine learning model (e.g., collaborative filtering) or a rules-based engine integrated via API.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Version Control &amp; Deployment: GitHub, Vercel/Netlify/Heroku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矩形"/>
          <p:cNvSpPr/>
          <p:nvPr/>
        </p:nvSpPr>
        <p:spPr>
          <a:xfrm rot="0">
            <a:off x="71120" y="0"/>
            <a:ext cx="12120880" cy="697039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Design &amp; Layout</a:t>
            </a:r>
            <a:r>
              <a:rPr altLang="zh-CN" baseline="0" b="1" cap="none" sz="42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</a:t>
            </a:r>
            <a:endParaRPr altLang="zh-CN" baseline="0" b="1" cap="none" sz="42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Modern &amp; Minimalist Design: Focus on content with clean typography and ample white space.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Fully Responsive: Seamless experience on desktop, tablet, and mobile.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itchFamily="0" charset="0"/>
              <a:buChar char="•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Key Sections: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Hero Section: Name, title, and brief intro.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About Me: Detailed bio and passion.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Skills &amp; Analytics: Visual charts (e.g., bar charts for skill proficiency, line charts for portfolio views).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Project Showcase: Filterable grid of projects with details and links.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Recommendations: A dedicated section for suggested skills and courses.</a:t>
            </a:r>
            <a:endParaRPr altLang="zh-CN" baseline="0" b="0" cap="none" sz="275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lvl="1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◦"/>
            </a:pPr>
            <a:r>
              <a:rPr altLang="zh-CN" baseline="0" b="0" cap="none" sz="275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Contact Form: With integrated validation.</a:t>
            </a:r>
            <a:endParaRPr altLang="en-US" baseline="0" b="0" cap="none" sz="275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矩形"/>
          <p:cNvSpPr/>
          <p:nvPr/>
        </p:nvSpPr>
        <p:spPr>
          <a:xfrm rot="0">
            <a:off x="635" y="-635"/>
            <a:ext cx="12191366" cy="68592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None/>
            </a:pP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Features &amp; Functionality</a:t>
            </a:r>
            <a:r>
              <a:rPr altLang="zh-CN" baseline="0" b="1" cap="none" sz="44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        </a:t>
            </a:r>
            <a:endParaRPr altLang="zh-CN" baseline="0" b="1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Dynamic Skill Analytics Dashboard: Charts showing portfolio view counts, visitor geographic location, and popular projects.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Personalized Skill Recommendations: Suggests relevant skills to learn next based on the user's current profile and trending skills in their field.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Interactive Project Gallery: Filter projects by technology used (e.g., show all "Python" projects).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Resume/CV Download: Option for visitors to download a PDF resume directly.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Secure Contact Form: Backend API to receive and manage messages without revealing personal email.</a:t>
            </a:r>
            <a:endParaRPr altLang="zh-CN" baseline="0" b="0" cap="none" sz="2800" i="0" kern="1200" lang="en-US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Dark/Light Mode Toggle: For user preference and reduced eye str</a:t>
            </a:r>
            <a:r>
              <a:rPr altLang="zh-CN" baseline="0" b="0" cap="none" sz="2800" i="0" kern="1200" lang="en-US" spc="0" strike="noStrike" u="none">
                <a:solidFill>
                  <a:srgbClr val="404040"/>
                </a:solidFill>
                <a:latin typeface="quote-cjk-patch" pitchFamily="0" charset="0"/>
                <a:ea typeface="quote-cjk-patch" pitchFamily="0" charset="0"/>
                <a:cs typeface="Arial" pitchFamily="0" charset="0"/>
              </a:rPr>
              <a:t>ain</a:t>
            </a:r>
            <a:endParaRPr altLang="en-US" baseline="0" b="0" cap="none" sz="2800" i="0" kern="1200" lang="zh-CN" spc="0" strike="noStrike" u="none">
              <a:solidFill>
                <a:srgbClr val="404040"/>
              </a:solidFill>
              <a:latin typeface="quote-cjk-patch" pitchFamily="0" charset="0"/>
              <a:ea typeface="quote-cjk-patch" pitchFamily="0" charset="0"/>
              <a:cs typeface="Arial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Blue Waves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WPS Presentation</dc:title>
  <dc:creator>I2305</dc:creator>
  <cp:lastModifiedBy>root</cp:lastModifiedBy>
  <dcterms:created xsi:type="dcterms:W3CDTF">2025-07-22T02:59:00Z</dcterms:created>
  <dcterms:modified xsi:type="dcterms:W3CDTF">2025-09-01T05:55:21Z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b7761bfada884e3d9440b1def3995433</vt:lpwstr>
  </property>
  <property fmtid="{D5CDD505-2E9C-101B-9397-08002B2CF9AE}" pid="3" name="KSOProductBuildVer">
    <vt:lpwstr>1033-12.2.0.22530</vt:lpwstr>
  </property>
</Properties>
</file>