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1.jpeg" ContentType="image/jpeg"/>
  <Override PartName="/ppt/media/image20.jpeg" ContentType="image/jpeg"/>
  <Override PartName="/ppt/media/image19.jpeg" ContentType="image/jpeg"/>
  <Override PartName="/ppt/media/image7.jpeg" ContentType="image/jpeg"/>
  <Override PartName="/ppt/media/image28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29.jpeg" ContentType="image/jpeg"/>
  <Override PartName="/ppt/media/image13.jpeg" ContentType="image/jpeg"/>
  <Override PartName="/ppt/media/image6.jpeg" ContentType="image/jpeg"/>
  <Override PartName="/ppt/media/image27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2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1.xml"/><Relationship Id="rId27" Type="http://schemas.openxmlformats.org/officeDocument/2006/relationships/slideLayout" Target="../slideLayouts/slideLayout2.xml"/><Relationship Id="rId28" Type="http://schemas.openxmlformats.org/officeDocument/2006/relationships/slideLayout" Target="../slideLayouts/slideLayout3.xml"/><Relationship Id="rId29" Type="http://schemas.openxmlformats.org/officeDocument/2006/relationships/slideLayout" Target="../slideLayouts/slideLayout4.xml"/><Relationship Id="rId30" Type="http://schemas.openxmlformats.org/officeDocument/2006/relationships/slideLayout" Target="../slideLayouts/slideLayout5.xml"/><Relationship Id="rId31" Type="http://schemas.openxmlformats.org/officeDocument/2006/relationships/slideLayout" Target="../slideLayouts/slideLayout6.xml"/><Relationship Id="rId32" Type="http://schemas.openxmlformats.org/officeDocument/2006/relationships/slideLayout" Target="../slideLayouts/slideLayout7.xml"/><Relationship Id="rId33" Type="http://schemas.openxmlformats.org/officeDocument/2006/relationships/slideLayout" Target="../slideLayouts/slideLayout8.xml"/><Relationship Id="rId34" Type="http://schemas.openxmlformats.org/officeDocument/2006/relationships/slideLayout" Target="../slideLayouts/slideLayout9.xml"/><Relationship Id="rId35" Type="http://schemas.openxmlformats.org/officeDocument/2006/relationships/slideLayout" Target="../slideLayouts/slideLayout10.xml"/><Relationship Id="rId36" Type="http://schemas.openxmlformats.org/officeDocument/2006/relationships/slideLayout" Target="../slideLayouts/slideLayout11.xml"/><Relationship Id="rId3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8265600" y="411480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716960" y="-54792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"/>
          <p:cNvGrpSpPr/>
          <p:nvPr/>
        </p:nvGrpSpPr>
        <p:grpSpPr>
          <a:xfrm>
            <a:off x="-146520" y="-295200"/>
            <a:ext cx="914040" cy="1279800"/>
            <a:chOff x="-146520" y="-295200"/>
            <a:chExt cx="914040" cy="1279800"/>
          </a:xfrm>
        </p:grpSpPr>
        <p:sp>
          <p:nvSpPr>
            <p:cNvPr id="3" name=""/>
            <p:cNvSpPr/>
            <p:nvPr/>
          </p:nvSpPr>
          <p:spPr>
            <a:xfrm flipV="1" rot="5393400">
              <a:off x="218880" y="801000"/>
              <a:ext cx="182520" cy="18216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 flipV="1" rot="5393400">
              <a:off x="219240" y="435600"/>
              <a:ext cx="182160" cy="18216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 flipV="1" rot="5393400">
              <a:off x="218880" y="70200"/>
              <a:ext cx="182160" cy="18216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 flipV="1" rot="5393400">
              <a:off x="218160" y="-294840"/>
              <a:ext cx="182160" cy="18216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 flipV="1" rot="5393400">
              <a:off x="584280" y="-295200"/>
              <a:ext cx="182160" cy="18216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 flipV="1" rot="5393400">
              <a:off x="584640" y="69480"/>
              <a:ext cx="182160" cy="18216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 flipV="1" rot="5393400">
              <a:off x="584640" y="435240"/>
              <a:ext cx="182160" cy="18216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 flipV="1" rot="5393400">
              <a:off x="584640" y="801000"/>
              <a:ext cx="182520" cy="18216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 flipV="1" rot="5393400">
              <a:off x="-145080" y="801720"/>
              <a:ext cx="182160" cy="18216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 flipV="1" rot="5393400">
              <a:off x="-145800" y="436320"/>
              <a:ext cx="182160" cy="18216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 flipV="1" rot="5393400">
              <a:off x="-145800" y="70200"/>
              <a:ext cx="182160" cy="18216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 flipV="1" rot="5393400">
              <a:off x="-146160" y="-294480"/>
              <a:ext cx="182160" cy="18216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" name=""/>
          <p:cNvGrpSpPr/>
          <p:nvPr/>
        </p:nvGrpSpPr>
        <p:grpSpPr>
          <a:xfrm>
            <a:off x="9544320" y="4644720"/>
            <a:ext cx="915120" cy="1280520"/>
            <a:chOff x="9544320" y="4644720"/>
            <a:chExt cx="915120" cy="1280520"/>
          </a:xfrm>
        </p:grpSpPr>
        <p:sp>
          <p:nvSpPr>
            <p:cNvPr id="16" name=""/>
            <p:cNvSpPr/>
            <p:nvPr/>
          </p:nvSpPr>
          <p:spPr>
            <a:xfrm flipV="1" rot="5393400">
              <a:off x="9911160" y="57420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 flipV="1" rot="5393400">
              <a:off x="9910800" y="5376240"/>
              <a:ext cx="182160" cy="18216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 flipV="1" rot="5393400">
              <a:off x="9910440" y="5010840"/>
              <a:ext cx="182160" cy="18216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 flipV="1" rot="5393400">
              <a:off x="9909720" y="4644720"/>
              <a:ext cx="182160" cy="18216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 flipV="1" rot="5393400">
              <a:off x="10275840" y="4644360"/>
              <a:ext cx="182160" cy="18216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 flipV="1" rot="5393400">
              <a:off x="10276200" y="5010120"/>
              <a:ext cx="182160" cy="18216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 flipV="1" rot="5393400">
              <a:off x="10276200" y="5375880"/>
              <a:ext cx="182160" cy="18216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 flipV="1" rot="5393400">
              <a:off x="10276920" y="5742000"/>
              <a:ext cx="182160" cy="18216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 flipV="1" rot="5393400">
              <a:off x="9545400" y="5742360"/>
              <a:ext cx="182160" cy="18216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"/>
            <p:cNvSpPr/>
            <p:nvPr/>
          </p:nvSpPr>
          <p:spPr>
            <a:xfrm flipV="1" rot="5393400">
              <a:off x="9544680" y="5376960"/>
              <a:ext cx="182160" cy="18216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"/>
            <p:cNvSpPr/>
            <p:nvPr/>
          </p:nvSpPr>
          <p:spPr>
            <a:xfrm flipV="1" rot="5393400">
              <a:off x="9544680" y="5010840"/>
              <a:ext cx="182160" cy="18216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 flipV="1" rot="5393400">
              <a:off x="9544320" y="4645080"/>
              <a:ext cx="182160" cy="18216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" name=""/>
          <p:cNvSpPr/>
          <p:nvPr/>
        </p:nvSpPr>
        <p:spPr>
          <a:xfrm>
            <a:off x="-145800" y="310860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DejaVu Sans"/>
              </a:rPr>
              <a:t>Click to edit the title text format</a:t>
            </a:r>
            <a:endParaRPr b="0" lang="en-IN" sz="4400" spc="-1" strike="noStrike"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DejaVu Sans"/>
              </a:rPr>
              <a:t>Click to edit the outline text format</a:t>
            </a:r>
            <a:endParaRPr b="0" lang="en-IN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DejaVu Sans"/>
              </a:rPr>
              <a:t>Second Outline Level</a:t>
            </a:r>
            <a:endParaRPr b="0" lang="en-IN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DejaVu Sans"/>
              </a:rPr>
              <a:t>Third Outline Level</a:t>
            </a:r>
            <a:endParaRPr b="0" lang="en-IN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DejaVu Sans"/>
              </a:rPr>
              <a:t>Fourth Outline Level</a:t>
            </a:r>
            <a:endParaRPr b="0" lang="en-IN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DejaVu Sans"/>
              </a:rPr>
              <a:t>Fifth Outline Level</a:t>
            </a:r>
            <a:endParaRPr b="0" lang="en-IN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DejaVu Sans"/>
              </a:rPr>
              <a:t>Sixth Outline Level</a:t>
            </a:r>
            <a:endParaRPr b="0" lang="en-IN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DejaVu Sans"/>
              </a:rPr>
              <a:t>Seventh Outline Level</a:t>
            </a:r>
            <a:endParaRPr b="0" lang="en-IN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6"/>
    <p:sldLayoutId id="2147483650" r:id="rId27"/>
    <p:sldLayoutId id="2147483651" r:id="rId28"/>
    <p:sldLayoutId id="2147483652" r:id="rId29"/>
    <p:sldLayoutId id="2147483653" r:id="rId30"/>
    <p:sldLayoutId id="2147483654" r:id="rId31"/>
    <p:sldLayoutId id="2147483655" r:id="rId32"/>
    <p:sldLayoutId id="2147483656" r:id="rId33"/>
    <p:sldLayoutId id="2147483657" r:id="rId34"/>
    <p:sldLayoutId id="2147483658" r:id="rId35"/>
    <p:sldLayoutId id="2147483659" r:id="rId36"/>
    <p:sldLayoutId id="2147483660" r:id="rId3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"/>
          <p:cNvGrpSpPr/>
          <p:nvPr/>
        </p:nvGrpSpPr>
        <p:grpSpPr>
          <a:xfrm>
            <a:off x="7405920" y="3565440"/>
            <a:ext cx="2376720" cy="4296600"/>
            <a:chOff x="7405920" y="3565440"/>
            <a:chExt cx="2376720" cy="4296600"/>
          </a:xfrm>
        </p:grpSpPr>
        <p:sp>
          <p:nvSpPr>
            <p:cNvPr id="68" name="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>
              <a:off x="8320320" y="53028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"/>
            <p:cNvSpPr/>
            <p:nvPr/>
          </p:nvSpPr>
          <p:spPr>
            <a:xfrm>
              <a:off x="7405920" y="5302800"/>
              <a:ext cx="456480" cy="255924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"/>
          <p:cNvSpPr/>
          <p:nvPr/>
        </p:nvSpPr>
        <p:spPr>
          <a:xfrm flipH="1" flipV="1">
            <a:off x="1460880" y="-1555200"/>
            <a:ext cx="456480" cy="255924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 flipV="1">
            <a:off x="637920" y="-365400"/>
            <a:ext cx="456480" cy="255924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 flipV="1">
            <a:off x="27216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 flipV="1">
            <a:off x="27216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 flipV="1">
            <a:off x="2192400" y="-2103480"/>
            <a:ext cx="456480" cy="255924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DejaVu Sans"/>
              </a:rPr>
              <a:t>Click to edit the title text format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DejaVu Sans"/>
              </a:rPr>
              <a:t>Click to edit the outline text format</a:t>
            </a:r>
            <a:endParaRPr b="0" lang="en-IN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DejaVu Sans"/>
              </a:rPr>
              <a:t>Second Outline Level</a:t>
            </a:r>
            <a:endParaRPr b="0" lang="en-IN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DejaVu Sans"/>
              </a:rPr>
              <a:t>Third Outline Level</a:t>
            </a:r>
            <a:endParaRPr b="0" lang="en-IN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DejaVu Sans"/>
              </a:rPr>
              <a:t>Fourth Outline Level</a:t>
            </a:r>
            <a:endParaRPr b="0" lang="en-IN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DejaVu Sans"/>
              </a:rPr>
              <a:t>Fifth Outline Level</a:t>
            </a:r>
            <a:endParaRPr b="0" lang="en-IN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DejaVu Sans"/>
              </a:rPr>
              <a:t>Sixth Outline Level</a:t>
            </a:r>
            <a:endParaRPr b="0" lang="en-IN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DejaVu Sans"/>
              </a:rPr>
              <a:t>Seventh Outline Level</a:t>
            </a:r>
            <a:endParaRPr b="0" lang="en-IN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 rot="18876000">
            <a:off x="8644320" y="-404280"/>
            <a:ext cx="2895120" cy="28944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 rot="18876000">
            <a:off x="8664480" y="3982320"/>
            <a:ext cx="2895120" cy="28944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 rot="18965400">
            <a:off x="993240" y="5915160"/>
            <a:ext cx="258804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 rot="18965400">
            <a:off x="-1296360" y="5513040"/>
            <a:ext cx="258804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 rot="18964800">
            <a:off x="3681360" y="339480"/>
            <a:ext cx="3457080" cy="9216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rot="18965400">
            <a:off x="1445040" y="-757080"/>
            <a:ext cx="258804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rot="18965400">
            <a:off x="-726840" y="3294720"/>
            <a:ext cx="2588040" cy="512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DejaVu Sans"/>
              </a:rPr>
              <a:t>Click to edit the title text format</a:t>
            </a:r>
            <a:endParaRPr b="0" lang="en-IN" sz="18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DejaVu Sans"/>
              </a:rPr>
              <a:t>Click to edit the outline text format</a:t>
            </a:r>
            <a:endParaRPr b="0" lang="en-IN" sz="18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DejaVu Sans"/>
              </a:rPr>
              <a:t>Second Outline Level</a:t>
            </a:r>
            <a:endParaRPr b="0" lang="en-IN" sz="1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DejaVu Sans"/>
              </a:rPr>
              <a:t>Third Outline Level</a:t>
            </a:r>
            <a:endParaRPr b="0" lang="en-IN" sz="18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DejaVu Sans"/>
              </a:rPr>
              <a:t>Fourth Outline Level</a:t>
            </a:r>
            <a:endParaRPr b="0" lang="en-IN" sz="18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DejaVu Sans"/>
              </a:rPr>
              <a:t>Fifth Outline Level</a:t>
            </a:r>
            <a:endParaRPr b="0" lang="en-IN" sz="18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DejaVu Sans"/>
              </a:rPr>
              <a:t>Sixth Outline Level</a:t>
            </a:r>
            <a:endParaRPr b="0" lang="en-IN" sz="18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DejaVu Sans"/>
              </a:rPr>
              <a:t>Seventh Outline Level</a:t>
            </a:r>
            <a:endParaRPr b="0" lang="en-IN" sz="18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DejaVu Sans"/>
              </a:rPr>
              <a:t>Click to edit the title text format</a:t>
            </a:r>
            <a:endParaRPr b="0" lang="en-IN" sz="4400" spc="-1" strike="noStrike">
              <a:latin typeface="DejaVu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DejaVu Sans"/>
              </a:rPr>
              <a:t>Click to edit the outline text format</a:t>
            </a:r>
            <a:endParaRPr b="0" lang="en-IN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DejaVu Sans"/>
              </a:rPr>
              <a:t>Second Outline Level</a:t>
            </a:r>
            <a:endParaRPr b="0" lang="en-IN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DejaVu Sans"/>
              </a:rPr>
              <a:t>Third Outline Level</a:t>
            </a:r>
            <a:endParaRPr b="0" lang="en-IN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DejaVu Sans"/>
              </a:rPr>
              <a:t>Fourth Outline Level</a:t>
            </a:r>
            <a:endParaRPr b="0" lang="en-IN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DejaVu Sans"/>
              </a:rPr>
              <a:t>Fifth Outline Level</a:t>
            </a:r>
            <a:endParaRPr b="0" lang="en-IN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DejaVu Sans"/>
              </a:rPr>
              <a:t>Sixth Outline Level</a:t>
            </a:r>
            <a:endParaRPr b="0" lang="en-IN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DejaVu Sans"/>
              </a:rPr>
              <a:t>Seventh Outline Level</a:t>
            </a:r>
            <a:endParaRPr b="0" lang="en-IN" sz="2000" spc="-1" strike="noStrike">
              <a:latin typeface="DejaVu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50400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DejaVu Serif"/>
              </a:rPr>
              <a:t>&lt;date/time&gt;</a:t>
            </a:r>
            <a:endParaRPr b="0" lang="en-IN" sz="1400" spc="-1" strike="noStrike">
              <a:latin typeface="DejaVu Serif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3447360" y="5165640"/>
            <a:ext cx="31953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DejaVu Serif"/>
              </a:rPr>
              <a:t>&lt;footer&gt;</a:t>
            </a:r>
            <a:endParaRPr b="0" lang="en-IN" sz="1400" spc="-1" strike="noStrike">
              <a:latin typeface="DejaVu Serif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722772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D8043633-335A-40E1-A10A-CB0E58F26648}" type="slidenum">
              <a:rPr b="0" lang="en-IN" sz="1400" spc="-1" strike="noStrike">
                <a:latin typeface="DejaVu Serif"/>
              </a:rPr>
              <a:t>&lt;number&gt;</a:t>
            </a:fld>
            <a:endParaRPr b="0" lang="en-IN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1" descr="C:\Users\eee4\Downloads\LOGO.jpg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3510000" y="992520"/>
            <a:ext cx="3059640" cy="3684600"/>
          </a:xfrm>
          <a:prstGeom prst="rect">
            <a:avLst/>
          </a:prstGeom>
          <a:ln w="0">
            <a:noFill/>
          </a:ln>
        </p:spPr>
      </p:pic>
      <p:sp>
        <p:nvSpPr>
          <p:cNvPr id="206" name=""/>
          <p:cNvSpPr/>
          <p:nvPr/>
        </p:nvSpPr>
        <p:spPr>
          <a:xfrm>
            <a:off x="1080000" y="4344120"/>
            <a:ext cx="7919640" cy="17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DEPARTMENT OF ELECTRICAL &amp; ELECTRONICS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ENGINEERING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GOVT. COLLEGE OF ENGINEERING KANNUR- 670563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Sept 2020</a:t>
            </a:r>
            <a:endParaRPr b="0" lang="en-IN" sz="1600" spc="-1" strike="noStrike">
              <a:latin typeface="DejaVu Sans"/>
            </a:endParaRPr>
          </a:p>
        </p:txBody>
      </p:sp>
      <p:sp>
        <p:nvSpPr>
          <p:cNvPr id="207" name=""/>
          <p:cNvSpPr/>
          <p:nvPr/>
        </p:nvSpPr>
        <p:spPr>
          <a:xfrm>
            <a:off x="925200" y="144000"/>
            <a:ext cx="82285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Zeroth Presentation of Project on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“</a:t>
            </a:r>
            <a:r>
              <a:rPr b="1" lang="en-US" sz="2800" spc="-1" strike="noStrike">
                <a:latin typeface="Times new roman"/>
                <a:ea typeface="Times New Roman"/>
              </a:rPr>
              <a:t>ROBOTIC ARM WITH MACHINE LEARNING CAPABILITIES</a:t>
            </a:r>
            <a:r>
              <a:rPr b="1" lang="en-US" sz="1600" spc="-1" strike="noStrike">
                <a:latin typeface="Times new roman"/>
                <a:ea typeface="Times New Roman"/>
              </a:rPr>
              <a:t>”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latin typeface="Times new roman"/>
                <a:ea typeface="Times New Roman"/>
              </a:rPr>
              <a:t> 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1600" spc="-1" strike="noStrike">
                <a:latin typeface="Times new roman"/>
                <a:ea typeface="Times New Roman"/>
              </a:rPr>
              <a:t> </a:t>
            </a:r>
            <a:r>
              <a:rPr b="1" i="1" lang="en-US" sz="1600" spc="-1" strike="noStrike">
                <a:latin typeface="Times new roman"/>
                <a:ea typeface="Times New Roman"/>
              </a:rPr>
              <a:t>Presented by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Roll No. 29     MUHAMMED SINAN M</a:t>
            </a:r>
            <a:r>
              <a:rPr b="1" lang="en-US" sz="1600" spc="-1" strike="noStrike">
                <a:latin typeface="Times new roman"/>
                <a:ea typeface="Times New Roman"/>
              </a:rPr>
              <a:t>	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       </a:t>
            </a:r>
            <a:r>
              <a:rPr b="1" lang="en-US" sz="1600" spc="-1" strike="noStrike">
                <a:latin typeface="Times new roman"/>
                <a:ea typeface="Times New Roman"/>
              </a:rPr>
              <a:t>Roll No. 31     MUHAMMED AJMAL ROSHAN</a:t>
            </a:r>
            <a:r>
              <a:rPr b="1" lang="en-US" sz="1600" spc="-1" strike="noStrike">
                <a:latin typeface="Times new roman"/>
                <a:ea typeface="Times New Roman"/>
              </a:rPr>
              <a:t>	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Roll No. 33     MUJEEB RAHMAN M P</a:t>
            </a:r>
            <a:r>
              <a:rPr b="1" lang="en-US" sz="1600" spc="-1" strike="noStrike">
                <a:latin typeface="Times new roman"/>
                <a:ea typeface="Times New Roman"/>
              </a:rPr>
              <a:t>	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Roll No. 68     MOHAMMED HASEEB K P</a:t>
            </a:r>
            <a:r>
              <a:rPr b="1" lang="en-US" sz="1600" spc="-1" strike="noStrike">
                <a:latin typeface="Times new roman"/>
                <a:ea typeface="Times New Roman"/>
              </a:rPr>
              <a:t>	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latin typeface="Times new roman"/>
                <a:ea typeface="Times New Roman"/>
              </a:rPr>
              <a:t> 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1600" spc="-1" strike="noStrike">
                <a:latin typeface="Times new roman"/>
                <a:ea typeface="Times New Roman"/>
              </a:rPr>
              <a:t>under the guidance of</a:t>
            </a:r>
            <a:endParaRPr b="0" lang="en-IN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latin typeface="Times new roman"/>
                <a:ea typeface="Times New Roman"/>
              </a:rPr>
              <a:t>Prof. SHARANYA V P</a:t>
            </a:r>
            <a:endParaRPr b="0" lang="en-IN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PLAN OF EXCECUTION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260000"/>
            <a:ext cx="907128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PHASE 2:</a:t>
            </a:r>
            <a:endParaRPr b="0" lang="en-IN" sz="2200" spc="-1" strike="noStrike">
              <a:latin typeface="DejaVu Sans"/>
            </a:endParaRPr>
          </a:p>
          <a:p>
            <a:pPr lvl="1" marL="864000" indent="-324000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Cantarell"/>
                <a:ea typeface="Source Han Sans CN"/>
              </a:rPr>
              <a:t>Software : </a:t>
            </a:r>
            <a:r>
              <a:rPr b="0" lang="en-IN" sz="2200" spc="-1" strike="noStrike">
                <a:latin typeface="Cantarell"/>
                <a:ea typeface="Source Han Sans CN"/>
              </a:rPr>
              <a:t>In this phase, 1 or 2 cameras are connected to the Rasberry Pi for sensing the enviroment(ultrasonic sensors will also be connected). Then the </a:t>
            </a:r>
            <a:r>
              <a:rPr b="1" lang="en-IN" sz="2200" spc="-1" strike="noStrike">
                <a:latin typeface="Cantarell"/>
                <a:ea typeface="Source Han Sans CN"/>
              </a:rPr>
              <a:t>source code will be altered to give the robotic arm the ability to identify faces and objects </a:t>
            </a:r>
            <a:r>
              <a:rPr b="0" lang="en-IN" sz="2200" spc="-1" strike="noStrike">
                <a:latin typeface="Cantarell"/>
                <a:ea typeface="Source Han Sans CN"/>
              </a:rPr>
              <a:t>in</a:t>
            </a:r>
            <a:r>
              <a:rPr b="0" lang="en-IN" sz="2200" spc="-1" strike="noStrike">
                <a:latin typeface="Cantarell"/>
                <a:ea typeface="Source Han Sans CN"/>
              </a:rPr>
              <a:t> its surroundings</a:t>
            </a:r>
            <a:r>
              <a:rPr b="0" lang="en-IN" sz="2200" spc="-1" strike="noStrike">
                <a:latin typeface="Cantarell"/>
                <a:ea typeface="Source Han Sans CN"/>
              </a:rPr>
              <a:t>	</a:t>
            </a:r>
            <a:endParaRPr b="0" lang="en-IN" sz="2200" spc="-1" strike="noStrike">
              <a:latin typeface="DejaVu Sans"/>
            </a:endParaRPr>
          </a:p>
          <a:p>
            <a:pPr lvl="1" marL="864000" indent="-324000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latin typeface="Cantarell"/>
                <a:ea typeface="Source Han Sans CN"/>
              </a:rPr>
              <a:t>            </a:t>
            </a:r>
            <a:r>
              <a:rPr b="0" lang="en-IN" sz="2200" spc="-1" strike="noStrike">
                <a:latin typeface="Cantarell"/>
                <a:ea typeface="Source Han Sans CN"/>
              </a:rPr>
              <a:t>Rasberry Pi will be loaded with Raspbian( OS ) which will be used to program or automate the robotic arm by giving machine learning capabilities.</a:t>
            </a:r>
            <a:endParaRPr b="0" lang="en-IN" sz="2200" spc="-1" strike="noStrike">
              <a:latin typeface="DejaVu Sans"/>
            </a:endParaRPr>
          </a:p>
        </p:txBody>
      </p:sp>
      <p:sp>
        <p:nvSpPr>
          <p:cNvPr id="234" name=""/>
          <p:cNvSpPr/>
          <p:nvPr/>
        </p:nvSpPr>
        <p:spPr>
          <a:xfrm>
            <a:off x="9405360" y="5197680"/>
            <a:ext cx="6746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0E0924A-BAB5-4D49-B978-FBF782F32EC1}" type="slidenum">
              <a:rPr b="0" lang="en-IN" sz="1260" spc="-1" strike="noStrike">
                <a:latin typeface="DejaVu Serif"/>
              </a:rPr>
              <a:t>10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PARTS / TECHNOLOGIES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396000" y="1326600"/>
            <a:ext cx="9071280" cy="42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RASBERRY PI : </a:t>
            </a:r>
            <a:r>
              <a:rPr b="0" lang="en-IN" sz="2200" spc="-1" strike="noStrike">
                <a:latin typeface="Cantarell"/>
                <a:ea typeface="Source Han Sans CN"/>
              </a:rPr>
              <a:t>Here the Rasberry Pi is used as the brain of the robotic arm. As it is a mini pocket sized computer it is very much hackable and its specifications are very much suited for the task.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  <a:ea typeface="Source Han Sans CN"/>
              </a:rPr>
              <a:t>SERVO MOTOR : </a:t>
            </a:r>
            <a:r>
              <a:rPr b="0" lang="en-IN" sz="2200" spc="-1" strike="noStrike">
                <a:latin typeface="Cantarell"/>
                <a:ea typeface="Source Han Sans CN"/>
              </a:rPr>
              <a:t>A servomotor is a linear actuator or rotary actuator that allows for precise control of linear or angular position, acceleration, and velocity.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  <a:ea typeface="Source Han Sans CN"/>
              </a:rPr>
              <a:t>CAMERA MODULE : </a:t>
            </a:r>
            <a:r>
              <a:rPr b="0" lang="en-IN" sz="2200" spc="-1" strike="noStrike">
                <a:latin typeface="Cantarell"/>
                <a:ea typeface="Source Han Sans CN"/>
              </a:rPr>
              <a:t>Camera module is used to give a visual input to the rasberry pi.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  <a:ea typeface="Source Han Sans CN"/>
              </a:rPr>
              <a:t>ULTRASONIC SENSOR : </a:t>
            </a:r>
            <a:r>
              <a:rPr b="0" lang="en-IN" sz="2200" spc="-1" strike="noStrike">
                <a:latin typeface="Cantarell"/>
                <a:ea typeface="Source Han Sans CN"/>
              </a:rPr>
              <a:t>An ultrasonic sensor is an electronic device that measures the distance of a target object by emitting ultrasonic.</a:t>
            </a:r>
            <a:endParaRPr b="0" lang="en-IN" sz="2200" spc="-1" strike="noStrike">
              <a:latin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9370440" y="5198040"/>
            <a:ext cx="38448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DEE5B53-B032-4B38-8BCF-46941FB6F10E}" type="slidenum">
              <a:rPr b="0" lang="en-IN" sz="1260" spc="-1" strike="noStrike">
                <a:latin typeface="DejaVu Serif"/>
              </a:rPr>
              <a:t>11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PARTS / TECHNOLOGIES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42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OPEN SOURCE COMPUTER VISION (OpenCV) : </a:t>
            </a:r>
            <a:r>
              <a:rPr b="0" lang="en-IN" sz="2200" spc="-1" strike="noStrike">
                <a:latin typeface="Cantarell"/>
                <a:ea typeface="Source Han Sans CN"/>
              </a:rPr>
              <a:t>Is an open source </a:t>
            </a:r>
            <a:r>
              <a:rPr b="0" lang="en-IN" sz="2200" spc="-1" strike="noStrike">
                <a:latin typeface="Cantarell"/>
                <a:ea typeface="Source Han Sans CN"/>
              </a:rPr>
              <a:t>computer vision and machine learning library which provides a </a:t>
            </a:r>
            <a:r>
              <a:rPr b="0" lang="en-IN" sz="2200" spc="-1" strike="noStrike">
                <a:latin typeface="Cantarell"/>
                <a:ea typeface="Source Han Sans CN"/>
              </a:rPr>
              <a:t>common infrastructure for computer vision applications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  <a:ea typeface="Source Han Sans CN"/>
              </a:rPr>
              <a:t>RASPBIAN : </a:t>
            </a:r>
            <a:r>
              <a:rPr b="0" lang="en-IN" sz="2200" spc="-1" strike="noStrike">
                <a:latin typeface="Cantarell"/>
                <a:ea typeface="Source Han Sans CN"/>
              </a:rPr>
              <a:t>Is Rasberry Pi’s offfical OS based on debian (linux) for the </a:t>
            </a:r>
            <a:r>
              <a:rPr b="0" lang="en-IN" sz="2200" spc="-1" strike="noStrike">
                <a:latin typeface="Cantarell"/>
                <a:ea typeface="Source Han Sans CN"/>
              </a:rPr>
              <a:t>Rasberry Pi hardware. It comes with over 35,000 packages optimized </a:t>
            </a:r>
            <a:r>
              <a:rPr b="0" lang="en-IN" sz="2200" spc="-1" strike="noStrike">
                <a:latin typeface="Cantarell"/>
                <a:ea typeface="Source Han Sans CN"/>
              </a:rPr>
              <a:t>for best performance on the Rasberry Pi.</a:t>
            </a:r>
            <a:endParaRPr b="0" lang="en-IN" sz="2200" spc="-1" strike="noStrike">
              <a:latin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9370440" y="5198040"/>
            <a:ext cx="38448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A8FDBB3-65F7-4D4E-927E-8131676825BA}" type="slidenum">
              <a:rPr b="0" lang="en-IN" sz="1260" spc="-1" strike="noStrike">
                <a:latin typeface="DejaVu Serif"/>
              </a:rPr>
              <a:t>12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504360" y="442080"/>
            <a:ext cx="9071280" cy="67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CONCLUSION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42" name=""/>
          <p:cNvSpPr/>
          <p:nvPr/>
        </p:nvSpPr>
        <p:spPr>
          <a:xfrm>
            <a:off x="9405360" y="5197680"/>
            <a:ext cx="67536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CAB9C51-8DB3-4B93-AF11-B0AE28084B44}" type="slidenum">
              <a:rPr b="0" lang="en-IN" sz="1260" spc="-1" strike="noStrike">
                <a:latin typeface="DejaVu Serif"/>
              </a:rPr>
              <a:t>12</a:t>
            </a:fld>
            <a:endParaRPr b="0" lang="en-IN" sz="1260" spc="-1" strike="noStrike">
              <a:latin typeface="DejaVu Sans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504000" y="147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Cantarell"/>
              </a:rPr>
              <a:t>A robotic arm with machine learning capabilities by which it sense its environment and perform tasks by taking instruction from the admin.</a:t>
            </a:r>
            <a:endParaRPr b="0" lang="en-IN" sz="2200" spc="-1" strike="noStrike">
              <a:latin typeface="Cantarel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Cantarell"/>
              </a:rPr>
              <a:t>To upgrade and develop the existing model which is in present industrial application by adding software and associated features using Raspberry Pi</a:t>
            </a:r>
            <a:endParaRPr b="0" lang="en-IN" sz="2200" spc="-1" strike="noStrike">
              <a:latin typeface="Cantarel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Cantarell"/>
              </a:rPr>
              <a:t>Can be used for wide variety of applications in both domestic and industrial automated applications.</a:t>
            </a:r>
            <a:endParaRPr b="0" lang="en-IN" sz="2200" spc="-1" strike="noStrike">
              <a:latin typeface="Cantar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/>
          <p:nvPr/>
        </p:nvSpPr>
        <p:spPr>
          <a:xfrm>
            <a:off x="9404640" y="5196960"/>
            <a:ext cx="2930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2A69BC9-A24C-44B6-9CBD-4DAC5A160482}" type="slidenum">
              <a:rPr b="0" lang="en-IN" sz="1260" spc="-1" strike="noStrike">
                <a:latin typeface="DejaVu Serif"/>
              </a:rPr>
              <a:t>&lt;number&gt;</a:t>
            </a:fld>
            <a:endParaRPr b="0" lang="en-IN" sz="1260" spc="-1" strike="noStrike">
              <a:latin typeface="DejaVu Sans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640" y="709920"/>
            <a:ext cx="907092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INDEX</a:t>
            </a:r>
            <a:endParaRPr b="0" lang="en-IN" sz="3600" spc="-1" strike="noStrike">
              <a:latin typeface="Cantarel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1260000" y="1800000"/>
            <a:ext cx="7559640" cy="248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latin typeface="Cantarell"/>
              </a:rPr>
              <a:t>Introduction</a:t>
            </a:r>
            <a:endParaRPr b="0" lang="en-IN" sz="2340" spc="-1" strike="noStrike">
              <a:latin typeface="Cantarel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Objective</a:t>
            </a:r>
            <a:endParaRPr b="0" lang="en-IN" sz="2200" spc="-1" strike="noStrike">
              <a:latin typeface="Cantarel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latin typeface="Cantarell"/>
              </a:rPr>
              <a:t>Model</a:t>
            </a:r>
            <a:endParaRPr b="0" lang="en-IN" sz="2340" spc="-1" strike="noStrike">
              <a:latin typeface="Cantarel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latin typeface="Cantarell"/>
              </a:rPr>
              <a:t>Plan of Excecution</a:t>
            </a:r>
            <a:endParaRPr b="0" lang="en-IN" sz="2340" spc="-1" strike="noStrike">
              <a:latin typeface="Cantarel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latin typeface="Cantarell"/>
              </a:rPr>
              <a:t>Parts</a:t>
            </a:r>
            <a:endParaRPr b="0" lang="en-IN" sz="2340" spc="-1" strike="noStrike">
              <a:latin typeface="Cantarel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340" spc="-1" strike="noStrike">
                <a:latin typeface="Cantarell"/>
              </a:rPr>
              <a:t>Conclusion</a:t>
            </a:r>
            <a:endParaRPr b="0" lang="en-IN" sz="2340" spc="-1" strike="noStrike">
              <a:latin typeface="Cantar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INTRODUCTION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200" spc="-1" strike="noStrike">
                <a:latin typeface="Cantarell"/>
              </a:rPr>
              <a:t>Our project is to create a device that can understand visual and audio inputs or simply a </a:t>
            </a:r>
            <a:r>
              <a:rPr b="1" lang="en-IN" sz="2200" spc="-1" strike="noStrike">
                <a:latin typeface="Cantarell"/>
              </a:rPr>
              <a:t>device that can understand its enviroment</a:t>
            </a:r>
            <a:r>
              <a:rPr b="0" lang="en-IN" sz="2200" spc="-1" strike="noStrike">
                <a:latin typeface="Cantarell"/>
              </a:rPr>
              <a:t>.</a:t>
            </a:r>
            <a:endParaRPr b="0" lang="en-IN" sz="2200" spc="-1" strike="noStrike">
              <a:latin typeface="DejaVu Sans"/>
            </a:endParaRPr>
          </a:p>
          <a:p>
            <a:pPr marL="432000" indent="-324000" algn="ctr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200" spc="-1" strike="noStrike">
                <a:latin typeface="Cantarell"/>
              </a:rPr>
              <a:t>We plan to create an arm that can find and learn things from its surroundings and do simple tasks like </a:t>
            </a:r>
            <a:r>
              <a:rPr b="1" lang="en-IN" sz="2200" spc="-1" strike="noStrike">
                <a:latin typeface="Cantarell"/>
              </a:rPr>
              <a:t>finding and picking object that user asked</a:t>
            </a:r>
            <a:r>
              <a:rPr b="0" lang="en-IN" sz="2200" spc="-1" strike="noStrike">
                <a:latin typeface="Cantarell"/>
              </a:rPr>
              <a:t>.</a:t>
            </a:r>
            <a:endParaRPr b="0" lang="en-IN" sz="2200" spc="-1" strike="noStrike">
              <a:latin typeface="DejaVu Sans"/>
            </a:endParaRPr>
          </a:p>
        </p:txBody>
      </p:sp>
      <p:sp>
        <p:nvSpPr>
          <p:cNvPr id="213" name=""/>
          <p:cNvSpPr/>
          <p:nvPr/>
        </p:nvSpPr>
        <p:spPr>
          <a:xfrm>
            <a:off x="9405000" y="5197320"/>
            <a:ext cx="2930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14458D2-9399-4EA0-BA0C-C9E0F0561C35}" type="slidenum">
              <a:rPr b="0" lang="en-IN" sz="1260" spc="-1" strike="noStrike">
                <a:latin typeface="Cantarell"/>
              </a:rPr>
              <a:t>3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OBJECTIVE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15" name=""/>
          <p:cNvSpPr/>
          <p:nvPr/>
        </p:nvSpPr>
        <p:spPr>
          <a:xfrm>
            <a:off x="9405000" y="5197320"/>
            <a:ext cx="2930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7295BF4-64E2-4A3F-AA78-9687DC50D2AE}" type="slidenum">
              <a:rPr b="0" lang="en-IN" sz="1260" spc="-1" strike="noStrike">
                <a:latin typeface="Cantarell"/>
              </a:rPr>
              <a:t>3</a:t>
            </a:fld>
            <a:endParaRPr b="0" lang="en-IN" sz="1260" spc="-1" strike="noStrike">
              <a:latin typeface="DejaVu Sans"/>
            </a:endParaRPr>
          </a:p>
        </p:txBody>
      </p:sp>
      <p:sp>
        <p:nvSpPr>
          <p:cNvPr id="216" name="PlaceHolder 5"/>
          <p:cNvSpPr txBox="1"/>
          <p:nvPr/>
        </p:nvSpPr>
        <p:spPr>
          <a:xfrm>
            <a:off x="504360" y="1172880"/>
            <a:ext cx="9070920" cy="38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 algn="ctr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ntarell"/>
                <a:ea typeface="DejaVu Sans"/>
              </a:rPr>
              <a:t>To create a robotic arm that can </a:t>
            </a:r>
            <a:r>
              <a:rPr b="1" lang="en-IN" sz="2600" spc="-1" strike="noStrike">
                <a:solidFill>
                  <a:srgbClr val="000000"/>
                </a:solidFill>
                <a:latin typeface="Cantarell"/>
                <a:ea typeface="DejaVu Sans"/>
              </a:rPr>
              <a:t>identify an object </a:t>
            </a:r>
            <a:r>
              <a:rPr b="0" lang="en-IN" sz="2600" spc="-1" strike="noStrike">
                <a:solidFill>
                  <a:srgbClr val="000000"/>
                </a:solidFill>
                <a:latin typeface="Cantarell"/>
                <a:ea typeface="DejaVu Sans"/>
              </a:rPr>
              <a:t>and pick up that object when the admin say it to</a:t>
            </a:r>
            <a:endParaRPr b="0" lang="en-IN" sz="2600" spc="-1" strike="noStrike">
              <a:latin typeface="DejaVu Sans"/>
            </a:endParaRPr>
          </a:p>
          <a:p>
            <a:pPr marL="228600" indent="-228600" algn="ctr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ntarell"/>
                <a:ea typeface="DejaVu Sans"/>
              </a:rPr>
              <a:t>A robotic arm that knows what it is looking for and knows what to do with it</a:t>
            </a:r>
            <a:endParaRPr b="0" lang="en-IN" sz="26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273"/>
              </a:spcBef>
            </a:pPr>
            <a:endParaRPr b="0" lang="en-IN" sz="2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WORKING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620000"/>
            <a:ext cx="907128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Cantarell"/>
              </a:rPr>
              <a:t> </a:t>
            </a:r>
            <a:r>
              <a:rPr b="0" lang="en-IN" sz="2200" spc="-1" strike="noStrike">
                <a:latin typeface="Cantarell"/>
              </a:rPr>
              <a:t>First the R.A learns the object with the help of user by showing it to the </a:t>
            </a:r>
            <a:r>
              <a:rPr b="0" lang="en-IN" sz="2200" spc="-1" strike="noStrike">
                <a:latin typeface="Cantarell"/>
              </a:rPr>
              <a:t>camera.</a:t>
            </a:r>
            <a:endParaRPr b="0" lang="en-IN" sz="2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Cantarell"/>
              </a:rPr>
              <a:t>Then the R.A saves the users face who gave request to find the object</a:t>
            </a:r>
            <a:endParaRPr b="0" lang="en-IN" sz="2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Cantarell"/>
              </a:rPr>
              <a:t>R.A searchs the room for the object</a:t>
            </a:r>
            <a:endParaRPr b="0" lang="en-IN" sz="2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Cantarell"/>
              </a:rPr>
              <a:t>R.A picks the object and takes it back to user who gave the request</a:t>
            </a:r>
            <a:endParaRPr b="0" lang="en-IN" sz="2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Cantarell"/>
              </a:rPr>
              <a:t>If there are same objects in multiple color and shape, the robot picks the </a:t>
            </a:r>
            <a:r>
              <a:rPr b="0" lang="en-IN" sz="2200" spc="-1" strike="noStrike">
                <a:latin typeface="Cantarell"/>
              </a:rPr>
              <a:t>exact same object shown by the requested user. </a:t>
            </a:r>
            <a:endParaRPr b="0" lang="en-IN" sz="2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273"/>
              </a:spcBef>
            </a:pPr>
            <a:endParaRPr b="0" lang="en-IN" sz="2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9405000" y="5197320"/>
            <a:ext cx="2930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9D860AD-5C6D-4078-94B7-897EA6D1A623}" type="slidenum">
              <a:rPr b="0" lang="en-IN" sz="1260" spc="-1" strike="noStrike">
                <a:latin typeface="Cantarell"/>
              </a:rPr>
              <a:t>5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WORKING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2016000"/>
            <a:ext cx="907128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ntarell"/>
              </a:rPr>
              <a:t>The recoginition process takes place only once , the face and object will be saved in its memory for future reference.</a:t>
            </a:r>
            <a:endParaRPr b="0" lang="en-IN" sz="24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Cantarell"/>
              </a:rPr>
              <a:t>The R.A only picks the object within its vision, so there wont be any advanced searching method.</a:t>
            </a:r>
            <a:endParaRPr b="0" lang="en-IN" sz="2400" spc="-1" strike="noStrike">
              <a:latin typeface="DejaVu Sans"/>
            </a:endParaRPr>
          </a:p>
        </p:txBody>
      </p:sp>
      <p:sp>
        <p:nvSpPr>
          <p:cNvPr id="222" name=""/>
          <p:cNvSpPr/>
          <p:nvPr/>
        </p:nvSpPr>
        <p:spPr>
          <a:xfrm>
            <a:off x="9405000" y="5197320"/>
            <a:ext cx="2930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EB28E2E-4D37-420C-9288-32B2AD47955F}" type="slidenum">
              <a:rPr b="0" lang="en-IN" sz="1260" spc="-1" strike="noStrike">
                <a:latin typeface="Cantarell"/>
              </a:rPr>
              <a:t>6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>
            <a:off x="50436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MODEL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9405360" y="5197680"/>
            <a:ext cx="2930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73FD98B-CF98-434C-A5E4-B252A799CBA5}" type="slidenum">
              <a:rPr b="0" lang="en-IN" sz="1260" spc="-1" strike="noStrike">
                <a:latin typeface="DejaVu Serif"/>
              </a:rPr>
              <a:t>6</a:t>
            </a:fld>
            <a:endParaRPr b="0" lang="en-IN" sz="1260" spc="-1" strike="noStrike">
              <a:latin typeface="DejaVu Sans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rcRect l="25093" t="19158" r="17816" b="20487"/>
          <a:stretch/>
        </p:blipFill>
        <p:spPr>
          <a:xfrm>
            <a:off x="2163240" y="1332000"/>
            <a:ext cx="575460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6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MODEL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424520"/>
            <a:ext cx="9071280" cy="339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latin typeface="Cantarell"/>
              </a:rPr>
              <a:t>We are plan make robotic arm with </a:t>
            </a:r>
            <a:r>
              <a:rPr b="1" lang="en-IN" sz="2200" spc="-1" strike="noStrike">
                <a:latin typeface="Cantarell"/>
              </a:rPr>
              <a:t>5/6 degree of freedom </a:t>
            </a:r>
            <a:r>
              <a:rPr b="0" lang="en-IN" sz="2200" spc="-1" strike="noStrike">
                <a:latin typeface="Cantarell"/>
              </a:rPr>
              <a:t>which means : 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Axis 1</a:t>
            </a:r>
            <a:r>
              <a:rPr b="0" lang="en-IN" sz="2200" spc="-1" strike="noStrike">
                <a:latin typeface="Cantarell"/>
              </a:rPr>
              <a:t> - Rotates robot (at the base of the robotic arm)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Axis 2</a:t>
            </a:r>
            <a:r>
              <a:rPr b="0" lang="en-IN" sz="2200" spc="-1" strike="noStrike">
                <a:latin typeface="Cantarell"/>
              </a:rPr>
              <a:t> - Forward / back extension of robot's lower arm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Axis 3</a:t>
            </a:r>
            <a:r>
              <a:rPr b="0" lang="en-IN" sz="2200" spc="-1" strike="noStrike">
                <a:latin typeface="Cantarell"/>
              </a:rPr>
              <a:t> - Raises / lowers robot's upper arm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Axis 4</a:t>
            </a:r>
            <a:r>
              <a:rPr b="0" lang="en-IN" sz="2200" spc="-1" strike="noStrike">
                <a:latin typeface="Cantarell"/>
              </a:rPr>
              <a:t> - Rotates robot's upper arm (</a:t>
            </a:r>
            <a:r>
              <a:rPr b="1" lang="en-IN" sz="2200" spc="-1" strike="noStrike">
                <a:latin typeface="Cantarell"/>
              </a:rPr>
              <a:t>not decided yet</a:t>
            </a:r>
            <a:r>
              <a:rPr b="0" lang="en-IN" sz="2200" spc="-1" strike="noStrike">
                <a:latin typeface="Cantarell"/>
              </a:rPr>
              <a:t>) 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Axis 5 </a:t>
            </a:r>
            <a:r>
              <a:rPr b="0" lang="en-IN" sz="2200" spc="-1" strike="noStrike">
                <a:latin typeface="Cantarell"/>
              </a:rPr>
              <a:t>- Raises / lowers wrist of robot's arm</a:t>
            </a:r>
            <a:endParaRPr b="0" lang="en-IN" sz="22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Axis 6</a:t>
            </a:r>
            <a:r>
              <a:rPr b="0" lang="en-IN" sz="2200" spc="-1" strike="noStrike">
                <a:latin typeface="Cantarell"/>
              </a:rPr>
              <a:t> - Rotates wrist of the robot's arm</a:t>
            </a:r>
            <a:endParaRPr b="0" lang="en-IN" sz="2200" spc="-1" strike="noStrike">
              <a:latin typeface="DejaVu Sans"/>
            </a:endParaRPr>
          </a:p>
        </p:txBody>
      </p:sp>
      <p:sp>
        <p:nvSpPr>
          <p:cNvPr id="228" name=""/>
          <p:cNvSpPr/>
          <p:nvPr/>
        </p:nvSpPr>
        <p:spPr>
          <a:xfrm>
            <a:off x="9405360" y="5197680"/>
            <a:ext cx="2930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9F52DA7-691A-4851-AF89-3ACFC770FA7E}" type="slidenum">
              <a:rPr b="0" lang="en-IN" sz="1260" spc="-1" strike="noStrike">
                <a:latin typeface="Cantarell"/>
              </a:rPr>
              <a:t>8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latin typeface="Cantarell"/>
              </a:rPr>
              <a:t>PLAN OF EXCECUTION</a:t>
            </a:r>
            <a:endParaRPr b="0" lang="en-IN" sz="3600" spc="-1" strike="noStrike">
              <a:latin typeface="DejaVu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659240"/>
            <a:ext cx="9071280" cy="33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Cantarell"/>
              </a:rPr>
              <a:t>PHASE 1 :</a:t>
            </a:r>
            <a:endParaRPr b="0" lang="en-IN" sz="2200" spc="-1" strike="noStrike">
              <a:latin typeface="DejaVu Sans"/>
            </a:endParaRPr>
          </a:p>
          <a:p>
            <a:pPr lvl="1" marL="864000" indent="-324000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Cantarell"/>
              </a:rPr>
              <a:t>Designing : </a:t>
            </a:r>
            <a:r>
              <a:rPr b="0" lang="en-IN" sz="2200" spc="-1" strike="noStrike">
                <a:latin typeface="Cantarell"/>
              </a:rPr>
              <a:t>Making an good design  of the body.</a:t>
            </a:r>
            <a:endParaRPr b="0" lang="en-IN" sz="2200" spc="-1" strike="noStrike">
              <a:latin typeface="DejaVu Sans"/>
            </a:endParaRPr>
          </a:p>
          <a:p>
            <a:pPr lvl="1" marL="864000" indent="-324000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Cantarell"/>
              </a:rPr>
              <a:t>Fabrication : </a:t>
            </a:r>
            <a:r>
              <a:rPr b="0" lang="en-IN" sz="2200" spc="-1" strike="noStrike">
                <a:latin typeface="Cantarell"/>
              </a:rPr>
              <a:t>Fabricate the design using 3d printer</a:t>
            </a:r>
            <a:endParaRPr b="0" lang="en-IN" sz="2200" spc="-1" strike="noStrike">
              <a:latin typeface="DejaVu Sans"/>
            </a:endParaRPr>
          </a:p>
          <a:p>
            <a:pPr lvl="1" marL="864000" indent="-324000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Cantarell"/>
              </a:rPr>
              <a:t>Assembling : </a:t>
            </a:r>
            <a:r>
              <a:rPr b="0" lang="en-IN" sz="2200" spc="-1" strike="noStrike">
                <a:latin typeface="Cantarell"/>
              </a:rPr>
              <a:t>Creating the hardware model by assembling parts with the printed body</a:t>
            </a:r>
            <a:endParaRPr b="0" lang="en-IN" sz="2200" spc="-1" strike="noStrike">
              <a:latin typeface="DejaVu Sans"/>
            </a:endParaRPr>
          </a:p>
          <a:p>
            <a:pPr lvl="1" marL="864000" indent="-324000">
              <a:lnSpc>
                <a:spcPct val="100000"/>
              </a:lnSpc>
              <a:spcBef>
                <a:spcPts val="101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Cantarell"/>
              </a:rPr>
              <a:t>Controlling : </a:t>
            </a:r>
            <a:r>
              <a:rPr b="0" lang="en-IN" sz="2200" spc="-1" strike="noStrike">
                <a:latin typeface="Cantarell"/>
              </a:rPr>
              <a:t>In phase 1, The robotic arm is controlled through a remote thus ensures the working of the hardware, the microcontrolled used will be </a:t>
            </a:r>
            <a:r>
              <a:rPr b="1" lang="en-IN" sz="2200" spc="-1" strike="noStrike">
                <a:latin typeface="Cantarell"/>
              </a:rPr>
              <a:t>Rasberry Pi</a:t>
            </a:r>
            <a:endParaRPr b="0" lang="en-IN" sz="2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273"/>
              </a:spcBef>
            </a:pPr>
            <a:endParaRPr b="0" lang="en-IN" sz="2200" spc="-1" strike="noStrike">
              <a:latin typeface="DejaVu Sans"/>
            </a:endParaRPr>
          </a:p>
        </p:txBody>
      </p:sp>
      <p:sp>
        <p:nvSpPr>
          <p:cNvPr id="231" name=""/>
          <p:cNvSpPr/>
          <p:nvPr/>
        </p:nvSpPr>
        <p:spPr>
          <a:xfrm>
            <a:off x="9405360" y="5190120"/>
            <a:ext cx="2930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40CEB86-AB06-4C7F-B249-6A60E316A952}" type="slidenum">
              <a:rPr b="0" lang="en-IN" sz="1260" spc="-1" strike="noStrike">
                <a:latin typeface="Cantarell"/>
              </a:rPr>
              <a:t>9</a:t>
            </a:fld>
            <a:endParaRPr b="0" lang="en-IN" sz="126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Application>LibreOffice/7.2.1.2$Linux_X86_64 LibreOffice_project/2c9f9a7aa7c967a1b7ec3448959cff87b32f6580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2021-10-20T16:21:10Z</dcterms:created>
  <dc:creator/>
  <dc:description/>
  <dc:language>en-IN</dc:language>
  <cp:lastModifiedBy/>
  <dcterms:modified xsi:type="dcterms:W3CDTF">2021-10-24T12:05:43Z</dcterms:modified>
  <cp:revision>7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